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0"/>
  </p:notesMasterIdLst>
  <p:sldIdLst>
    <p:sldId id="256" r:id="rId2"/>
    <p:sldId id="264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05"/>
    <p:restoredTop sz="96599"/>
  </p:normalViewPr>
  <p:slideViewPr>
    <p:cSldViewPr snapToGrid="0">
      <p:cViewPr>
        <p:scale>
          <a:sx n="136" d="100"/>
          <a:sy n="136" d="100"/>
        </p:scale>
        <p:origin x="48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B589D-278D-AC45-B46A-E5026DD49E94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E296D-6E11-5049-9B1B-65D1BFF5A51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733233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E296D-6E11-5049-9B1B-65D1BFF5A51C}" type="slidenum">
              <a:rPr lang="en-CN" smtClean="0"/>
              <a:t>3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315721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E296D-6E11-5049-9B1B-65D1BFF5A51C}" type="slidenum">
              <a:rPr lang="en-CN" smtClean="0"/>
              <a:t>5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87064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E296D-6E11-5049-9B1B-65D1BFF5A51C}" type="slidenum">
              <a:rPr lang="en-CN" smtClean="0"/>
              <a:t>6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079909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75663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2237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9174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03960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5075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88991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0014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07222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42644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1950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2149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6A94-AE11-0A46-8AC7-2FC8B4BD6DCE}" type="datetimeFigureOut">
              <a:rPr lang="en-CN" smtClean="0"/>
              <a:t>2024/8/22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F2097-E163-6541-97F8-D92BCE5C325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9439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39561-AD99-D848-3185-5C642A4482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N" dirty="0"/>
              <a:t>刻度分系统讨论会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599D93-66A6-EB86-32CB-621E789BD5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2024.8.22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283021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869A0-CD9B-5C26-400E-BECD52F8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DABB-7496-B76C-DFA7-C2C9AD149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组织新的刻度分系统会议</a:t>
            </a:r>
            <a:r>
              <a:rPr lang="zh-CN" altLang="en-US" dirty="0"/>
              <a:t>，讨论和协调刻度任务相关事宜；</a:t>
            </a:r>
            <a:endParaRPr lang="en-US" altLang="zh-CN" dirty="0"/>
          </a:p>
          <a:p>
            <a:r>
              <a:rPr lang="zh-CN" altLang="en-US" dirty="0"/>
              <a:t>刻度会议上报告涉及到技术细节的工作进展，再由分系统负责人汇总，然后在周二下午的软件会上汇报整体进展；</a:t>
            </a:r>
            <a:endParaRPr lang="en-CN" dirty="0"/>
          </a:p>
          <a:p>
            <a:r>
              <a:rPr lang="en-CN" dirty="0"/>
              <a:t>暂定周四下午在重建分系统会议前进行</a:t>
            </a:r>
          </a:p>
          <a:p>
            <a:pPr marL="0" indent="0">
              <a:buNone/>
            </a:pP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2638574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8F43FB-683A-23F8-1C95-133D1C566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116669"/>
              </p:ext>
            </p:extLst>
          </p:nvPr>
        </p:nvGraphicFramePr>
        <p:xfrm>
          <a:off x="248621" y="174812"/>
          <a:ext cx="11372027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0127">
                  <a:extLst>
                    <a:ext uri="{9D8B030D-6E8A-4147-A177-3AD203B41FA5}">
                      <a16:colId xmlns:a16="http://schemas.microsoft.com/office/drawing/2014/main" val="2325114538"/>
                    </a:ext>
                  </a:extLst>
                </a:gridCol>
                <a:gridCol w="1923398">
                  <a:extLst>
                    <a:ext uri="{9D8B030D-6E8A-4147-A177-3AD203B41FA5}">
                      <a16:colId xmlns:a16="http://schemas.microsoft.com/office/drawing/2014/main" val="2372682225"/>
                    </a:ext>
                  </a:extLst>
                </a:gridCol>
                <a:gridCol w="1667436">
                  <a:extLst>
                    <a:ext uri="{9D8B030D-6E8A-4147-A177-3AD203B41FA5}">
                      <a16:colId xmlns:a16="http://schemas.microsoft.com/office/drawing/2014/main" val="2250317163"/>
                    </a:ext>
                  </a:extLst>
                </a:gridCol>
                <a:gridCol w="750131">
                  <a:extLst>
                    <a:ext uri="{9D8B030D-6E8A-4147-A177-3AD203B41FA5}">
                      <a16:colId xmlns:a16="http://schemas.microsoft.com/office/drawing/2014/main" val="1577184267"/>
                    </a:ext>
                  </a:extLst>
                </a:gridCol>
                <a:gridCol w="2231785">
                  <a:extLst>
                    <a:ext uri="{9D8B030D-6E8A-4147-A177-3AD203B41FA5}">
                      <a16:colId xmlns:a16="http://schemas.microsoft.com/office/drawing/2014/main" val="3970747141"/>
                    </a:ext>
                  </a:extLst>
                </a:gridCol>
                <a:gridCol w="1624575">
                  <a:extLst>
                    <a:ext uri="{9D8B030D-6E8A-4147-A177-3AD203B41FA5}">
                      <a16:colId xmlns:a16="http://schemas.microsoft.com/office/drawing/2014/main" val="84434351"/>
                    </a:ext>
                  </a:extLst>
                </a:gridCol>
                <a:gridCol w="1624575">
                  <a:extLst>
                    <a:ext uri="{9D8B030D-6E8A-4147-A177-3AD203B41FA5}">
                      <a16:colId xmlns:a16="http://schemas.microsoft.com/office/drawing/2014/main" val="2609756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N" dirty="0"/>
                        <a:t>PSD刻度任务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任务状态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人员需求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持续时间(月)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预期开展时间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备注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0405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不同位置响应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束流实验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算法初步完成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2024.10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2024</a:t>
                      </a:r>
                      <a:r>
                        <a:rPr lang="zh-CN" altLang="en-US" dirty="0"/>
                        <a:t>束流实验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8844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描迹仪(</a:t>
                      </a:r>
                      <a:r>
                        <a:rPr lang="en-US" dirty="0" err="1"/>
                        <a:t>正在调试</a:t>
                      </a:r>
                      <a:r>
                        <a:rPr lang="en-CN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r>
                        <a:rPr lang="zh-CN" altLang="en-US" dirty="0"/>
                        <a:t>年初，根据</a:t>
                      </a:r>
                      <a:r>
                        <a:rPr lang="en-CN" dirty="0"/>
                        <a:t>描迹仪调试状态调整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763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N" dirty="0"/>
                        <a:t>在轨MIP刻度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PSD数字化</a:t>
                      </a:r>
                      <a:r>
                        <a:rPr lang="zh-CN" altLang="en-US" dirty="0"/>
                        <a:t>，</a:t>
                      </a:r>
                      <a:r>
                        <a:rPr lang="zh-CN" altLang="en-CN" dirty="0"/>
                        <a:t>径迹</a:t>
                      </a:r>
                      <a:r>
                        <a:rPr lang="zh-CN" altLang="en-US" dirty="0"/>
                        <a:t>重建，触发系统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8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N" dirty="0"/>
                        <a:t>温度效应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真空罐</a:t>
                      </a:r>
                      <a:r>
                        <a:rPr lang="zh-CN" altLang="en-US" dirty="0"/>
                        <a:t>，恒温箱，放射源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基于现有的PSD</a:t>
                      </a:r>
                      <a:r>
                        <a:rPr lang="en-US" altLang="zh-CN" dirty="0"/>
                        <a:t>+</a:t>
                      </a:r>
                      <a:r>
                        <a:rPr lang="en-CN" dirty="0"/>
                        <a:t>SiPM温度</a:t>
                      </a:r>
                      <a:r>
                        <a:rPr lang="en-US" dirty="0" err="1"/>
                        <a:t>偏压曲线</a:t>
                      </a:r>
                      <a:r>
                        <a:rPr lang="zh-CN" altLang="en-CN" dirty="0"/>
                        <a:t>已</a:t>
                      </a:r>
                      <a:r>
                        <a:rPr lang="zh-CN" altLang="en-US" dirty="0"/>
                        <a:t>有测试结果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&gt;2</a:t>
                      </a:r>
                      <a:r>
                        <a:rPr lang="zh-CN" altLang="en-US" dirty="0"/>
                        <a:t>，由测试规模决定，单元测试或整机测试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2025</a:t>
                      </a:r>
                      <a:r>
                        <a:rPr lang="zh-CN" altLang="en-US" dirty="0"/>
                        <a:t>新设备到货以后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94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SiPM非线性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面光源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&gt;1(</a:t>
                      </a:r>
                      <a:r>
                        <a:rPr lang="en-US" dirty="0" err="1"/>
                        <a:t>由测试规模决定</a:t>
                      </a:r>
                      <a:r>
                        <a:rPr lang="en-US" dirty="0"/>
                        <a:t>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r>
                        <a:rPr lang="zh-CN" altLang="en-CN" dirty="0"/>
                        <a:t>初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627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电子学线性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信号发生器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34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PSD</a:t>
                      </a:r>
                      <a:r>
                        <a:rPr lang="en-US" altLang="zh-CN" dirty="0"/>
                        <a:t>+</a:t>
                      </a:r>
                      <a:r>
                        <a:rPr lang="en-US" altLang="zh-CN" dirty="0" err="1"/>
                        <a:t>SiPM</a:t>
                      </a:r>
                      <a:r>
                        <a:rPr lang="zh-CN" altLang="en-US" dirty="0"/>
                        <a:t>非线性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ion束流实验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算法初步完成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2024.10</a:t>
                      </a:r>
                      <a:endParaRPr lang="en-CN" dirty="0"/>
                    </a:p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2024</a:t>
                      </a:r>
                      <a:r>
                        <a:rPr lang="zh-CN" altLang="en-US" dirty="0"/>
                        <a:t>束流实验</a:t>
                      </a:r>
                      <a:endParaRPr lang="en-CN" dirty="0"/>
                    </a:p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84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PSD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Alignment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算法研究需要PSD数字化</a:t>
                      </a:r>
                      <a:r>
                        <a:rPr lang="zh-CN" altLang="en-US" dirty="0"/>
                        <a:t>，实验验证需要安装好</a:t>
                      </a:r>
                      <a:r>
                        <a:rPr lang="en-US" altLang="zh-CN" dirty="0"/>
                        <a:t>PSD</a:t>
                      </a:r>
                      <a:r>
                        <a:rPr lang="zh-CN" altLang="en-US" dirty="0"/>
                        <a:t>和径迹探测器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95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24BA6C-15CA-C49E-AAFF-0B49AD91C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276950"/>
              </p:ext>
            </p:extLst>
          </p:nvPr>
        </p:nvGraphicFramePr>
        <p:xfrm>
          <a:off x="248621" y="174812"/>
          <a:ext cx="11372027" cy="6314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0127">
                  <a:extLst>
                    <a:ext uri="{9D8B030D-6E8A-4147-A177-3AD203B41FA5}">
                      <a16:colId xmlns:a16="http://schemas.microsoft.com/office/drawing/2014/main" val="2325114538"/>
                    </a:ext>
                  </a:extLst>
                </a:gridCol>
                <a:gridCol w="1923398">
                  <a:extLst>
                    <a:ext uri="{9D8B030D-6E8A-4147-A177-3AD203B41FA5}">
                      <a16:colId xmlns:a16="http://schemas.microsoft.com/office/drawing/2014/main" val="2372682225"/>
                    </a:ext>
                  </a:extLst>
                </a:gridCol>
                <a:gridCol w="1667436">
                  <a:extLst>
                    <a:ext uri="{9D8B030D-6E8A-4147-A177-3AD203B41FA5}">
                      <a16:colId xmlns:a16="http://schemas.microsoft.com/office/drawing/2014/main" val="2250317163"/>
                    </a:ext>
                  </a:extLst>
                </a:gridCol>
                <a:gridCol w="750131">
                  <a:extLst>
                    <a:ext uri="{9D8B030D-6E8A-4147-A177-3AD203B41FA5}">
                      <a16:colId xmlns:a16="http://schemas.microsoft.com/office/drawing/2014/main" val="1577184267"/>
                    </a:ext>
                  </a:extLst>
                </a:gridCol>
                <a:gridCol w="2231785">
                  <a:extLst>
                    <a:ext uri="{9D8B030D-6E8A-4147-A177-3AD203B41FA5}">
                      <a16:colId xmlns:a16="http://schemas.microsoft.com/office/drawing/2014/main" val="3970747141"/>
                    </a:ext>
                  </a:extLst>
                </a:gridCol>
                <a:gridCol w="1624575">
                  <a:extLst>
                    <a:ext uri="{9D8B030D-6E8A-4147-A177-3AD203B41FA5}">
                      <a16:colId xmlns:a16="http://schemas.microsoft.com/office/drawing/2014/main" val="84434351"/>
                    </a:ext>
                  </a:extLst>
                </a:gridCol>
                <a:gridCol w="1624575">
                  <a:extLst>
                    <a:ext uri="{9D8B030D-6E8A-4147-A177-3AD203B41FA5}">
                      <a16:colId xmlns:a16="http://schemas.microsoft.com/office/drawing/2014/main" val="2609756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N" dirty="0"/>
                        <a:t>SCD</a:t>
                      </a:r>
                      <a:r>
                        <a:rPr lang="en-US" altLang="zh-CN" dirty="0"/>
                        <a:t>/STK</a:t>
                      </a:r>
                      <a:r>
                        <a:rPr lang="en-CN" dirty="0"/>
                        <a:t>刻度任务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任务状态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人员需求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持续时间(月)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预期开展时间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备注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040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N" dirty="0"/>
                        <a:t>电荷分配系数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束流实验数据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有初步实现的算法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已经开始，两周内完成</a:t>
                      </a:r>
                      <a:r>
                        <a:rPr lang="en-US" altLang="zh-CN" dirty="0"/>
                        <a:t>bt23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与</a:t>
                      </a:r>
                      <a:r>
                        <a:rPr lang="en-US" altLang="zh-CN" dirty="0"/>
                        <a:t>SCD</a:t>
                      </a:r>
                      <a:r>
                        <a:rPr lang="zh-CN" altLang="en-US" dirty="0"/>
                        <a:t>硬件设计方案有关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8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Eta(Spatial)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一致性修正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altLang="zh-CN" dirty="0"/>
                        <a:t>束流实验数据</a:t>
                      </a:r>
                      <a:r>
                        <a:rPr lang="zh-CN" altLang="en-US" dirty="0"/>
                        <a:t>或者宇宙线实验</a:t>
                      </a:r>
                      <a:endParaRPr lang="en-CN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算法基本成熟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已经开始，两周内完成</a:t>
                      </a:r>
                      <a:r>
                        <a:rPr lang="en-US" altLang="zh-CN" dirty="0"/>
                        <a:t>bt23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与</a:t>
                      </a:r>
                      <a:r>
                        <a:rPr lang="en-US" altLang="zh-CN" dirty="0"/>
                        <a:t>SCD</a:t>
                      </a:r>
                      <a:r>
                        <a:rPr lang="zh-CN" altLang="en-US" dirty="0"/>
                        <a:t>硬件设计方案有关</a:t>
                      </a:r>
                      <a:endParaRPr lang="en-CN" altLang="zh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94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在轨MIP刻度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627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增益随角度变化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束流实验数据</a:t>
                      </a:r>
                      <a:r>
                        <a:rPr lang="zh-CN" altLang="en-US" dirty="0"/>
                        <a:t>，多角度入射</a:t>
                      </a:r>
                      <a:endParaRPr lang="en-CN" dirty="0"/>
                    </a:p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2024.10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615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读出电子学非线性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113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非线性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altLang="zh-CN" dirty="0"/>
                        <a:t>束流实验数据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算法基本成熟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已经开始，两周内完成</a:t>
                      </a:r>
                      <a:r>
                        <a:rPr lang="en-US" altLang="zh-CN" dirty="0"/>
                        <a:t>bt23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与</a:t>
                      </a:r>
                      <a:r>
                        <a:rPr lang="en-US" altLang="zh-CN" dirty="0"/>
                        <a:t>SCD</a:t>
                      </a:r>
                      <a:r>
                        <a:rPr lang="zh-CN" altLang="en-US" dirty="0"/>
                        <a:t>硬件设计方案有关</a:t>
                      </a:r>
                      <a:endParaRPr lang="en-CN" altLang="zh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370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温度效应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噪声</a:t>
                      </a:r>
                      <a:r>
                        <a:rPr lang="zh-CN" altLang="en-US" dirty="0"/>
                        <a:t>、基线、增益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9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SCD/STK Alignment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SCD</a:t>
                      </a:r>
                      <a:r>
                        <a:rPr lang="en-US" altLang="zh-CN" dirty="0"/>
                        <a:t>&amp;STK</a:t>
                      </a:r>
                      <a:r>
                        <a:rPr lang="en-CN" dirty="0"/>
                        <a:t>数字化</a:t>
                      </a:r>
                      <a:r>
                        <a:rPr lang="zh-CN" altLang="en-US" dirty="0"/>
                        <a:t>，束流实验或者宇宙线实验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算法基本成熟</a:t>
                      </a:r>
                      <a:r>
                        <a:rPr lang="zh-CN" altLang="en-US" dirty="0"/>
                        <a:t>，</a:t>
                      </a:r>
                      <a:endParaRPr lang="en-CN" dirty="0"/>
                    </a:p>
                    <a:p>
                      <a:r>
                        <a:rPr lang="en-CN" dirty="0"/>
                        <a:t>需要实验验证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已经开始多轮迭代，</a:t>
                      </a:r>
                      <a:r>
                        <a:rPr lang="en-US" altLang="zh-CN" dirty="0"/>
                        <a:t>bt23,bt24</a:t>
                      </a:r>
                      <a:r>
                        <a:rPr lang="zh-CN" altLang="en-US" dirty="0"/>
                        <a:t>不能完整验证。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需要确认束流实验验证alignment算法的具体需求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95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538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528C37-AF88-FD5E-F7F4-466682525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154752"/>
              </p:ext>
            </p:extLst>
          </p:nvPr>
        </p:nvGraphicFramePr>
        <p:xfrm>
          <a:off x="248621" y="174812"/>
          <a:ext cx="11372027" cy="530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8513">
                  <a:extLst>
                    <a:ext uri="{9D8B030D-6E8A-4147-A177-3AD203B41FA5}">
                      <a16:colId xmlns:a16="http://schemas.microsoft.com/office/drawing/2014/main" val="2325114538"/>
                    </a:ext>
                  </a:extLst>
                </a:gridCol>
                <a:gridCol w="1893346">
                  <a:extLst>
                    <a:ext uri="{9D8B030D-6E8A-4147-A177-3AD203B41FA5}">
                      <a16:colId xmlns:a16="http://schemas.microsoft.com/office/drawing/2014/main" val="2372682225"/>
                    </a:ext>
                  </a:extLst>
                </a:gridCol>
                <a:gridCol w="1549102">
                  <a:extLst>
                    <a:ext uri="{9D8B030D-6E8A-4147-A177-3AD203B41FA5}">
                      <a16:colId xmlns:a16="http://schemas.microsoft.com/office/drawing/2014/main" val="2250317163"/>
                    </a:ext>
                  </a:extLst>
                </a:gridCol>
                <a:gridCol w="750131">
                  <a:extLst>
                    <a:ext uri="{9D8B030D-6E8A-4147-A177-3AD203B41FA5}">
                      <a16:colId xmlns:a16="http://schemas.microsoft.com/office/drawing/2014/main" val="1577184267"/>
                    </a:ext>
                  </a:extLst>
                </a:gridCol>
                <a:gridCol w="2231785">
                  <a:extLst>
                    <a:ext uri="{9D8B030D-6E8A-4147-A177-3AD203B41FA5}">
                      <a16:colId xmlns:a16="http://schemas.microsoft.com/office/drawing/2014/main" val="3970747141"/>
                    </a:ext>
                  </a:extLst>
                </a:gridCol>
                <a:gridCol w="1624575">
                  <a:extLst>
                    <a:ext uri="{9D8B030D-6E8A-4147-A177-3AD203B41FA5}">
                      <a16:colId xmlns:a16="http://schemas.microsoft.com/office/drawing/2014/main" val="84434351"/>
                    </a:ext>
                  </a:extLst>
                </a:gridCol>
                <a:gridCol w="1624575">
                  <a:extLst>
                    <a:ext uri="{9D8B030D-6E8A-4147-A177-3AD203B41FA5}">
                      <a16:colId xmlns:a16="http://schemas.microsoft.com/office/drawing/2014/main" val="2609756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N" dirty="0"/>
                        <a:t>TRD刻度任务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任务状态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人员需求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持续时间(月)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预期开展时间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备注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040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阳极读出条非均匀性系数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地面使用宇宙线MIP</a:t>
                      </a:r>
                      <a:r>
                        <a:rPr lang="zh-CN" altLang="en-US" dirty="0"/>
                        <a:t>，束流，在轨用质子</a:t>
                      </a:r>
                      <a:r>
                        <a:rPr lang="en-US" altLang="zh-CN" dirty="0"/>
                        <a:t>MIP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2024.9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电性件完成后</a:t>
                      </a:r>
                      <a:r>
                        <a:rPr lang="en-US" dirty="0"/>
                        <a:t>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8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增益随电场强度变化系数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地面使用X射线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2024.9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电性件完成后</a:t>
                      </a:r>
                      <a:r>
                        <a:rPr lang="en-US" dirty="0"/>
                        <a:t>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94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电子横向扩散系数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根据气体组分进行计算</a:t>
                      </a:r>
                      <a:r>
                        <a:rPr lang="zh-CN" altLang="en-US" dirty="0"/>
                        <a:t>，还未进行实验验证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较低优先级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627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温度效应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地面使用X射线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2024.12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84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TR曲线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束流低能电子(0.5~5GeV)数据或在轨LEE触发电子数据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算法成熟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2024.10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移植到HERDOS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9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TeV能标刻度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在轨TeV质子数据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算法基本成熟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2024.10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移植到HERDOS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95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35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67CB1A-27C4-C58E-9E03-125AFA4B7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145123"/>
              </p:ext>
            </p:extLst>
          </p:nvPr>
        </p:nvGraphicFramePr>
        <p:xfrm>
          <a:off x="248621" y="174812"/>
          <a:ext cx="11943379" cy="649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9042">
                  <a:extLst>
                    <a:ext uri="{9D8B030D-6E8A-4147-A177-3AD203B41FA5}">
                      <a16:colId xmlns:a16="http://schemas.microsoft.com/office/drawing/2014/main" val="2325114538"/>
                    </a:ext>
                  </a:extLst>
                </a:gridCol>
                <a:gridCol w="1818999">
                  <a:extLst>
                    <a:ext uri="{9D8B030D-6E8A-4147-A177-3AD203B41FA5}">
                      <a16:colId xmlns:a16="http://schemas.microsoft.com/office/drawing/2014/main" val="2372682225"/>
                    </a:ext>
                  </a:extLst>
                </a:gridCol>
                <a:gridCol w="2956625">
                  <a:extLst>
                    <a:ext uri="{9D8B030D-6E8A-4147-A177-3AD203B41FA5}">
                      <a16:colId xmlns:a16="http://schemas.microsoft.com/office/drawing/2014/main" val="2250317163"/>
                    </a:ext>
                  </a:extLst>
                </a:gridCol>
                <a:gridCol w="1055802">
                  <a:extLst>
                    <a:ext uri="{9D8B030D-6E8A-4147-A177-3AD203B41FA5}">
                      <a16:colId xmlns:a16="http://schemas.microsoft.com/office/drawing/2014/main" val="1577184267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3970747141"/>
                    </a:ext>
                  </a:extLst>
                </a:gridCol>
                <a:gridCol w="970961">
                  <a:extLst>
                    <a:ext uri="{9D8B030D-6E8A-4147-A177-3AD203B41FA5}">
                      <a16:colId xmlns:a16="http://schemas.microsoft.com/office/drawing/2014/main" val="84434351"/>
                    </a:ext>
                  </a:extLst>
                </a:gridCol>
                <a:gridCol w="2171307">
                  <a:extLst>
                    <a:ext uri="{9D8B030D-6E8A-4147-A177-3AD203B41FA5}">
                      <a16:colId xmlns:a16="http://schemas.microsoft.com/office/drawing/2014/main" val="2609756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N" dirty="0"/>
                        <a:t>CALO刻度任务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任务状态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人员需求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持续时间(月)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预期开展时间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备注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040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在轨MIP刻度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CALO数字化</a:t>
                      </a:r>
                      <a:r>
                        <a:rPr lang="zh-CN" altLang="en-US" dirty="0"/>
                        <a:t>、触发策略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算法基本成熟</a:t>
                      </a:r>
                      <a:r>
                        <a:rPr lang="zh-CN" altLang="en-US" dirty="0"/>
                        <a:t>，正在进一步优化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2024.8</a:t>
                      </a:r>
                      <a:endParaRPr lang="en-CN" dirty="0"/>
                    </a:p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8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在轨中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高</a:t>
                      </a:r>
                      <a:r>
                        <a:rPr lang="en-CN" dirty="0"/>
                        <a:t>量程刻度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CALO数字化</a:t>
                      </a:r>
                      <a:r>
                        <a:rPr lang="zh-CN" altLang="en-US" dirty="0"/>
                        <a:t>、触发策略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90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灵敏材料温度效应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LYSO和WLSF批量采购后进行抽样测试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对单个样本进行过测试</a:t>
                      </a:r>
                      <a:r>
                        <a:rPr lang="zh-CN" altLang="en-US" dirty="0"/>
                        <a:t>，还未批量测试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6(</a:t>
                      </a:r>
                      <a:r>
                        <a:rPr lang="zh-CN" altLang="en-US" dirty="0"/>
                        <a:t>根据测试规模调整</a:t>
                      </a:r>
                      <a:r>
                        <a:rPr lang="en-US" altLang="zh-CN" dirty="0"/>
                        <a:t>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627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相机串扰参数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光斑无串扰样本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批量需快速标定系统可用</a:t>
                      </a:r>
                      <a:r>
                        <a:rPr lang="en-US" dirty="0"/>
                        <a:t>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基于束流实验数据算法基本成熟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进行过单路验证</a:t>
                      </a:r>
                      <a:endParaRPr lang="en-US" altLang="zh-CN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批量测试和验证未开始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2024.8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610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相机温度效应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84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相机读出涨落以及非线性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双路LED或LD</a:t>
                      </a:r>
                      <a:r>
                        <a:rPr lang="zh-CN" altLang="en-US" dirty="0"/>
                        <a:t>，达到</a:t>
                      </a:r>
                      <a:r>
                        <a:rPr lang="en-US" altLang="zh-CN" dirty="0"/>
                        <a:t>1e7MIP</a:t>
                      </a:r>
                      <a:r>
                        <a:rPr lang="zh-CN" altLang="en-US" dirty="0"/>
                        <a:t>对应的光输出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已针对</a:t>
                      </a:r>
                      <a:r>
                        <a:rPr lang="en-US" altLang="zh-CN" dirty="0"/>
                        <a:t>23</a:t>
                      </a:r>
                      <a:r>
                        <a:rPr lang="zh-CN" altLang="en-US" dirty="0"/>
                        <a:t>版相机进行过单通道测试</a:t>
                      </a:r>
                      <a:r>
                        <a:rPr lang="en-US" altLang="zh-CN" dirty="0"/>
                        <a:t>(&lt;4e4MIP)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9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相机数字化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光学实验平台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荧光屏</a:t>
                      </a:r>
                      <a:r>
                        <a:rPr lang="zh-CN" altLang="en-US" dirty="0"/>
                        <a:t>时间特性、效率，光锥透过率，触发延迟涨落，</a:t>
                      </a:r>
                      <a:r>
                        <a:rPr lang="en-US" altLang="zh-CN" dirty="0"/>
                        <a:t>MCP</a:t>
                      </a:r>
                      <a:r>
                        <a:rPr lang="zh-CN" altLang="en-US" dirty="0"/>
                        <a:t>增益量子效率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641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79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E08114-6B19-83D3-4BD6-F2A38C0BF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454859"/>
              </p:ext>
            </p:extLst>
          </p:nvPr>
        </p:nvGraphicFramePr>
        <p:xfrm>
          <a:off x="248621" y="174812"/>
          <a:ext cx="11372027" cy="522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1544">
                  <a:extLst>
                    <a:ext uri="{9D8B030D-6E8A-4147-A177-3AD203B41FA5}">
                      <a16:colId xmlns:a16="http://schemas.microsoft.com/office/drawing/2014/main" val="2325114538"/>
                    </a:ext>
                  </a:extLst>
                </a:gridCol>
                <a:gridCol w="1731981">
                  <a:extLst>
                    <a:ext uri="{9D8B030D-6E8A-4147-A177-3AD203B41FA5}">
                      <a16:colId xmlns:a16="http://schemas.microsoft.com/office/drawing/2014/main" val="2372682225"/>
                    </a:ext>
                  </a:extLst>
                </a:gridCol>
                <a:gridCol w="3550023">
                  <a:extLst>
                    <a:ext uri="{9D8B030D-6E8A-4147-A177-3AD203B41FA5}">
                      <a16:colId xmlns:a16="http://schemas.microsoft.com/office/drawing/2014/main" val="225031716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77184267"/>
                    </a:ext>
                  </a:extLst>
                </a:gridCol>
                <a:gridCol w="1011219">
                  <a:extLst>
                    <a:ext uri="{9D8B030D-6E8A-4147-A177-3AD203B41FA5}">
                      <a16:colId xmlns:a16="http://schemas.microsoft.com/office/drawing/2014/main" val="3970747141"/>
                    </a:ext>
                  </a:extLst>
                </a:gridCol>
                <a:gridCol w="1011219">
                  <a:extLst>
                    <a:ext uri="{9D8B030D-6E8A-4147-A177-3AD203B41FA5}">
                      <a16:colId xmlns:a16="http://schemas.microsoft.com/office/drawing/2014/main" val="84434351"/>
                    </a:ext>
                  </a:extLst>
                </a:gridCol>
                <a:gridCol w="1411641">
                  <a:extLst>
                    <a:ext uri="{9D8B030D-6E8A-4147-A177-3AD203B41FA5}">
                      <a16:colId xmlns:a16="http://schemas.microsoft.com/office/drawing/2014/main" val="2609756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N" dirty="0"/>
                        <a:t>CALO刻度任务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任务状态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人员需求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持续时间(月)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预期开展时间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备注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040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LYSO光输出批量测试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批量采购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随着晶体到货即时进行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49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LYSO</a:t>
                      </a:r>
                      <a:r>
                        <a:rPr lang="en-US" altLang="zh-CN" dirty="0"/>
                        <a:t>+WLSF</a:t>
                      </a:r>
                      <a:r>
                        <a:rPr lang="zh-CN" altLang="en-US" dirty="0"/>
                        <a:t>光输出批量测试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批量采购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428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WLSF衰减长度抽样测试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位移台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实验方法成熟</a:t>
                      </a:r>
                      <a:r>
                        <a:rPr lang="zh-CN" altLang="en-US" dirty="0"/>
                        <a:t>，测试过单根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265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地磁截断刚度刻度GeV能量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在轨电子能谱数据库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已经走通了在轨分析的流程</a:t>
                      </a:r>
                      <a:r>
                        <a:rPr lang="zh-CN" altLang="en-US" dirty="0"/>
                        <a:t>，正在改进低能电子能量重建方法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2024.6</a:t>
                      </a:r>
                      <a:r>
                        <a:rPr lang="en-CN" dirty="0"/>
                        <a:t>已开始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66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激光测量LYSO非线性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搭建光学平台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2024</a:t>
                      </a:r>
                      <a:r>
                        <a:rPr lang="zh-CN" altLang="en-US" dirty="0"/>
                        <a:t>年底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36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重原子核在LYSO猝灭效应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ion束流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2024</a:t>
                      </a:r>
                      <a:r>
                        <a:rPr lang="zh-CN" altLang="en-US" dirty="0"/>
                        <a:t>年底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18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CALO</a:t>
                      </a:r>
                      <a:r>
                        <a:rPr lang="zh-CN" altLang="en-US" dirty="0"/>
                        <a:t> </a:t>
                      </a:r>
                      <a:r>
                        <a:rPr lang="en-CN" dirty="0"/>
                        <a:t>Alignment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模拟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45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28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54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78FCAF-B67E-DE66-D184-43BB14D43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011667"/>
              </p:ext>
            </p:extLst>
          </p:nvPr>
        </p:nvGraphicFramePr>
        <p:xfrm>
          <a:off x="313167" y="1013909"/>
          <a:ext cx="11372027" cy="330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1243">
                  <a:extLst>
                    <a:ext uri="{9D8B030D-6E8A-4147-A177-3AD203B41FA5}">
                      <a16:colId xmlns:a16="http://schemas.microsoft.com/office/drawing/2014/main" val="2325114538"/>
                    </a:ext>
                  </a:extLst>
                </a:gridCol>
                <a:gridCol w="1452282">
                  <a:extLst>
                    <a:ext uri="{9D8B030D-6E8A-4147-A177-3AD203B41FA5}">
                      <a16:colId xmlns:a16="http://schemas.microsoft.com/office/drawing/2014/main" val="2372682225"/>
                    </a:ext>
                  </a:extLst>
                </a:gridCol>
                <a:gridCol w="3550023">
                  <a:extLst>
                    <a:ext uri="{9D8B030D-6E8A-4147-A177-3AD203B41FA5}">
                      <a16:colId xmlns:a16="http://schemas.microsoft.com/office/drawing/2014/main" val="225031716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77184267"/>
                    </a:ext>
                  </a:extLst>
                </a:gridCol>
                <a:gridCol w="1011219">
                  <a:extLst>
                    <a:ext uri="{9D8B030D-6E8A-4147-A177-3AD203B41FA5}">
                      <a16:colId xmlns:a16="http://schemas.microsoft.com/office/drawing/2014/main" val="3970747141"/>
                    </a:ext>
                  </a:extLst>
                </a:gridCol>
                <a:gridCol w="1011219">
                  <a:extLst>
                    <a:ext uri="{9D8B030D-6E8A-4147-A177-3AD203B41FA5}">
                      <a16:colId xmlns:a16="http://schemas.microsoft.com/office/drawing/2014/main" val="84434351"/>
                    </a:ext>
                  </a:extLst>
                </a:gridCol>
                <a:gridCol w="1411641">
                  <a:extLst>
                    <a:ext uri="{9D8B030D-6E8A-4147-A177-3AD203B41FA5}">
                      <a16:colId xmlns:a16="http://schemas.microsoft.com/office/drawing/2014/main" val="2609756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N" dirty="0"/>
                        <a:t>材料物理参数测量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/>
                        <a:t>任务需求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/>
                        <a:t>任务状态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/>
                        <a:t>人员需求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/>
                        <a:t>持续时间(月)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/>
                        <a:t>预期开展时间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/>
                        <a:t>备注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040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所有LYSO晶体密度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密度计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49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其它材料密度抽样测量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密度计</a:t>
                      </a:r>
                    </a:p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428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所有材料的元素组分抽样测量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dirty="0"/>
                        <a:t>X光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红外线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265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所有组件重量测量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95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所有组件尺寸和安装位置测量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N" dirty="0"/>
                        <a:t>未开始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66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530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6229</TotalTime>
  <Words>651</Words>
  <Application>Microsoft Macintosh PowerPoint</Application>
  <PresentationFormat>Widescreen</PresentationFormat>
  <Paragraphs>270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刻度分系统讨论会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zheng quan</dc:creator>
  <cp:lastModifiedBy>zheng quan</cp:lastModifiedBy>
  <cp:revision>79</cp:revision>
  <dcterms:created xsi:type="dcterms:W3CDTF">2024-08-22T01:35:55Z</dcterms:created>
  <dcterms:modified xsi:type="dcterms:W3CDTF">2024-08-26T09:25:28Z</dcterms:modified>
</cp:coreProperties>
</file>