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40"/>
  </p:notesMasterIdLst>
  <p:sldIdLst>
    <p:sldId id="1212" r:id="rId4"/>
    <p:sldId id="1287" r:id="rId5"/>
    <p:sldId id="1288" r:id="rId6"/>
    <p:sldId id="1289" r:id="rId7"/>
    <p:sldId id="1260" r:id="rId8"/>
    <p:sldId id="1244" r:id="rId9"/>
    <p:sldId id="1242" r:id="rId10"/>
    <p:sldId id="1290" r:id="rId11"/>
    <p:sldId id="1262" r:id="rId12"/>
    <p:sldId id="1265" r:id="rId13"/>
    <p:sldId id="1233" r:id="rId14"/>
    <p:sldId id="1234" r:id="rId15"/>
    <p:sldId id="1301" r:id="rId16"/>
    <p:sldId id="1235" r:id="rId17"/>
    <p:sldId id="1236" r:id="rId18"/>
    <p:sldId id="1304" r:id="rId19"/>
    <p:sldId id="1303" r:id="rId20"/>
    <p:sldId id="1237" r:id="rId21"/>
    <p:sldId id="1226" r:id="rId22"/>
    <p:sldId id="1302" r:id="rId23"/>
    <p:sldId id="1230" r:id="rId24"/>
    <p:sldId id="1305" r:id="rId25"/>
    <p:sldId id="1306" r:id="rId26"/>
    <p:sldId id="1307" r:id="rId27"/>
    <p:sldId id="1299" r:id="rId28"/>
    <p:sldId id="1308" r:id="rId29"/>
    <p:sldId id="270" r:id="rId30"/>
    <p:sldId id="1216" r:id="rId31"/>
    <p:sldId id="1293" r:id="rId32"/>
    <p:sldId id="1238" r:id="rId33"/>
    <p:sldId id="1239" r:id="rId34"/>
    <p:sldId id="1291" r:id="rId35"/>
    <p:sldId id="1295" r:id="rId36"/>
    <p:sldId id="1296" r:id="rId37"/>
    <p:sldId id="1297" r:id="rId38"/>
    <p:sldId id="1298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Bambade" initials="PB" lastIdx="0" clrIdx="0">
    <p:extLst>
      <p:ext uri="{19B8F6BF-5375-455C-9EA6-DF929625EA0E}">
        <p15:presenceInfo xmlns:p15="http://schemas.microsoft.com/office/powerpoint/2012/main" userId="Philippe Bamba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01" autoAdjust="0"/>
    <p:restoredTop sz="95377" autoAdjust="0"/>
  </p:normalViewPr>
  <p:slideViewPr>
    <p:cSldViewPr snapToGrid="0">
      <p:cViewPr varScale="1">
        <p:scale>
          <a:sx n="68" d="100"/>
          <a:sy n="68" d="100"/>
        </p:scale>
        <p:origin x="86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80D99-76D7-FF4F-8932-E3A9446DB423}" type="datetimeFigureOut">
              <a:rPr kumimoji="1" lang="zh-CN" altLang="en-US" smtClean="0"/>
              <a:t>2024/9/13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674F2-16B9-224E-A2B0-707561D08469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437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>
            <a:extLst>
              <a:ext uri="{FF2B5EF4-FFF2-40B4-BE49-F238E27FC236}">
                <a16:creationId xmlns:a16="http://schemas.microsoft.com/office/drawing/2014/main" id="{DADE2C25-8407-46D1-AE52-5A81AFFC249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备注占位符 2">
            <a:extLst>
              <a:ext uri="{FF2B5EF4-FFF2-40B4-BE49-F238E27FC236}">
                <a16:creationId xmlns:a16="http://schemas.microsoft.com/office/drawing/2014/main" id="{EDA168B2-38A8-4E40-8340-45F05EF56D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9" name="灯片编号占位符 3">
            <a:extLst>
              <a:ext uri="{FF2B5EF4-FFF2-40B4-BE49-F238E27FC236}">
                <a16:creationId xmlns:a16="http://schemas.microsoft.com/office/drawing/2014/main" id="{54F219C8-7D01-46A1-AA7E-261F5E71D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660B8-2755-4125-B445-E492BF2D0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52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07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62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76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5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9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LGSO (Lu2-xGdxSiO5)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Radiation </a:t>
            </a:r>
            <a:r>
              <a:rPr lang="fr-FR" dirty="0" err="1"/>
              <a:t>length</a:t>
            </a:r>
            <a:r>
              <a:rPr lang="fr-FR" dirty="0"/>
              <a:t> of </a:t>
            </a:r>
            <a:r>
              <a:rPr lang="fr-FR" dirty="0" err="1"/>
              <a:t>Tungsten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3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58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Radiation </a:t>
            </a:r>
            <a:r>
              <a:rPr lang="fr-FR" dirty="0" err="1" smtClean="0"/>
              <a:t>length</a:t>
            </a:r>
            <a:r>
              <a:rPr lang="fr-FR" dirty="0" smtClean="0"/>
              <a:t> of </a:t>
            </a:r>
            <a:r>
              <a:rPr lang="fr-FR" dirty="0" err="1" smtClean="0"/>
              <a:t>Tungsten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smtClean="0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7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22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674F2-16B9-224E-A2B0-707561D0846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16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60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08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76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B958-7C7B-454D-BAE2-E5E636E8052D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28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06090"/>
          </a:xfrm>
        </p:spPr>
        <p:txBody>
          <a:bodyPr/>
          <a:lstStyle>
            <a:lvl1pPr>
              <a:defRPr u="sng" baseline="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E86F-4E8A-40F7-AFAD-166183ABB79C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746838" y="-32469"/>
            <a:ext cx="493845" cy="365125"/>
          </a:xfrm>
        </p:spPr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635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EDE2-8A36-481B-A335-97D259177C30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58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4B15-0928-42D8-A617-B916FE1FF2D7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68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F636-72A6-46C7-AE27-03337EFEC24D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603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7782-22CB-4B5D-9E50-D73AEDFC45A9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2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295D-0415-41B6-8E92-D834ACDD35E5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81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5A70-698D-4E6B-BE02-15C0DD766525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24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530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E23F-8658-4DDB-B142-B8AC6A3E3A73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84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B8D-C475-471E-908F-D07A266D690F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9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191-ED48-43D3-A70F-791CA156569E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84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8112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411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8771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214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9164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7131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23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97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0416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0568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1937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735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528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-24"/>
            <a:ext cx="109728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2017/3/7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8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58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72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6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4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2D475-35A7-4128-A5B4-65D596AF8FBC}" type="datetimeFigureOut">
              <a:rPr lang="fr-FR" smtClean="0"/>
              <a:t>13/09/2024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05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954A-E9F8-4B6F-A36E-174D4605DF31}" type="datetime1">
              <a:rPr kumimoji="1" lang="ja-JP" altLang="en-US" smtClean="0"/>
              <a:pPr/>
              <a:t>2024/9/13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3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13/09/2024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8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png"/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410.png"/><Relationship Id="rId15" Type="http://schemas.openxmlformats.org/officeDocument/2006/relationships/image" Target="../media/image175.png"/><Relationship Id="rId10" Type="http://schemas.openxmlformats.org/officeDocument/2006/relationships/image" Target="../media/image46.png"/><Relationship Id="rId4" Type="http://schemas.openxmlformats.org/officeDocument/2006/relationships/image" Target="../media/image27.png"/><Relationship Id="rId14" Type="http://schemas.openxmlformats.org/officeDocument/2006/relationships/image" Target="../media/image28.png"/><Relationship Id="rId9" Type="http://schemas.openxmlformats.org/officeDocument/2006/relationships/image" Target="../media/image4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640.png"/><Relationship Id="rId4" Type="http://schemas.openxmlformats.org/officeDocument/2006/relationships/image" Target="../media/image30.pn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56.png"/><Relationship Id="rId9" Type="http://schemas.openxmlformats.org/officeDocument/2006/relationships/image" Target="../media/image1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7.png"/><Relationship Id="rId8" Type="http://schemas.openxmlformats.org/officeDocument/2006/relationships/image" Target="../media/image222.png"/><Relationship Id="rId12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79.png"/><Relationship Id="rId10" Type="http://schemas.openxmlformats.org/officeDocument/2006/relationships/image" Target="../media/image224.png"/><Relationship Id="rId1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103.emf"/><Relationship Id="rId3" Type="http://schemas.openxmlformats.org/officeDocument/2006/relationships/image" Target="../media/image99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17" Type="http://schemas.openxmlformats.org/officeDocument/2006/relationships/image" Target="../media/image102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5" Type="http://schemas.openxmlformats.org/officeDocument/2006/relationships/image" Target="../media/image101.emf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100.png"/><Relationship Id="rId14" Type="http://schemas.openxmlformats.org/officeDocument/2006/relationships/image" Target="../media/image2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9AB7239-9A36-4AE4-92DD-3A6A863B0D9D}"/>
              </a:ext>
            </a:extLst>
          </p:cNvPr>
          <p:cNvSpPr/>
          <p:nvPr/>
        </p:nvSpPr>
        <p:spPr bwMode="auto">
          <a:xfrm>
            <a:off x="764667" y="1874859"/>
            <a:ext cx="10578835" cy="4571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92182F-ABE9-2744-B288-27759B0EF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404" y="305509"/>
            <a:ext cx="1841500" cy="1257300"/>
          </a:xfrm>
          <a:prstGeom prst="rect">
            <a:avLst/>
          </a:prstGeom>
        </p:spPr>
      </p:pic>
      <p:pic>
        <p:nvPicPr>
          <p:cNvPr id="9" name="图片 8" descr="徽标&#10;&#10;描述已自动生成">
            <a:extLst>
              <a:ext uri="{FF2B5EF4-FFF2-40B4-BE49-F238E27FC236}">
                <a16:creationId xmlns:a16="http://schemas.microsoft.com/office/drawing/2014/main" id="{722FC337-014D-CC48-8EB9-3B1A4F43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49" y="282720"/>
            <a:ext cx="2116671" cy="11502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1BBEA4F-3C30-1041-A877-C36D3C9D3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078" y="334915"/>
            <a:ext cx="2212095" cy="1148263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72EEDE2-197F-D34A-AC51-BA9D94A71E84}"/>
              </a:ext>
            </a:extLst>
          </p:cNvPr>
          <p:cNvSpPr txBox="1">
            <a:spLocks/>
          </p:cNvSpPr>
          <p:nvPr/>
        </p:nvSpPr>
        <p:spPr>
          <a:xfrm>
            <a:off x="764667" y="2300182"/>
            <a:ext cx="10912467" cy="112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 feedback system at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based on fast luminosity measurements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A8E636CD-57BF-B34D-9B49-F4E7B5F3504A}"/>
              </a:ext>
            </a:extLst>
          </p:cNvPr>
          <p:cNvSpPr txBox="1"/>
          <p:nvPr/>
        </p:nvSpPr>
        <p:spPr>
          <a:xfrm>
            <a:off x="2831404" y="3856549"/>
            <a:ext cx="614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/>
              <a:t>Philip Bambade                                                 </a:t>
            </a:r>
            <a:r>
              <a:rPr lang="en-US" altLang="zh-CN" sz="2800" dirty="0" err="1" smtClean="0"/>
              <a:t>IJCLab</a:t>
            </a:r>
            <a:r>
              <a:rPr lang="en-US" altLang="zh-CN" sz="2800" dirty="0" smtClean="0"/>
              <a:t> – </a:t>
            </a:r>
            <a:r>
              <a:rPr lang="en-US" altLang="zh-CN" sz="2800" dirty="0" err="1" smtClean="0"/>
              <a:t>Orsay</a:t>
            </a:r>
            <a:endParaRPr lang="en-US" altLang="zh-CN" sz="2800" dirty="0" smtClean="0"/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006C0CD4-EBBE-2A40-8A5D-F059B701387E}"/>
              </a:ext>
            </a:extLst>
          </p:cNvPr>
          <p:cNvSpPr txBox="1"/>
          <p:nvPr/>
        </p:nvSpPr>
        <p:spPr>
          <a:xfrm>
            <a:off x="233327" y="5247564"/>
            <a:ext cx="116458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Acknowledgements</a:t>
            </a:r>
            <a:r>
              <a:rPr lang="en-US" sz="1500" dirty="0" smtClean="0"/>
              <a:t>:   Y. Funakoshi, M. </a:t>
            </a:r>
            <a:r>
              <a:rPr lang="en-US" sz="1500" dirty="0" err="1" smtClean="0"/>
              <a:t>Masuzawa</a:t>
            </a:r>
            <a:r>
              <a:rPr lang="en-US" sz="1500" dirty="0" smtClean="0"/>
              <a:t>, H. </a:t>
            </a:r>
            <a:r>
              <a:rPr lang="en-US" sz="1500" dirty="0"/>
              <a:t>Nakayama, Y. </a:t>
            </a:r>
            <a:r>
              <a:rPr lang="en-US" sz="1500" dirty="0" smtClean="0"/>
              <a:t>Ohnishi, S. </a:t>
            </a:r>
            <a:r>
              <a:rPr lang="en-US" sz="1500" dirty="0"/>
              <a:t>Uehara (KEK – Tsukuba)</a:t>
            </a:r>
          </a:p>
          <a:p>
            <a:endParaRPr lang="en-US" sz="400" dirty="0" smtClean="0"/>
          </a:p>
          <a:p>
            <a:r>
              <a:rPr lang="en-US" sz="1500" dirty="0" smtClean="0"/>
              <a:t>                                        Dima. El </a:t>
            </a:r>
            <a:r>
              <a:rPr lang="en-US" sz="1500" dirty="0" err="1" smtClean="0"/>
              <a:t>Khechen</a:t>
            </a:r>
            <a:r>
              <a:rPr lang="en-US" sz="1500" dirty="0" smtClean="0"/>
              <a:t> (2013-2016), Cheng-</a:t>
            </a:r>
            <a:r>
              <a:rPr lang="en-US" sz="1500" dirty="0" err="1" smtClean="0"/>
              <a:t>Guo</a:t>
            </a:r>
            <a:r>
              <a:rPr lang="en-US" sz="1500" dirty="0" smtClean="0"/>
              <a:t> Pang (2016-2019), </a:t>
            </a:r>
            <a:r>
              <a:rPr lang="en-US" sz="1500" dirty="0" smtClean="0"/>
              <a:t>Salvatore Di Carlo (2017-2019), </a:t>
            </a:r>
            <a:r>
              <a:rPr lang="en-US" sz="1500" dirty="0" err="1" smtClean="0"/>
              <a:t>Meng</a:t>
            </a:r>
            <a:r>
              <a:rPr lang="en-US" sz="1500" dirty="0" smtClean="0"/>
              <a:t> </a:t>
            </a:r>
            <a:r>
              <a:rPr lang="en-US" sz="1500" dirty="0" smtClean="0"/>
              <a:t>Li (2023-present)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C5A62-2E2A-6741-98B5-0E365E79BD58}"/>
              </a:ext>
            </a:extLst>
          </p:cNvPr>
          <p:cNvSpPr txBox="1"/>
          <p:nvPr/>
        </p:nvSpPr>
        <p:spPr>
          <a:xfrm>
            <a:off x="305949" y="6451859"/>
            <a:ext cx="11573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</a:rPr>
              <a:t>Mini-workshop on CEPC Fast Luminosity Feedback </a:t>
            </a:r>
            <a:r>
              <a:rPr lang="en-US" altLang="zh-CN" sz="1400" dirty="0" smtClean="0">
                <a:latin typeface="Arial" panose="020B0604020202020204" pitchFamily="34" charset="0"/>
              </a:rPr>
              <a:t>System            September 14, </a:t>
            </a:r>
            <a:r>
              <a:rPr lang="en-US" altLang="zh-CN" sz="1400" dirty="0">
                <a:latin typeface="Arial" panose="020B0604020202020204" pitchFamily="34" charset="0"/>
              </a:rPr>
              <a:t>2024   </a:t>
            </a:r>
            <a:r>
              <a:rPr lang="en-US" altLang="zh-CN" sz="1400" dirty="0" smtClean="0">
                <a:latin typeface="Arial" panose="020B0604020202020204" pitchFamily="34" charset="0"/>
              </a:rPr>
              <a:t>                                                    Beijing - China</a:t>
            </a:r>
            <a:endParaRPr lang="en-US" altLang="zh-CN" sz="1400" dirty="0"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794" y="419777"/>
            <a:ext cx="1905000" cy="1095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13" y="6311510"/>
            <a:ext cx="10583573" cy="42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49025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9520" r="8878" b="-100"/>
          <a:stretch/>
        </p:blipFill>
        <p:spPr>
          <a:xfrm>
            <a:off x="7909493" y="4815588"/>
            <a:ext cx="2723011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8877" r="9176"/>
          <a:stretch/>
        </p:blipFill>
        <p:spPr>
          <a:xfrm>
            <a:off x="7859476" y="2661306"/>
            <a:ext cx="2773029" cy="20998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484257" y="3495918"/>
            <a:ext cx="1195921" cy="72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08585" y="4281138"/>
            <a:ext cx="1171593" cy="392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591944" y="3360677"/>
                <a:ext cx="844632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1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3360677"/>
                <a:ext cx="844632" cy="300210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591944" y="3996693"/>
                <a:ext cx="728347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1" i="1" dirty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3996693"/>
                <a:ext cx="728347" cy="300210"/>
              </a:xfrm>
              <a:prstGeom prst="rect">
                <a:avLst/>
              </a:prstGeom>
              <a:blipFill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2028806" y="1374133"/>
                <a:ext cx="7992889" cy="1229165"/>
              </a:xfrm>
              <a:prstGeom prst="rect">
                <a:avLst/>
              </a:prstGeom>
            </p:spPr>
            <p:txBody>
              <a:bodyPr vert="horz" lIns="0" tIns="34291" rIns="0" bIns="34291" numCol="1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dirty="0">
                    <a:solidFill>
                      <a:srgbClr val="FF6600"/>
                    </a:solidFill>
                  </a:rPr>
                  <a:t>Large cross section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≈150−200 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𝑚𝑏𝑎𝑟𝑛</m:t>
                    </m:r>
                  </m:oMath>
                </a14:m>
                <a:r>
                  <a:rPr lang="en-CA" dirty="0">
                    <a:solidFill>
                      <a:srgbClr val="FF66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&gt;1% 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e>
                    </m:d>
                  </m:oMath>
                </a14:m>
                <a:endParaRPr lang="en-US" sz="200" dirty="0">
                  <a:solidFill>
                    <a:srgbClr val="FF6600"/>
                  </a:solidFill>
                </a:endParaRPr>
              </a:p>
              <a:p>
                <a:pPr marL="201163" lvl="1" indent="0">
                  <a:buNone/>
                </a:pPr>
                <a:r>
                  <a:rPr lang="en-US" sz="133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512051" lvl="2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1)   𝑒+ rate in LER 10 m after IP (</a:t>
                </a:r>
                <a:r>
                  <a:rPr lang="en-US" sz="1200" dirty="0">
                    <a:solidFill>
                      <a:schemeClr val="tx1"/>
                    </a:solidFill>
                  </a:rPr>
                  <a:t>part of energy spectrum near</a:t>
                </a:r>
                <a:r>
                  <a:rPr lang="en-US" sz="12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E(𝑒+) ≈ 3.5 GeV after large bend</a:t>
                </a:r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  <a:r>
                  <a:rPr lang="en-US" sz="1000" dirty="0">
                    <a:solidFill>
                      <a:schemeClr val="tx1"/>
                    </a:solidFill>
                  </a:rPr>
                  <a:t> 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marL="512051" lvl="2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2)   𝛾 rate in HER 30 m after IP (</a:t>
                </a:r>
                <a:r>
                  <a:rPr lang="en-US" sz="1200" dirty="0">
                    <a:solidFill>
                      <a:schemeClr val="tx1"/>
                    </a:solidFill>
                  </a:rPr>
                  <a:t>part of 0.1-0.3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mrad</a:t>
                </a:r>
                <a:r>
                  <a:rPr lang="en-US" sz="1200" dirty="0">
                    <a:solidFill>
                      <a:schemeClr val="tx1"/>
                    </a:solidFill>
                  </a:rPr>
                  <a:t> IP beam angular spread due to geometry</a:t>
                </a:r>
                <a:r>
                  <a:rPr lang="en-US" sz="1600" dirty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06" y="1374133"/>
                <a:ext cx="7992889" cy="1229165"/>
              </a:xfrm>
              <a:prstGeom prst="rect">
                <a:avLst/>
              </a:prstGeom>
              <a:blipFill>
                <a:blip r:embed="rId13"/>
                <a:stretch>
                  <a:fillRect l="-1983" t="-59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091610" y="74836"/>
            <a:ext cx="8863965" cy="995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733" dirty="0" err="1">
                <a:solidFill>
                  <a:srgbClr val="0000FF"/>
                </a:solidFill>
              </a:rPr>
              <a:t>Bhabha</a:t>
            </a:r>
            <a:r>
              <a:rPr lang="fr-FR" sz="3733" dirty="0">
                <a:solidFill>
                  <a:srgbClr val="0000FF"/>
                </a:solidFill>
              </a:rPr>
              <a:t> </a:t>
            </a:r>
            <a:r>
              <a:rPr lang="fr-FR" sz="3733" dirty="0" err="1">
                <a:solidFill>
                  <a:srgbClr val="0000FF"/>
                </a:solidFill>
              </a:rPr>
              <a:t>process</a:t>
            </a:r>
            <a:r>
              <a:rPr lang="fr-FR" sz="3733" dirty="0">
                <a:solidFill>
                  <a:srgbClr val="0000FF"/>
                </a:solidFill>
              </a:rPr>
              <a:t> at </a:t>
            </a:r>
            <a:r>
              <a:rPr lang="fr-FR" sz="3733" dirty="0" err="1">
                <a:solidFill>
                  <a:srgbClr val="0000FF"/>
                </a:solidFill>
              </a:rPr>
              <a:t>vanishing</a:t>
            </a:r>
            <a:r>
              <a:rPr lang="fr-FR" sz="3733" dirty="0">
                <a:solidFill>
                  <a:srgbClr val="0000FF"/>
                </a:solidFill>
              </a:rPr>
              <a:t> </a:t>
            </a:r>
            <a:r>
              <a:rPr lang="fr-FR" sz="3733" dirty="0" err="1">
                <a:solidFill>
                  <a:srgbClr val="0000FF"/>
                </a:solidFill>
              </a:rPr>
              <a:t>scattering</a:t>
            </a:r>
            <a:r>
              <a:rPr lang="fr-FR" sz="3733" dirty="0">
                <a:solidFill>
                  <a:srgbClr val="0000FF"/>
                </a:solidFill>
              </a:rPr>
              <a:t> angle</a:t>
            </a:r>
          </a:p>
          <a:p>
            <a:pPr algn="ctr"/>
            <a:r>
              <a:rPr lang="fr-FR" sz="2133" dirty="0" err="1">
                <a:solidFill>
                  <a:srgbClr val="0000FF"/>
                </a:solidFill>
              </a:rPr>
              <a:t>a.k.a</a:t>
            </a:r>
            <a:r>
              <a:rPr lang="fr-FR" sz="2133" dirty="0">
                <a:solidFill>
                  <a:srgbClr val="0000FF"/>
                </a:solidFill>
              </a:rPr>
              <a:t>. Single </a:t>
            </a:r>
            <a:r>
              <a:rPr lang="fr-FR" sz="2133" dirty="0" err="1">
                <a:solidFill>
                  <a:srgbClr val="0000FF"/>
                </a:solidFill>
              </a:rPr>
              <a:t>Bremsstrahlung</a:t>
            </a:r>
            <a:r>
              <a:rPr lang="fr-FR" sz="2133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 rotWithShape="1">
          <a:blip r:embed="rId14"/>
          <a:srcRect t="20066"/>
          <a:stretch/>
        </p:blipFill>
        <p:spPr>
          <a:xfrm>
            <a:off x="3128993" y="2686294"/>
            <a:ext cx="2502155" cy="1580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03513" y="2683929"/>
                <a:ext cx="1592159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3" y="2683929"/>
                <a:ext cx="1592159" cy="300210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03513" y="3995629"/>
                <a:ext cx="1592159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1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351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3" y="3995629"/>
                <a:ext cx="1592159" cy="300210"/>
              </a:xfrm>
              <a:prstGeom prst="rect">
                <a:avLst/>
              </a:prstGeom>
              <a:blipFill>
                <a:blip r:embed="rId1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519937" y="2702371"/>
                <a:ext cx="1592159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7" y="2702371"/>
                <a:ext cx="1592159" cy="300210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9156736" y="3403463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𝑒+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131376" y="5170081"/>
            <a:ext cx="279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𝛾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956067" y="4691904"/>
            <a:ext cx="6591973" cy="5040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34291" rIns="0" bIns="34291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dirty="0">
                <a:solidFill>
                  <a:srgbClr val="990099"/>
                </a:solidFill>
              </a:rPr>
              <a:t>Only relative luminosity </a:t>
            </a:r>
            <a:r>
              <a:rPr lang="en-CA" sz="1800" dirty="0">
                <a:solidFill>
                  <a:srgbClr val="990099"/>
                </a:solidFill>
                <a:sym typeface="Wingdings" panose="05000000000000000000" pitchFamily="2" charset="2"/>
              </a:rPr>
              <a:t>                </a:t>
            </a:r>
            <a:r>
              <a:rPr lang="en-CA" sz="1800" dirty="0" smtClean="0">
                <a:solidFill>
                  <a:srgbClr val="990099"/>
                </a:solidFill>
                <a:sym typeface="Wingdings" panose="05000000000000000000" pitchFamily="2" charset="2"/>
              </a:rPr>
              <a:t>  with </a:t>
            </a:r>
            <a:r>
              <a:rPr lang="en-CA" sz="1800" dirty="0">
                <a:solidFill>
                  <a:srgbClr val="990099"/>
                </a:solidFill>
                <a:sym typeface="Wingdings" panose="05000000000000000000" pitchFamily="2" charset="2"/>
              </a:rPr>
              <a:t>certain conditions…</a:t>
            </a:r>
            <a:r>
              <a:rPr lang="en-US" sz="1400" dirty="0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279578" y="5099700"/>
            <a:ext cx="47573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91" indent="-342891">
              <a:buAutoNum type="arabicPeriod"/>
            </a:pPr>
            <a:r>
              <a:rPr lang="en-US" sz="1600" dirty="0"/>
              <a:t>Acceptance depends on choice of sensor / location</a:t>
            </a:r>
          </a:p>
          <a:p>
            <a:pPr marL="342891" indent="-342891">
              <a:buAutoNum type="arabicPeriod"/>
            </a:pPr>
            <a:r>
              <a:rPr lang="en-US" sz="1600" dirty="0"/>
              <a:t>Also some variation with beam parameters…</a:t>
            </a:r>
          </a:p>
          <a:p>
            <a:pPr marL="342891" indent="-342891">
              <a:buAutoNum type="arabicPeriod"/>
            </a:pPr>
            <a:r>
              <a:rPr lang="en-US" sz="1600" dirty="0"/>
              <a:t>𝜎</a:t>
            </a:r>
            <a:r>
              <a:rPr lang="en-US" sz="1600" baseline="-25000" dirty="0" err="1"/>
              <a:t>Bhabha@zero-degree</a:t>
            </a:r>
            <a:r>
              <a:rPr lang="en-US" sz="1600" dirty="0"/>
              <a:t> not precisely computed in QED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00FF"/>
                </a:solidFill>
              </a:rPr>
              <a:t>    </a:t>
            </a:r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 OK for usage on “short” enough time-scales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     care for beam parameter dependence</a:t>
            </a:r>
            <a:endParaRPr lang="fr-FR" sz="1600" dirty="0">
              <a:solidFill>
                <a:srgbClr val="0000FF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0200456" y="3713692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10272464" y="3713692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3417508" y="4530642"/>
                <a:ext cx="989747" cy="559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i="1" dirty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508" y="4530642"/>
                <a:ext cx="989747" cy="5598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49169" y="1022198"/>
            <a:ext cx="834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Dima El </a:t>
            </a:r>
            <a:r>
              <a:rPr lang="en-US" sz="1600" dirty="0" err="1" smtClean="0"/>
              <a:t>Khechen</a:t>
            </a:r>
            <a:r>
              <a:rPr lang="en-US" sz="1600" dirty="0" smtClean="0"/>
              <a:t> </a:t>
            </a:r>
            <a:r>
              <a:rPr lang="en-US" sz="1600" dirty="0"/>
              <a:t>et al., </a:t>
            </a:r>
            <a:r>
              <a:rPr lang="en-US" sz="1600" dirty="0" smtClean="0"/>
              <a:t>PRAB 22, 062801 </a:t>
            </a:r>
            <a:r>
              <a:rPr lang="en-US" sz="1600" dirty="0"/>
              <a:t>(</a:t>
            </a:r>
            <a:r>
              <a:rPr lang="en-US" sz="1600" dirty="0" smtClean="0"/>
              <a:t>2019)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6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699477" y="2040181"/>
            <a:ext cx="3460420" cy="1295069"/>
          </a:xfrm>
          <a:prstGeom prst="rect">
            <a:avLst/>
          </a:prstGeom>
        </p:spPr>
        <p:txBody>
          <a:bodyPr vert="horz" lIns="0" tIns="34291" rIns="0" bIns="34291" numCol="1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Optimal position found at 10 m behind IP using SAD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Over-bent </a:t>
            </a:r>
            <a:r>
              <a:rPr lang="en-CA" sz="1425" dirty="0" err="1">
                <a:solidFill>
                  <a:schemeClr val="tx1"/>
                </a:solidFill>
              </a:rPr>
              <a:t>Bhabha</a:t>
            </a:r>
            <a:r>
              <a:rPr lang="en-CA" sz="1425" dirty="0">
                <a:solidFill>
                  <a:schemeClr val="tx1"/>
                </a:solidFill>
              </a:rPr>
              <a:t> positrons </a:t>
            </a:r>
            <a:r>
              <a:rPr lang="en-CA" sz="1425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CA" sz="1425" dirty="0">
                <a:solidFill>
                  <a:schemeClr val="tx1"/>
                </a:solidFill>
              </a:rPr>
              <a:t> vacuum chamber 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Special beam pipe with window + Tungsten radiator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Start-to-end simulation (</a:t>
            </a:r>
            <a:r>
              <a:rPr lang="en-CA" sz="1425" dirty="0" err="1">
                <a:solidFill>
                  <a:schemeClr val="tx1"/>
                </a:solidFill>
              </a:rPr>
              <a:t>GuineaPig</a:t>
            </a:r>
            <a:r>
              <a:rPr lang="en-CA" sz="1425" dirty="0">
                <a:solidFill>
                  <a:schemeClr val="tx1"/>
                </a:solidFill>
              </a:rPr>
              <a:t>++, SAD, GEANT4)</a:t>
            </a:r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8315" b="16380"/>
          <a:stretch/>
        </p:blipFill>
        <p:spPr>
          <a:xfrm>
            <a:off x="5303913" y="1310963"/>
            <a:ext cx="6828612" cy="2183365"/>
          </a:xfrm>
        </p:spPr>
      </p:pic>
      <p:sp>
        <p:nvSpPr>
          <p:cNvPr id="15" name="Rectangle 14"/>
          <p:cNvSpPr/>
          <p:nvPr/>
        </p:nvSpPr>
        <p:spPr>
          <a:xfrm>
            <a:off x="1991545" y="1572250"/>
            <a:ext cx="24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POSITRON RING (measure e+)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6137" r="9845" b="9649"/>
          <a:stretch/>
        </p:blipFill>
        <p:spPr>
          <a:xfrm>
            <a:off x="2180432" y="3797366"/>
            <a:ext cx="2972600" cy="15955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25355" y="4334911"/>
            <a:ext cx="355667" cy="322095"/>
          </a:xfrm>
          <a:prstGeom prst="rect">
            <a:avLst/>
          </a:prstGeom>
        </p:spPr>
        <p:txBody>
          <a:bodyPr vert="horz" wrap="square" lIns="0" tIns="34291" rIns="0" bIns="34291" numCol="2" rtlCol="0">
            <a:normAutofit/>
          </a:bodyPr>
          <a:lstStyle/>
          <a:p>
            <a:r>
              <a:rPr lang="en-CA" sz="1200" b="1" dirty="0">
                <a:solidFill>
                  <a:srgbClr val="FF6600"/>
                </a:solidFill>
              </a:rPr>
              <a:t>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87489" y="4857111"/>
            <a:ext cx="51809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1" dirty="0"/>
              <a:t>X(m)</a:t>
            </a:r>
            <a:endParaRPr lang="en-US" sz="1351" dirty="0"/>
          </a:p>
        </p:txBody>
      </p:sp>
      <p:sp>
        <p:nvSpPr>
          <p:cNvPr id="28" name="Rectangle 27"/>
          <p:cNvSpPr/>
          <p:nvPr/>
        </p:nvSpPr>
        <p:spPr>
          <a:xfrm>
            <a:off x="1933571" y="4869160"/>
            <a:ext cx="272832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1" dirty="0"/>
              <a:t>0</a:t>
            </a:r>
            <a:endParaRPr lang="en-US" sz="1351" dirty="0"/>
          </a:p>
        </p:txBody>
      </p:sp>
      <p:sp>
        <p:nvSpPr>
          <p:cNvPr id="29" name="Rectangle 28"/>
          <p:cNvSpPr/>
          <p:nvPr/>
        </p:nvSpPr>
        <p:spPr>
          <a:xfrm>
            <a:off x="4626670" y="4085748"/>
            <a:ext cx="677243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351" dirty="0" smtClean="0"/>
              <a:t>28 m</a:t>
            </a:r>
            <a:endParaRPr lang="en-US" sz="1351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495209" y="4120620"/>
            <a:ext cx="5100783" cy="928701"/>
          </a:xfrm>
          <a:prstGeom prst="rect">
            <a:avLst/>
          </a:prstGeom>
        </p:spPr>
        <p:txBody>
          <a:bodyPr vert="horz" lIns="0" tIns="34291" rIns="0" bIns="34291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200" dirty="0">
                <a:solidFill>
                  <a:schemeClr val="tx1"/>
                </a:solidFill>
              </a:rPr>
              <a:t>Photon ray-tracing in detailed vacuum chamber geometry + GEANT4</a:t>
            </a:r>
          </a:p>
          <a:p>
            <a:pPr>
              <a:buFont typeface="Arial" pitchFamily="34" charset="0"/>
              <a:buChar char="•"/>
            </a:pPr>
            <a:r>
              <a:rPr lang="en-CA" sz="1200" dirty="0">
                <a:solidFill>
                  <a:schemeClr val="tx1"/>
                </a:solidFill>
              </a:rPr>
              <a:t>Original position at 30 m (2018)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New optimal position found at 28 m with ≈ 10 times higher rate</a:t>
            </a:r>
            <a:endParaRPr lang="en-CA" sz="1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52287" y="3732685"/>
                <a:ext cx="23240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ELECTRON RING (measure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dirty="0"/>
                  <a:t>)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287" y="3732685"/>
                <a:ext cx="2324034" cy="307777"/>
              </a:xfrm>
              <a:prstGeom prst="rect">
                <a:avLst/>
              </a:prstGeom>
              <a:blipFill>
                <a:blip r:embed="rId5"/>
                <a:stretch>
                  <a:fillRect l="-787"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2098904" y="3622339"/>
            <a:ext cx="7968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76437" y="2204865"/>
            <a:ext cx="355667" cy="322095"/>
          </a:xfrm>
          <a:prstGeom prst="rect">
            <a:avLst/>
          </a:prstGeom>
        </p:spPr>
        <p:txBody>
          <a:bodyPr vert="horz" wrap="square" lIns="0" tIns="34291" rIns="0" bIns="34291" numCol="2" rtlCol="0">
            <a:norm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89555" y="3861048"/>
            <a:ext cx="404278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1" dirty="0"/>
              <a:t>0.4</a:t>
            </a:r>
            <a:endParaRPr lang="en-US" sz="135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394" y="5220034"/>
            <a:ext cx="2524081" cy="15926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423" y="5063211"/>
            <a:ext cx="1322131" cy="17612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856" y="5023042"/>
            <a:ext cx="2390340" cy="178959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429120" y="74792"/>
            <a:ext cx="643932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733" dirty="0" err="1">
                <a:solidFill>
                  <a:srgbClr val="0000FF"/>
                </a:solidFill>
              </a:rPr>
              <a:t>Implementation</a:t>
            </a:r>
            <a:r>
              <a:rPr lang="fr-FR" sz="3733" dirty="0">
                <a:solidFill>
                  <a:srgbClr val="0000FF"/>
                </a:solidFill>
              </a:rPr>
              <a:t> in LER and HER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96512" y="707898"/>
            <a:ext cx="834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Cheng </a:t>
            </a:r>
            <a:r>
              <a:rPr lang="en-US" sz="1600" dirty="0" err="1" smtClean="0"/>
              <a:t>Guo</a:t>
            </a:r>
            <a:r>
              <a:rPr lang="en-US" sz="1600" dirty="0" smtClean="0"/>
              <a:t> Pang </a:t>
            </a:r>
            <a:r>
              <a:rPr lang="en-US" sz="1600" dirty="0"/>
              <a:t>et al., </a:t>
            </a:r>
            <a:r>
              <a:rPr lang="en-US" sz="1600" dirty="0" err="1"/>
              <a:t>Nucl.Instrum.Meth</a:t>
            </a:r>
            <a:r>
              <a:rPr lang="en-US" sz="1600" dirty="0"/>
              <a:t>. A931 (2019) 225-235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429" y="5438498"/>
            <a:ext cx="2485877" cy="137469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99477" y="5917839"/>
            <a:ext cx="1260490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351" dirty="0" smtClean="0"/>
              <a:t>loss position distribution</a:t>
            </a:r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5882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13"/>
          <p:cNvCxnSpPr/>
          <p:nvPr/>
        </p:nvCxnSpPr>
        <p:spPr>
          <a:xfrm>
            <a:off x="899176" y="2315539"/>
            <a:ext cx="10645200" cy="938000"/>
          </a:xfrm>
          <a:prstGeom prst="bentConnector3">
            <a:avLst>
              <a:gd name="adj1" fmla="val 50136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13"/>
          <p:cNvCxnSpPr/>
          <p:nvPr/>
        </p:nvCxnSpPr>
        <p:spPr>
          <a:xfrm rot="10800000" flipH="1">
            <a:off x="899176" y="2325139"/>
            <a:ext cx="10645200" cy="928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3"/>
          <p:cNvSpPr/>
          <p:nvPr/>
        </p:nvSpPr>
        <p:spPr>
          <a:xfrm>
            <a:off x="7610101" y="3340233"/>
            <a:ext cx="86800" cy="222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57;p13"/>
          <p:cNvSpPr/>
          <p:nvPr/>
        </p:nvSpPr>
        <p:spPr>
          <a:xfrm>
            <a:off x="7610101" y="3645033"/>
            <a:ext cx="86800" cy="51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8" name="Google Shape;58;p13"/>
          <p:cNvCxnSpPr>
            <a:stCxn id="57" idx="0"/>
            <a:endCxn id="56" idx="2"/>
          </p:cNvCxnSpPr>
          <p:nvPr/>
        </p:nvCxnSpPr>
        <p:spPr>
          <a:xfrm rot="10800000">
            <a:off x="76535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/>
          <p:nvPr/>
        </p:nvSpPr>
        <p:spPr>
          <a:xfrm>
            <a:off x="80165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60;p13"/>
          <p:cNvSpPr/>
          <p:nvPr/>
        </p:nvSpPr>
        <p:spPr>
          <a:xfrm>
            <a:off x="80165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62;p13"/>
          <p:cNvSpPr/>
          <p:nvPr/>
        </p:nvSpPr>
        <p:spPr>
          <a:xfrm>
            <a:off x="7813301" y="3340233"/>
            <a:ext cx="86800" cy="222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63;p13"/>
          <p:cNvSpPr/>
          <p:nvPr/>
        </p:nvSpPr>
        <p:spPr>
          <a:xfrm>
            <a:off x="7813301" y="3645033"/>
            <a:ext cx="86800" cy="51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4" name="Google Shape;64;p13"/>
          <p:cNvCxnSpPr>
            <a:stCxn id="63" idx="0"/>
            <a:endCxn id="62" idx="2"/>
          </p:cNvCxnSpPr>
          <p:nvPr/>
        </p:nvCxnSpPr>
        <p:spPr>
          <a:xfrm rot="10800000">
            <a:off x="78567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3"/>
          <p:cNvSpPr/>
          <p:nvPr/>
        </p:nvSpPr>
        <p:spPr>
          <a:xfrm>
            <a:off x="29365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" name="Google Shape;66;p13"/>
          <p:cNvSpPr/>
          <p:nvPr/>
        </p:nvSpPr>
        <p:spPr>
          <a:xfrm>
            <a:off x="29365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7" name="Google Shape;67;p13"/>
          <p:cNvCxnSpPr>
            <a:stCxn id="66" idx="0"/>
            <a:endCxn id="65" idx="2"/>
          </p:cNvCxnSpPr>
          <p:nvPr/>
        </p:nvCxnSpPr>
        <p:spPr>
          <a:xfrm rot="10800000">
            <a:off x="29799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31397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9" name="Google Shape;69;p13"/>
          <p:cNvSpPr/>
          <p:nvPr/>
        </p:nvSpPr>
        <p:spPr>
          <a:xfrm>
            <a:off x="31397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0" name="Google Shape;70;p13"/>
          <p:cNvCxnSpPr>
            <a:stCxn id="69" idx="0"/>
            <a:endCxn id="68" idx="2"/>
          </p:cNvCxnSpPr>
          <p:nvPr/>
        </p:nvCxnSpPr>
        <p:spPr>
          <a:xfrm rot="10800000">
            <a:off x="31831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/>
          <p:nvPr/>
        </p:nvSpPr>
        <p:spPr>
          <a:xfrm>
            <a:off x="36477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2" name="Google Shape;72;p13"/>
          <p:cNvSpPr/>
          <p:nvPr/>
        </p:nvSpPr>
        <p:spPr>
          <a:xfrm>
            <a:off x="36477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3" name="Google Shape;73;p13"/>
          <p:cNvCxnSpPr>
            <a:stCxn id="72" idx="0"/>
            <a:endCxn id="71" idx="2"/>
          </p:cNvCxnSpPr>
          <p:nvPr/>
        </p:nvCxnSpPr>
        <p:spPr>
          <a:xfrm rot="10800000">
            <a:off x="36911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3"/>
          <p:cNvSpPr/>
          <p:nvPr/>
        </p:nvSpPr>
        <p:spPr>
          <a:xfrm>
            <a:off x="4374967" y="5559733"/>
            <a:ext cx="3693600" cy="874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en" sz="667" b="1" dirty="0"/>
          </a:p>
          <a:p>
            <a:pPr algn="ctr"/>
            <a:r>
              <a:rPr lang="en" sz="2400" b="1" dirty="0"/>
              <a:t>ADC Channels</a:t>
            </a:r>
            <a:endParaRPr sz="2400" b="1" dirty="0"/>
          </a:p>
        </p:txBody>
      </p:sp>
      <p:sp>
        <p:nvSpPr>
          <p:cNvPr id="75" name="Google Shape;75;p13"/>
          <p:cNvSpPr/>
          <p:nvPr/>
        </p:nvSpPr>
        <p:spPr>
          <a:xfrm>
            <a:off x="47859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76;p13"/>
          <p:cNvSpPr/>
          <p:nvPr/>
        </p:nvSpPr>
        <p:spPr>
          <a:xfrm>
            <a:off x="58019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77;p13"/>
          <p:cNvSpPr/>
          <p:nvPr/>
        </p:nvSpPr>
        <p:spPr>
          <a:xfrm>
            <a:off x="67163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3"/>
          <p:cNvSpPr/>
          <p:nvPr/>
        </p:nvSpPr>
        <p:spPr>
          <a:xfrm>
            <a:off x="76307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9" name="Google Shape;79;p13"/>
          <p:cNvCxnSpPr>
            <a:stCxn id="60" idx="2"/>
            <a:endCxn id="78" idx="0"/>
          </p:cNvCxnSpPr>
          <p:nvPr/>
        </p:nvCxnSpPr>
        <p:spPr>
          <a:xfrm rot="5400000">
            <a:off x="7262701" y="4573433"/>
            <a:ext cx="1208400" cy="3860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3"/>
          <p:cNvCxnSpPr>
            <a:stCxn id="63" idx="2"/>
            <a:endCxn id="76" idx="0"/>
          </p:cNvCxnSpPr>
          <p:nvPr/>
        </p:nvCxnSpPr>
        <p:spPr>
          <a:xfrm rot="5400000">
            <a:off x="6246701" y="3760633"/>
            <a:ext cx="1208400" cy="20116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3"/>
          <p:cNvCxnSpPr>
            <a:stCxn id="66" idx="2"/>
            <a:endCxn id="75" idx="0"/>
          </p:cNvCxnSpPr>
          <p:nvPr/>
        </p:nvCxnSpPr>
        <p:spPr>
          <a:xfrm rot="-5400000" flipH="1">
            <a:off x="3300301" y="3841833"/>
            <a:ext cx="1208400" cy="18492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3"/>
          <p:cNvCxnSpPr>
            <a:stCxn id="69" idx="2"/>
            <a:endCxn id="77" idx="0"/>
          </p:cNvCxnSpPr>
          <p:nvPr/>
        </p:nvCxnSpPr>
        <p:spPr>
          <a:xfrm rot="-5400000" flipH="1">
            <a:off x="4367101" y="2978233"/>
            <a:ext cx="1208400" cy="35764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13"/>
          <p:cNvSpPr txBox="1"/>
          <p:nvPr/>
        </p:nvSpPr>
        <p:spPr>
          <a:xfrm>
            <a:off x="2857767" y="2793867"/>
            <a:ext cx="8220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0000FF"/>
                </a:solidFill>
              </a:rPr>
              <a:t>HER</a:t>
            </a:r>
            <a:endParaRPr sz="2400" b="1">
              <a:solidFill>
                <a:srgbClr val="0000FF"/>
              </a:solidFill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7531367" y="2793867"/>
            <a:ext cx="8220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LER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85" name="Google Shape;85;p13"/>
          <p:cNvSpPr/>
          <p:nvPr/>
        </p:nvSpPr>
        <p:spPr>
          <a:xfrm rot="-5400000">
            <a:off x="8636948" y="5976833"/>
            <a:ext cx="86800" cy="222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" name="Google Shape;86;p13"/>
          <p:cNvSpPr/>
          <p:nvPr/>
        </p:nvSpPr>
        <p:spPr>
          <a:xfrm rot="-5400000">
            <a:off x="9089148" y="5829433"/>
            <a:ext cx="86800" cy="51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7" name="Google Shape;87;p13"/>
          <p:cNvCxnSpPr/>
          <p:nvPr/>
        </p:nvCxnSpPr>
        <p:spPr>
          <a:xfrm>
            <a:off x="9639701" y="6351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3"/>
          <p:cNvSpPr/>
          <p:nvPr/>
        </p:nvSpPr>
        <p:spPr>
          <a:xfrm rot="-5400000">
            <a:off x="8636948" y="62816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89;p13"/>
          <p:cNvSpPr/>
          <p:nvPr/>
        </p:nvSpPr>
        <p:spPr>
          <a:xfrm rot="-5400000">
            <a:off x="9089148" y="61342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" name="Google Shape;90;p13"/>
          <p:cNvSpPr txBox="1"/>
          <p:nvPr/>
        </p:nvSpPr>
        <p:spPr>
          <a:xfrm>
            <a:off x="44765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CH1</a:t>
            </a:r>
            <a:endParaRPr sz="1333"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54925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CH2</a:t>
            </a:r>
            <a:endParaRPr sz="1333" dirty="0"/>
          </a:p>
        </p:txBody>
      </p:sp>
      <p:sp>
        <p:nvSpPr>
          <p:cNvPr id="92" name="Google Shape;92;p13"/>
          <p:cNvSpPr txBox="1"/>
          <p:nvPr/>
        </p:nvSpPr>
        <p:spPr>
          <a:xfrm>
            <a:off x="64069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CH3</a:t>
            </a:r>
            <a:endParaRPr sz="1333" dirty="0"/>
          </a:p>
        </p:txBody>
      </p:sp>
      <p:sp>
        <p:nvSpPr>
          <p:cNvPr id="93" name="Google Shape;93;p13"/>
          <p:cNvSpPr txBox="1"/>
          <p:nvPr/>
        </p:nvSpPr>
        <p:spPr>
          <a:xfrm>
            <a:off x="73213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CH4</a:t>
            </a:r>
            <a:endParaRPr sz="1333" dirty="0"/>
          </a:p>
        </p:txBody>
      </p:sp>
      <p:sp>
        <p:nvSpPr>
          <p:cNvPr id="94" name="Google Shape;94;p13"/>
          <p:cNvSpPr/>
          <p:nvPr/>
        </p:nvSpPr>
        <p:spPr>
          <a:xfrm>
            <a:off x="6120163" y="2610433"/>
            <a:ext cx="222400" cy="1836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95;p13"/>
          <p:cNvSpPr txBox="1"/>
          <p:nvPr/>
        </p:nvSpPr>
        <p:spPr>
          <a:xfrm>
            <a:off x="5704600" y="2431233"/>
            <a:ext cx="5172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IP</a:t>
            </a:r>
            <a:endParaRPr sz="2400"/>
          </a:p>
        </p:txBody>
      </p:sp>
      <p:sp>
        <p:nvSpPr>
          <p:cNvPr id="96" name="Google Shape;96;p13"/>
          <p:cNvSpPr txBox="1"/>
          <p:nvPr/>
        </p:nvSpPr>
        <p:spPr>
          <a:xfrm>
            <a:off x="9325479" y="5855795"/>
            <a:ext cx="2787580" cy="29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00" dirty="0"/>
              <a:t>140 </a:t>
            </a:r>
            <a:r>
              <a:rPr lang="el-GR" sz="1400" dirty="0"/>
              <a:t>μ</a:t>
            </a:r>
            <a:r>
              <a:rPr lang="en" sz="1400" dirty="0"/>
              <a:t>m + current amp 2 GHz</a:t>
            </a:r>
            <a:endParaRPr sz="1400" dirty="0"/>
          </a:p>
        </p:txBody>
      </p:sp>
      <p:sp>
        <p:nvSpPr>
          <p:cNvPr id="97" name="Google Shape;97;p13"/>
          <p:cNvSpPr txBox="1"/>
          <p:nvPr/>
        </p:nvSpPr>
        <p:spPr>
          <a:xfrm>
            <a:off x="9343021" y="6151831"/>
            <a:ext cx="2866520" cy="35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00" dirty="0"/>
              <a:t>500 </a:t>
            </a:r>
            <a:r>
              <a:rPr lang="el-GR" sz="1400" dirty="0"/>
              <a:t>μ</a:t>
            </a:r>
            <a:r>
              <a:rPr lang="en" sz="1400" dirty="0"/>
              <a:t>m + charge amp 10 ns</a:t>
            </a:r>
            <a:endParaRPr sz="1400" dirty="0"/>
          </a:p>
        </p:txBody>
      </p:sp>
      <p:pic>
        <p:nvPicPr>
          <p:cNvPr id="99" name="Google Shape;9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333" y="75267"/>
            <a:ext cx="2845832" cy="2134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3"/>
          <p:cNvCxnSpPr>
            <a:stCxn id="60" idx="0"/>
            <a:endCxn id="60" idx="0"/>
          </p:cNvCxnSpPr>
          <p:nvPr/>
        </p:nvCxnSpPr>
        <p:spPr>
          <a:xfrm>
            <a:off x="8059901" y="364503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3"/>
          <p:cNvCxnSpPr>
            <a:stCxn id="59" idx="2"/>
            <a:endCxn id="60" idx="0"/>
          </p:cNvCxnSpPr>
          <p:nvPr/>
        </p:nvCxnSpPr>
        <p:spPr>
          <a:xfrm>
            <a:off x="80599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3"/>
          <p:cNvSpPr txBox="1"/>
          <p:nvPr/>
        </p:nvSpPr>
        <p:spPr>
          <a:xfrm>
            <a:off x="6096000" y="3745067"/>
            <a:ext cx="11304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</a:rPr>
              <a:t>removed </a:t>
            </a:r>
            <a:endParaRPr sz="1600">
              <a:solidFill>
                <a:srgbClr val="666666"/>
              </a:solidFill>
            </a:endParaRPr>
          </a:p>
        </p:txBody>
      </p:sp>
      <p:cxnSp>
        <p:nvCxnSpPr>
          <p:cNvPr id="108" name="Google Shape;108;p13"/>
          <p:cNvCxnSpPr/>
          <p:nvPr/>
        </p:nvCxnSpPr>
        <p:spPr>
          <a:xfrm rot="10800000" flipH="1">
            <a:off x="7065533" y="3837300"/>
            <a:ext cx="446400" cy="1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08" y="65145"/>
            <a:ext cx="1593049" cy="21240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49" y="80686"/>
            <a:ext cx="1579336" cy="21057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50" y="68187"/>
            <a:ext cx="1588709" cy="2118279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288021" y="5109320"/>
            <a:ext cx="2975045" cy="666786"/>
          </a:xfrm>
          <a:prstGeom prst="rect">
            <a:avLst/>
          </a:prstGeom>
          <a:ln w="28575">
            <a:solidFill>
              <a:srgbClr val="0000FF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fr-FR" sz="3733" dirty="0" err="1">
                <a:solidFill>
                  <a:srgbClr val="0000FF"/>
                </a:solidFill>
              </a:rPr>
              <a:t>present</a:t>
            </a:r>
            <a:r>
              <a:rPr lang="fr-FR" sz="3733" dirty="0">
                <a:solidFill>
                  <a:srgbClr val="0000FF"/>
                </a:solidFill>
              </a:rPr>
              <a:t> setup </a:t>
            </a:r>
          </a:p>
        </p:txBody>
      </p:sp>
    </p:spTree>
    <p:extLst>
      <p:ext uri="{BB962C8B-B14F-4D97-AF65-F5344CB8AC3E}">
        <p14:creationId xmlns:p14="http://schemas.microsoft.com/office/powerpoint/2010/main" val="17315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25483" y="83195"/>
            <a:ext cx="8499894" cy="76824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LumiBelle2 diamond sensor signals</a:t>
            </a:r>
            <a:endParaRPr lang="en-US" sz="2850" dirty="0"/>
          </a:p>
        </p:txBody>
      </p:sp>
      <p:sp>
        <p:nvSpPr>
          <p:cNvPr id="33" name="TextBox 32"/>
          <p:cNvSpPr txBox="1"/>
          <p:nvPr/>
        </p:nvSpPr>
        <p:spPr>
          <a:xfrm>
            <a:off x="492369" y="1766470"/>
            <a:ext cx="592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charge carrier mobility </a:t>
            </a: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signal formation </a:t>
            </a:r>
          </a:p>
          <a:p>
            <a:pPr marL="214313" marR="0" lvl="0" indent="-214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Wide band-gap (5.5 eV)      </a:t>
            </a: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radiation tolerance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2316" y="4520417"/>
            <a:ext cx="5747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SuperKEKB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nominal collision spacing = 4 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r="7927"/>
          <a:stretch/>
        </p:blipFill>
        <p:spPr>
          <a:xfrm>
            <a:off x="7370074" y="3576558"/>
            <a:ext cx="4607084" cy="30926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492369" y="5144263"/>
                <a:ext cx="68462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Monitor bunch-by-bunch luminosity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 easier with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pulse width &lt; 4 ns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140 </a:t>
                </a:r>
                <a14:m>
                  <m:oMath xmlns:m="http://schemas.openxmlformats.org/officeDocument/2006/math">
                    <m:r>
                      <a:rPr kumimoji="0" lang="en-CA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𝜇</m:t>
                    </m:r>
                    <m:r>
                      <a:rPr kumimoji="0" lang="en-CA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𝑚</m:t>
                    </m:r>
                    <m:r>
                      <a:rPr kumimoji="0" lang="en-CA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thick diamond + fast </a:t>
                </a:r>
                <a:r>
                  <a:rPr kumimoji="0" lang="en-CA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 GHz current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amplifier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 ns FWHM</a:t>
                </a: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69" y="5144263"/>
                <a:ext cx="6846276" cy="923330"/>
              </a:xfrm>
              <a:prstGeom prst="rect">
                <a:avLst/>
              </a:prstGeom>
              <a:blipFill>
                <a:blip r:embed="rId4"/>
                <a:stretch>
                  <a:fillRect l="-623" t="-4636" r="-712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8432582" y="5105856"/>
            <a:ext cx="81015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524315" y="5215523"/>
            <a:ext cx="673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FWHM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6041" y="2912894"/>
            <a:ext cx="9140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DIAMOND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684712" y="2912894"/>
            <a:ext cx="9396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AMPLIFIER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313" y="1393144"/>
            <a:ext cx="5294488" cy="177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923" y="-50011"/>
            <a:ext cx="8229600" cy="988536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LumiBelle2 signal processing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365" y="4760644"/>
            <a:ext cx="11841151" cy="169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>
              <a:buClr>
                <a:schemeClr val="tx1"/>
              </a:buClr>
              <a:buFont typeface="Arial" pitchFamily="34" charset="0"/>
              <a:buChar char="•"/>
            </a:pPr>
            <a:r>
              <a:rPr lang="en-CA" sz="1733" dirty="0">
                <a:solidFill>
                  <a:srgbClr val="C00000"/>
                </a:solidFill>
              </a:rPr>
              <a:t>2</a:t>
            </a:r>
            <a:r>
              <a:rPr lang="en-CA" sz="1733" dirty="0"/>
              <a:t> / </a:t>
            </a:r>
            <a:r>
              <a:rPr lang="en-CA" sz="1733" dirty="0">
                <a:solidFill>
                  <a:srgbClr val="008000"/>
                </a:solidFill>
              </a:rPr>
              <a:t>10</a:t>
            </a:r>
            <a:r>
              <a:rPr lang="en-CA" sz="1733" dirty="0"/>
              <a:t> ns FWHM signals from </a:t>
            </a:r>
            <a:r>
              <a:rPr lang="en-CA" sz="1733" dirty="0">
                <a:solidFill>
                  <a:srgbClr val="C00000"/>
                </a:solidFill>
              </a:rPr>
              <a:t>140</a:t>
            </a:r>
            <a:r>
              <a:rPr lang="en-CA" sz="1733" dirty="0"/>
              <a:t> / </a:t>
            </a:r>
            <a:r>
              <a:rPr lang="en-CA" sz="1733" dirty="0">
                <a:solidFill>
                  <a:srgbClr val="008000"/>
                </a:solidFill>
              </a:rPr>
              <a:t>500</a:t>
            </a:r>
            <a:r>
              <a:rPr lang="en-CA" sz="1733" dirty="0"/>
              <a:t> </a:t>
            </a:r>
            <a:r>
              <a:rPr lang="el-GR" sz="1733" dirty="0"/>
              <a:t>μ</a:t>
            </a:r>
            <a:r>
              <a:rPr lang="en-US" sz="1733" dirty="0"/>
              <a:t>m with </a:t>
            </a:r>
            <a:r>
              <a:rPr lang="en-US" sz="1733" dirty="0">
                <a:solidFill>
                  <a:srgbClr val="C00000"/>
                </a:solidFill>
              </a:rPr>
              <a:t>2 GHz current </a:t>
            </a:r>
            <a:r>
              <a:rPr lang="en-US" sz="1733" dirty="0"/>
              <a:t>/ </a:t>
            </a:r>
            <a:r>
              <a:rPr lang="en-US" sz="1733" dirty="0">
                <a:solidFill>
                  <a:srgbClr val="008000"/>
                </a:solidFill>
              </a:rPr>
              <a:t>low noise charge</a:t>
            </a:r>
            <a:r>
              <a:rPr lang="en-US" sz="1733" dirty="0"/>
              <a:t> amp </a:t>
            </a:r>
            <a:r>
              <a:rPr lang="en-CA" sz="1733" dirty="0"/>
              <a:t>sampled every 1 ns</a:t>
            </a:r>
          </a:p>
          <a:p>
            <a:pPr marL="257168" indent="-257168">
              <a:buClr>
                <a:schemeClr val="tx1"/>
              </a:buClr>
              <a:buFont typeface="Arial" pitchFamily="34" charset="0"/>
              <a:buChar char="•"/>
            </a:pPr>
            <a:r>
              <a:rPr lang="en-CA" sz="1733" dirty="0"/>
              <a:t>Synchronized to RF clock </a:t>
            </a:r>
            <a:r>
              <a:rPr lang="en-CA" sz="1733" dirty="0">
                <a:sym typeface="Wingdings" panose="05000000000000000000" pitchFamily="2" charset="2"/>
              </a:rPr>
              <a:t></a:t>
            </a:r>
            <a:r>
              <a:rPr lang="en-CA" sz="1733" dirty="0"/>
              <a:t> continuous monitoring, averaging at 1 kHz and 1 Hz (</a:t>
            </a:r>
            <a:r>
              <a:rPr lang="en-CA" sz="1333" dirty="0"/>
              <a:t>bunch by bunch and all bunches together</a:t>
            </a:r>
            <a:r>
              <a:rPr lang="en-CA" sz="1733" dirty="0"/>
              <a:t>)</a:t>
            </a:r>
          </a:p>
          <a:p>
            <a:pPr marL="257168" indent="-257168">
              <a:buClr>
                <a:schemeClr val="tx1"/>
              </a:buClr>
              <a:buFont typeface="Arial" pitchFamily="34" charset="0"/>
              <a:buChar char="•"/>
            </a:pPr>
            <a:r>
              <a:rPr lang="en-CA" sz="1733" dirty="0"/>
              <a:t>Luminosity proportional to amplitude of signal peaks</a:t>
            </a:r>
          </a:p>
          <a:p>
            <a:pPr marL="685783" lvl="1" indent="-342891">
              <a:buClr>
                <a:schemeClr val="tx1"/>
              </a:buClr>
              <a:buFont typeface="+mj-lt"/>
              <a:buAutoNum type="arabicPeriod"/>
            </a:pPr>
            <a:r>
              <a:rPr lang="en-CA" sz="1733" dirty="0"/>
              <a:t>ADC is AC-coupled </a:t>
            </a:r>
            <a:r>
              <a:rPr lang="en-CA" sz="1733" dirty="0">
                <a:sym typeface="Wingdings" panose="05000000000000000000" pitchFamily="2" charset="2"/>
              </a:rPr>
              <a:t></a:t>
            </a:r>
            <a:r>
              <a:rPr lang="en-CA" sz="1733" dirty="0"/>
              <a:t> record difference between peak and baseline </a:t>
            </a:r>
            <a:r>
              <a:rPr lang="en-CA" sz="1733" b="1" dirty="0">
                <a:solidFill>
                  <a:srgbClr val="0000FF"/>
                </a:solidFill>
                <a:sym typeface="Wingdings" panose="05000000000000000000" pitchFamily="2" charset="2"/>
              </a:rPr>
              <a:t> “TIL” </a:t>
            </a:r>
            <a:r>
              <a:rPr lang="en-CA" sz="1733" b="1" dirty="0">
                <a:solidFill>
                  <a:srgbClr val="0000FF"/>
                </a:solidFill>
                <a:sym typeface="Wingdings" panose="05000000000000000000" pitchFamily="2" charset="2"/>
              </a:rPr>
              <a:t>&amp;</a:t>
            </a:r>
            <a:r>
              <a:rPr lang="en-CA" sz="1733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CA" sz="1733" b="1" dirty="0">
                <a:solidFill>
                  <a:srgbClr val="0000FF"/>
                </a:solidFill>
                <a:sym typeface="Wingdings" panose="05000000000000000000" pitchFamily="2" charset="2"/>
              </a:rPr>
              <a:t>“BIL</a:t>
            </a:r>
            <a:r>
              <a:rPr lang="en-CA" sz="1733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”</a:t>
            </a:r>
            <a:endParaRPr lang="en-CA" sz="1733" b="1" dirty="0">
              <a:solidFill>
                <a:srgbClr val="0000FF"/>
              </a:solidFill>
            </a:endParaRPr>
          </a:p>
          <a:p>
            <a:pPr marL="685783" lvl="1" indent="-342891">
              <a:buClr>
                <a:schemeClr val="tx1"/>
              </a:buClr>
              <a:buFont typeface="+mj-lt"/>
              <a:buAutoNum type="arabicPeriod"/>
            </a:pPr>
            <a:r>
              <a:rPr lang="en-CA" sz="1733" dirty="0"/>
              <a:t>Raw sum of all samples also ∝ luminosity and recorded </a:t>
            </a:r>
            <a:r>
              <a:rPr lang="en-CA" sz="1733" b="1" dirty="0">
                <a:solidFill>
                  <a:srgbClr val="0000FF"/>
                </a:solidFill>
                <a:sym typeface="Wingdings" panose="05000000000000000000" pitchFamily="2" charset="2"/>
              </a:rPr>
              <a:t> “</a:t>
            </a:r>
            <a:r>
              <a:rPr lang="en-CA" sz="1733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RAWSUM”</a:t>
            </a:r>
            <a:endParaRPr lang="en-CA" sz="1733" b="1" dirty="0">
              <a:solidFill>
                <a:srgbClr val="0000FF"/>
              </a:solidFill>
            </a:endParaRPr>
          </a:p>
          <a:p>
            <a:pPr marL="685783" lvl="1" indent="-342891">
              <a:buClr>
                <a:schemeClr val="tx1"/>
              </a:buClr>
              <a:buFont typeface="+mj-lt"/>
              <a:buAutoNum type="arabicPeriod"/>
            </a:pPr>
            <a:r>
              <a:rPr lang="en-CA" sz="1733" dirty="0"/>
              <a:t>Number of peaks also </a:t>
            </a:r>
            <a:r>
              <a:rPr lang="en-CA" sz="1733" dirty="0" smtClean="0"/>
              <a:t>recorded (</a:t>
            </a:r>
            <a:r>
              <a:rPr lang="en-CA" sz="1500" dirty="0" smtClean="0"/>
              <a:t>constant fraction discriminator</a:t>
            </a:r>
            <a:r>
              <a:rPr lang="en-CA" sz="1733" dirty="0" smtClean="0"/>
              <a:t>) </a:t>
            </a:r>
            <a:r>
              <a:rPr lang="en-CA" sz="1733" b="1" dirty="0">
                <a:solidFill>
                  <a:srgbClr val="0000FF"/>
                </a:solidFill>
                <a:sym typeface="Wingdings" panose="05000000000000000000" pitchFamily="2" charset="2"/>
              </a:rPr>
              <a:t> “COUNT</a:t>
            </a:r>
            <a:r>
              <a:rPr lang="en-CA" sz="1733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”</a:t>
            </a:r>
            <a:endParaRPr lang="en-US" sz="1733" dirty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t="19256" r="21468" b="23142"/>
          <a:stretch/>
        </p:blipFill>
        <p:spPr>
          <a:xfrm>
            <a:off x="7491883" y="995357"/>
            <a:ext cx="4086131" cy="3650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8" y="1172308"/>
            <a:ext cx="7306816" cy="32897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016743" y="4245281"/>
            <a:ext cx="154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E-HUT F-8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9886" y="644906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EPICS broadcasting @ 1 Hz         “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1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Hz, 1 KHz, bunch-by-bunch, 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bunch-current” data streams transferred daily for archiving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1889" y="3244334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fr-FR" dirty="0"/>
              <a:t>多学科</a:t>
            </a:r>
            <a:r>
              <a:rPr lang="fr-FR" altLang="ja-JP" dirty="0"/>
              <a:t>122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526" y="5620727"/>
            <a:ext cx="3611982" cy="867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747" y="5339580"/>
            <a:ext cx="2218267" cy="3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985" y="-13811"/>
            <a:ext cx="11940291" cy="1211749"/>
          </a:xfrm>
        </p:spPr>
        <p:txBody>
          <a:bodyPr>
            <a:noAutofit/>
          </a:bodyPr>
          <a:lstStyle/>
          <a:p>
            <a:pPr algn="ctr"/>
            <a:r>
              <a:rPr lang="en-US" sz="3467" dirty="0">
                <a:solidFill>
                  <a:srgbClr val="0000FF"/>
                </a:solidFill>
              </a:rPr>
              <a:t>LER 400 mA single beam vacuum scrubbing – 17/02/2024</a:t>
            </a:r>
            <a:r>
              <a:rPr lang="en-US" sz="4267" dirty="0">
                <a:solidFill>
                  <a:srgbClr val="0000FF"/>
                </a:solidFill>
              </a:rPr>
              <a:t/>
            </a:r>
            <a:br>
              <a:rPr lang="en-US" sz="4267" dirty="0">
                <a:solidFill>
                  <a:srgbClr val="0000FF"/>
                </a:solidFill>
              </a:rPr>
            </a:br>
            <a:r>
              <a:rPr lang="en-US" sz="3467" dirty="0">
                <a:solidFill>
                  <a:srgbClr val="0000FF"/>
                </a:solidFill>
              </a:rPr>
              <a:t>(</a:t>
            </a:r>
            <a:r>
              <a:rPr lang="en-US" sz="2400" dirty="0">
                <a:solidFill>
                  <a:srgbClr val="C00000"/>
                </a:solidFill>
              </a:rPr>
              <a:t>beam gas Bremsstrahlung events</a:t>
            </a:r>
            <a:r>
              <a:rPr lang="en-US" sz="3467" dirty="0">
                <a:solidFill>
                  <a:srgbClr val="0000FF"/>
                </a:solidFill>
              </a:rPr>
              <a:t>)</a:t>
            </a:r>
            <a:endParaRPr lang="en-US" sz="3467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8" y="1910817"/>
            <a:ext cx="2896099" cy="38614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58" y="1910818"/>
            <a:ext cx="2898940" cy="38652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3" y="1910818"/>
            <a:ext cx="4813849" cy="44707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984" y="5858748"/>
            <a:ext cx="11940291" cy="99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67" dirty="0">
                <a:solidFill>
                  <a:schemeClr val="tx1"/>
                </a:solidFill>
              </a:rPr>
              <a:t>      On-line </a:t>
            </a:r>
            <a:r>
              <a:rPr lang="en-US" sz="2667" dirty="0" smtClean="0">
                <a:solidFill>
                  <a:schemeClr val="tx1"/>
                </a:solidFill>
              </a:rPr>
              <a:t>EPICS</a:t>
            </a:r>
            <a:r>
              <a:rPr lang="en-US" sz="2667" dirty="0" smtClean="0">
                <a:solidFill>
                  <a:schemeClr val="tx1"/>
                </a:solidFill>
              </a:rPr>
              <a:t> </a:t>
            </a:r>
            <a:r>
              <a:rPr lang="en-US" sz="2667" dirty="0">
                <a:solidFill>
                  <a:schemeClr val="tx1"/>
                </a:solidFill>
              </a:rPr>
              <a:t>data plotter          </a:t>
            </a:r>
            <a:r>
              <a:rPr lang="en-US" sz="2667" dirty="0" smtClean="0">
                <a:solidFill>
                  <a:schemeClr val="tx1"/>
                </a:solidFill>
              </a:rPr>
              <a:t>       </a:t>
            </a:r>
            <a:r>
              <a:rPr lang="en-US" sz="2133" dirty="0">
                <a:solidFill>
                  <a:schemeClr val="tx1"/>
                </a:solidFill>
              </a:rPr>
              <a:t>140 </a:t>
            </a:r>
            <a:r>
              <a:rPr lang="el-GR" sz="2133" dirty="0">
                <a:solidFill>
                  <a:schemeClr val="tx1"/>
                </a:solidFill>
              </a:rPr>
              <a:t>μ</a:t>
            </a:r>
            <a:r>
              <a:rPr lang="en-US" sz="2133" dirty="0">
                <a:solidFill>
                  <a:schemeClr val="tx1"/>
                </a:solidFill>
              </a:rPr>
              <a:t>m diamond                 500 </a:t>
            </a:r>
            <a:r>
              <a:rPr lang="el-GR" sz="2133" dirty="0">
                <a:solidFill>
                  <a:schemeClr val="tx1"/>
                </a:solidFill>
              </a:rPr>
              <a:t>μ</a:t>
            </a:r>
            <a:r>
              <a:rPr lang="en-US" sz="2133" dirty="0">
                <a:solidFill>
                  <a:schemeClr val="tx1"/>
                </a:solidFill>
              </a:rPr>
              <a:t>m diamond </a:t>
            </a:r>
            <a:endParaRPr lang="en-US" sz="2667" dirty="0">
              <a:solidFill>
                <a:schemeClr val="tx1"/>
              </a:solidFill>
            </a:endParaRPr>
          </a:p>
          <a:p>
            <a:r>
              <a:rPr lang="en-US" sz="2667" dirty="0">
                <a:solidFill>
                  <a:schemeClr val="tx1"/>
                </a:solidFill>
              </a:rPr>
              <a:t>                                                                 </a:t>
            </a:r>
            <a:r>
              <a:rPr lang="en-US" sz="2133" dirty="0">
                <a:solidFill>
                  <a:schemeClr val="tx1"/>
                </a:solidFill>
              </a:rPr>
              <a:t>2 GHz current amp            10 ns charge amp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14" y="1310345"/>
            <a:ext cx="3440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E-HUT / </a:t>
            </a:r>
            <a:r>
              <a:rPr lang="fr-FR" sz="2400" dirty="0" err="1"/>
              <a:t>lumi-diamond</a:t>
            </a:r>
            <a:r>
              <a:rPr lang="fr-FR" sz="2400" dirty="0"/>
              <a:t> PC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35188" y="1302898"/>
            <a:ext cx="389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E-HUT / </a:t>
            </a:r>
            <a:r>
              <a:rPr lang="fr-FR" sz="2400" dirty="0" err="1"/>
              <a:t>Keysight</a:t>
            </a:r>
            <a:r>
              <a:rPr lang="fr-FR" sz="2400" dirty="0"/>
              <a:t> digital scope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12171" y="1723053"/>
            <a:ext cx="182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LER channel 2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476927" y="1720710"/>
            <a:ext cx="182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LER channel 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95" y="969016"/>
            <a:ext cx="5320962" cy="39416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33" y="923860"/>
            <a:ext cx="5768622" cy="20682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383" y="2900452"/>
            <a:ext cx="5768622" cy="19650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058" y="4933246"/>
            <a:ext cx="5660365" cy="190782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0" y="-4855"/>
            <a:ext cx="10171289" cy="98853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Signal formation and DAQ simulation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3" y="5023556"/>
            <a:ext cx="2332468" cy="178365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256" y="5023556"/>
            <a:ext cx="3972677" cy="178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2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/>
          <a:stretch/>
        </p:blipFill>
        <p:spPr>
          <a:xfrm>
            <a:off x="7765202" y="3140969"/>
            <a:ext cx="2867302" cy="2177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8269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 </a:t>
            </a:r>
            <a:r>
              <a:rPr lang="en-US" dirty="0" smtClean="0"/>
              <a:t>study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7688"/>
          <a:stretch/>
        </p:blipFill>
        <p:spPr>
          <a:xfrm>
            <a:off x="7762986" y="1412776"/>
            <a:ext cx="2869518" cy="188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1919536" y="1052736"/>
                <a:ext cx="5360641" cy="2947040"/>
              </a:xfrm>
              <a:prstGeom prst="rect">
                <a:avLst/>
              </a:prstGeom>
            </p:spPr>
            <p:txBody>
              <a:bodyPr vert="horz" lIns="68580" tIns="34290" rIns="68580" bIns="34290" numCol="1" rtlCol="0" anchor="t">
                <a:normAutofit fontScale="6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None/>
                  <a:defRPr sz="2000" b="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8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4F81BD"/>
                  </a:buClr>
                  <a:buSzPct val="100000"/>
                  <a:buFont typeface="Calibri" panose="020F0502020204030204" pitchFamily="34" charset="0"/>
                  <a:buNone/>
                  <a:tabLst/>
                  <a:defRPr/>
                </a:pP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SIMULATION FEATURES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Bremsstrahlung, Coulomb, and </a:t>
                </a:r>
                <a:r>
                  <a:rPr kumimoji="0" lang="en-CA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Touschek</a:t>
                </a: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scattering included</a:t>
                </a: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Use of SAD for tracking and Geant4 for particle detection</a:t>
                </a: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Detailed simulation of pressure profile and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chemical composition of vacuum gas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CA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CA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en-CA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𝑒𝑓𝑓</m:t>
                        </m:r>
                      </m:sub>
                    </m:sSub>
                    <m:r>
                      <a:rPr kumimoji="0" lang="en-C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≈</m:t>
                    </m:r>
                    <m:r>
                      <a:rPr kumimoji="0" lang="en-CA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4.2</m:t>
                    </m:r>
                    <m:r>
                      <a:rPr kumimoji="0" lang="en-C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−4.5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from previous study (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J.Carter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M.Ady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4F81BD"/>
                  </a:buClr>
                  <a:buSzPct val="100000"/>
                  <a:buFont typeface="Calibri" panose="020F0502020204030204" pitchFamily="34" charset="0"/>
                  <a:buNone/>
                  <a:tabLst/>
                  <a:defRPr/>
                </a:pP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HER (e- ring)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Dominant rate from </a:t>
                </a: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Bremsstrahlung photons</a:t>
                </a:r>
                <a:endPara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 rates from Bremsstrahlung, Coulomb, and </a:t>
                </a:r>
                <a:r>
                  <a:rPr kumimoji="0" lang="en-CA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Touschek</a:t>
                </a: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scattering are negligible(</a:t>
                </a:r>
                <a14:m>
                  <m:oMath xmlns:m="http://schemas.openxmlformats.org/officeDocument/2006/math">
                    <m:r>
                      <a:rPr kumimoji="0" lang="en-CA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≪1</m:t>
                    </m:r>
                    <m:r>
                      <a:rPr kumimoji="0" lang="en-CA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𝐻𝑧</m:t>
                    </m:r>
                  </m:oMath>
                </a14:m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4F81BD"/>
                  </a:buClr>
                  <a:buSzPct val="100000"/>
                  <a:buFont typeface="Calibri" panose="020F0502020204030204" pitchFamily="34" charset="0"/>
                  <a:buNone/>
                  <a:tabLst/>
                  <a:defRPr/>
                </a:pP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LER (e+ ring)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Dominant rate from </a:t>
                </a: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Bremsstrahlung positrons</a:t>
                </a:r>
                <a:endPara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CA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~10%</m:t>
                    </m:r>
                  </m:oMath>
                </a14:m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the rate from </a:t>
                </a:r>
                <a:r>
                  <a:rPr kumimoji="0" lang="en-CA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Touschek</a:t>
                </a: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scattering</a:t>
                </a:r>
              </a:p>
              <a:p>
                <a:pPr marL="288036" marR="0" lvl="1" indent="-137160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E48312"/>
                  </a:buClr>
                  <a:buSzTx/>
                  <a:buFont typeface="Calibri" pitchFamily="34" charset="0"/>
                  <a:buChar char="◦"/>
                  <a:tabLst/>
                  <a:defRPr/>
                </a:pPr>
                <a:r>
                  <a:rPr kumimoji="0" lang="en-C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 rate from Coulomb scattering is negligible</a:t>
                </a:r>
                <a:endParaRPr kumimoji="0" lang="en-C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1052736"/>
                <a:ext cx="5360641" cy="2947040"/>
              </a:xfrm>
              <a:prstGeom prst="rect">
                <a:avLst/>
              </a:prstGeom>
              <a:blipFill>
                <a:blip r:embed="rId5"/>
                <a:stretch>
                  <a:fillRect l="-796" t="-2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08168" y="6021289"/>
            <a:ext cx="1512168" cy="840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7"/>
          <a:stretch/>
        </p:blipFill>
        <p:spPr>
          <a:xfrm>
            <a:off x="8760296" y="6021289"/>
            <a:ext cx="1849030" cy="830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5445225"/>
            <a:ext cx="1800200" cy="5485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6990" y="5528266"/>
            <a:ext cx="85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Touschek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0889" y="5339342"/>
            <a:ext cx="293250" cy="158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6730" y="4855227"/>
            <a:ext cx="293250" cy="22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795446" y="5085184"/>
                <a:ext cx="68493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CA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CA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×</m:t>
                      </m:r>
                      <m:r>
                        <a:rPr kumimoji="0" lang="en-CA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𝑃</m:t>
                      </m:r>
                    </m:oMath>
                  </m:oMathPara>
                </a14:m>
                <a:endParaRPr kumimoji="0" lang="en-C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446" y="5085184"/>
                <a:ext cx="684931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 rot="-5400000">
                <a:off x="7208832" y="1584039"/>
                <a:ext cx="930639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CA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𝑅𝑎𝑡𝑒</m:t>
                      </m:r>
                      <m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Hz</m:t>
                      </m:r>
                      <m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C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7208832" y="1584039"/>
                <a:ext cx="930639" cy="300082"/>
              </a:xfrm>
              <a:prstGeom prst="rect">
                <a:avLst/>
              </a:prstGeom>
              <a:blipFill>
                <a:blip r:embed="rId9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785632" y="1124744"/>
                <a:ext cx="263084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𝑴𝒆𝒂𝒔𝒖𝒓𝒆𝒎𝒆𝒏𝒕</m:t>
                      </m:r>
                      <m:r>
                        <a:rPr kumimoji="0" lang="en-US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𝒗𝒔</m:t>
                      </m:r>
                      <m:r>
                        <a:rPr kumimoji="0" lang="en-US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𝑺𝒊𝒎𝒖𝒍𝒂𝒕𝒊𝒐𝒏</m:t>
                      </m:r>
                    </m:oMath>
                  </m:oMathPara>
                </a14:m>
                <a:endParaRPr kumimoji="0" lang="en-CA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632" y="1124744"/>
                <a:ext cx="2630848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 rot="-5400000">
                <a:off x="7163146" y="3488033"/>
                <a:ext cx="102201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CA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𝑅𝑎𝑡𝑒</m:t>
                      </m:r>
                      <m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kHz</m:t>
                      </m:r>
                      <m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C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7163146" y="3488033"/>
                <a:ext cx="1022011" cy="300082"/>
              </a:xfrm>
              <a:prstGeom prst="rect">
                <a:avLst/>
              </a:prstGeom>
              <a:blipFill>
                <a:blip r:embed="rId11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051576" y="2060848"/>
            <a:ext cx="6367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 ring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17912" y="3861048"/>
            <a:ext cx="6703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 ring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9497" y="3933056"/>
            <a:ext cx="3312368" cy="2201038"/>
          </a:xfrm>
          <a:prstGeom prst="rect">
            <a:avLst/>
          </a:prstGeom>
        </p:spPr>
      </p:pic>
      <p:sp>
        <p:nvSpPr>
          <p:cNvPr id="25" name="Simulated vacuum profile @ IP"/>
          <p:cNvSpPr txBox="1"/>
          <p:nvPr/>
        </p:nvSpPr>
        <p:spPr>
          <a:xfrm>
            <a:off x="1919537" y="6237312"/>
            <a:ext cx="26226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 vacuum profile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2495601" y="5615662"/>
            <a:ext cx="2532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Jason CARTER (ANL) &amp;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Marton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ADY (CERN)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2106" y="4869161"/>
            <a:ext cx="2658071" cy="1789317"/>
          </a:xfrm>
          <a:prstGeom prst="rect">
            <a:avLst/>
          </a:prstGeom>
        </p:spPr>
      </p:pic>
      <p:sp>
        <p:nvSpPr>
          <p:cNvPr id="27" name="Scattering position of lost particles"/>
          <p:cNvSpPr txBox="1"/>
          <p:nvPr/>
        </p:nvSpPr>
        <p:spPr>
          <a:xfrm>
            <a:off x="4943872" y="4293096"/>
            <a:ext cx="288155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cattering position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Bremsstrahlung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detected in LumiBelle2 / LER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984" y="-1"/>
            <a:ext cx="11851015" cy="77864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Setting up and optimizing beam collision with </a:t>
            </a:r>
            <a:r>
              <a:rPr lang="en-US" sz="3600" b="1" dirty="0" smtClean="0">
                <a:solidFill>
                  <a:srgbClr val="0000FF"/>
                </a:solidFill>
              </a:rPr>
              <a:t>LumiBelle2</a:t>
            </a:r>
            <a:endParaRPr lang="en-US" sz="36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47" y="1106181"/>
            <a:ext cx="3860651" cy="47476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8" y="1041053"/>
            <a:ext cx="5620425" cy="48127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984" y="5858748"/>
            <a:ext cx="11940291" cy="99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67" dirty="0">
                <a:solidFill>
                  <a:schemeClr val="tx1"/>
                </a:solidFill>
              </a:rPr>
              <a:t>         </a:t>
            </a:r>
            <a:r>
              <a:rPr lang="en-US" sz="2133" dirty="0">
                <a:solidFill>
                  <a:schemeClr val="tx1"/>
                </a:solidFill>
              </a:rPr>
              <a:t>Initial scanning of IP beam offset to enable                Regularly optimizing IP beam offset</a:t>
            </a:r>
          </a:p>
          <a:p>
            <a:r>
              <a:rPr lang="en-US" sz="2133" dirty="0">
                <a:solidFill>
                  <a:schemeClr val="tx1"/>
                </a:solidFill>
              </a:rPr>
              <a:t>           collisions at very beginning of the run…                     to maximize luminosity…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5314099" y="963066"/>
            <a:ext cx="590656" cy="2141284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dash"/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124667" y="963066"/>
            <a:ext cx="1805256" cy="4139133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dash"/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4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" y="1432560"/>
            <a:ext cx="3957406" cy="48666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44" y="1432560"/>
            <a:ext cx="3957406" cy="48666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30" y="1442720"/>
            <a:ext cx="3957406" cy="48666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96239"/>
            <a:ext cx="11851015" cy="778649"/>
          </a:xfrm>
        </p:spPr>
        <p:txBody>
          <a:bodyPr>
            <a:noAutofit/>
          </a:bodyPr>
          <a:lstStyle/>
          <a:p>
            <a:r>
              <a:rPr lang="en-US" sz="3500" b="1" dirty="0" err="1" smtClean="0">
                <a:solidFill>
                  <a:srgbClr val="0000FF"/>
                </a:solidFill>
              </a:rPr>
              <a:t>Minimising</a:t>
            </a:r>
            <a:r>
              <a:rPr lang="en-US" sz="3500" b="1" dirty="0" smtClean="0">
                <a:solidFill>
                  <a:srgbClr val="0000FF"/>
                </a:solidFill>
              </a:rPr>
              <a:t> electron and positron IP beam sizes with LumiBelle2…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35076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9D8C1-597E-4521-A829-86D0DD87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875"/>
            <a:ext cx="10972800" cy="706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The </a:t>
            </a:r>
            <a:r>
              <a:rPr kumimoji="1" lang="en-US" altLang="ja-JP" dirty="0" err="1"/>
              <a:t>SuperKEKB</a:t>
            </a:r>
            <a:r>
              <a:rPr kumimoji="1" lang="en-US" altLang="ja-JP" dirty="0"/>
              <a:t>/Belle II project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A5FF5F-8F8C-40D8-93CB-F62DA98D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/>
              <a:t>2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CA481-5E04-4B57-B011-825308FC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9403"/>
          <a:stretch/>
        </p:blipFill>
        <p:spPr bwMode="auto">
          <a:xfrm>
            <a:off x="1494476" y="2348881"/>
            <a:ext cx="4511369" cy="495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AA9BC1-363C-43EB-911C-F1344BE9B535}"/>
              </a:ext>
            </a:extLst>
          </p:cNvPr>
          <p:cNvSpPr txBox="1"/>
          <p:nvPr/>
        </p:nvSpPr>
        <p:spPr>
          <a:xfrm>
            <a:off x="1924060" y="5160398"/>
            <a:ext cx="195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Damping Ring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CC82CF-02A3-41CA-A9FB-92C54C4BF2D4}"/>
              </a:ext>
            </a:extLst>
          </p:cNvPr>
          <p:cNvSpPr txBox="1"/>
          <p:nvPr/>
        </p:nvSpPr>
        <p:spPr>
          <a:xfrm>
            <a:off x="3881081" y="4791066"/>
            <a:ext cx="165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Injector </a:t>
            </a:r>
            <a:r>
              <a:rPr kumimoji="1" lang="en-US" altLang="ja-JP" b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Linac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5593E4-76B9-497C-96A5-A41F78FF9899}"/>
              </a:ext>
            </a:extLst>
          </p:cNvPr>
          <p:cNvSpPr txBox="1"/>
          <p:nvPr/>
        </p:nvSpPr>
        <p:spPr>
          <a:xfrm>
            <a:off x="3051574" y="3247335"/>
            <a:ext cx="13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Main Ring</a:t>
            </a:r>
            <a:endParaRPr kumimoji="1" lang="ja-JP" altLang="en-US" sz="20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4CE936-2725-4991-8935-B76FE85FD71D}"/>
              </a:ext>
            </a:extLst>
          </p:cNvPr>
          <p:cNvSpPr txBox="1"/>
          <p:nvPr/>
        </p:nvSpPr>
        <p:spPr>
          <a:xfrm>
            <a:off x="4763853" y="2258072"/>
            <a:ext cx="87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Belle-II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D42BA93-C64A-4A79-BA45-0D2FA903E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57942"/>
              </p:ext>
            </p:extLst>
          </p:nvPr>
        </p:nvGraphicFramePr>
        <p:xfrm>
          <a:off x="6727210" y="874637"/>
          <a:ext cx="316835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26640554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92435702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236074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Electron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Positron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08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Energy (GeV)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7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4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274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Current (A)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3.6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2.6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6480"/>
                  </a:ext>
                </a:extLst>
              </a:tr>
            </a:tbl>
          </a:graphicData>
        </a:graphic>
      </p:graphicFrame>
      <p:pic>
        <p:nvPicPr>
          <p:cNvPr id="2050" name="Picture 2" descr="Overview of the Belle II detector.">
            <a:extLst>
              <a:ext uri="{FF2B5EF4-FFF2-40B4-BE49-F238E27FC236}">
                <a16:creationId xmlns:a16="http://schemas.microsoft.com/office/drawing/2014/main" id="{693AA86E-B0E2-D43A-C7C8-3D9D1A4E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522" y="1903477"/>
            <a:ext cx="4408165" cy="27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BD5AFC-DE85-671F-23F5-3966C3BC9F5E}"/>
              </a:ext>
            </a:extLst>
          </p:cNvPr>
          <p:cNvSpPr txBox="1"/>
          <p:nvPr/>
        </p:nvSpPr>
        <p:spPr>
          <a:xfrm>
            <a:off x="6259700" y="4825884"/>
            <a:ext cx="4996769" cy="1908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>
                <a:solidFill>
                  <a:srgbClr val="0000FF"/>
                </a:solidFill>
                <a:latin typeface="Calibri"/>
                <a:ea typeface="ＭＳ Ｐゴシック" panose="020B0600070205080204" pitchFamily="34" charset="-128"/>
              </a:rPr>
              <a:t>Belle II (General purpose detector)</a:t>
            </a:r>
            <a:r>
              <a:rPr kumimoji="1" lang="en-US" altLang="ja-JP" b="1" u="sng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/>
            </a:r>
            <a:br>
              <a:rPr kumimoji="1" lang="en-US" altLang="ja-JP" b="1" u="sng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Vertex detectors: Pixel Vertex Detector (PXD),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	         Silicon strip Vertex Detector (SVD)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Tracking: 	         Central Drift Chamber (CDC)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Calorimeter:         Electromagnetic </a:t>
            </a:r>
            <a:r>
              <a:rPr kumimoji="1" lang="en-US" altLang="ja-JP" sz="14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CaLorimeter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(ECL)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Particle ID:            Aerogel Ring Image </a:t>
            </a:r>
            <a:r>
              <a:rPr kumimoji="1" lang="en-US" altLang="ja-JP" sz="14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CHerenkov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detector (ARICH)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                               K-Long and Muon detector (KLM)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                               Time-Of-Propagation counter (TOP)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C62BF2-AB98-4733-8B2F-117A3493200A}"/>
              </a:ext>
            </a:extLst>
          </p:cNvPr>
          <p:cNvSpPr txBox="1"/>
          <p:nvPr/>
        </p:nvSpPr>
        <p:spPr>
          <a:xfrm>
            <a:off x="1202714" y="1090451"/>
            <a:ext cx="4408164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 err="1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SuperKEKB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 (Electron-Positron Collider)</a:t>
            </a:r>
            <a:r>
              <a:rPr kumimoji="1" lang="en-US" altLang="ja-JP" sz="7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/>
            </a:r>
            <a:br>
              <a:rPr kumimoji="1" lang="en-US" altLang="ja-JP" sz="7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C.M.S. Energy:	</a:t>
            </a:r>
            <a:r>
              <a:rPr kumimoji="1"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√</a:t>
            </a: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 = 10.58 GeV</a:t>
            </a:r>
            <a:b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Luminosity:	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 = 8 x 10</a:t>
            </a:r>
            <a:r>
              <a:rPr kumimoji="1" lang="en-US" altLang="ja-JP" sz="16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35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cm</a:t>
            </a:r>
            <a:r>
              <a:rPr kumimoji="1" lang="en-US" altLang="ja-JP" sz="16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– 2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</a:t>
            </a:r>
            <a:r>
              <a:rPr kumimoji="1" lang="en-US" altLang="ja-JP" sz="16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–1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（</a:t>
            </a: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Luminosity Frontier Machine</a:t>
            </a:r>
            <a:r>
              <a:rPr kumimoji="1"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）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endParaRPr kumimoji="1" lang="ja-JP" altLang="en-US" sz="1600" b="1" dirty="0">
              <a:solidFill>
                <a:srgbClr val="FF00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2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8580" y="46079"/>
            <a:ext cx="11612664" cy="95796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LumiBelle2 1Hz bunch-by-bunch luminosity</a:t>
            </a:r>
            <a:br>
              <a:rPr lang="en-US" sz="4000" b="1" dirty="0">
                <a:solidFill>
                  <a:srgbClr val="0000FF"/>
                </a:solidFill>
              </a:rPr>
            </a:br>
            <a:r>
              <a:rPr lang="en-US" sz="1800" b="1" dirty="0" smtClean="0"/>
              <a:t>2346 bunches on 04-05-2024</a:t>
            </a:r>
            <a:endParaRPr lang="en-US" sz="18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9" y="1004047"/>
            <a:ext cx="4772446" cy="57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71120" y="82378"/>
            <a:ext cx="11897360" cy="970359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&amp; slow beam position variations at IP require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3200" dirty="0"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52625" y="1124746"/>
            <a:ext cx="8499009" cy="302839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200" dirty="0">
                <a:solidFill>
                  <a:srgbClr val="0000CC"/>
                </a:solidFill>
                <a:latin typeface="Calibri" pitchFamily="34" charset="0"/>
              </a:rPr>
              <a:t>Beam-beam deflection</a:t>
            </a:r>
            <a:r>
              <a:rPr lang="en-US" altLang="ja-JP" sz="2200" dirty="0">
                <a:latin typeface="Calibri" pitchFamily="34" charset="0"/>
              </a:rPr>
              <a:t> for fast vertical motion</a:t>
            </a:r>
          </a:p>
          <a:p>
            <a:endParaRPr lang="en-US" altLang="ja-JP" sz="2600" dirty="0">
              <a:latin typeface="Calibri" pitchFamily="34" charset="0"/>
            </a:endParaRPr>
          </a:p>
          <a:p>
            <a:endParaRPr lang="en-US" altLang="ja-JP" sz="2600" dirty="0">
              <a:latin typeface="Calibri" pitchFamily="34" charset="0"/>
            </a:endParaRPr>
          </a:p>
          <a:p>
            <a:endParaRPr lang="en-US" altLang="ja-JP" sz="2600" dirty="0"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200" dirty="0">
                <a:latin typeface="Calibri" pitchFamily="34" charset="0"/>
              </a:rPr>
              <a:t>by “dithering” for slower horizontal motion</a:t>
            </a:r>
            <a:endParaRPr lang="en-US" altLang="ja-JP" dirty="0" smtClean="0">
              <a:latin typeface="Calibri" pitchFamily="34" charset="0"/>
            </a:endParaRPr>
          </a:p>
          <a:p>
            <a:endParaRPr lang="en-US" altLang="ja-JP" dirty="0">
              <a:latin typeface="Calibri" pitchFamily="34" charset="0"/>
            </a:endParaRPr>
          </a:p>
          <a:p>
            <a:endParaRPr lang="en-US" altLang="ja-JP" dirty="0">
              <a:latin typeface="Calibri" pitchFamily="34" charset="0"/>
            </a:endParaRPr>
          </a:p>
          <a:p>
            <a:endParaRPr lang="en-US" altLang="ja-JP" sz="2600" dirty="0">
              <a:solidFill>
                <a:srgbClr val="0066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altLang="ja-JP" sz="2600" dirty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2366963" y="1630935"/>
            <a:ext cx="7113413" cy="1870056"/>
            <a:chOff x="960039" y="2218318"/>
            <a:chExt cx="7112695" cy="186995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250546" y="2302319"/>
              <a:ext cx="2820971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  <a:r>
                <a:rPr lang="en-US" altLang="ja-JP" sz="1800" dirty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>
                  <a:latin typeface="Calibri" pitchFamily="34" charset="0"/>
                </a:rPr>
                <a:t>5nm </a:t>
              </a:r>
              <a:r>
                <a:rPr lang="en-US" altLang="ja-JP" sz="1800" dirty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>
                  <a:latin typeface="Calibri" pitchFamily="34" charset="0"/>
                </a:rPr>
                <a:t>1/10</a:t>
              </a:r>
              <a:r>
                <a:rPr lang="en-US" altLang="ja-JP" sz="1800" dirty="0">
                  <a:latin typeface="Symbol" pitchFamily="18" charset="2"/>
                </a:rPr>
                <a:t>s</a:t>
              </a:r>
              <a:r>
                <a:rPr lang="en-US" altLang="ja-JP" sz="1800" baseline="-25000" dirty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1" y="2218318"/>
              <a:ext cx="625429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6"/>
              <a:ext cx="360960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5429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>
                  <a:latin typeface="Calibri" pitchFamily="34" charset="0"/>
                </a:rPr>
                <a:t>1.3</a:t>
              </a:r>
              <a:r>
                <a:rPr lang="en-US" altLang="ja-JP" sz="1800" dirty="0">
                  <a:latin typeface="Symbol" pitchFamily="18" charset="2"/>
                </a:rPr>
                <a:t>m</a:t>
              </a:r>
              <a:r>
                <a:rPr lang="en-US" altLang="ja-JP" sz="1800" dirty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644233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2765425" y="5589240"/>
            <a:ext cx="2166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2765425" y="4331941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4984751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1910108" y="4727728"/>
            <a:ext cx="1208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0136" y="2433081"/>
            <a:ext cx="337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Vertical vibration  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0017" y="4077073"/>
            <a:ext cx="36619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  79 Hz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. meas.) 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  1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3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 </a:t>
            </a:r>
            <a:r>
              <a:rPr lang="en-US" altLang="ja-JP" sz="1600" dirty="0">
                <a:latin typeface="Calibri" pitchFamily="34" charset="0"/>
                <a:sym typeface="Wingdings" panose="05000000000000000000" pitchFamily="2" charset="2"/>
              </a:rPr>
              <a:t>-  m</a:t>
            </a:r>
            <a:r>
              <a:rPr lang="en-US" altLang="ja-JP" sz="1600" dirty="0">
                <a:latin typeface="Calibri" pitchFamily="34" charset="0"/>
              </a:rPr>
              <a:t>inimize f</a:t>
            </a:r>
            <a:r>
              <a:rPr lang="en-US" altLang="ja-JP" sz="1600" baseline="-25000" dirty="0">
                <a:latin typeface="Calibri" pitchFamily="34" charset="0"/>
              </a:rPr>
              <a:t>0</a:t>
            </a:r>
            <a:r>
              <a:rPr lang="en-US" altLang="ja-JP" sz="1600" dirty="0">
                <a:latin typeface="Calibri" pitchFamily="34" charset="0"/>
              </a:rPr>
              <a:t> output component</a:t>
            </a:r>
          </a:p>
          <a:p>
            <a:r>
              <a:rPr lang="en-US" altLang="ja-JP" sz="1600" dirty="0">
                <a:latin typeface="Calibri" pitchFamily="34" charset="0"/>
              </a:rPr>
              <a:t>-  dithering </a:t>
            </a:r>
            <a:r>
              <a:rPr lang="en-US" altLang="ja-JP" sz="1600" b="1" dirty="0">
                <a:latin typeface="Calibri" pitchFamily="34" charset="0"/>
                <a:sym typeface="Symbol"/>
              </a:rPr>
              <a:t></a:t>
            </a:r>
            <a:r>
              <a:rPr lang="en-US" altLang="ja-JP" sz="1600" dirty="0">
                <a:latin typeface="Calibri" pitchFamily="34" charset="0"/>
                <a:sym typeface="Symbol"/>
              </a:rPr>
              <a:t> </a:t>
            </a:r>
            <a:r>
              <a:rPr lang="en-US" altLang="ja-JP" sz="1600" dirty="0" err="1">
                <a:latin typeface="Calibri" pitchFamily="34" charset="0"/>
              </a:rPr>
              <a:t>lumi</a:t>
            </a:r>
            <a:r>
              <a:rPr lang="en-US" altLang="ja-JP" sz="1600" dirty="0">
                <a:latin typeface="Calibri" pitchFamily="34" charset="0"/>
              </a:rPr>
              <a:t>. signal </a:t>
            </a:r>
            <a:r>
              <a:rPr lang="en-US" altLang="ja-JP" sz="1600" dirty="0">
                <a:latin typeface="Calibri" pitchFamily="34" charset="0"/>
                <a:sym typeface="Wingdings" panose="05000000000000000000" pitchFamily="2" charset="2"/>
              </a:rPr>
              <a:t> phase</a:t>
            </a:r>
            <a:r>
              <a:rPr lang="en-US" altLang="ja-JP" sz="1600" dirty="0">
                <a:latin typeface="Calibri" pitchFamily="34" charset="0"/>
              </a:rPr>
              <a:t> 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5720" y="4201924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2786202" y="481086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785" y="4325035"/>
            <a:ext cx="62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>
                <a:latin typeface="Calibri" pitchFamily="34" charset="0"/>
                <a:sym typeface="Symbol"/>
              </a:rPr>
              <a:t>0</a:t>
            </a:r>
            <a:endParaRPr lang="fr-FR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3359696" y="5045115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>
                <a:latin typeface="Calibri" pitchFamily="34" charset="0"/>
                <a:sym typeface="Symbol"/>
              </a:rPr>
              <a:t>0</a:t>
            </a:r>
            <a:endParaRPr lang="fr-FR" sz="1400" b="1" dirty="0"/>
          </a:p>
        </p:txBody>
      </p:sp>
      <p:pic>
        <p:nvPicPr>
          <p:cNvPr id="2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505" y="5882357"/>
            <a:ext cx="3764611" cy="85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32"/>
          <p:cNvPicPr preferRelativeResize="0"/>
          <p:nvPr/>
        </p:nvPicPr>
        <p:blipFill rotWithShape="1">
          <a:blip r:embed="rId4">
            <a:alphaModFix/>
          </a:blip>
          <a:srcRect b="31692"/>
          <a:stretch/>
        </p:blipFill>
        <p:spPr>
          <a:xfrm>
            <a:off x="5447928" y="5785496"/>
            <a:ext cx="3024336" cy="1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25"/>
          <p:cNvSpPr txBox="1"/>
          <p:nvPr/>
        </p:nvSpPr>
        <p:spPr>
          <a:xfrm rot="-5400000">
            <a:off x="4870635" y="6164075"/>
            <a:ext cx="1224136" cy="2184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>
                <a:solidFill>
                  <a:srgbClr val="002060"/>
                </a:solidFill>
              </a:rPr>
              <a:t>LUMINOSITY</a:t>
            </a:r>
          </a:p>
        </p:txBody>
      </p:sp>
      <p:sp>
        <p:nvSpPr>
          <p:cNvPr id="32" name="TextBox 2"/>
          <p:cNvSpPr txBox="1"/>
          <p:nvPr/>
        </p:nvSpPr>
        <p:spPr>
          <a:xfrm rot="-5400000">
            <a:off x="5103715" y="5711849"/>
            <a:ext cx="797668" cy="2532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>
                <a:solidFill>
                  <a:srgbClr val="FF0000"/>
                </a:solidFill>
              </a:rPr>
              <a:t>DITHERING</a:t>
            </a:r>
          </a:p>
        </p:txBody>
      </p:sp>
      <p:pic>
        <p:nvPicPr>
          <p:cNvPr id="3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31681" t="24729" r="30077" b="24638"/>
          <a:stretch>
            <a:fillRect/>
          </a:stretch>
        </p:blipFill>
        <p:spPr>
          <a:xfrm>
            <a:off x="9138958" y="5563166"/>
            <a:ext cx="1631167" cy="1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thering coil x 12"/>
          <p:cNvSpPr txBox="1"/>
          <p:nvPr/>
        </p:nvSpPr>
        <p:spPr>
          <a:xfrm>
            <a:off x="9480376" y="5327631"/>
            <a:ext cx="11214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100" dirty="0"/>
              <a:t>Dithering coil x 12</a:t>
            </a:r>
          </a:p>
        </p:txBody>
      </p:sp>
    </p:spTree>
    <p:extLst>
      <p:ext uri="{BB962C8B-B14F-4D97-AF65-F5344CB8AC3E}">
        <p14:creationId xmlns:p14="http://schemas.microsoft.com/office/powerpoint/2010/main" val="27461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0" y="130612"/>
            <a:ext cx="10171289" cy="98853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Luminosity degradation with horizontal offset</a:t>
            </a:r>
            <a:r>
              <a:rPr lang="en-US" sz="4000" dirty="0" smtClean="0">
                <a:solidFill>
                  <a:srgbClr val="0000FF"/>
                </a:solidFill>
              </a:rPr>
              <a:t>     </a:t>
            </a:r>
            <a:r>
              <a:rPr lang="en-US" sz="2800" b="1" dirty="0" err="1" smtClean="0">
                <a:solidFill>
                  <a:srgbClr val="FF6600"/>
                </a:solidFill>
              </a:rPr>
              <a:t>nanobeam</a:t>
            </a:r>
            <a:r>
              <a:rPr lang="en-US" sz="2800" b="1" dirty="0" smtClean="0">
                <a:solidFill>
                  <a:srgbClr val="FF6600"/>
                </a:solidFill>
              </a:rPr>
              <a:t> </a:t>
            </a:r>
            <a:r>
              <a:rPr lang="en-US" sz="2800" b="1" dirty="0">
                <a:solidFill>
                  <a:srgbClr val="FF6600"/>
                </a:solidFill>
              </a:rPr>
              <a:t>collision </a:t>
            </a:r>
            <a:r>
              <a:rPr lang="en-US" sz="2800" b="1" dirty="0" smtClean="0">
                <a:solidFill>
                  <a:srgbClr val="FF6600"/>
                </a:solidFill>
              </a:rPr>
              <a:t>geometry</a:t>
            </a:r>
            <a:endParaRPr lang="en-US" sz="2800" b="1" dirty="0">
              <a:solidFill>
                <a:srgbClr val="FF66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11" y="3000375"/>
            <a:ext cx="8952089" cy="38576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89" y="1394851"/>
            <a:ext cx="4536898" cy="150547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236177" y="1670533"/>
            <a:ext cx="4425245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Sensitivity similar to head-on collisions for </a:t>
            </a:r>
            <a:r>
              <a:rPr lang="el-GR" sz="2800" dirty="0" smtClean="0"/>
              <a:t>β</a:t>
            </a:r>
            <a:r>
              <a:rPr lang="en-US" sz="2800" baseline="-25000" dirty="0" smtClean="0"/>
              <a:t>y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0.3 mm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680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0" y="-4855"/>
            <a:ext cx="10374489" cy="98853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Horizontal orbit dithering feedback simulation</a:t>
            </a:r>
            <a:r>
              <a:rPr lang="en-US" sz="4000" dirty="0" smtClean="0">
                <a:solidFill>
                  <a:srgbClr val="C00000"/>
                </a:solidFill>
              </a:rPr>
              <a:t/>
            </a:r>
            <a:br>
              <a:rPr lang="en-US" sz="4000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FF6600"/>
                </a:solidFill>
              </a:rPr>
              <a:t>basic ingredients &amp; setup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569156"/>
            <a:ext cx="5731106" cy="37360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12" y="1461898"/>
            <a:ext cx="5072796" cy="225037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67" y="4387624"/>
            <a:ext cx="3851355" cy="231331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691541"/>
            <a:ext cx="5596613" cy="73768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8603" y="3865103"/>
            <a:ext cx="4821456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Inverse FFT of measured GM spectra</a:t>
            </a:r>
            <a:endParaRPr lang="fr-FR" sz="2400" dirty="0"/>
          </a:p>
        </p:txBody>
      </p:sp>
      <p:sp>
        <p:nvSpPr>
          <p:cNvPr id="19" name="Rectangle 18"/>
          <p:cNvSpPr/>
          <p:nvPr/>
        </p:nvSpPr>
        <p:spPr>
          <a:xfrm>
            <a:off x="2026832" y="961103"/>
            <a:ext cx="834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Cheng </a:t>
            </a:r>
            <a:r>
              <a:rPr lang="en-US" sz="1600" dirty="0" err="1" smtClean="0"/>
              <a:t>Guo</a:t>
            </a:r>
            <a:r>
              <a:rPr lang="en-US" sz="1600" dirty="0" smtClean="0"/>
              <a:t> </a:t>
            </a:r>
            <a:r>
              <a:rPr lang="en-US" sz="1600" dirty="0" smtClean="0"/>
              <a:t>Pang, </a:t>
            </a:r>
            <a:r>
              <a:rPr lang="en-US" sz="1600" dirty="0"/>
              <a:t>Doctoral </a:t>
            </a:r>
            <a:r>
              <a:rPr lang="en-US" sz="1600" dirty="0" smtClean="0"/>
              <a:t>thesis, https</a:t>
            </a:r>
            <a:r>
              <a:rPr lang="en-US" sz="1600" dirty="0"/>
              <a:t>://theses.hal.science/tel-03092297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79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0" y="-4855"/>
            <a:ext cx="10318044" cy="98853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Horizontal </a:t>
            </a:r>
            <a:r>
              <a:rPr lang="en-US" sz="4000" dirty="0">
                <a:solidFill>
                  <a:srgbClr val="0000FF"/>
                </a:solidFill>
              </a:rPr>
              <a:t>dithering orbit feedback </a:t>
            </a:r>
            <a:r>
              <a:rPr lang="en-US" sz="4000" dirty="0" smtClean="0">
                <a:solidFill>
                  <a:srgbClr val="0000FF"/>
                </a:solidFill>
              </a:rPr>
              <a:t>simulation</a:t>
            </a:r>
            <a:r>
              <a:rPr lang="en-US" sz="4000" dirty="0" smtClean="0">
                <a:solidFill>
                  <a:srgbClr val="C00000"/>
                </a:solidFill>
              </a:rPr>
              <a:t/>
            </a:r>
            <a:br>
              <a:rPr lang="en-US" sz="4000" dirty="0" smtClean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FF6600"/>
                </a:solidFill>
              </a:rPr>
              <a:t>response to fixed offset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904" y="1186441"/>
            <a:ext cx="7658453" cy="54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889" y="26458"/>
            <a:ext cx="9959325" cy="56355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1</a:t>
            </a:r>
            <a:r>
              <a:rPr lang="en-US" sz="4000" baseline="30000" dirty="0">
                <a:solidFill>
                  <a:srgbClr val="0000FF"/>
                </a:solidFill>
              </a:rPr>
              <a:t>st</a:t>
            </a:r>
            <a:r>
              <a:rPr lang="en-US" sz="4000" dirty="0">
                <a:solidFill>
                  <a:srgbClr val="0000FF"/>
                </a:solidFill>
              </a:rPr>
              <a:t> dithering feedback test in Phase 2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674" y="3938954"/>
                <a:ext cx="6528526" cy="2870500"/>
              </a:xfrm>
            </p:spPr>
            <p:txBody>
              <a:bodyPr numCol="1" spcCol="0">
                <a:noAutofit/>
              </a:bodyPr>
              <a:lstStyle/>
              <a:p>
                <a:pPr marL="214313" indent="-214313"/>
                <a:r>
                  <a:rPr lang="en-CA" sz="1600" dirty="0" smtClean="0"/>
                  <a:t>e- </a:t>
                </a:r>
                <a:r>
                  <a:rPr lang="en-CA" sz="1600" dirty="0"/>
                  <a:t>beam </a:t>
                </a:r>
                <a:r>
                  <a:rPr lang="en-CA" sz="1600" dirty="0" smtClean="0"/>
                  <a:t>artificially </a:t>
                </a:r>
                <a:r>
                  <a:rPr lang="en-CA" sz="1600" dirty="0"/>
                  <a:t>given an offset, while </a:t>
                </a:r>
                <a:r>
                  <a:rPr lang="en-CA" sz="1600" dirty="0" smtClean="0"/>
                  <a:t>e</a:t>
                </a:r>
                <a:r>
                  <a:rPr lang="en-CA" sz="1600" dirty="0"/>
                  <a:t>+ beam was </a:t>
                </a:r>
                <a:r>
                  <a:rPr lang="en-CA" sz="1600" dirty="0" smtClean="0"/>
                  <a:t>dithered</a:t>
                </a:r>
                <a:endParaRPr lang="en-CA" sz="1050" dirty="0"/>
              </a:p>
              <a:p>
                <a:pPr marL="214313" indent="-214313"/>
                <a:r>
                  <a:rPr lang="en-CA" sz="1600" dirty="0" smtClean="0"/>
                  <a:t>Compute beam offset magnitude to cancel </a:t>
                </a:r>
                <a:r>
                  <a:rPr lang="en-CA" sz="1600" dirty="0" smtClean="0">
                    <a:solidFill>
                      <a:srgbClr val="FF0000"/>
                    </a:solidFill>
                  </a:rPr>
                  <a:t>magnitude </a:t>
                </a:r>
                <a:r>
                  <a:rPr lang="en-CA" sz="1600" dirty="0">
                    <a:solidFill>
                      <a:srgbClr val="FF0000"/>
                    </a:solidFill>
                  </a:rPr>
                  <a:t>[V]</a:t>
                </a:r>
                <a:r>
                  <a:rPr lang="en-CA" sz="1600" dirty="0"/>
                  <a:t> of </a:t>
                </a:r>
                <a:r>
                  <a:rPr lang="en-CA" sz="1600" dirty="0" smtClean="0"/>
                  <a:t>luminosity FFT component at dithering driving </a:t>
                </a:r>
                <a:r>
                  <a:rPr lang="en-CA" sz="1600" dirty="0"/>
                  <a:t>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i="1" dirty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600" i="1" dirty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1600" dirty="0"/>
                  <a:t> </a:t>
                </a:r>
                <a:endParaRPr lang="en-CA" sz="1600" dirty="0">
                  <a:sym typeface="Wingdings" panose="05000000000000000000" pitchFamily="2" charset="2"/>
                </a:endParaRPr>
              </a:p>
              <a:p>
                <a:pPr marL="214313" indent="-214313"/>
                <a:r>
                  <a:rPr lang="en-CA" sz="1600" dirty="0"/>
                  <a:t>B</a:t>
                </a:r>
                <a:r>
                  <a:rPr lang="en-CA" sz="1600" dirty="0" smtClean="0"/>
                  <a:t>eams brought back </a:t>
                </a:r>
                <a:r>
                  <a:rPr lang="en-CA" sz="1600" dirty="0"/>
                  <a:t>to </a:t>
                </a:r>
                <a:r>
                  <a:rPr lang="en-CA" sz="1600" dirty="0" smtClean="0"/>
                  <a:t>optimal </a:t>
                </a:r>
                <a:r>
                  <a:rPr lang="en-CA" sz="1600" dirty="0"/>
                  <a:t>position </a:t>
                </a:r>
                <a:r>
                  <a:rPr lang="en-CA" sz="1600" dirty="0" smtClean="0"/>
                  <a:t>(remove unwanted </a:t>
                </a:r>
                <a:r>
                  <a:rPr lang="en-CA" sz="1600" dirty="0"/>
                  <a:t>offset o=0</a:t>
                </a:r>
                <a:r>
                  <a:rPr lang="en-CA" sz="1600" dirty="0" smtClean="0"/>
                  <a:t>) applying this offset with</a:t>
                </a:r>
              </a:p>
              <a:p>
                <a:pPr marL="0" indent="0">
                  <a:buNone/>
                </a:pPr>
                <a:r>
                  <a:rPr lang="en-CA" sz="1600" dirty="0"/>
                  <a:t> </a:t>
                </a:r>
                <a:r>
                  <a:rPr lang="en-CA" sz="1600" dirty="0" smtClean="0"/>
                  <a:t>    </a:t>
                </a:r>
                <a:r>
                  <a:rPr lang="en-CA" sz="1600" b="1" dirty="0" smtClean="0"/>
                  <a:t>- </a:t>
                </a:r>
                <a:r>
                  <a:rPr lang="en-CA" sz="1200" b="1" dirty="0" smtClean="0"/>
                  <a:t>sign set by relative phase of input dithering and induced luminosity variation</a:t>
                </a:r>
              </a:p>
              <a:p>
                <a:pPr marL="0" indent="0">
                  <a:buNone/>
                </a:pPr>
                <a:r>
                  <a:rPr lang="en-CA" sz="1200" b="1" dirty="0"/>
                  <a:t> </a:t>
                </a:r>
                <a:r>
                  <a:rPr lang="en-CA" sz="1200" b="1" dirty="0" smtClean="0"/>
                  <a:t>      </a:t>
                </a:r>
                <a:r>
                  <a:rPr lang="en-CA" sz="1600" b="1" dirty="0" smtClean="0"/>
                  <a:t>-</a:t>
                </a:r>
                <a:r>
                  <a:rPr lang="en-CA" sz="1200" b="1" dirty="0" smtClean="0"/>
                  <a:t> damping factor (depends on precision / noise levels)</a:t>
                </a:r>
                <a:endParaRPr lang="en-CA" sz="1050" dirty="0"/>
              </a:p>
              <a:p>
                <a:pPr marL="214313" indent="-214313"/>
                <a:r>
                  <a:rPr lang="en-CA" sz="1600" dirty="0"/>
                  <a:t>C</a:t>
                </a:r>
                <a:r>
                  <a:rPr lang="en-CA" sz="1600" dirty="0" smtClean="0"/>
                  <a:t>orresponding </a:t>
                </a:r>
                <a:r>
                  <a:rPr lang="en-CA" sz="1600" dirty="0"/>
                  <a:t>bump parameters sent to magnet control system via </a:t>
                </a:r>
                <a:r>
                  <a:rPr lang="en-CA" sz="1600" dirty="0" smtClean="0"/>
                  <a:t>EPICS</a:t>
                </a:r>
              </a:p>
              <a:p>
                <a:pPr marL="214313" indent="-214313"/>
                <a:r>
                  <a:rPr lang="en-CA" sz="1600" dirty="0" smtClean="0"/>
                  <a:t>After </a:t>
                </a:r>
                <a:r>
                  <a:rPr lang="en-CA" sz="1600" dirty="0">
                    <a:solidFill>
                      <a:srgbClr val="0000FF"/>
                    </a:solidFill>
                  </a:rPr>
                  <a:t>first 2</a:t>
                </a:r>
                <a:r>
                  <a:rPr lang="en-CA" sz="1600" dirty="0" smtClean="0">
                    <a:solidFill>
                      <a:srgbClr val="0000FF"/>
                    </a:solidFill>
                  </a:rPr>
                  <a:t> attempts </a:t>
                </a:r>
                <a:r>
                  <a:rPr lang="en-CA" sz="1600" dirty="0" smtClean="0"/>
                  <a:t>+ </a:t>
                </a:r>
                <a:r>
                  <a:rPr lang="en-CA" sz="1600" dirty="0" smtClean="0"/>
                  <a:t>PI algorithm </a:t>
                </a:r>
                <a:r>
                  <a:rPr lang="en-CA" sz="1600" dirty="0" smtClean="0"/>
                  <a:t>parameter optimization, the </a:t>
                </a:r>
                <a:r>
                  <a:rPr lang="en-CA" sz="1600" dirty="0" smtClean="0">
                    <a:solidFill>
                      <a:srgbClr val="0000FF"/>
                    </a:solidFill>
                  </a:rPr>
                  <a:t>3</a:t>
                </a:r>
                <a:r>
                  <a:rPr lang="en-CA" sz="1600" baseline="30000" dirty="0" smtClean="0">
                    <a:solidFill>
                      <a:srgbClr val="0000FF"/>
                    </a:solidFill>
                  </a:rPr>
                  <a:t>rd</a:t>
                </a:r>
                <a:r>
                  <a:rPr lang="en-CA" sz="1600" dirty="0">
                    <a:solidFill>
                      <a:srgbClr val="0000FF"/>
                    </a:solidFill>
                  </a:rPr>
                  <a:t> </a:t>
                </a:r>
                <a:r>
                  <a:rPr lang="en-CA" sz="1600" dirty="0" smtClean="0">
                    <a:solidFill>
                      <a:srgbClr val="0000FF"/>
                    </a:solidFill>
                  </a:rPr>
                  <a:t>feedback test </a:t>
                </a:r>
                <a:r>
                  <a:rPr lang="en-CA" sz="1600" dirty="0" smtClean="0"/>
                  <a:t>could </a:t>
                </a:r>
                <a:r>
                  <a:rPr lang="en-CA" sz="1600" dirty="0"/>
                  <a:t>smoothly minimize the </a:t>
                </a:r>
                <a:r>
                  <a:rPr lang="en-CA" sz="1600" dirty="0" smtClean="0"/>
                  <a:t>induced offset</a:t>
                </a:r>
                <a:endParaRPr lang="en-CA" sz="1600" dirty="0"/>
              </a:p>
            </p:txBody>
          </p:sp>
        </mc:Choice>
        <mc:Fallback>
          <p:sp>
            <p:nvSpPr>
              <p:cNvPr id="2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74" y="3938954"/>
                <a:ext cx="6528526" cy="2870500"/>
              </a:xfrm>
              <a:blipFill>
                <a:blip r:embed="rId2"/>
                <a:stretch>
                  <a:fillRect l="-373" t="-637" b="-10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hape 461"/>
          <p:cNvSpPr/>
          <p:nvPr/>
        </p:nvSpPr>
        <p:spPr>
          <a:xfrm>
            <a:off x="7779281" y="2790114"/>
            <a:ext cx="887276" cy="256242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Shape 462"/>
          <p:cNvSpPr/>
          <p:nvPr/>
        </p:nvSpPr>
        <p:spPr>
          <a:xfrm>
            <a:off x="8817206" y="2520847"/>
            <a:ext cx="887276" cy="2562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Shape 463"/>
          <p:cNvCxnSpPr/>
          <p:nvPr/>
        </p:nvCxnSpPr>
        <p:spPr>
          <a:xfrm flipV="1">
            <a:off x="8009086" y="2940424"/>
            <a:ext cx="849698" cy="5393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" name="Shape 464"/>
          <p:cNvCxnSpPr/>
          <p:nvPr/>
        </p:nvCxnSpPr>
        <p:spPr>
          <a:xfrm flipH="1">
            <a:off x="9075115" y="2940423"/>
            <a:ext cx="8872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" name="Shape 468"/>
          <p:cNvSpPr txBox="1"/>
          <p:nvPr/>
        </p:nvSpPr>
        <p:spPr>
          <a:xfrm>
            <a:off x="10007201" y="2998262"/>
            <a:ext cx="310238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</a:rPr>
              <a:t>e+</a:t>
            </a: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9852244" y="2583656"/>
            <a:ext cx="0" cy="34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 rot="10800000" flipV="1">
                <a:off x="9204067" y="2547318"/>
                <a:ext cx="1686669" cy="308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9204067" y="2547318"/>
                <a:ext cx="1686669" cy="30867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hape 463"/>
          <p:cNvCxnSpPr/>
          <p:nvPr/>
        </p:nvCxnSpPr>
        <p:spPr>
          <a:xfrm flipV="1">
            <a:off x="7714721" y="2939543"/>
            <a:ext cx="2407475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Shape 467"/>
          <p:cNvSpPr txBox="1"/>
          <p:nvPr/>
        </p:nvSpPr>
        <p:spPr>
          <a:xfrm>
            <a:off x="7538750" y="3026044"/>
            <a:ext cx="331067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</a:rPr>
              <a:t>e-</a:t>
            </a: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812" y="629425"/>
            <a:ext cx="11113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Mika </a:t>
            </a:r>
            <a:r>
              <a:rPr lang="en-US" sz="1400" b="1" dirty="0" err="1" smtClean="0"/>
              <a:t>Masuzawa</a:t>
            </a:r>
            <a:r>
              <a:rPr lang="en-US" sz="1400" b="1" dirty="0" smtClean="0"/>
              <a:t> </a:t>
            </a:r>
            <a:r>
              <a:rPr lang="en-US" sz="1400" b="1" dirty="0"/>
              <a:t>et al., “Early Commissioning of the Luminosity Dither Feedback for </a:t>
            </a:r>
            <a:r>
              <a:rPr lang="en-US" sz="1400" b="1" dirty="0" err="1"/>
              <a:t>SuperKEKB</a:t>
            </a:r>
            <a:r>
              <a:rPr lang="en-US" sz="1400" b="1" dirty="0"/>
              <a:t> ”, </a:t>
            </a:r>
            <a:r>
              <a:rPr lang="en-US" sz="1400" b="1" dirty="0" smtClean="0"/>
              <a:t>IBIC2018 MOPA13</a:t>
            </a:r>
          </a:p>
          <a:p>
            <a:pPr algn="ctr"/>
            <a:r>
              <a:rPr lang="en-US" sz="1400" b="1" dirty="0" smtClean="0"/>
              <a:t>Yoshihiro Funakoshi </a:t>
            </a:r>
            <a:r>
              <a:rPr lang="en-US" sz="1400" b="1" dirty="0"/>
              <a:t>et al., “Early Commissioning of the Luminosity Dither Feedback for </a:t>
            </a:r>
            <a:r>
              <a:rPr lang="en-US" sz="1400" b="1" dirty="0" err="1"/>
              <a:t>SuperKEKB</a:t>
            </a:r>
            <a:r>
              <a:rPr lang="en-US" sz="1400" b="1" dirty="0"/>
              <a:t> ”, </a:t>
            </a:r>
            <a:r>
              <a:rPr lang="en-US" sz="1400" b="1" dirty="0" smtClean="0"/>
              <a:t>eeFACT2018 WEXBA04</a:t>
            </a:r>
            <a:endParaRPr lang="en-US" sz="14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637" y="3345337"/>
            <a:ext cx="5731547" cy="350353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0462" y="1111016"/>
            <a:ext cx="5722026" cy="913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990820" y="1942046"/>
                <a:ext cx="29402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dither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coils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each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side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IP</m:t>
                      </m:r>
                    </m:oMath>
                  </m:oMathPara>
                </a14:m>
                <a:endParaRPr lang="en-US" sz="1600" dirty="0">
                  <a:solidFill>
                    <a:srgbClr val="008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820" y="1942046"/>
                <a:ext cx="294022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8222919" y="3244148"/>
                <a:ext cx="188327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35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919" y="3244148"/>
                <a:ext cx="1883272" cy="300082"/>
              </a:xfrm>
              <a:prstGeom prst="rect">
                <a:avLst/>
              </a:prstGeom>
              <a:blipFill>
                <a:blip r:embed="rId8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380" y="1277443"/>
            <a:ext cx="5226140" cy="25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0" y="-4855"/>
            <a:ext cx="10318044" cy="98853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Horizontal </a:t>
            </a:r>
            <a:r>
              <a:rPr lang="en-US" sz="4000" dirty="0">
                <a:solidFill>
                  <a:srgbClr val="0000FF"/>
                </a:solidFill>
              </a:rPr>
              <a:t>dithering orbit feedback </a:t>
            </a:r>
            <a:r>
              <a:rPr lang="en-US" sz="4000" dirty="0" smtClean="0">
                <a:solidFill>
                  <a:srgbClr val="0000FF"/>
                </a:solidFill>
              </a:rPr>
              <a:t>simulation</a:t>
            </a:r>
            <a:r>
              <a:rPr lang="en-US" sz="4000" dirty="0" smtClean="0">
                <a:solidFill>
                  <a:srgbClr val="C00000"/>
                </a:solidFill>
              </a:rPr>
              <a:t/>
            </a:r>
            <a:br>
              <a:rPr lang="en-US" sz="4000" dirty="0" smtClean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FF6600"/>
                </a:solidFill>
              </a:rPr>
              <a:t>response </a:t>
            </a:r>
            <a:r>
              <a:rPr lang="en-US" sz="2800" b="1" dirty="0" smtClean="0">
                <a:solidFill>
                  <a:srgbClr val="FF6600"/>
                </a:solidFill>
              </a:rPr>
              <a:t>to ground motion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669" y="1191051"/>
            <a:ext cx="5021657" cy="277603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47754" y="5657322"/>
            <a:ext cx="5447934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Luminosity precision 2-3% @ 1 kHz </a:t>
            </a:r>
          </a:p>
          <a:p>
            <a:pPr algn="ctr"/>
            <a:r>
              <a:rPr lang="en-US" sz="2400" dirty="0" smtClean="0">
                <a:sym typeface="Wingdings" panose="05000000000000000000" pitchFamily="2" charset="2"/>
              </a:rPr>
              <a:t> Luminosity </a:t>
            </a:r>
            <a:r>
              <a:rPr lang="en-US" sz="2400" dirty="0" smtClean="0"/>
              <a:t>loss &lt; 1%  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199" y="3967090"/>
            <a:ext cx="5617801" cy="2702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43" y="983681"/>
            <a:ext cx="665131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4EEC2796-2956-5743-AABA-B227A846EDAC}"/>
              </a:ext>
            </a:extLst>
          </p:cNvPr>
          <p:cNvSpPr txBox="1"/>
          <p:nvPr/>
        </p:nvSpPr>
        <p:spPr>
          <a:xfrm>
            <a:off x="335280" y="37761"/>
            <a:ext cx="11577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Concluding remarks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5591" y="777335"/>
            <a:ext cx="1121325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First tests of horizontal IP orbit offset feedback at </a:t>
            </a:r>
            <a:r>
              <a:rPr lang="en-US" sz="2400" dirty="0" err="1" smtClean="0">
                <a:sym typeface="Wingdings" panose="05000000000000000000" pitchFamily="2" charset="2"/>
              </a:rPr>
              <a:t>SuperKEKB</a:t>
            </a:r>
            <a:r>
              <a:rPr lang="en-US" sz="2400" dirty="0" smtClean="0">
                <a:sym typeface="Wingdings" panose="05000000000000000000" pitchFamily="2" charset="2"/>
              </a:rPr>
              <a:t> indicate basic feasibility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Not currently operated but will probably be needed when </a:t>
            </a:r>
            <a:r>
              <a:rPr lang="el-GR" sz="2400" dirty="0"/>
              <a:t>β</a:t>
            </a:r>
            <a:r>
              <a:rPr lang="en-US" sz="2400" baseline="-25000" dirty="0" smtClean="0"/>
              <a:t>y </a:t>
            </a:r>
            <a:r>
              <a:rPr lang="en-US" sz="2400" dirty="0" smtClean="0">
                <a:sym typeface="Wingdings" panose="05000000000000000000" pitchFamily="2" charset="2"/>
              </a:rPr>
              <a:t>reaches design value of 0.3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Testing showed that interplay with operating beam-beam deflection based vertical IP orbit offset feedback will need to be taken into account…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Dithering technique based on luminosity may also be considered for vertical IP orbit offset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Missing from the simulation  careful representation of transfer function between ground motion and IP offsets (including ground motion coherence length in IR, mechanical response of supports within final doublet cryostat, detailed ring beam dynamics,…)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Issue of radiation tolerance need further study</a:t>
            </a:r>
          </a:p>
          <a:p>
            <a:endParaRPr lang="en-US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LumiBelle2 @ KEK operated by </a:t>
            </a:r>
            <a:r>
              <a:rPr lang="en-US" sz="2400" dirty="0" err="1" smtClean="0">
                <a:sym typeface="Wingdings" panose="05000000000000000000" pitchFamily="2" charset="2"/>
              </a:rPr>
              <a:t>IJCLab</a:t>
            </a:r>
            <a:r>
              <a:rPr lang="en-US" sz="2400" dirty="0" smtClean="0">
                <a:sym typeface="Wingdings" panose="05000000000000000000" pitchFamily="2" charset="2"/>
              </a:rPr>
              <a:t> partly remotely and with help from KEK, but very understaffed                                                                                                                                      contributions &amp; improvements from IHEP would be highly welcome</a:t>
            </a:r>
          </a:p>
        </p:txBody>
      </p:sp>
    </p:spTree>
    <p:extLst>
      <p:ext uri="{BB962C8B-B14F-4D97-AF65-F5344CB8AC3E}">
        <p14:creationId xmlns:p14="http://schemas.microsoft.com/office/powerpoint/2010/main" val="23269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6AAD36D-1C3A-D448-B0A2-DA8095958474}"/>
              </a:ext>
            </a:extLst>
          </p:cNvPr>
          <p:cNvSpPr txBox="1"/>
          <p:nvPr/>
        </p:nvSpPr>
        <p:spPr>
          <a:xfrm>
            <a:off x="2677449" y="2459807"/>
            <a:ext cx="6692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600" dirty="0"/>
              <a:t>Thanks</a:t>
            </a:r>
            <a:endParaRPr kumimoji="1" lang="zh-CN" altLang="en-US" sz="9600" dirty="0"/>
          </a:p>
        </p:txBody>
      </p:sp>
    </p:spTree>
    <p:extLst>
      <p:ext uri="{BB962C8B-B14F-4D97-AF65-F5344CB8AC3E}">
        <p14:creationId xmlns:p14="http://schemas.microsoft.com/office/powerpoint/2010/main" val="237066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953358" y="2692763"/>
            <a:ext cx="7886700" cy="1046898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9600" dirty="0" smtClean="0"/>
              <a:t>Extra slides</a:t>
            </a:r>
            <a:endParaRPr kumimoji="1" lang="ja-JP" altLang="en-US" sz="9600" dirty="0"/>
          </a:p>
        </p:txBody>
      </p:sp>
    </p:spTree>
    <p:extLst>
      <p:ext uri="{BB962C8B-B14F-4D97-AF65-F5344CB8AC3E}">
        <p14:creationId xmlns:p14="http://schemas.microsoft.com/office/powerpoint/2010/main" val="37116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0DD02-710A-35CE-820A-869D996E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Luminosity Frontier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D2DA6B-F898-326E-E80E-4D537046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/>
              <a:t>3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3CE220-3746-790B-7AD0-B88D6D5A7579}"/>
              </a:ext>
            </a:extLst>
          </p:cNvPr>
          <p:cNvSpPr txBox="1"/>
          <p:nvPr/>
        </p:nvSpPr>
        <p:spPr>
          <a:xfrm>
            <a:off x="981588" y="6053855"/>
            <a:ext cx="1033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err="1">
                <a:solidFill>
                  <a:srgbClr val="00B0F0"/>
                </a:solidFill>
                <a:latin typeface="Calibri"/>
                <a:ea typeface="ＭＳ Ｐゴシック" panose="020B0600070205080204" pitchFamily="34" charset="-128"/>
              </a:rPr>
              <a:t>SuperKEKB</a:t>
            </a:r>
            <a:r>
              <a:rPr kumimoji="1" lang="en-US" altLang="ja-JP" sz="2800" b="1" dirty="0">
                <a:solidFill>
                  <a:srgbClr val="00B0F0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800" b="1" dirty="0" smtClean="0">
                <a:solidFill>
                  <a:srgbClr val="00B0F0"/>
                </a:solidFill>
                <a:latin typeface="Calibri"/>
                <a:ea typeface="ＭＳ Ｐゴシック" panose="020B0600070205080204" pitchFamily="34" charset="-128"/>
                <a:sym typeface="Wingdings" panose="05000000000000000000" pitchFamily="2" charset="2"/>
              </a:rPr>
              <a:t> unchartered</a:t>
            </a:r>
            <a:r>
              <a:rPr kumimoji="1" lang="en-US" altLang="ja-JP" sz="2800" b="1" dirty="0" smtClean="0">
                <a:solidFill>
                  <a:srgbClr val="00B0F0"/>
                </a:solidFill>
                <a:latin typeface="Calibri"/>
                <a:ea typeface="ＭＳ Ｐゴシック" panose="020B0600070205080204" pitchFamily="34" charset="-128"/>
              </a:rPr>
              <a:t> luminosity territory </a:t>
            </a:r>
            <a:r>
              <a:rPr kumimoji="1" lang="en-US" altLang="ja-JP" sz="2800" b="1" dirty="0" smtClean="0">
                <a:solidFill>
                  <a:srgbClr val="00B0F0"/>
                </a:solidFill>
                <a:latin typeface="Calibri"/>
                <a:ea typeface="ＭＳ Ｐゴシック" panose="020B0600070205080204" pitchFamily="34" charset="-128"/>
                <a:sym typeface="Wingdings" panose="05000000000000000000" pitchFamily="2" charset="2"/>
              </a:rPr>
              <a:t> new techniques</a:t>
            </a:r>
            <a:endParaRPr kumimoji="1" lang="ja-JP" altLang="en-US" sz="2800" b="1" dirty="0">
              <a:solidFill>
                <a:srgbClr val="00B0F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037F185-8879-007A-CE15-6075968F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2857582"/>
            <a:ext cx="4508376" cy="315101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AEAE74-19DA-0023-EE47-4DA69FEB4DD9}"/>
              </a:ext>
            </a:extLst>
          </p:cNvPr>
          <p:cNvSpPr/>
          <p:nvPr/>
        </p:nvSpPr>
        <p:spPr>
          <a:xfrm>
            <a:off x="1631504" y="5703387"/>
            <a:ext cx="3528392" cy="169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DF1428D-8322-EF79-5251-AE4B28E01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259" y="2812325"/>
            <a:ext cx="5163945" cy="3206393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A61BD65-D89F-5666-1424-DCBA63AB1440}"/>
              </a:ext>
            </a:extLst>
          </p:cNvPr>
          <p:cNvGrpSpPr/>
          <p:nvPr/>
        </p:nvGrpSpPr>
        <p:grpSpPr>
          <a:xfrm>
            <a:off x="2063552" y="941568"/>
            <a:ext cx="7992888" cy="1335304"/>
            <a:chOff x="539552" y="816058"/>
            <a:chExt cx="7992888" cy="133530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B27816F-8B21-A105-CA7A-F9ECCE03463F}"/>
                </a:ext>
              </a:extLst>
            </p:cNvPr>
            <p:cNvSpPr txBox="1"/>
            <p:nvPr/>
          </p:nvSpPr>
          <p:spPr>
            <a:xfrm>
              <a:off x="3314587" y="816058"/>
              <a:ext cx="424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0" i="1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N</a:t>
              </a:r>
              <a:r>
                <a:rPr kumimoji="1" lang="en-US" altLang="ja-JP" sz="4000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= </a:t>
              </a:r>
              <a:r>
                <a:rPr kumimoji="1" lang="en-US" altLang="ja-JP" sz="4000" i="1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34" charset="-128"/>
                </a:rPr>
                <a:t>s</a:t>
              </a:r>
              <a:r>
                <a:rPr kumimoji="1" lang="en-US" altLang="ja-JP" sz="4000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x </a:t>
              </a:r>
              <a:r>
                <a:rPr kumimoji="1" lang="en-US" altLang="ja-JP" sz="4000" i="1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L</a:t>
              </a:r>
              <a:endParaRPr kumimoji="1" lang="ja-JP" altLang="en-US" sz="40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FA8F22-B036-140E-E58A-6F4A04D9E078}"/>
                </a:ext>
              </a:extLst>
            </p:cNvPr>
            <p:cNvSpPr txBox="1"/>
            <p:nvPr/>
          </p:nvSpPr>
          <p:spPr>
            <a:xfrm>
              <a:off x="1006149" y="1021766"/>
              <a:ext cx="4085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B-pair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production rate (pair/sec) 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:</a:t>
              </a:r>
              <a:endParaRPr kumimoji="1"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E62549D-C288-5EF0-70CA-410A79953340}"/>
                </a:ext>
              </a:extLst>
            </p:cNvPr>
            <p:cNvSpPr txBox="1"/>
            <p:nvPr/>
          </p:nvSpPr>
          <p:spPr>
            <a:xfrm>
              <a:off x="652736" y="1414517"/>
              <a:ext cx="7735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</a:t>
              </a:r>
              <a:r>
                <a:rPr kumimoji="1" lang="en-US" altLang="ja-JP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34" charset="-128"/>
                </a:rPr>
                <a:t>s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=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cross-section 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for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B pair 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production = 1.1nb     L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=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luminosity.</a:t>
              </a:r>
              <a:b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</a:b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  <a:sym typeface="Wingdings" panose="05000000000000000000" pitchFamily="2" charset="2"/>
                </a:rPr>
                <a:t> 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110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pairs of B 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mesons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produced 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/ second for 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L = 10</a:t>
              </a:r>
              <a:r>
                <a:rPr kumimoji="1" lang="en-US" altLang="ja-JP" baseline="30000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35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 cm</a:t>
              </a:r>
              <a:r>
                <a:rPr kumimoji="1" lang="en-US" altLang="ja-JP" baseline="30000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–2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s</a:t>
              </a:r>
              <a:r>
                <a:rPr kumimoji="1" lang="en-US" altLang="ja-JP" baseline="30000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–1</a:t>
              </a:r>
              <a:r>
                <a:rPr kumimoji="1" lang="en-US" altLang="ja-JP" dirty="0">
                  <a:solidFill>
                    <a:prstClr val="black"/>
                  </a:solidFill>
                  <a:latin typeface="Calibri"/>
                  <a:ea typeface="ＭＳ Ｐゴシック" panose="020B0600070205080204" pitchFamily="34" charset="-128"/>
                </a:rPr>
                <a:t>.</a:t>
              </a:r>
              <a:endParaRPr kumimoji="1"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DDDE445-F31E-C68D-B9EC-9A2E3DE9A5D6}"/>
                </a:ext>
              </a:extLst>
            </p:cNvPr>
            <p:cNvSpPr/>
            <p:nvPr/>
          </p:nvSpPr>
          <p:spPr>
            <a:xfrm>
              <a:off x="539552" y="894730"/>
              <a:ext cx="7992888" cy="1256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80495A7-07E4-D482-EFB5-B99392BF4CD6}"/>
              </a:ext>
            </a:extLst>
          </p:cNvPr>
          <p:cNvSpPr txBox="1"/>
          <p:nvPr/>
        </p:nvSpPr>
        <p:spPr>
          <a:xfrm>
            <a:off x="2063552" y="244299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World’s history before </a:t>
            </a:r>
            <a:r>
              <a:rPr kumimoji="1" lang="en-US" altLang="ja-JP" b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SuperKEKB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BBEA81-12A3-DA6C-9321-5C169BD54FD0}"/>
              </a:ext>
            </a:extLst>
          </p:cNvPr>
          <p:cNvSpPr txBox="1"/>
          <p:nvPr/>
        </p:nvSpPr>
        <p:spPr>
          <a:xfrm>
            <a:off x="6344505" y="2460746"/>
            <a:ext cx="436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Our history, current record: </a:t>
            </a:r>
            <a:r>
              <a:rPr kumimoji="1" lang="en-US" altLang="ja-JP" b="1" dirty="0">
                <a:solidFill>
                  <a:srgbClr val="00B050"/>
                </a:solidFill>
                <a:latin typeface="Calibri"/>
                <a:ea typeface="ＭＳ Ｐゴシック" panose="020B0600070205080204" pitchFamily="34" charset="-128"/>
              </a:rPr>
              <a:t>4.7x10</a:t>
            </a:r>
            <a:r>
              <a:rPr kumimoji="1" lang="en-US" altLang="ja-JP" b="1" baseline="30000" dirty="0">
                <a:solidFill>
                  <a:srgbClr val="00B050"/>
                </a:solidFill>
                <a:latin typeface="Calibri"/>
                <a:ea typeface="ＭＳ Ｐゴシック" panose="020B0600070205080204" pitchFamily="34" charset="-128"/>
              </a:rPr>
              <a:t>34</a:t>
            </a:r>
            <a:r>
              <a:rPr kumimoji="1" lang="en-US" altLang="ja-JP" b="1" dirty="0">
                <a:solidFill>
                  <a:srgbClr val="00B050"/>
                </a:solidFill>
                <a:latin typeface="Calibri"/>
                <a:ea typeface="ＭＳ Ｐゴシック" panose="020B0600070205080204" pitchFamily="34" charset="-128"/>
              </a:rPr>
              <a:t> cm</a:t>
            </a:r>
            <a:r>
              <a:rPr kumimoji="1" lang="en-US" altLang="ja-JP" b="1" baseline="30000" dirty="0">
                <a:solidFill>
                  <a:srgbClr val="00B050"/>
                </a:solidFill>
                <a:latin typeface="Calibri"/>
                <a:ea typeface="ＭＳ Ｐゴシック" panose="020B0600070205080204" pitchFamily="34" charset="-128"/>
              </a:rPr>
              <a:t>–2</a:t>
            </a:r>
            <a:r>
              <a:rPr kumimoji="1" lang="en-US" altLang="ja-JP" b="1" dirty="0">
                <a:solidFill>
                  <a:srgbClr val="00B050"/>
                </a:solidFill>
                <a:latin typeface="Calibri"/>
                <a:ea typeface="ＭＳ Ｐゴシック" panose="020B0600070205080204" pitchFamily="34" charset="-128"/>
              </a:rPr>
              <a:t>s</a:t>
            </a:r>
            <a:r>
              <a:rPr kumimoji="1" lang="en-US" altLang="ja-JP" b="1" baseline="30000" dirty="0">
                <a:solidFill>
                  <a:srgbClr val="00B050"/>
                </a:solidFill>
                <a:latin typeface="Calibri"/>
                <a:ea typeface="ＭＳ Ｐゴシック" panose="020B0600070205080204" pitchFamily="34" charset="-128"/>
              </a:rPr>
              <a:t>–1</a:t>
            </a:r>
            <a:endParaRPr kumimoji="1" lang="ja-JP" altLang="en-US" b="1" baseline="30000" dirty="0">
              <a:solidFill>
                <a:srgbClr val="00B050"/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65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 descr="图示&#10;&#10;描述已自动生成">
            <a:extLst>
              <a:ext uri="{FF2B5EF4-FFF2-40B4-BE49-F238E27FC236}">
                <a16:creationId xmlns:a16="http://schemas.microsoft.com/office/drawing/2014/main" id="{3AEE7D58-60E9-3045-A6F4-035629AE9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7239"/>
            <a:ext cx="6723476" cy="549658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4519" y="54128"/>
            <a:ext cx="11953555" cy="95796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1Hz luminosity from ECL, ZDLM and LumiBelle2 LER 500/140 </a:t>
            </a:r>
            <a:r>
              <a:rPr lang="el-GR" sz="2400" b="1" dirty="0">
                <a:solidFill>
                  <a:srgbClr val="0000FF"/>
                </a:solidFill>
              </a:rPr>
              <a:t>μ</a:t>
            </a:r>
            <a:r>
              <a:rPr lang="en-US" sz="2400" b="1" dirty="0">
                <a:solidFill>
                  <a:srgbClr val="0000FF"/>
                </a:solidFill>
              </a:rPr>
              <a:t>m &amp; HER 500 </a:t>
            </a:r>
            <a:r>
              <a:rPr lang="el-GR" sz="2400" b="1" dirty="0">
                <a:solidFill>
                  <a:srgbClr val="0000FF"/>
                </a:solidFill>
              </a:rPr>
              <a:t>μ</a:t>
            </a:r>
            <a:r>
              <a:rPr lang="en-US" sz="2400" b="1" dirty="0">
                <a:solidFill>
                  <a:srgbClr val="0000FF"/>
                </a:solidFill>
              </a:rPr>
              <a:t>m channels</a:t>
            </a:r>
            <a:r>
              <a:rPr lang="en-US" sz="2800" b="1" dirty="0">
                <a:solidFill>
                  <a:srgbClr val="0000FF"/>
                </a:solidFill>
              </a:rPr>
              <a:t/>
            </a:r>
            <a:br>
              <a:rPr lang="en-US" sz="2800" b="1" dirty="0">
                <a:solidFill>
                  <a:srgbClr val="0000FF"/>
                </a:solidFill>
              </a:rPr>
            </a:br>
            <a:r>
              <a:rPr lang="en-US" sz="600" b="1" dirty="0">
                <a:solidFill>
                  <a:srgbClr val="0000FF"/>
                </a:solidFill>
              </a:rPr>
              <a:t/>
            </a:r>
            <a:br>
              <a:rPr lang="en-US" sz="6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04-05-2024</a:t>
            </a:r>
            <a:endParaRPr lang="en-US" sz="2400" b="1" dirty="0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F072F500-3E7B-C744-B0E6-91C3FE2C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04" y="893864"/>
            <a:ext cx="2097032" cy="1519237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429CC807-A16F-C74D-A532-E508D25C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325" y="908292"/>
            <a:ext cx="2068408" cy="15192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0A6E318-E047-A644-81C8-105F464EC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155" y="2468441"/>
            <a:ext cx="2068408" cy="1417799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7E27A603-36FB-5145-BFE0-C59FA09B3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853" y="2413101"/>
            <a:ext cx="2181884" cy="1522152"/>
          </a:xfrm>
          <a:prstGeom prst="rect">
            <a:avLst/>
          </a:prstGeom>
        </p:spPr>
      </p:pic>
      <p:pic>
        <p:nvPicPr>
          <p:cNvPr id="20" name="图片 4" descr="图表, 散点图&#10;&#10;描述已自动生成">
            <a:extLst>
              <a:ext uri="{FF2B5EF4-FFF2-40B4-BE49-F238E27FC236}">
                <a16:creationId xmlns:a16="http://schemas.microsoft.com/office/drawing/2014/main" id="{592EBBB7-1F30-004C-9727-74CE1F4AF5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3" t="5663" r="8178"/>
          <a:stretch/>
        </p:blipFill>
        <p:spPr>
          <a:xfrm>
            <a:off x="7367767" y="3886239"/>
            <a:ext cx="2044907" cy="1481863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0CF1CA41-DDCC-0542-9938-DD759BBF4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7698" y="5408391"/>
            <a:ext cx="1860668" cy="134165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FCB27349-A099-6D41-AED5-25C8FE5E2B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315" y="3903938"/>
            <a:ext cx="2056711" cy="14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519" y="54128"/>
            <a:ext cx="11953555" cy="95796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Luminosity sampled history from ECL, ZDLM and LumiBelle2 LER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140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m channel</a:t>
            </a:r>
            <a:r>
              <a:rPr lang="en-US" sz="3200" b="1" dirty="0">
                <a:solidFill>
                  <a:srgbClr val="0000FF"/>
                </a:solidFill>
              </a:rPr>
              <a:t/>
            </a: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sz="400" b="1" dirty="0">
                <a:solidFill>
                  <a:srgbClr val="0000FF"/>
                </a:solidFill>
              </a:rPr>
              <a:t/>
            </a:r>
            <a:br>
              <a:rPr lang="en-US" sz="400" b="1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26/03/2024 </a:t>
            </a:r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FF"/>
                </a:solidFill>
              </a:rPr>
              <a:t>31/07/2024       </a:t>
            </a:r>
            <a:r>
              <a:rPr lang="en-US" sz="1600" b="1" dirty="0" smtClean="0">
                <a:solidFill>
                  <a:srgbClr val="0000FF"/>
                </a:solidFill>
              </a:rPr>
              <a:t/>
            </a:r>
            <a:br>
              <a:rPr lang="en-US" sz="1600" b="1" dirty="0" smtClean="0">
                <a:solidFill>
                  <a:srgbClr val="0000FF"/>
                </a:solidFill>
              </a:rPr>
            </a:br>
            <a:r>
              <a:rPr lang="en-US" sz="200" b="1" dirty="0">
                <a:solidFill>
                  <a:srgbClr val="0000FF"/>
                </a:solidFill>
              </a:rPr>
              <a:t/>
            </a:r>
            <a:br>
              <a:rPr lang="en-US" sz="200" b="1" dirty="0">
                <a:solidFill>
                  <a:srgbClr val="0000FF"/>
                </a:solidFill>
              </a:rPr>
            </a:br>
            <a:r>
              <a:rPr lang="en-US" sz="1400" b="1" dirty="0" err="1" smtClean="0"/>
              <a:t>Meng</a:t>
            </a:r>
            <a:r>
              <a:rPr lang="en-US" sz="1400" b="1" dirty="0" smtClean="0"/>
              <a:t> Li </a:t>
            </a:r>
            <a:r>
              <a:rPr lang="en-US" sz="1400" b="1" dirty="0"/>
              <a:t>et al., </a:t>
            </a:r>
            <a:r>
              <a:rPr lang="en-US" sz="1400" b="1" dirty="0" smtClean="0"/>
              <a:t>“Status and performance of LumiBelle2 in the 2024 beam operation of </a:t>
            </a:r>
            <a:r>
              <a:rPr lang="en-US" sz="1400" b="1" dirty="0" err="1" smtClean="0"/>
              <a:t>SuperKEKB</a:t>
            </a:r>
            <a:r>
              <a:rPr lang="en-US" sz="1400" b="1" dirty="0" smtClean="0"/>
              <a:t>”, IBIC2024 THP16</a:t>
            </a:r>
            <a:r>
              <a:rPr lang="en-US" sz="1600" b="1" dirty="0">
                <a:solidFill>
                  <a:srgbClr val="0000FF"/>
                </a:solidFill>
              </a:rPr>
              <a:t/>
            </a:r>
            <a:br>
              <a:rPr lang="en-US" sz="1600" b="1" dirty="0">
                <a:solidFill>
                  <a:srgbClr val="0000FF"/>
                </a:solidFill>
              </a:rPr>
            </a:br>
            <a:endParaRPr lang="en-US" sz="1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348795" y="1037027"/>
            <a:ext cx="209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LumiBelle2 / ECL</a:t>
            </a:r>
            <a:endParaRPr lang="fr-FR" sz="2000" b="1" dirty="0">
              <a:solidFill>
                <a:srgbClr val="008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4" y="1474434"/>
            <a:ext cx="5673971" cy="497755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44578" y="1012096"/>
            <a:ext cx="2133600" cy="369332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AI “forest method”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53" y="1583465"/>
            <a:ext cx="3836354" cy="51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519" y="54128"/>
            <a:ext cx="11953555" cy="95796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Luminosity sampled history from ECL, ZDLM and LumiBelle2 LER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500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m channel</a:t>
            </a:r>
            <a:r>
              <a:rPr lang="en-US" sz="3200" b="1" dirty="0">
                <a:solidFill>
                  <a:srgbClr val="0000FF"/>
                </a:solidFill>
              </a:rPr>
              <a:t/>
            </a: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sz="700" b="1" dirty="0">
                <a:solidFill>
                  <a:srgbClr val="0000FF"/>
                </a:solidFill>
              </a:rPr>
              <a:t/>
            </a:r>
            <a:br>
              <a:rPr lang="en-US" sz="700" b="1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26/03/2024 </a:t>
            </a:r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FF"/>
                </a:solidFill>
              </a:rPr>
              <a:t>31/07/2024</a:t>
            </a:r>
            <a:endParaRPr lang="en-US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8462400" y="1118612"/>
            <a:ext cx="209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LumiBelle2 / ECL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44578" y="1012096"/>
            <a:ext cx="2133600" cy="369332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AI “forest method”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684" y="1518722"/>
            <a:ext cx="4023709" cy="51576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6" y="1447966"/>
            <a:ext cx="6033674" cy="52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10" y="1484784"/>
            <a:ext cx="8164934" cy="280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First collisions (luminosity): 25 April,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8154" y="1772816"/>
            <a:ext cx="729574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7808" y="2132856"/>
            <a:ext cx="360040" cy="1354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2064" y="1772817"/>
            <a:ext cx="720080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16281" y="2180158"/>
            <a:ext cx="360039" cy="13208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072" y="4096112"/>
            <a:ext cx="1003681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FF0000"/>
                </a:solidFill>
                <a:latin typeface="Calibri"/>
              </a:rPr>
              <a:t>VERTICAL SCAN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06827" y="4096110"/>
            <a:ext cx="1001341" cy="268995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100" dirty="0">
                <a:solidFill>
                  <a:srgbClr val="FF0000"/>
                </a:solidFill>
                <a:latin typeface="Calibri"/>
              </a:rPr>
              <a:t>VERTICAL SCAN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23792" y="4096112"/>
            <a:ext cx="1629342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002060"/>
                </a:solidFill>
                <a:latin typeface="Calibri"/>
              </a:rPr>
              <a:t>PHASE SCAN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81254" y="4096112"/>
            <a:ext cx="1719202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002060"/>
                </a:solidFill>
                <a:latin typeface="Calibri"/>
              </a:rPr>
              <a:t>PHASE SCAN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1775520" y="5157192"/>
            <a:ext cx="8588786" cy="100811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CA" sz="1600" dirty="0"/>
              <a:t>Vertical and phase (longitudinal) scans were performed to find the optimal position of the beams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/>
              <a:t>The LumiBelle2 and ZDLM channels worked well and were in agreement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/>
              <a:t>Successfully measured and provided the luminosity on-line from the first collision up to this date</a:t>
            </a:r>
          </a:p>
        </p:txBody>
      </p:sp>
    </p:spTree>
    <p:extLst>
      <p:ext uri="{BB962C8B-B14F-4D97-AF65-F5344CB8AC3E}">
        <p14:creationId xmlns:p14="http://schemas.microsoft.com/office/powerpoint/2010/main" val="41186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449AEE5-37A3-6244-AC6A-31179F2AA4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30918"/>
            <a:ext cx="9094849" cy="61944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6528048" y="575103"/>
            <a:ext cx="3851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prstClr val="black"/>
                </a:solidFill>
                <a:latin typeface="Calibri"/>
              </a:rPr>
              <a:t>C. G. Pang </a:t>
            </a:r>
            <a:r>
              <a:rPr lang="da-DK" sz="12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da-DK" sz="1200" dirty="0">
                <a:solidFill>
                  <a:prstClr val="black"/>
                </a:solidFill>
                <a:latin typeface="Calibri"/>
              </a:rPr>
              <a:t>.: Nucl.Instrum.Meth. A931 (2019) 225-235</a:t>
            </a:r>
            <a:endParaRPr lang="fr-F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9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9497" r="7754" b="38602"/>
          <a:stretch/>
        </p:blipFill>
        <p:spPr>
          <a:xfrm>
            <a:off x="7864002" y="1412777"/>
            <a:ext cx="2158188" cy="1443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812267"/>
          </a:xfrm>
        </p:spPr>
        <p:txBody>
          <a:bodyPr>
            <a:normAutofit/>
          </a:bodyPr>
          <a:lstStyle/>
          <a:p>
            <a:pPr algn="ctr"/>
            <a:r>
              <a:rPr lang="en-US" sz="3150" dirty="0"/>
              <a:t>Beam size estimation with vertical offset scans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9096620" y="2132857"/>
            <a:ext cx="293394" cy="19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085955" y="2204864"/>
                <a:ext cx="306627" cy="266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CA" sz="1050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CA" sz="1050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CA" sz="10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955" y="2204864"/>
                <a:ext cx="306627" cy="266676"/>
              </a:xfrm>
              <a:prstGeom prst="rect">
                <a:avLst/>
              </a:prstGeom>
              <a:blipFill>
                <a:blip r:embed="rId4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hape 461"/>
          <p:cNvSpPr/>
          <p:nvPr/>
        </p:nvSpPr>
        <p:spPr>
          <a:xfrm>
            <a:off x="4853224" y="1948622"/>
            <a:ext cx="887276" cy="2562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Shape 462"/>
          <p:cNvSpPr/>
          <p:nvPr/>
        </p:nvSpPr>
        <p:spPr>
          <a:xfrm>
            <a:off x="6419398" y="1628800"/>
            <a:ext cx="887276" cy="256242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hape 463"/>
          <p:cNvCxnSpPr/>
          <p:nvPr/>
        </p:nvCxnSpPr>
        <p:spPr>
          <a:xfrm flipV="1">
            <a:off x="4873681" y="2378923"/>
            <a:ext cx="849698" cy="539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" name="Shape 464"/>
          <p:cNvCxnSpPr/>
          <p:nvPr/>
        </p:nvCxnSpPr>
        <p:spPr>
          <a:xfrm flipH="1">
            <a:off x="6382993" y="2381379"/>
            <a:ext cx="887276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" name="Shape 467"/>
          <p:cNvSpPr txBox="1"/>
          <p:nvPr/>
        </p:nvSpPr>
        <p:spPr>
          <a:xfrm>
            <a:off x="5181082" y="2136443"/>
            <a:ext cx="331067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</a:rPr>
              <a:t>e+</a:t>
            </a: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Shape 468"/>
          <p:cNvSpPr txBox="1"/>
          <p:nvPr/>
        </p:nvSpPr>
        <p:spPr>
          <a:xfrm>
            <a:off x="6725686" y="2136442"/>
            <a:ext cx="310238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</a:rPr>
              <a:t>e-</a:t>
            </a: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203374" y="1772816"/>
            <a:ext cx="0" cy="295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735960" y="1775125"/>
                <a:ext cx="42486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solidFill>
                            <a:prstClr val="black"/>
                          </a:solidFill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1775125"/>
                <a:ext cx="424860" cy="30008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4799218" y="2080879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623237" y="1772817"/>
                <a:ext cx="1674186" cy="52129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CA" sz="1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CA" sz="1200" i="1">
                          <a:solidFill>
                            <a:prstClr val="black"/>
                          </a:solidFill>
                          <a:latin typeface="Cambria Math"/>
                        </a:rPr>
                        <m:t>𝑒𝑥𝑝</m:t>
                      </m:r>
                      <m:d>
                        <m:dPr>
                          <m:ctrlPr>
                            <a:rPr lang="en-CA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CA" sz="12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CA" sz="1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CA" sz="1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CA" sz="1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2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CA" sz="1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CA" sz="1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CA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37" y="1772817"/>
                <a:ext cx="1674186" cy="5212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461694" y="2461482"/>
                <a:ext cx="2065564" cy="319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CA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CA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CA" sz="1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1,</m:t>
                              </m:r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2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200" i="1">
                          <a:solidFill>
                            <a:prstClr val="black"/>
                          </a:solidFill>
                          <a:latin typeface="Cambria Math"/>
                        </a:rPr>
                        <m:t>≈2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694" y="2461482"/>
                <a:ext cx="2065564" cy="3194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037661" y="1144052"/>
            <a:ext cx="294407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75" dirty="0" err="1">
                <a:solidFill>
                  <a:srgbClr val="0000CC"/>
                </a:solidFill>
                <a:latin typeface="Calibri"/>
              </a:rPr>
              <a:t>Analytical</a:t>
            </a:r>
            <a:r>
              <a:rPr lang="fr-FR" sz="1275" dirty="0">
                <a:solidFill>
                  <a:srgbClr val="0000CC"/>
                </a:solidFill>
                <a:latin typeface="Calibri"/>
              </a:rPr>
              <a:t> </a:t>
            </a:r>
            <a:r>
              <a:rPr lang="fr-FR" sz="1275" dirty="0" err="1">
                <a:solidFill>
                  <a:srgbClr val="0000CC"/>
                </a:solidFill>
                <a:latin typeface="Calibri"/>
              </a:rPr>
              <a:t>result</a:t>
            </a:r>
            <a:r>
              <a:rPr lang="fr-FR" sz="1275" dirty="0">
                <a:solidFill>
                  <a:srgbClr val="0000CC"/>
                </a:solidFill>
                <a:latin typeface="Calibri"/>
              </a:rPr>
              <a:t> </a:t>
            </a:r>
            <a:r>
              <a:rPr lang="fr-FR" sz="1275" dirty="0" err="1">
                <a:solidFill>
                  <a:srgbClr val="0000CC"/>
                </a:solidFill>
                <a:latin typeface="Calibri"/>
              </a:rPr>
              <a:t>integrating</a:t>
            </a:r>
            <a:r>
              <a:rPr lang="fr-FR" sz="1275" dirty="0">
                <a:solidFill>
                  <a:srgbClr val="0000CC"/>
                </a:solidFill>
                <a:latin typeface="Calibri"/>
              </a:rPr>
              <a:t> </a:t>
            </a:r>
            <a:r>
              <a:rPr lang="fr-FR" sz="1275" dirty="0" err="1">
                <a:solidFill>
                  <a:srgbClr val="0000CC"/>
                </a:solidFill>
                <a:latin typeface="Calibri"/>
              </a:rPr>
              <a:t>Gaussian</a:t>
            </a:r>
            <a:r>
              <a:rPr lang="fr-FR" sz="1275" dirty="0">
                <a:solidFill>
                  <a:srgbClr val="0000CC"/>
                </a:solidFill>
                <a:latin typeface="Calibri"/>
              </a:rPr>
              <a:t> distributions </a:t>
            </a:r>
            <a:r>
              <a:rPr lang="fr-FR" sz="1275" dirty="0" err="1">
                <a:solidFill>
                  <a:srgbClr val="0000CC"/>
                </a:solidFill>
                <a:latin typeface="Calibri"/>
              </a:rPr>
              <a:t>with</a:t>
            </a:r>
            <a:r>
              <a:rPr lang="fr-FR" sz="1275" dirty="0">
                <a:solidFill>
                  <a:srgbClr val="0000CC"/>
                </a:solidFill>
                <a:latin typeface="Calibri"/>
              </a:rPr>
              <a:t> vertical offset: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127650" y="3573017"/>
                <a:ext cx="1836204" cy="55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5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sSubSup>
                            <m:sSubSupPr>
                              <m:ctrlP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CA" sz="135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𝑓𝑁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CA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CA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50" y="3573017"/>
                <a:ext cx="1836204" cy="557973"/>
              </a:xfrm>
              <a:prstGeom prst="rect">
                <a:avLst/>
              </a:prstGeom>
              <a:blipFill>
                <a:blip r:embed="rId8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6846932" y="3861048"/>
            <a:ext cx="6172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9400" r="6941" b="39171"/>
          <a:stretch/>
        </p:blipFill>
        <p:spPr>
          <a:xfrm>
            <a:off x="2388704" y="3212977"/>
            <a:ext cx="2161886" cy="1417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8668216" y="2780928"/>
                <a:ext cx="85100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35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35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35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35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216" y="2780928"/>
                <a:ext cx="851002" cy="300082"/>
              </a:xfrm>
              <a:prstGeom prst="rect">
                <a:avLst/>
              </a:prstGeom>
              <a:blipFill>
                <a:blip r:embed="rId1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 rot="-5400000">
                <a:off x="1855036" y="3737965"/>
                <a:ext cx="790345" cy="3164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1855036" y="3737965"/>
                <a:ext cx="790345" cy="316433"/>
              </a:xfrm>
              <a:prstGeom prst="rect">
                <a:avLst/>
              </a:prstGeom>
              <a:blipFill>
                <a:blip r:embed="rId11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192926" y="4569078"/>
                <a:ext cx="5988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𝐷𝑎𝑡𝑒</m:t>
                      </m:r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26" y="4569078"/>
                <a:ext cx="598818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672780" y="2708920"/>
            <a:ext cx="16433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350" dirty="0">
                <a:solidFill>
                  <a:srgbClr val="FF0000"/>
                </a:solidFill>
                <a:latin typeface="Calibri"/>
              </a:rPr>
              <a:t>assumes </a:t>
            </a:r>
            <a:r>
              <a:rPr lang="fr-FR" sz="1350" dirty="0" err="1">
                <a:solidFill>
                  <a:srgbClr val="FF0000"/>
                </a:solidFill>
                <a:latin typeface="Calibri"/>
              </a:rPr>
              <a:t>rigid</a:t>
            </a:r>
            <a:r>
              <a:rPr lang="fr-FR" sz="135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1350" dirty="0" err="1">
                <a:solidFill>
                  <a:srgbClr val="FF0000"/>
                </a:solidFill>
                <a:latin typeface="Calibri"/>
              </a:rPr>
              <a:t>beams</a:t>
            </a:r>
            <a:endParaRPr lang="en-US" sz="1350" dirty="0">
              <a:solidFill>
                <a:srgbClr val="FF00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5604792" y="4149081"/>
                <a:ext cx="1208088" cy="339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𝐸𝐶𝐿</m:t>
                          </m:r>
                        </m:sub>
                      </m:sSub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792" y="4149081"/>
                <a:ext cx="1208088" cy="339901"/>
              </a:xfrm>
              <a:prstGeom prst="rect">
                <a:avLst/>
              </a:prstGeom>
              <a:blipFill>
                <a:blip r:embed="rId13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351584" y="4869161"/>
                <a:ext cx="7739170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estimation </a:t>
                </a:r>
                <a:r>
                  <a:rPr lang="en-US" dirty="0">
                    <a:solidFill>
                      <a:srgbClr val="FF6600"/>
                    </a:solidFill>
                    <a:latin typeface="Calibri"/>
                  </a:rPr>
                  <a:t>biased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due to non constant beam-beam </a:t>
                </a:r>
                <a:r>
                  <a:rPr lang="en-US" dirty="0">
                    <a:solidFill>
                      <a:srgbClr val="0000CC"/>
                    </a:solidFill>
                    <a:latin typeface="Calibri"/>
                  </a:rPr>
                  <a:t>blow-up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during the scan</a:t>
                </a: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4869161"/>
                <a:ext cx="7739170" cy="391261"/>
              </a:xfrm>
              <a:prstGeom prst="rect">
                <a:avLst/>
              </a:prstGeom>
              <a:blipFill>
                <a:blip r:embed="rId14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523135" y="2996952"/>
            <a:ext cx="14530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u="sng" dirty="0">
                <a:solidFill>
                  <a:prstClr val="black"/>
                </a:solidFill>
                <a:latin typeface="Calibri"/>
              </a:rPr>
              <a:t>Benchmark vs ECL</a:t>
            </a:r>
            <a:endParaRPr lang="en-US" sz="1350" u="sng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2" name="Straight Arrow Connector 7"/>
          <p:cNvCxnSpPr/>
          <p:nvPr/>
        </p:nvCxnSpPr>
        <p:spPr>
          <a:xfrm>
            <a:off x="4655840" y="3861048"/>
            <a:ext cx="6172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0176" y="2996953"/>
            <a:ext cx="2592288" cy="191425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693556" y="4725145"/>
            <a:ext cx="157890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i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CA" sz="1200" i="1" baseline="30000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</a:t>
            </a:r>
            <a:r>
              <a:rPr lang="en-CA" sz="1200" i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 ×</a:t>
            </a:r>
            <a:r>
              <a:rPr lang="en-CA" sz="1200" i="1" dirty="0">
                <a:solidFill>
                  <a:prstClr val="black"/>
                </a:solidFill>
                <a:latin typeface="Calibri"/>
              </a:rPr>
              <a:t> I</a:t>
            </a:r>
            <a:r>
              <a:rPr lang="en-CA" sz="1200" i="1" baseline="30000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 </a:t>
            </a:r>
            <a:r>
              <a:rPr lang="en-CA" sz="1200" i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(mA</a:t>
            </a:r>
            <a:r>
              <a:rPr lang="en-CA" sz="1200" i="1" baseline="30000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2</a:t>
            </a:r>
            <a:r>
              <a:rPr lang="en-CA" sz="1200" i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)</a:t>
            </a:r>
            <a:endParaRPr lang="en-CA" sz="1200" i="1" baseline="300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 rot="-5400000">
                <a:off x="6849759" y="3705502"/>
                <a:ext cx="1549067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6849759" y="3705502"/>
                <a:ext cx="1549067" cy="300082"/>
              </a:xfrm>
              <a:prstGeom prst="rect">
                <a:avLst/>
              </a:prstGeom>
              <a:blipFill>
                <a:blip r:embed="rId16"/>
                <a:stretch>
                  <a:fillRect r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94401" y="5266592"/>
            <a:ext cx="2165549" cy="15467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1423" y="5246006"/>
            <a:ext cx="2267082" cy="155702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997086" y="5517232"/>
            <a:ext cx="179465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prstClr val="black"/>
                </a:solidFill>
                <a:latin typeface="Calibri"/>
              </a:rPr>
              <a:t>beam-beam 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/>
              </a:rPr>
              <a:t>simulation</a:t>
            </a:r>
          </a:p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(S. Di Carlo &amp; D. Zhou)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392144" y="5774043"/>
            <a:ext cx="96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Calibri"/>
              </a:rPr>
              <a:t>Blow-up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380898" y="5733256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Calibri"/>
              </a:rPr>
              <a:t>Bias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299268" y="764705"/>
            <a:ext cx="122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prstClr val="black"/>
                </a:solidFill>
                <a:latin typeface="Calibri"/>
              </a:rPr>
              <a:t>S. Di Carlo, 2018</a:t>
            </a:r>
            <a:endParaRPr lang="fr-F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862621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LumiBelle2 bunch-by-bunch luminosities, folded vertical bunch sizes and relative offsets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663952" y="1268760"/>
            <a:ext cx="1728192" cy="2332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350" dirty="0"/>
              <a:t>8% spread mainly depends on bunch current differences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350" dirty="0"/>
              <a:t>Bunch-by-bunch luminosity precision: 1-2% at 1Hz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350" dirty="0"/>
              <a:t>dominated by spread in bunch-by-bunch currents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386354"/>
            <a:ext cx="3758994" cy="50669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582" y="1340768"/>
            <a:ext cx="3038914" cy="2376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5" y="3861049"/>
            <a:ext cx="5016625" cy="201474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816352" y="6020708"/>
            <a:ext cx="2295873" cy="720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350" dirty="0">
                <a:solidFill>
                  <a:prstClr val="black"/>
                </a:solidFill>
                <a:latin typeface="Calibri"/>
              </a:rPr>
              <a:t>8nm RMS spread in bunch-by-bunch vertical offsets (2.3% of average bunch size)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192616" y="6021289"/>
            <a:ext cx="2295873" cy="576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350" dirty="0">
                <a:solidFill>
                  <a:prstClr val="black"/>
                </a:solidFill>
                <a:latin typeface="Calibri"/>
              </a:rPr>
              <a:t>2% RMS spread in bunch-by-bunch vertical beam sizes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95800" y="863134"/>
            <a:ext cx="3851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prstClr val="black"/>
                </a:solidFill>
                <a:latin typeface="Calibri"/>
              </a:rPr>
              <a:t>C. G. Pang </a:t>
            </a:r>
            <a:r>
              <a:rPr lang="da-DK" sz="11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da-DK" sz="1100" dirty="0">
                <a:solidFill>
                  <a:prstClr val="black"/>
                </a:solidFill>
                <a:latin typeface="Calibri"/>
              </a:rPr>
              <a:t>.: Nucl.Instrum.Meth. A931 (2019) 225-235</a:t>
            </a:r>
            <a:endParaRPr lang="fr-FR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1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766480"/>
            <a:ext cx="6083639" cy="57606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31504" y="6583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alibri"/>
              </a:rPr>
              <a:t>KEKB ↔ </a:t>
            </a:r>
            <a:r>
              <a:rPr lang="en-US" sz="3200" dirty="0" err="1">
                <a:solidFill>
                  <a:srgbClr val="0000CC"/>
                </a:solidFill>
                <a:latin typeface="Calibri"/>
              </a:rPr>
              <a:t>SuperKEKB</a:t>
            </a:r>
            <a:r>
              <a:rPr lang="en-US" sz="3200" dirty="0">
                <a:solidFill>
                  <a:srgbClr val="0000CC"/>
                </a:solidFill>
                <a:latin typeface="Calibri"/>
              </a:rPr>
              <a:t> parameters</a:t>
            </a:r>
            <a:endParaRPr lang="fr-FR" sz="3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5520" y="1990616"/>
            <a:ext cx="61926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2350657"/>
            <a:ext cx="6192688" cy="216023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5520" y="2566681"/>
            <a:ext cx="6192688" cy="21602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5520" y="2782704"/>
            <a:ext cx="6192688" cy="360040"/>
          </a:xfrm>
          <a:prstGeom prst="rect">
            <a:avLst/>
          </a:prstGeom>
          <a:noFill/>
          <a:ln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5520" y="3934832"/>
            <a:ext cx="6192688" cy="216024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5520" y="4150856"/>
            <a:ext cx="6192688" cy="360040"/>
          </a:xfrm>
          <a:prstGeom prst="rect">
            <a:avLst/>
          </a:prstGeom>
          <a:noFill/>
          <a:ln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72264" y="2636912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CC"/>
                </a:solidFill>
                <a:latin typeface="Calibri"/>
              </a:rPr>
              <a:t>× 1/20 </a:t>
            </a:r>
            <a:r>
              <a:rPr lang="el-GR" sz="1600" dirty="0">
                <a:solidFill>
                  <a:srgbClr val="0000CC"/>
                </a:solidFill>
                <a:latin typeface="Calibri"/>
              </a:rPr>
              <a:t>β</a:t>
            </a:r>
            <a:r>
              <a:rPr lang="en-US" sz="1600" baseline="-25000" dirty="0">
                <a:solidFill>
                  <a:srgbClr val="0000CC"/>
                </a:solidFill>
                <a:latin typeface="Calibri"/>
              </a:rPr>
              <a:t>y</a:t>
            </a:r>
            <a:r>
              <a:rPr lang="fr-FR" sz="1600" baseline="30000" dirty="0">
                <a:solidFill>
                  <a:srgbClr val="0000CC"/>
                </a:solidFill>
                <a:latin typeface="Calibri"/>
              </a:rPr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28248" y="4005064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C3300"/>
                </a:solidFill>
                <a:latin typeface="Calibri"/>
              </a:rPr>
              <a:t>× 2-3 </a:t>
            </a:r>
            <a:r>
              <a:rPr lang="fr-FR" sz="1600" dirty="0" err="1">
                <a:solidFill>
                  <a:srgbClr val="CC3300"/>
                </a:solidFill>
                <a:latin typeface="Calibri"/>
              </a:rPr>
              <a:t>beam</a:t>
            </a:r>
            <a:r>
              <a:rPr lang="fr-FR" sz="1600" dirty="0">
                <a:solidFill>
                  <a:srgbClr val="CC3300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srgbClr val="CC3300"/>
                </a:solidFill>
                <a:latin typeface="Calibri"/>
              </a:rPr>
              <a:t>currents</a:t>
            </a:r>
            <a:r>
              <a:rPr lang="fr-FR" sz="1600" baseline="30000" dirty="0">
                <a:solidFill>
                  <a:srgbClr val="CC3300"/>
                </a:solidFill>
                <a:latin typeface="Calibri"/>
              </a:rPr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12225" y="6085800"/>
            <a:ext cx="2801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  <a:latin typeface="Calibri"/>
                <a:sym typeface="Wingdings" panose="05000000000000000000" pitchFamily="2" charset="2"/>
              </a:rPr>
              <a:t> up to </a:t>
            </a:r>
            <a:r>
              <a:rPr lang="fr-FR" sz="1600" dirty="0">
                <a:solidFill>
                  <a:srgbClr val="0000CC"/>
                </a:solidFill>
                <a:latin typeface="Calibri"/>
              </a:rPr>
              <a:t>× 40 </a:t>
            </a:r>
            <a:r>
              <a:rPr lang="en-US" sz="1600" dirty="0">
                <a:solidFill>
                  <a:srgbClr val="0000CC"/>
                </a:solidFill>
                <a:latin typeface="Calibri"/>
              </a:rPr>
              <a:t>peak luminosity</a:t>
            </a:r>
            <a:r>
              <a:rPr lang="fr-FR" sz="1600" baseline="30000" dirty="0">
                <a:solidFill>
                  <a:srgbClr val="0000CC"/>
                </a:solidFill>
                <a:latin typeface="Calibri"/>
              </a:rPr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544272" y="2996952"/>
            <a:ext cx="1512168" cy="687368"/>
          </a:xfrm>
          <a:prstGeom prst="rect">
            <a:avLst/>
          </a:prstGeom>
          <a:noFill/>
          <a:ln w="19050">
            <a:solidFill>
              <a:srgbClr val="0000CC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σ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y 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≈ 50-60 nm</a:t>
            </a:r>
          </a:p>
          <a:p>
            <a:pPr algn="ctr"/>
            <a:endParaRPr lang="en-US" sz="1600" baseline="30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(similar as ILC/ATF2)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5520" y="5879049"/>
            <a:ext cx="6192688" cy="2160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56240" y="5530056"/>
            <a:ext cx="2285562" cy="523220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prstClr val="black"/>
                </a:solidFill>
                <a:latin typeface="Calibri"/>
              </a:rPr>
              <a:t>similar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/>
              </a:rPr>
              <a:t>beam-beam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/>
              </a:rPr>
              <a:t>strength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fr-FR" sz="1400" dirty="0">
                <a:solidFill>
                  <a:prstClr val="black"/>
                </a:solidFill>
                <a:latin typeface="Calibri"/>
              </a:rPr>
              <a:t>                 (tune-shift) </a:t>
            </a:r>
          </a:p>
        </p:txBody>
      </p:sp>
    </p:spTree>
    <p:extLst>
      <p:ext uri="{BB962C8B-B14F-4D97-AF65-F5344CB8AC3E}">
        <p14:creationId xmlns:p14="http://schemas.microsoft.com/office/powerpoint/2010/main" val="27492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6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31504" y="-2738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</a:rPr>
              <a:t>Nanobeam</a:t>
            </a:r>
            <a:r>
              <a:rPr lang="en-US" sz="3200" dirty="0">
                <a:solidFill>
                  <a:srgbClr val="0000CC"/>
                </a:solidFill>
              </a:rPr>
              <a:t> collision scheme</a:t>
            </a:r>
            <a:endParaRPr lang="fr-FR" sz="3200" dirty="0">
              <a:solidFill>
                <a:srgbClr val="0000CC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4412018"/>
            <a:ext cx="5182112" cy="23293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250" y="5606870"/>
            <a:ext cx="2002301" cy="795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7" y="4411421"/>
            <a:ext cx="3730751" cy="8177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2473136"/>
            <a:ext cx="5400600" cy="179277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602782" y="816389"/>
            <a:ext cx="856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/>
              <a:t>Very small </a:t>
            </a:r>
            <a:r>
              <a:rPr lang="el-GR" sz="1400" dirty="0"/>
              <a:t>β</a:t>
            </a:r>
            <a:r>
              <a:rPr lang="en-US" sz="1400" baseline="-25000" dirty="0"/>
              <a:t>y</a:t>
            </a:r>
            <a:r>
              <a:rPr lang="en-US" sz="1400" dirty="0"/>
              <a:t> avoids “hour-glass” limitation (effective bunch length ≈ depth of field of the optics)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/>
              <a:t>Collide more charge @ tiny vertical beam size with similar </a:t>
            </a:r>
            <a:r>
              <a:rPr lang="en-US" sz="1400" dirty="0">
                <a:solidFill>
                  <a:srgbClr val="C00000"/>
                </a:solidFill>
              </a:rPr>
              <a:t>beam-beam tune-shift strength </a:t>
            </a:r>
            <a:r>
              <a:rPr lang="en-US" sz="1400" dirty="0"/>
              <a:t>parameter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041696" y="5233759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CC"/>
                </a:solidFill>
              </a:rPr>
              <a:t>× 1/20 </a:t>
            </a:r>
            <a:r>
              <a:rPr lang="el-GR" sz="1600" dirty="0">
                <a:solidFill>
                  <a:srgbClr val="0000CC"/>
                </a:solidFill>
              </a:rPr>
              <a:t>β</a:t>
            </a:r>
            <a:r>
              <a:rPr lang="en-US" sz="1600" baseline="-25000" dirty="0">
                <a:solidFill>
                  <a:srgbClr val="0000CC"/>
                </a:solidFill>
              </a:rPr>
              <a:t>y</a:t>
            </a:r>
            <a:r>
              <a:rPr lang="fr-FR" sz="1600" baseline="300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400256" y="5229202"/>
            <a:ext cx="25635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C3300"/>
                </a:solidFill>
              </a:rPr>
              <a:t>× 2-3 </a:t>
            </a:r>
            <a:r>
              <a:rPr lang="fr-FR" sz="1600" dirty="0" err="1">
                <a:solidFill>
                  <a:srgbClr val="CC3300"/>
                </a:solidFill>
              </a:rPr>
              <a:t>beam</a:t>
            </a:r>
            <a:r>
              <a:rPr lang="fr-FR" sz="1600" dirty="0">
                <a:solidFill>
                  <a:srgbClr val="CC3300"/>
                </a:solidFill>
              </a:rPr>
              <a:t> </a:t>
            </a:r>
            <a:r>
              <a:rPr lang="fr-FR" sz="1600" dirty="0" err="1">
                <a:solidFill>
                  <a:srgbClr val="CC3300"/>
                </a:solidFill>
              </a:rPr>
              <a:t>currents</a:t>
            </a:r>
            <a:r>
              <a:rPr lang="fr-FR" sz="1600" baseline="30000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853953" y="6372036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8000"/>
                </a:solidFill>
              </a:rPr>
              <a:t>× 1/20 </a:t>
            </a:r>
            <a:r>
              <a:rPr lang="el-GR" sz="1600" dirty="0">
                <a:solidFill>
                  <a:srgbClr val="008000"/>
                </a:solidFill>
              </a:rPr>
              <a:t>σ</a:t>
            </a:r>
            <a:r>
              <a:rPr lang="en-US" sz="1600" baseline="-25000" dirty="0">
                <a:solidFill>
                  <a:srgbClr val="008000"/>
                </a:solidFill>
              </a:rPr>
              <a:t>y</a:t>
            </a:r>
            <a:r>
              <a:rPr lang="fr-FR" sz="1600" baseline="3000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15534" y="1546301"/>
            <a:ext cx="9077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Optical aberrations near IP must be cancelled to achieve / maintain tiny beam spots</a:t>
            </a:r>
          </a:p>
          <a:p>
            <a:r>
              <a:rPr lang="en-US" sz="1400" dirty="0"/>
              <a:t>2. Control beam-beam tune-shift with more complex IP beam-beam dynamics + optical aberrations</a:t>
            </a:r>
          </a:p>
          <a:p>
            <a:r>
              <a:rPr lang="en-US" sz="1400" dirty="0"/>
              <a:t>3. Continuously inject intense beams in strongly </a:t>
            </a:r>
            <a:r>
              <a:rPr lang="en-US" sz="1400" dirty="0" err="1"/>
              <a:t>demagnified</a:t>
            </a:r>
            <a:r>
              <a:rPr lang="en-US" sz="1400" dirty="0"/>
              <a:t> IP optics </a:t>
            </a:r>
            <a:r>
              <a:rPr lang="en-US" sz="1400" dirty="0">
                <a:sym typeface="Wingdings" panose="05000000000000000000" pitchFamily="2" charset="2"/>
              </a:rPr>
              <a:t>→ </a:t>
            </a: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injection backgrounds</a:t>
            </a:r>
            <a:r>
              <a:rPr lang="en-US" sz="1400" dirty="0">
                <a:sym typeface="Wingdings" panose="05000000000000000000" pitchFamily="2" charset="2"/>
              </a:rPr>
              <a:t>… beam tails…</a:t>
            </a:r>
            <a:endParaRPr lang="fr-FR" sz="1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2899253"/>
            <a:ext cx="2886635" cy="78713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48235" y="854930"/>
            <a:ext cx="1941236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133" dirty="0" err="1">
                <a:solidFill>
                  <a:srgbClr val="008000"/>
                </a:solidFill>
              </a:rPr>
              <a:t>Opportunities</a:t>
            </a:r>
            <a:endParaRPr lang="fr-FR" sz="1600" baseline="30000" dirty="0">
              <a:solidFill>
                <a:srgbClr val="008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91670" y="1674632"/>
            <a:ext cx="1645903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133" dirty="0">
                <a:solidFill>
                  <a:srgbClr val="FF6600"/>
                </a:solidFill>
              </a:rPr>
              <a:t>Challenges</a:t>
            </a:r>
            <a:r>
              <a:rPr lang="fr-FR" sz="1600" baseline="30000" dirty="0">
                <a:solidFill>
                  <a:srgbClr val="FF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1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535" y="3279635"/>
            <a:ext cx="5742930" cy="2987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10510"/>
            <a:ext cx="8503920" cy="569703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99" y="77868"/>
            <a:ext cx="12051322" cy="327574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err="1" smtClean="0">
                <a:solidFill>
                  <a:srgbClr val="008000"/>
                </a:solidFill>
              </a:rPr>
              <a:t>Nanobeam</a:t>
            </a:r>
            <a:r>
              <a:rPr lang="en-US" sz="2500" b="1" dirty="0" smtClean="0">
                <a:solidFill>
                  <a:srgbClr val="008000"/>
                </a:solidFill>
              </a:rPr>
              <a:t> scheme </a:t>
            </a:r>
            <a:r>
              <a:rPr lang="en-US" sz="2500" b="1" dirty="0">
                <a:solidFill>
                  <a:srgbClr val="008000"/>
                </a:solidFill>
              </a:rPr>
              <a:t>r</a:t>
            </a:r>
            <a:r>
              <a:rPr lang="en-US" sz="2500" b="1" dirty="0" smtClean="0">
                <a:solidFill>
                  <a:srgbClr val="008000"/>
                </a:solidFill>
              </a:rPr>
              <a:t>educed </a:t>
            </a:r>
            <a:r>
              <a:rPr lang="en-US" sz="2500" b="1" dirty="0">
                <a:solidFill>
                  <a:srgbClr val="008000"/>
                </a:solidFill>
              </a:rPr>
              <a:t>bunch </a:t>
            </a:r>
            <a:r>
              <a:rPr lang="en-US" sz="2500" b="1" dirty="0" smtClean="0">
                <a:solidFill>
                  <a:srgbClr val="008000"/>
                </a:solidFill>
              </a:rPr>
              <a:t>overlap visible </a:t>
            </a:r>
            <a:r>
              <a:rPr lang="en-US" sz="2500" b="1" dirty="0">
                <a:solidFill>
                  <a:srgbClr val="008000"/>
                </a:solidFill>
              </a:rPr>
              <a:t>on </a:t>
            </a:r>
            <a:r>
              <a:rPr lang="en-US" sz="2500" b="1" dirty="0" smtClean="0">
                <a:solidFill>
                  <a:srgbClr val="008000"/>
                </a:solidFill>
              </a:rPr>
              <a:t>reconstructed </a:t>
            </a:r>
            <a:r>
              <a:rPr lang="en-US" sz="2500" b="1" dirty="0">
                <a:solidFill>
                  <a:srgbClr val="008000"/>
                </a:solidFill>
              </a:rPr>
              <a:t>track </a:t>
            </a:r>
            <a:r>
              <a:rPr lang="en-US" sz="2500" b="1" dirty="0" smtClean="0">
                <a:solidFill>
                  <a:srgbClr val="008000"/>
                </a:solidFill>
              </a:rPr>
              <a:t>vertex Z distribution</a:t>
            </a:r>
            <a:endParaRPr lang="en-US" sz="2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196752"/>
            <a:ext cx="6624736" cy="5908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2708921"/>
            <a:ext cx="3096345" cy="17063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9" y="2682571"/>
            <a:ext cx="2664295" cy="17637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2367" y="-4337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rgbClr val="0000CC"/>
                </a:solidFill>
              </a:rPr>
              <a:t>IP optical aberrations blowing up the beam size are unavoidable        </a:t>
            </a:r>
            <a:r>
              <a:rPr lang="en-US" sz="3100" dirty="0">
                <a:solidFill>
                  <a:srgbClr val="C00000"/>
                </a:solidFill>
              </a:rPr>
              <a:t>→ reliable measurement for correction only </a:t>
            </a:r>
            <a:r>
              <a:rPr lang="en-US" sz="3100" dirty="0" smtClean="0">
                <a:solidFill>
                  <a:srgbClr val="C00000"/>
                </a:solidFill>
              </a:rPr>
              <a:t>possible at </a:t>
            </a:r>
            <a:r>
              <a:rPr lang="en-US" sz="3100" dirty="0">
                <a:solidFill>
                  <a:srgbClr val="C00000"/>
                </a:solidFill>
              </a:rPr>
              <a:t>the IP…</a:t>
            </a:r>
            <a:endParaRPr lang="fr-FR" sz="3100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44273" y="1268761"/>
            <a:ext cx="1776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9999"/>
                </a:solidFill>
              </a:rPr>
              <a:t>+ higher order terms </a:t>
            </a:r>
            <a:r>
              <a:rPr lang="en-US" sz="1200" dirty="0">
                <a:solidFill>
                  <a:srgbClr val="009999"/>
                </a:solidFill>
              </a:rPr>
              <a:t>(</a:t>
            </a:r>
            <a:r>
              <a:rPr lang="en-US" sz="900" dirty="0">
                <a:solidFill>
                  <a:srgbClr val="009999"/>
                </a:solidFill>
              </a:rPr>
              <a:t>geometric &amp; chromo-geometric</a:t>
            </a:r>
            <a:r>
              <a:rPr lang="en-US" sz="1000" dirty="0">
                <a:solidFill>
                  <a:srgbClr val="009999"/>
                </a:solidFill>
              </a:rPr>
              <a:t>)</a:t>
            </a:r>
            <a:endParaRPr lang="fr-FR" sz="1000" dirty="0">
              <a:solidFill>
                <a:srgbClr val="0099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23592" y="2060849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8080"/>
                </a:solidFill>
              </a:rPr>
              <a:t>ideal spot     waist shift                                   linear x-y coupling                                   linear dispersion         </a:t>
            </a:r>
            <a:endParaRPr lang="fr-FR" sz="1000" dirty="0">
              <a:solidFill>
                <a:srgbClr val="00808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422933" y="5589240"/>
            <a:ext cx="660" cy="252346"/>
          </a:xfrm>
          <a:prstGeom prst="straightConnector1">
            <a:avLst/>
          </a:prstGeom>
          <a:ln w="127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591944" y="1844824"/>
            <a:ext cx="0" cy="1679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7968208" y="1844824"/>
            <a:ext cx="0" cy="1679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colade fermante 18"/>
          <p:cNvSpPr/>
          <p:nvPr/>
        </p:nvSpPr>
        <p:spPr>
          <a:xfrm rot="5400000">
            <a:off x="2742112" y="1598314"/>
            <a:ext cx="155050" cy="64807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2639617" y="5085184"/>
            <a:ext cx="216025" cy="1296144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1775520" y="2492896"/>
            <a:ext cx="8712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Optical functions in LER ±27 m around IP                                                SC final focus system                                                       integration with Belle II        </a:t>
            </a:r>
            <a:endParaRPr lang="fr-FR" sz="9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279576" y="513744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</a:t>
            </a:r>
            <a:endParaRPr lang="fr-FR" dirty="0"/>
          </a:p>
        </p:txBody>
      </p:sp>
      <p:cxnSp>
        <p:nvCxnSpPr>
          <p:cNvPr id="37" name="Connecteur droit 36"/>
          <p:cNvCxnSpPr/>
          <p:nvPr/>
        </p:nvCxnSpPr>
        <p:spPr>
          <a:xfrm flipH="1">
            <a:off x="2229254" y="5445225"/>
            <a:ext cx="471166" cy="453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 flipV="1">
            <a:off x="2223321" y="5521937"/>
            <a:ext cx="487645" cy="499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>
            <a:stCxn id="92" idx="0"/>
            <a:endCxn id="21" idx="0"/>
          </p:cNvCxnSpPr>
          <p:nvPr/>
        </p:nvCxnSpPr>
        <p:spPr>
          <a:xfrm flipH="1">
            <a:off x="2747630" y="5085184"/>
            <a:ext cx="90654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92" idx="4"/>
            <a:endCxn id="21" idx="4"/>
          </p:cNvCxnSpPr>
          <p:nvPr/>
        </p:nvCxnSpPr>
        <p:spPr>
          <a:xfrm flipH="1">
            <a:off x="2747630" y="6381328"/>
            <a:ext cx="90654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H="1">
            <a:off x="2223320" y="5085184"/>
            <a:ext cx="503284" cy="10081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H="1" flipV="1">
            <a:off x="2223320" y="5301209"/>
            <a:ext cx="488304" cy="10801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4655840" y="5157192"/>
            <a:ext cx="1728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matching quads to select </a:t>
            </a:r>
            <a:r>
              <a:rPr lang="el-GR" sz="1050" dirty="0"/>
              <a:t>β</a:t>
            </a:r>
            <a:r>
              <a:rPr lang="en-US" sz="1050" dirty="0"/>
              <a:t>*</a:t>
            </a:r>
            <a:endParaRPr lang="fr-FR" sz="1050" dirty="0"/>
          </a:p>
        </p:txBody>
      </p:sp>
      <p:sp>
        <p:nvSpPr>
          <p:cNvPr id="82" name="ZoneTexte 81"/>
          <p:cNvSpPr txBox="1"/>
          <p:nvPr/>
        </p:nvSpPr>
        <p:spPr>
          <a:xfrm>
            <a:off x="3863752" y="460755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quad strength tolerance for waist shift &lt; </a:t>
            </a:r>
            <a:r>
              <a:rPr lang="el-GR" sz="1100" dirty="0"/>
              <a:t>β</a:t>
            </a:r>
            <a:r>
              <a:rPr lang="en-US" sz="1100" dirty="0"/>
              <a:t>* / L* ≈ 3 10</a:t>
            </a:r>
            <a:r>
              <a:rPr lang="en-US" sz="1100" baseline="30000" dirty="0"/>
              <a:t>-4</a:t>
            </a:r>
            <a:endParaRPr lang="fr-FR" sz="1100" baseline="30000" dirty="0"/>
          </a:p>
        </p:txBody>
      </p:sp>
      <p:cxnSp>
        <p:nvCxnSpPr>
          <p:cNvPr id="83" name="Connecteur droit 82"/>
          <p:cNvCxnSpPr/>
          <p:nvPr/>
        </p:nvCxnSpPr>
        <p:spPr>
          <a:xfrm flipH="1">
            <a:off x="2422933" y="5589240"/>
            <a:ext cx="3247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/>
          <p:cNvSpPr/>
          <p:nvPr/>
        </p:nvSpPr>
        <p:spPr>
          <a:xfrm>
            <a:off x="3588612" y="5085184"/>
            <a:ext cx="131125" cy="1296144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/>
          <p:cNvCxnSpPr/>
          <p:nvPr/>
        </p:nvCxnSpPr>
        <p:spPr>
          <a:xfrm flipH="1">
            <a:off x="2711628" y="6020410"/>
            <a:ext cx="936101" cy="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 flipH="1">
            <a:off x="2703884" y="5441640"/>
            <a:ext cx="943844" cy="3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>
            <a:stCxn id="112" idx="5"/>
          </p:cNvCxnSpPr>
          <p:nvPr/>
        </p:nvCxnSpPr>
        <p:spPr>
          <a:xfrm flipH="1" flipV="1">
            <a:off x="3639989" y="5446485"/>
            <a:ext cx="1581370" cy="450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>
            <a:stCxn id="112" idx="7"/>
          </p:cNvCxnSpPr>
          <p:nvPr/>
        </p:nvCxnSpPr>
        <p:spPr>
          <a:xfrm flipH="1">
            <a:off x="3647733" y="5641968"/>
            <a:ext cx="1573626" cy="377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 flipH="1">
            <a:off x="3677294" y="5521936"/>
            <a:ext cx="1440157" cy="85939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 flipH="1" flipV="1">
            <a:off x="3677291" y="5085186"/>
            <a:ext cx="1463279" cy="9346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/>
          <p:cNvSpPr/>
          <p:nvPr/>
        </p:nvSpPr>
        <p:spPr>
          <a:xfrm>
            <a:off x="5159896" y="5589240"/>
            <a:ext cx="72008" cy="3600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5303912" y="5589240"/>
            <a:ext cx="72008" cy="3600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5591944" y="5589240"/>
            <a:ext cx="72008" cy="3600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5447928" y="5589240"/>
            <a:ext cx="72008" cy="3600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3" name="Connecteur droit 152"/>
          <p:cNvCxnSpPr/>
          <p:nvPr/>
        </p:nvCxnSpPr>
        <p:spPr>
          <a:xfrm flipH="1" flipV="1">
            <a:off x="2747629" y="5589241"/>
            <a:ext cx="900100" cy="3600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 flipH="1">
            <a:off x="3637189" y="5949280"/>
            <a:ext cx="109065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/>
          <p:cNvCxnSpPr/>
          <p:nvPr/>
        </p:nvCxnSpPr>
        <p:spPr>
          <a:xfrm flipV="1">
            <a:off x="4727848" y="5554366"/>
            <a:ext cx="1" cy="394914"/>
          </a:xfrm>
          <a:prstGeom prst="straightConnector1">
            <a:avLst/>
          </a:prstGeom>
          <a:ln w="127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ZoneTexte 185"/>
          <p:cNvSpPr txBox="1"/>
          <p:nvPr/>
        </p:nvSpPr>
        <p:spPr>
          <a:xfrm>
            <a:off x="1549260" y="5551348"/>
            <a:ext cx="80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>
                <a:solidFill>
                  <a:srgbClr val="C00000"/>
                </a:solidFill>
              </a:rPr>
              <a:t>σ</a:t>
            </a:r>
            <a:r>
              <a:rPr lang="en-US" sz="1050" baseline="-25000" dirty="0">
                <a:solidFill>
                  <a:srgbClr val="C00000"/>
                </a:solidFill>
              </a:rPr>
              <a:t>IP </a:t>
            </a:r>
            <a:r>
              <a:rPr lang="en-US" sz="1050" dirty="0">
                <a:solidFill>
                  <a:srgbClr val="C00000"/>
                </a:solidFill>
              </a:rPr>
              <a:t>≈ 60 nm</a:t>
            </a:r>
            <a:endParaRPr lang="fr-FR" sz="1050" baseline="-25000" dirty="0">
              <a:solidFill>
                <a:srgbClr val="C00000"/>
              </a:solidFill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2711624" y="4797152"/>
            <a:ext cx="10903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/>
              <a:t>σ</a:t>
            </a:r>
            <a:r>
              <a:rPr lang="en-US" sz="1050" baseline="-25000" dirty="0"/>
              <a:t>quad </a:t>
            </a:r>
            <a:r>
              <a:rPr lang="en-US" sz="1050" dirty="0"/>
              <a:t>≈  0.2 mm</a:t>
            </a:r>
            <a:endParaRPr lang="fr-FR" sz="1050" baseline="-25000" dirty="0"/>
          </a:p>
        </p:txBody>
      </p:sp>
      <p:cxnSp>
        <p:nvCxnSpPr>
          <p:cNvPr id="189" name="Connecteur droit avec flèche 188"/>
          <p:cNvCxnSpPr/>
          <p:nvPr/>
        </p:nvCxnSpPr>
        <p:spPr>
          <a:xfrm>
            <a:off x="2423592" y="6597352"/>
            <a:ext cx="79208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/>
          <p:nvPr/>
        </p:nvCxnSpPr>
        <p:spPr>
          <a:xfrm>
            <a:off x="3143673" y="6597352"/>
            <a:ext cx="158417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ZoneTexte 192"/>
          <p:cNvSpPr txBox="1"/>
          <p:nvPr/>
        </p:nvSpPr>
        <p:spPr>
          <a:xfrm>
            <a:off x="2063552" y="645333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>
                <a:solidFill>
                  <a:schemeClr val="bg1">
                    <a:lumMod val="50000"/>
                  </a:schemeClr>
                </a:solidFill>
              </a:rPr>
              <a:t>Δψ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2711624" y="655176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>
                <a:solidFill>
                  <a:schemeClr val="bg1">
                    <a:lumMod val="50000"/>
                  </a:schemeClr>
                </a:solidFill>
              </a:rPr>
              <a:t>π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/2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3791744" y="655176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>
                <a:solidFill>
                  <a:schemeClr val="bg1">
                    <a:lumMod val="50000"/>
                  </a:schemeClr>
                </a:solidFill>
              </a:rPr>
              <a:t>π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/2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136" y="4662374"/>
            <a:ext cx="3163986" cy="494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8184232" y="5157192"/>
                <a:ext cx="24837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l-GR" sz="110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l-GR" sz="11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l-GR" sz="11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l-GR" sz="11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𝑑𝑠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1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  <m:r>
                              <a:rPr lang="en-US" sz="11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1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r>
                  <a:rPr lang="fr-FR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sz="1400" dirty="0">
                    <a:solidFill>
                      <a:schemeClr val="bg1">
                        <a:lumMod val="50000"/>
                      </a:schemeClr>
                    </a:solidFill>
                  </a:rPr>
                  <a:t>≈ </a:t>
                </a:r>
                <a:r>
                  <a:rPr lang="el-GR" sz="1200" dirty="0">
                    <a:solidFill>
                      <a:schemeClr val="bg1">
                        <a:lumMod val="50000"/>
                      </a:schemeClr>
                    </a:solidFill>
                  </a:rPr>
                  <a:t>π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/2 </a:t>
                </a:r>
                <a:r>
                  <a:rPr lang="en-US" sz="1200" u="sng" dirty="0">
                    <a:solidFill>
                      <a:schemeClr val="bg1">
                        <a:lumMod val="50000"/>
                      </a:schemeClr>
                    </a:solidFill>
                  </a:rPr>
                  <a:t>except near a waist</a:t>
                </a:r>
                <a:endParaRPr lang="fr-FR" sz="1200" u="sng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32" y="5157192"/>
                <a:ext cx="2483768" cy="369332"/>
              </a:xfrm>
              <a:prstGeom prst="rect">
                <a:avLst/>
              </a:prstGeom>
              <a:blipFill>
                <a:blip r:embed="rId6"/>
                <a:stretch>
                  <a:fillRect l="-1966" t="-60656" b="-1278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6168008" y="5661248"/>
            <a:ext cx="44385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Propagate IP aberration in low-</a:t>
            </a:r>
            <a:r>
              <a:rPr lang="el-GR" dirty="0"/>
              <a:t>β </a:t>
            </a:r>
            <a:r>
              <a:rPr lang="en-US" dirty="0"/>
              <a:t>insertion    → no visibility (</a:t>
            </a:r>
            <a:r>
              <a:rPr lang="en-US" sz="1400" dirty="0"/>
              <a:t>except, possibly, at a secondary waist</a:t>
            </a:r>
            <a:r>
              <a:rPr lang="en-US" dirty="0"/>
              <a:t>)</a:t>
            </a:r>
          </a:p>
          <a:p>
            <a:endParaRPr lang="en-US" sz="600" dirty="0"/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Must tune directly at IP (luminosity…)  </a:t>
            </a:r>
            <a:endParaRPr lang="fr-FR" sz="2000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676" y="2753756"/>
            <a:ext cx="2804489" cy="1790398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2927648" y="3717033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9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35935" r="59990" b="41681"/>
          <a:stretch/>
        </p:blipFill>
        <p:spPr>
          <a:xfrm>
            <a:off x="6428525" y="5605132"/>
            <a:ext cx="1539102" cy="99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024" y="116632"/>
            <a:ext cx="8748464" cy="150462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500" dirty="0">
                <a:solidFill>
                  <a:srgbClr val="990099"/>
                </a:solidFill>
              </a:rPr>
              <a:t>Two complementary techniques for fast luminosity measurements</a:t>
            </a:r>
            <a:br>
              <a:rPr lang="en-US" sz="2500" dirty="0">
                <a:solidFill>
                  <a:srgbClr val="990099"/>
                </a:solidFill>
              </a:rPr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2000" dirty="0"/>
              <a:t>                          </a:t>
            </a:r>
            <a:r>
              <a:rPr lang="en-US" sz="1800" dirty="0"/>
              <a:t>- compare / collaborate / mutually supporting </a:t>
            </a:r>
            <a:br>
              <a:rPr lang="en-US" sz="1800" dirty="0"/>
            </a:br>
            <a:r>
              <a:rPr lang="en-US" sz="1800" dirty="0"/>
              <a:t>                            - share simulation, mechanics, some data…</a:t>
            </a:r>
            <a:br>
              <a:rPr lang="en-US" sz="1800" dirty="0"/>
            </a:br>
            <a:r>
              <a:rPr lang="en-US" sz="1800" dirty="0"/>
              <a:t>                            - since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98886"/>
            <a:ext cx="3773360" cy="449994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en-CA" sz="1800" b="1" dirty="0">
                <a:solidFill>
                  <a:srgbClr val="0000FF"/>
                </a:solidFill>
              </a:rPr>
              <a:t>LumiBelle2 / </a:t>
            </a:r>
            <a:r>
              <a:rPr lang="en-CA" sz="1800" b="1" dirty="0" err="1">
                <a:solidFill>
                  <a:srgbClr val="0000FF"/>
                </a:solidFill>
              </a:rPr>
              <a:t>IJCLab</a:t>
            </a:r>
            <a:endParaRPr lang="en-CA" sz="1800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0" y="1967646"/>
            <a:ext cx="4120514" cy="453243"/>
          </a:xfrm>
          <a:prstGeom prst="rect">
            <a:avLst/>
          </a:prstGeom>
        </p:spPr>
        <p:txBody>
          <a:bodyPr vert="horz" lIns="0" tIns="45720" rIns="0" bIns="45720" numCol="1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F81BD"/>
              </a:buClr>
            </a:pPr>
            <a:r>
              <a:rPr lang="en-CA" sz="2100" b="1" dirty="0">
                <a:solidFill>
                  <a:srgbClr val="0000FF"/>
                </a:solidFill>
                <a:latin typeface="Calibri"/>
              </a:rPr>
              <a:t>ZDLM (Zero Degree Luminosity Monitor) / KEK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1919537" y="2564905"/>
                <a:ext cx="3969219" cy="1467251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single crystal CVD diamond sensors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4×4×0.5/0.14 </m:t>
                    </m:r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CA" sz="1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Fast charge/current amplifiers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Digital electronics and processing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7" y="2564905"/>
                <a:ext cx="3969219" cy="1467251"/>
              </a:xfrm>
              <a:prstGeom prst="rect">
                <a:avLst/>
              </a:prstGeom>
              <a:blipFill>
                <a:blip r:embed="rId4"/>
                <a:stretch>
                  <a:fillRect l="-2919" t="-4167"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6023992" y="2564904"/>
                <a:ext cx="4392488" cy="1584176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Cherenkov and scintillator detectors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15×15×64 </m:t>
                    </m:r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 </a:t>
                </a:r>
                <a:r>
                  <a:rPr lang="it-IT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LGSO non-organic scintillator and ES-crystal (quartz)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it-IT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Photomultipliers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Analog &amp; digital processing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  <a:p>
                <a:pPr>
                  <a:buClr>
                    <a:srgbClr val="4F81BD"/>
                  </a:buClr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2564904"/>
                <a:ext cx="4392488" cy="1584176"/>
              </a:xfrm>
              <a:prstGeom prst="rect">
                <a:avLst/>
              </a:prstGeom>
              <a:blipFill>
                <a:blip r:embed="rId5"/>
                <a:stretch>
                  <a:fillRect l="-2635" t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0" t="43937" r="19180" b="23786"/>
          <a:stretch/>
        </p:blipFill>
        <p:spPr>
          <a:xfrm>
            <a:off x="9400018" y="4404832"/>
            <a:ext cx="490812" cy="104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57764" r="61521" b="18810"/>
          <a:stretch/>
        </p:blipFill>
        <p:spPr>
          <a:xfrm>
            <a:off x="6682084" y="4713752"/>
            <a:ext cx="1079771" cy="875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0" t="15328" r="18890" b="58643"/>
          <a:stretch/>
        </p:blipFill>
        <p:spPr>
          <a:xfrm>
            <a:off x="8184550" y="5480576"/>
            <a:ext cx="1729100" cy="972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43753" r="36680" b="28123"/>
          <a:stretch/>
        </p:blipFill>
        <p:spPr>
          <a:xfrm>
            <a:off x="8192310" y="4394178"/>
            <a:ext cx="1065178" cy="105104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4804696"/>
            <a:ext cx="2803677" cy="16486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3512" y="1772816"/>
            <a:ext cx="4176464" cy="4968552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4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59" y="116632"/>
            <a:ext cx="5939317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/>
              <a:t>What for / specs ?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085513" y="109756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Wingdings" panose="05000000000000000000" pitchFamily="2" charset="2"/>
              <a:buChar char="Ø"/>
            </a:pPr>
            <a:r>
              <a:rPr lang="en-US" sz="2400" dirty="0"/>
              <a:t>“Dithering” feedback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85538" y="2762677"/>
            <a:ext cx="599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Wingdings" panose="05000000000000000000" pitchFamily="2" charset="2"/>
              <a:buChar char="Ø"/>
            </a:pPr>
            <a:r>
              <a:rPr lang="en-US" sz="2400" dirty="0"/>
              <a:t>Bunch by bunch luminosity diagnostic 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094493" y="387894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2" indent="-304792">
              <a:buFont typeface="Wingdings" panose="05000000000000000000" pitchFamily="2" charset="2"/>
              <a:buChar char="Ø"/>
            </a:pPr>
            <a:r>
              <a:rPr lang="en-US" sz="2400" dirty="0"/>
              <a:t>IP vertical beam size measurement + tuning </a:t>
            </a:r>
            <a:r>
              <a:rPr lang="en-US" sz="2400" dirty="0">
                <a:solidFill>
                  <a:srgbClr val="FF6600"/>
                </a:solidFill>
              </a:rPr>
              <a:t>at very low currents 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63552" y="1556792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1400" dirty="0"/>
              <a:t>Correct for few Hz horizontal motion</a:t>
            </a:r>
          </a:p>
          <a:p>
            <a:pPr marL="285744" indent="-285744">
              <a:buFontTx/>
              <a:buChar char="-"/>
            </a:pPr>
            <a:r>
              <a:rPr lang="en-US" sz="1400" dirty="0"/>
              <a:t>79 Hz orbit “dithering” + luminosity sampling @ 1 kHz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/>
              <a:t> </a:t>
            </a:r>
            <a:r>
              <a:rPr lang="en-US" sz="1400" dirty="0">
                <a:sym typeface="Wingdings" panose="05000000000000000000" pitchFamily="2" charset="2"/>
              </a:rPr>
              <a:t>reconstruct baseline freq. + 2</a:t>
            </a:r>
            <a:r>
              <a:rPr lang="en-US" sz="1400" baseline="30000" dirty="0">
                <a:sym typeface="Wingdings" panose="05000000000000000000" pitchFamily="2" charset="2"/>
              </a:rPr>
              <a:t>nd</a:t>
            </a:r>
            <a:r>
              <a:rPr lang="en-US" sz="1400" dirty="0">
                <a:sym typeface="Wingdings" panose="05000000000000000000" pitchFamily="2" charset="2"/>
              </a:rPr>
              <a:t> harmonic</a:t>
            </a:r>
          </a:p>
          <a:p>
            <a:pPr marL="285744" indent="-285744">
              <a:buFontTx/>
              <a:buChar char="-"/>
            </a:pPr>
            <a:r>
              <a:rPr lang="en-US" sz="1400" dirty="0">
                <a:sym typeface="Wingdings" panose="05000000000000000000" pitchFamily="2" charset="2"/>
              </a:rPr>
              <a:t>Efficient separation from other “slow” variations</a:t>
            </a:r>
          </a:p>
          <a:p>
            <a:pPr marL="285744" indent="-285744">
              <a:buFontTx/>
              <a:buChar char="-"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1% relative precision @ 1 kHz </a:t>
            </a:r>
            <a:r>
              <a:rPr lang="en-US" sz="1400" dirty="0">
                <a:sym typeface="Wingdings" panose="05000000000000000000" pitchFamily="2" charset="2"/>
              </a:rPr>
              <a:t>sufficient (</a:t>
            </a:r>
            <a:r>
              <a:rPr lang="en-US" sz="1000" dirty="0">
                <a:sym typeface="Wingdings" panose="05000000000000000000" pitchFamily="2" charset="2"/>
              </a:rPr>
              <a:t>cf. C.-G. Pang et al., </a:t>
            </a:r>
            <a:r>
              <a:rPr lang="pt-BR" sz="1000" dirty="0">
                <a:sym typeface="Wingdings" panose="05000000000000000000" pitchFamily="2" charset="2"/>
              </a:rPr>
              <a:t>J.Phys.Conf.Ser. 1067 (2018) no.7, 072023</a:t>
            </a:r>
            <a:r>
              <a:rPr lang="pt-BR" sz="1400" dirty="0">
                <a:sym typeface="Wingdings" panose="05000000000000000000" pitchFamily="2" charset="2"/>
              </a:rPr>
              <a:t>)</a:t>
            </a:r>
          </a:p>
          <a:p>
            <a:pPr marL="285744" indent="-285744">
              <a:buFontTx/>
              <a:buChar char="-"/>
            </a:pPr>
            <a:r>
              <a:rPr lang="pt-BR" sz="1400" dirty="0">
                <a:sym typeface="Wingdings" panose="05000000000000000000" pitchFamily="2" charset="2"/>
              </a:rPr>
              <a:t>Provide analog signal as input to lock-in amplifier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063552" y="3266981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1400" dirty="0"/>
              <a:t>Nominally 4 ns bunch separation </a:t>
            </a:r>
            <a:r>
              <a:rPr lang="en-US" sz="1400" dirty="0">
                <a:sym typeface="Wingdings" panose="05000000000000000000" pitchFamily="2" charset="2"/>
              </a:rPr>
              <a:t> need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short signal pulses</a:t>
            </a:r>
            <a:r>
              <a:rPr lang="en-US" sz="1400" dirty="0">
                <a:sym typeface="Wingdings" panose="05000000000000000000" pitchFamily="2" charset="2"/>
              </a:rPr>
              <a:t>, ideally &lt; 4 ns </a:t>
            </a:r>
            <a:endParaRPr lang="en-US" sz="1400" dirty="0"/>
          </a:p>
          <a:p>
            <a:pPr marL="285744" indent="-285744">
              <a:buFontTx/>
              <a:buChar char="-"/>
            </a:pPr>
            <a:r>
              <a:rPr lang="en-US" sz="1400" dirty="0">
                <a:solidFill>
                  <a:srgbClr val="0000FF"/>
                </a:solidFill>
              </a:rPr>
              <a:t>1% or better relative precision @ 1 Hz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567608" y="4340161"/>
            <a:ext cx="83155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AutoNum type="arabicPeriod"/>
            </a:pPr>
            <a:r>
              <a:rPr lang="en-US" sz="1400" dirty="0"/>
              <a:t>Single beam orbit + optics corrections in two rings</a:t>
            </a:r>
          </a:p>
          <a:p>
            <a:pPr marL="342891" indent="-342891">
              <a:buAutoNum type="arabicPeriod"/>
            </a:pPr>
            <a:r>
              <a:rPr lang="en-US" sz="1400" dirty="0"/>
              <a:t>Vertical e+ and e- beam size optical tuning </a:t>
            </a:r>
            <a:r>
              <a:rPr lang="en-US" sz="1400" dirty="0">
                <a:sym typeface="Wingdings" panose="05000000000000000000" pitchFamily="2" charset="2"/>
              </a:rPr>
              <a:t> suppress local aberrations in </a:t>
            </a:r>
            <a:r>
              <a:rPr lang="en-US" sz="1400" dirty="0" err="1">
                <a:sym typeface="Wingdings" panose="05000000000000000000" pitchFamily="2" charset="2"/>
              </a:rPr>
              <a:t>nanobeam</a:t>
            </a:r>
            <a:r>
              <a:rPr lang="en-US" sz="1400" dirty="0">
                <a:sym typeface="Wingdings" panose="05000000000000000000" pitchFamily="2" charset="2"/>
              </a:rPr>
              <a:t> final focus</a:t>
            </a:r>
          </a:p>
          <a:p>
            <a:pPr marL="342891" indent="-342891">
              <a:buAutoNum type="arabicPeriod"/>
            </a:pPr>
            <a:endParaRPr lang="en-US" sz="1600" dirty="0">
              <a:sym typeface="Wingdings" panose="05000000000000000000" pitchFamily="2" charset="2"/>
            </a:endParaRPr>
          </a:p>
          <a:p>
            <a:pPr marL="342891" indent="-342891">
              <a:buAutoNum type="arabicPeriod"/>
            </a:pPr>
            <a:endParaRPr lang="en-US" sz="1400" dirty="0">
              <a:sym typeface="Wingdings" panose="05000000000000000000" pitchFamily="2" charset="2"/>
            </a:endParaRPr>
          </a:p>
          <a:p>
            <a:pPr marL="342891" indent="-342891">
              <a:buAutoNum type="arabicPeriod"/>
            </a:pPr>
            <a:r>
              <a:rPr lang="en-US" sz="1400" dirty="0">
                <a:sym typeface="Wingdings" panose="05000000000000000000" pitchFamily="2" charset="2"/>
              </a:rPr>
              <a:t>Control of beam-beam blowup  find best spot in tune diagram </a:t>
            </a:r>
            <a:endParaRPr lang="en-US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439197" y="5010092"/>
            <a:ext cx="5762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Very low current </a:t>
            </a:r>
            <a:r>
              <a:rPr lang="en-US" sz="1400" dirty="0">
                <a:solidFill>
                  <a:srgbClr val="FF6600"/>
                </a:solidFill>
                <a:sym typeface="Wingdings" panose="05000000000000000000" pitchFamily="2" charset="2"/>
              </a:rPr>
              <a:t> a</a:t>
            </a:r>
            <a:r>
              <a:rPr lang="en-US" sz="1400" dirty="0">
                <a:solidFill>
                  <a:srgbClr val="FF6600"/>
                </a:solidFill>
              </a:rPr>
              <a:t>void confusion from beam-beam induced blowup</a:t>
            </a:r>
            <a:endParaRPr lang="fr-FR" sz="1400" dirty="0">
              <a:solidFill>
                <a:srgbClr val="FF6600"/>
              </a:solidFill>
            </a:endParaRPr>
          </a:p>
        </p:txBody>
      </p:sp>
      <p:sp>
        <p:nvSpPr>
          <p:cNvPr id="13" name="Flèche vers le haut 12"/>
          <p:cNvSpPr/>
          <p:nvPr/>
        </p:nvSpPr>
        <p:spPr>
          <a:xfrm>
            <a:off x="6204013" y="4858789"/>
            <a:ext cx="219255" cy="158531"/>
          </a:xfrm>
          <a:prstGeom prst="up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" name="ZoneTexte 24"/>
          <p:cNvSpPr txBox="1"/>
          <p:nvPr/>
        </p:nvSpPr>
        <p:spPr>
          <a:xfrm>
            <a:off x="1524795" y="5592628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</a:rPr>
              <a:t>Dynamic range L ≈ 10</a:t>
            </a:r>
            <a:r>
              <a:rPr lang="en-US" sz="1400" baseline="30000" dirty="0">
                <a:solidFill>
                  <a:srgbClr val="0000FF"/>
                </a:solidFill>
              </a:rPr>
              <a:t>32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 10</a:t>
            </a:r>
            <a:r>
              <a:rPr lang="en-US" sz="1400" baseline="30000" dirty="0">
                <a:solidFill>
                  <a:srgbClr val="0000FF"/>
                </a:solidFill>
                <a:sym typeface="Wingdings" panose="05000000000000000000" pitchFamily="2" charset="2"/>
              </a:rPr>
              <a:t>36 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cm</a:t>
            </a:r>
            <a:r>
              <a:rPr lang="en-US" sz="1400" baseline="30000" dirty="0">
                <a:solidFill>
                  <a:srgbClr val="0000FF"/>
                </a:solidFill>
                <a:sym typeface="Wingdings" panose="05000000000000000000" pitchFamily="2" charset="2"/>
              </a:rPr>
              <a:t>-2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s</a:t>
            </a:r>
            <a:r>
              <a:rPr lang="en-US" sz="1400" baseline="30000" dirty="0">
                <a:solidFill>
                  <a:srgbClr val="0000FF"/>
                </a:solidFill>
                <a:sym typeface="Wingdings" panose="05000000000000000000" pitchFamily="2" charset="2"/>
              </a:rPr>
              <a:t>-1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Non luminosity scaling contamination &lt; 1% (e.g. beam gas bremsstrahlung and </a:t>
            </a:r>
            <a:r>
              <a:rPr lang="en-US" sz="1400" dirty="0" err="1">
                <a:solidFill>
                  <a:srgbClr val="0000FF"/>
                </a:solidFill>
                <a:sym typeface="Wingdings" panose="05000000000000000000" pitchFamily="2" charset="2"/>
              </a:rPr>
              <a:t>Touschek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 losses)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Manage radiation damage at highest luminosity   </a:t>
            </a:r>
            <a:endParaRPr lang="fr-FR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12287</TotalTime>
  <Words>2004</Words>
  <Application>Microsoft Office PowerPoint</Application>
  <PresentationFormat>Grand écran</PresentationFormat>
  <Paragraphs>343</Paragraphs>
  <Slides>36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52" baseType="lpstr">
      <vt:lpstr>ＭＳ Ｐゴシック</vt:lpstr>
      <vt:lpstr>宋体</vt:lpstr>
      <vt:lpstr>游ゴシック</vt:lpstr>
      <vt:lpstr>Arial</vt:lpstr>
      <vt:lpstr>Calibri</vt:lpstr>
      <vt:lpstr>Calibri Light</vt:lpstr>
      <vt:lpstr>Cambria Math</vt:lpstr>
      <vt:lpstr>等线</vt:lpstr>
      <vt:lpstr>等线 Light</vt:lpstr>
      <vt:lpstr>Marker Felt</vt:lpstr>
      <vt:lpstr>Symbol</vt:lpstr>
      <vt:lpstr>Times New Roman</vt:lpstr>
      <vt:lpstr>Wingdings</vt:lpstr>
      <vt:lpstr>Thème Office</vt:lpstr>
      <vt:lpstr>Office ​​テーマ</vt:lpstr>
      <vt:lpstr>1_Thème Office</vt:lpstr>
      <vt:lpstr>Présentation PowerPoint</vt:lpstr>
      <vt:lpstr>The SuperKEKB/Belle II project</vt:lpstr>
      <vt:lpstr>Luminosity Frontier</vt:lpstr>
      <vt:lpstr>Présentation PowerPoint</vt:lpstr>
      <vt:lpstr>Présentation PowerPoint</vt:lpstr>
      <vt:lpstr>Nanobeam scheme reduced bunch overlap visible on reconstructed track vertex Z distribution</vt:lpstr>
      <vt:lpstr>Présentation PowerPoint</vt:lpstr>
      <vt:lpstr>Two complementary techniques for fast luminosity measurements                            - compare / collaborate / mutually supporting                              - share simulation, mechanics, some data…                             - since 2012</vt:lpstr>
      <vt:lpstr>What for / specs ?</vt:lpstr>
      <vt:lpstr>Présentation PowerPoint</vt:lpstr>
      <vt:lpstr>Présentation PowerPoint</vt:lpstr>
      <vt:lpstr>Présentation PowerPoint</vt:lpstr>
      <vt:lpstr>LumiBelle2 diamond sensor signals</vt:lpstr>
      <vt:lpstr>LumiBelle2 signal processing</vt:lpstr>
      <vt:lpstr>LER 400 mA single beam vacuum scrubbing – 17/02/2024 (beam gas Bremsstrahlung events)</vt:lpstr>
      <vt:lpstr>Signal formation and DAQ simulation</vt:lpstr>
      <vt:lpstr>Background study</vt:lpstr>
      <vt:lpstr>Setting up and optimizing beam collision with LumiBelle2</vt:lpstr>
      <vt:lpstr>Minimising electron and positron IP beam sizes with LumiBelle2…</vt:lpstr>
      <vt:lpstr>LumiBelle2 1Hz bunch-by-bunch luminosity 2346 bunches on 04-05-2024</vt:lpstr>
      <vt:lpstr>Fast &amp; slow beam position variations at IP require feedback corrections</vt:lpstr>
      <vt:lpstr>Luminosity degradation with horizontal offset     nanobeam collision geometry</vt:lpstr>
      <vt:lpstr>Horizontal orbit dithering feedback simulation basic ingredients &amp; setup</vt:lpstr>
      <vt:lpstr>Horizontal dithering orbit feedback simulation response to fixed offset</vt:lpstr>
      <vt:lpstr>1st dithering feedback test in Phase 2 </vt:lpstr>
      <vt:lpstr>Horizontal dithering orbit feedback simulation response to ground motion</vt:lpstr>
      <vt:lpstr>Présentation PowerPoint</vt:lpstr>
      <vt:lpstr>Présentation PowerPoint</vt:lpstr>
      <vt:lpstr>Extra slides</vt:lpstr>
      <vt:lpstr>1Hz luminosity from ECL, ZDLM and LumiBelle2 LER 500/140 μm &amp; HER 500 μm channels  04-05-2024</vt:lpstr>
      <vt:lpstr>Luminosity sampled history from ECL, ZDLM and LumiBelle2 LER 140 μm channel  26/03/2024  31/07/2024         Meng Li et al., “Status and performance of LumiBelle2 in the 2024 beam operation of SuperKEKB”, IBIC2024 THP16 </vt:lpstr>
      <vt:lpstr>Luminosity sampled history from ECL, ZDLM and LumiBelle2 LER 500 μm channel  26/03/2024  31/07/2024</vt:lpstr>
      <vt:lpstr>First collisions (luminosity): 25 April, 2018</vt:lpstr>
      <vt:lpstr>Présentation PowerPoint</vt:lpstr>
      <vt:lpstr>Beam size estimation with vertical offset scans</vt:lpstr>
      <vt:lpstr>LumiBelle2 bunch-by-bunch luminosities, folded vertical bunch sizes and relative offsets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Injection-related backgrounds at SuperKEKB</dc:title>
  <dc:creator>Philippe Bambade</dc:creator>
  <cp:lastModifiedBy>Philippe Bambade</cp:lastModifiedBy>
  <cp:revision>315</cp:revision>
  <dcterms:created xsi:type="dcterms:W3CDTF">2024-04-09T13:21:17Z</dcterms:created>
  <dcterms:modified xsi:type="dcterms:W3CDTF">2024-09-13T23:41:01Z</dcterms:modified>
</cp:coreProperties>
</file>