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1212" r:id="rId2"/>
    <p:sldId id="1194" r:id="rId3"/>
    <p:sldId id="1141" r:id="rId4"/>
    <p:sldId id="1203" r:id="rId5"/>
    <p:sldId id="1213" r:id="rId6"/>
    <p:sldId id="1214" r:id="rId7"/>
    <p:sldId id="1215" r:id="rId8"/>
    <p:sldId id="1712" r:id="rId9"/>
    <p:sldId id="1220" r:id="rId10"/>
    <p:sldId id="1229" r:id="rId11"/>
    <p:sldId id="1217" r:id="rId12"/>
    <p:sldId id="1711" r:id="rId13"/>
    <p:sldId id="1232" r:id="rId14"/>
    <p:sldId id="1216" r:id="rId15"/>
    <p:sldId id="1219" r:id="rId16"/>
    <p:sldId id="1230" r:id="rId17"/>
    <p:sldId id="1159" r:id="rId18"/>
    <p:sldId id="1185" r:id="rId19"/>
    <p:sldId id="1191" r:id="rId20"/>
    <p:sldId id="119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4"/>
    <p:restoredTop sz="95680"/>
  </p:normalViewPr>
  <p:slideViewPr>
    <p:cSldViewPr snapToGrid="0" snapToObjects="1">
      <p:cViewPr varScale="1">
        <p:scale>
          <a:sx n="108" d="100"/>
          <a:sy n="108" d="100"/>
        </p:scale>
        <p:origin x="6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B7715-CFF4-4DCC-9999-BF537B0CC6FA}" type="datetimeFigureOut">
              <a:rPr lang="zh-CN" altLang="en-US" smtClean="0"/>
              <a:t>2024/9/14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D10F3-C356-4E53-8746-E8A39CE8A8B0}" type="slidenum">
              <a:rPr lang="zh-CN" altLang="en-US" smtClean="0"/>
              <a:t>‹#›</a:t>
            </a:fld>
            <a:endParaRPr lang="zh-CN" altLang="en-US"/>
          </a:p>
        </p:txBody>
      </p:sp>
    </p:spTree>
    <p:extLst>
      <p:ext uri="{BB962C8B-B14F-4D97-AF65-F5344CB8AC3E}">
        <p14:creationId xmlns:p14="http://schemas.microsoft.com/office/powerpoint/2010/main" val="166127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7842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9501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08278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5102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88410-2F44-0046-AC8C-239793839A5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04E31BA0-7250-8F4C-9497-65E948731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DF29E466-C54C-6D4A-93B5-172A9D3AA2DC}"/>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5" name="页脚占位符 4">
            <a:extLst>
              <a:ext uri="{FF2B5EF4-FFF2-40B4-BE49-F238E27FC236}">
                <a16:creationId xmlns:a16="http://schemas.microsoft.com/office/drawing/2014/main" id="{7ACA22BB-1D4E-9848-AEBF-9CF7C3A5F23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1357645-BA55-B545-930E-9A2B1C75FBED}"/>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63907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C9040-007D-8044-8A9C-351E755F5DD7}"/>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39A45DD-88B6-F642-B8D4-D05C04B5EED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C691D07-0150-B940-A5EB-A35D79523B42}"/>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5" name="页脚占位符 4">
            <a:extLst>
              <a:ext uri="{FF2B5EF4-FFF2-40B4-BE49-F238E27FC236}">
                <a16:creationId xmlns:a16="http://schemas.microsoft.com/office/drawing/2014/main" id="{970C93BA-5E8F-EE42-A3A8-6131C298607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5230874-15B4-B845-89DB-DB75C610F380}"/>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0374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4793536-0195-1248-875E-FB38A6ED0CF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2F99F34-58A5-734A-BDEA-661B3E3971C5}"/>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8613FF9-2791-8A48-A5D0-2B9C1EBEFC92}"/>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5" name="页脚占位符 4">
            <a:extLst>
              <a:ext uri="{FF2B5EF4-FFF2-40B4-BE49-F238E27FC236}">
                <a16:creationId xmlns:a16="http://schemas.microsoft.com/office/drawing/2014/main" id="{C703214F-ED72-AB4F-A320-D4D9B2B8841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EF3C299-1139-9C44-AE40-1B681FA6CB78}"/>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99344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FC6950-A045-8640-84C6-8234F145B59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C2B330A-7B10-4542-A7DD-922673DD1B9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B3A9818-BF51-3E41-92FC-F94A5C8C25DD}"/>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5" name="页脚占位符 4">
            <a:extLst>
              <a:ext uri="{FF2B5EF4-FFF2-40B4-BE49-F238E27FC236}">
                <a16:creationId xmlns:a16="http://schemas.microsoft.com/office/drawing/2014/main" id="{8DB11832-642B-0B43-B97F-BBBC3C82A97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AC2905E-7AD7-F04F-9442-81B22084EAAD}"/>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06563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F6ADEC-E037-7B4B-9527-34028CBD664A}"/>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2113226A-7659-1B4F-88FE-9A599FF4C9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2E480B7D-E70B-9A43-93DD-36CBCA1F1A3E}"/>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5" name="页脚占位符 4">
            <a:extLst>
              <a:ext uri="{FF2B5EF4-FFF2-40B4-BE49-F238E27FC236}">
                <a16:creationId xmlns:a16="http://schemas.microsoft.com/office/drawing/2014/main" id="{8C89E093-5880-EC44-B556-BF39AB870FE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8B645EB-B076-4049-AE85-E6309624D4FA}"/>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36735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39BF5-8A35-B942-A185-97346E68BB9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0D53CD6-78D3-E54D-9CA3-5FF7D271C8FB}"/>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9B016AF-F8DE-6C45-BB2E-0E6629926398}"/>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C0CDC2C5-4C3F-4741-8094-F1B1AF883FDE}"/>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6" name="页脚占位符 5">
            <a:extLst>
              <a:ext uri="{FF2B5EF4-FFF2-40B4-BE49-F238E27FC236}">
                <a16:creationId xmlns:a16="http://schemas.microsoft.com/office/drawing/2014/main" id="{8FDB32CD-AECF-7940-9AF6-52F53C957CB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29E2D4E-E1A5-8C45-9284-B186BD6D8617}"/>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53772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65C7C5-3D25-9E4C-ABF0-A96F294EA83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371B720-A97D-D54A-8A07-6488EE880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B569F740-0DF5-1F4D-8EDF-034E1F790855}"/>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FFCC453F-CE63-B34F-B3C6-D832C1E6F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6A1638B6-E7C5-EF40-8204-2634BEF7847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15CBF54-199E-F147-8BCE-26637DAC194F}"/>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8" name="页脚占位符 7">
            <a:extLst>
              <a:ext uri="{FF2B5EF4-FFF2-40B4-BE49-F238E27FC236}">
                <a16:creationId xmlns:a16="http://schemas.microsoft.com/office/drawing/2014/main" id="{FE4714E6-00C8-8D4E-8B56-FA173469EE9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384CC1A7-C3D6-5145-B920-424CA7C06A0B}"/>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91747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77282E-C0D4-ED48-A417-F0554DB8EBBC}"/>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9F604F45-8B0A-4048-9439-EBB145070F79}"/>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4" name="页脚占位符 3">
            <a:extLst>
              <a:ext uri="{FF2B5EF4-FFF2-40B4-BE49-F238E27FC236}">
                <a16:creationId xmlns:a16="http://schemas.microsoft.com/office/drawing/2014/main" id="{ADD23281-4E63-D74C-9EBB-D045753E7E4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2A1FC8E-B400-1545-98C1-F7870FCB5F3B}"/>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424063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1DD4E6-7700-824F-BFEB-259FADCB5841}"/>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3" name="页脚占位符 2">
            <a:extLst>
              <a:ext uri="{FF2B5EF4-FFF2-40B4-BE49-F238E27FC236}">
                <a16:creationId xmlns:a16="http://schemas.microsoft.com/office/drawing/2014/main" id="{65573BF0-7477-4544-B407-2EA2E427AB0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9441408-8DBF-064A-96BE-29942AA8872C}"/>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68746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1496C8-74E6-534F-946E-D72D143326C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8B5E6337-6D93-5D43-8C99-0D23EAA58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7ACCB58-52B1-BB4D-AD81-5ED6F1E5E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F79DE405-DF9A-654F-A72D-507EA73DBCDA}"/>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6" name="页脚占位符 5">
            <a:extLst>
              <a:ext uri="{FF2B5EF4-FFF2-40B4-BE49-F238E27FC236}">
                <a16:creationId xmlns:a16="http://schemas.microsoft.com/office/drawing/2014/main" id="{E0FFA25A-6205-FD4F-BC0F-AA56203F8EE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0121789-0B55-0D4A-8160-7D40AEF8064C}"/>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89987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AA1376-AB25-1349-84DC-7FAFA06C65E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0EA99D4-466A-C946-B112-62B84F1B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DFF4F276-284B-D34C-91D6-B392EA9E1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685FD8C-544C-194F-92FE-80248E569326}"/>
              </a:ext>
            </a:extLst>
          </p:cNvPr>
          <p:cNvSpPr>
            <a:spLocks noGrp="1"/>
          </p:cNvSpPr>
          <p:nvPr>
            <p:ph type="dt" sz="half" idx="10"/>
          </p:nvPr>
        </p:nvSpPr>
        <p:spPr/>
        <p:txBody>
          <a:bodyPr/>
          <a:lstStyle/>
          <a:p>
            <a:fld id="{0FC62F65-8982-CE45-B205-278B363774EE}" type="datetimeFigureOut">
              <a:rPr kumimoji="1" lang="zh-CN" altLang="en-US" smtClean="0"/>
              <a:t>2024/9/14</a:t>
            </a:fld>
            <a:endParaRPr kumimoji="1" lang="zh-CN" altLang="en-US"/>
          </a:p>
        </p:txBody>
      </p:sp>
      <p:sp>
        <p:nvSpPr>
          <p:cNvPr id="6" name="页脚占位符 5">
            <a:extLst>
              <a:ext uri="{FF2B5EF4-FFF2-40B4-BE49-F238E27FC236}">
                <a16:creationId xmlns:a16="http://schemas.microsoft.com/office/drawing/2014/main" id="{D4002456-E2BF-AA4D-9F21-3DA42F2026C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94DB9EB-F4A0-8449-AF92-BD39F42ADDF1}"/>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43425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CE2068C-735D-9040-B3E2-308475100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E9AEFBB-328D-384B-B3F6-84C4A9E13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5BA8A5F-B113-614E-B107-94232DB76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62F65-8982-CE45-B205-278B363774EE}" type="datetimeFigureOut">
              <a:rPr kumimoji="1" lang="zh-CN" altLang="en-US" smtClean="0"/>
              <a:t>2024/9/14</a:t>
            </a:fld>
            <a:endParaRPr kumimoji="1" lang="zh-CN" altLang="en-US"/>
          </a:p>
        </p:txBody>
      </p:sp>
      <p:sp>
        <p:nvSpPr>
          <p:cNvPr id="5" name="页脚占位符 4">
            <a:extLst>
              <a:ext uri="{FF2B5EF4-FFF2-40B4-BE49-F238E27FC236}">
                <a16:creationId xmlns:a16="http://schemas.microsoft.com/office/drawing/2014/main" id="{E4DED535-81A2-A043-A622-E2864E052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82DEC981-5DD4-1E47-8233-9BF8BF7DD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47032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34.png"/><Relationship Id="rId12" Type="http://schemas.openxmlformats.org/officeDocument/2006/relationships/image" Target="../media/image36.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image" Target="../media/image35.jpeg"/><Relationship Id="rId5" Type="http://schemas.openxmlformats.org/officeDocument/2006/relationships/image" Target="../media/image240.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39.png"/><Relationship Id="rId7" Type="http://schemas.openxmlformats.org/officeDocument/2006/relationships/image" Target="../media/image51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1.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90.png"/><Relationship Id="rId7" Type="http://schemas.openxmlformats.org/officeDocument/2006/relationships/image" Target="../media/image481.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71.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2.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11" Type="http://schemas.openxmlformats.org/officeDocument/2006/relationships/image" Target="../media/image12.jpeg"/><Relationship Id="rId10" Type="http://schemas.openxmlformats.org/officeDocument/2006/relationships/image" Target="../media/image11.png"/><Relationship Id="rId4" Type="http://schemas.openxmlformats.org/officeDocument/2006/relationships/image" Target="../media/image9.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组合 9">
            <a:extLst>
              <a:ext uri="{FF2B5EF4-FFF2-40B4-BE49-F238E27FC236}">
                <a16:creationId xmlns:a16="http://schemas.microsoft.com/office/drawing/2014/main" id="{D2DF9174-5C89-4860-B230-DE986DD13916}"/>
              </a:ext>
            </a:extLst>
          </p:cNvPr>
          <p:cNvGrpSpPr>
            <a:grpSpLocks/>
          </p:cNvGrpSpPr>
          <p:nvPr/>
        </p:nvGrpSpPr>
        <p:grpSpPr bwMode="auto">
          <a:xfrm>
            <a:off x="764668" y="1874859"/>
            <a:ext cx="10363200" cy="65616"/>
            <a:chOff x="30834" y="1305568"/>
            <a:chExt cx="8816454" cy="66133"/>
          </a:xfrm>
        </p:grpSpPr>
        <p:sp>
          <p:nvSpPr>
            <p:cNvPr id="11" name="矩形 10">
              <a:extLst>
                <a:ext uri="{FF2B5EF4-FFF2-40B4-BE49-F238E27FC236}">
                  <a16:creationId xmlns:a16="http://schemas.microsoft.com/office/drawing/2014/main" id="{59AB7239-9A36-4AE4-92DD-3A6A863B0D9D}"/>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a16="http://schemas.microsoft.com/office/drawing/2014/main" id="{639431F8-D46C-4D8B-BFE4-0ABFD99D8FC0}"/>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cxnSp>
        <p:nvCxnSpPr>
          <p:cNvPr id="14" name="直接连接符 13">
            <a:extLst>
              <a:ext uri="{FF2B5EF4-FFF2-40B4-BE49-F238E27FC236}">
                <a16:creationId xmlns:a16="http://schemas.microsoft.com/office/drawing/2014/main" id="{04D5CB48-37D6-49B9-9B64-852C196F152A}"/>
              </a:ext>
            </a:extLst>
          </p:cNvPr>
          <p:cNvCxnSpPr>
            <a:cxnSpLocks/>
          </p:cNvCxnSpPr>
          <p:nvPr/>
        </p:nvCxnSpPr>
        <p:spPr>
          <a:xfrm>
            <a:off x="1343106" y="6412585"/>
            <a:ext cx="957017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4746C494-C6F7-47F4-B6D3-960281AEE2CF}"/>
              </a:ext>
            </a:extLst>
          </p:cNvPr>
          <p:cNvPicPr>
            <a:picLocks noChangeAspect="1"/>
          </p:cNvPicPr>
          <p:nvPr/>
        </p:nvPicPr>
        <p:blipFill rotWithShape="1">
          <a:blip r:embed="rId4">
            <a:extLst>
              <a:ext uri="{28A0092B-C50C-407E-A947-70E740481C1C}">
                <a14:useLocalDpi xmlns:a14="http://schemas.microsoft.com/office/drawing/2010/main" val="0"/>
              </a:ext>
            </a:extLst>
          </a:blip>
          <a:srcRect l="28849" r="30180" b="50000"/>
          <a:stretch/>
        </p:blipFill>
        <p:spPr>
          <a:xfrm>
            <a:off x="373328" y="287475"/>
            <a:ext cx="1890925" cy="1150296"/>
          </a:xfrm>
          <a:prstGeom prst="rect">
            <a:avLst/>
          </a:prstGeom>
        </p:spPr>
      </p:pic>
      <p:pic>
        <p:nvPicPr>
          <p:cNvPr id="17" name="图片 16">
            <a:extLst>
              <a:ext uri="{FF2B5EF4-FFF2-40B4-BE49-F238E27FC236}">
                <a16:creationId xmlns:a16="http://schemas.microsoft.com/office/drawing/2014/main" id="{F7FA31B8-DA63-4546-ADD5-9ABDDB54CFEF}"/>
              </a:ext>
            </a:extLst>
          </p:cNvPr>
          <p:cNvPicPr>
            <a:picLocks noChangeAspect="1"/>
          </p:cNvPicPr>
          <p:nvPr/>
        </p:nvPicPr>
        <p:blipFill rotWithShape="1">
          <a:blip r:embed="rId4">
            <a:extLst>
              <a:ext uri="{28A0092B-C50C-407E-A947-70E740481C1C}">
                <a14:useLocalDpi xmlns:a14="http://schemas.microsoft.com/office/drawing/2010/main" val="0"/>
              </a:ext>
            </a:extLst>
          </a:blip>
          <a:srcRect l="2887" t="53357" r="736"/>
          <a:stretch/>
        </p:blipFill>
        <p:spPr>
          <a:xfrm>
            <a:off x="2027035" y="784960"/>
            <a:ext cx="2240918" cy="540598"/>
          </a:xfrm>
          <a:prstGeom prst="rect">
            <a:avLst/>
          </a:prstGeom>
        </p:spPr>
      </p:pic>
      <p:pic>
        <p:nvPicPr>
          <p:cNvPr id="5" name="图片 4">
            <a:extLst>
              <a:ext uri="{FF2B5EF4-FFF2-40B4-BE49-F238E27FC236}">
                <a16:creationId xmlns:a16="http://schemas.microsoft.com/office/drawing/2014/main" id="{5892182F-ABE9-2744-B288-27759B0EFE4F}"/>
              </a:ext>
            </a:extLst>
          </p:cNvPr>
          <p:cNvPicPr>
            <a:picLocks noChangeAspect="1"/>
          </p:cNvPicPr>
          <p:nvPr/>
        </p:nvPicPr>
        <p:blipFill>
          <a:blip r:embed="rId5"/>
          <a:stretch>
            <a:fillRect/>
          </a:stretch>
        </p:blipFill>
        <p:spPr>
          <a:xfrm>
            <a:off x="6661700" y="233973"/>
            <a:ext cx="1841500" cy="1257300"/>
          </a:xfrm>
          <a:prstGeom prst="rect">
            <a:avLst/>
          </a:prstGeom>
        </p:spPr>
      </p:pic>
      <p:sp>
        <p:nvSpPr>
          <p:cNvPr id="16" name="TextBox 10">
            <a:extLst>
              <a:ext uri="{FF2B5EF4-FFF2-40B4-BE49-F238E27FC236}">
                <a16:creationId xmlns:a16="http://schemas.microsoft.com/office/drawing/2014/main" id="{F155ED22-091D-F34E-9CD6-7F08C2F3EB8A}"/>
              </a:ext>
            </a:extLst>
          </p:cNvPr>
          <p:cNvSpPr txBox="1">
            <a:spLocks noChangeArrowheads="1"/>
          </p:cNvSpPr>
          <p:nvPr/>
        </p:nvSpPr>
        <p:spPr bwMode="auto">
          <a:xfrm>
            <a:off x="1549149" y="2418417"/>
            <a:ext cx="8747126" cy="266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9170" eaLnBrk="1" fontAlgn="base" hangingPunct="1">
              <a:spcBef>
                <a:spcPct val="0"/>
              </a:spcBef>
              <a:spcAft>
                <a:spcPct val="0"/>
              </a:spcAft>
            </a:pPr>
            <a:r>
              <a:rPr lang="en-US" altLang="zh-CN" sz="3600" b="1" dirty="0">
                <a:solidFill>
                  <a:schemeClr val="accent1">
                    <a:lumMod val="50000"/>
                  </a:schemeClr>
                </a:solidFill>
                <a:latin typeface="Times New Roman" panose="02020603050405020304" pitchFamily="18" charset="0"/>
                <a:cs typeface="Times New Roman" panose="02020603050405020304" pitchFamily="18" charset="0"/>
              </a:rPr>
              <a:t>Preliminary</a:t>
            </a:r>
            <a:r>
              <a:rPr lang="en-US" altLang="zh-CN" sz="3600" dirty="0">
                <a:effectLst/>
                <a:latin typeface="CMR17"/>
              </a:rPr>
              <a:t> </a:t>
            </a:r>
            <a:r>
              <a:rPr lang="en-US" altLang="zh-CN" sz="36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zh-CN" sz="3600" b="1" dirty="0">
                <a:solidFill>
                  <a:schemeClr val="accent1">
                    <a:lumMod val="50000"/>
                  </a:schemeClr>
                </a:solidFill>
                <a:effectLst/>
                <a:latin typeface="Times New Roman" panose="02020603050405020304" pitchFamily="18" charset="0"/>
                <a:cs typeface="Times New Roman" panose="02020603050405020304" pitchFamily="18" charset="0"/>
              </a:rPr>
              <a:t>D</a:t>
            </a:r>
            <a:r>
              <a:rPr lang="en-US" altLang="zh-CN" sz="3600" b="1" dirty="0">
                <a:solidFill>
                  <a:schemeClr val="accent1">
                    <a:lumMod val="50000"/>
                  </a:schemeClr>
                </a:solidFill>
                <a:latin typeface="Times New Roman" panose="02020603050405020304" pitchFamily="18" charset="0"/>
                <a:cs typeface="Times New Roman" panose="02020603050405020304" pitchFamily="18" charset="0"/>
              </a:rPr>
              <a:t>esign Considerations for IP Luminosity Feedback System at CEPC</a:t>
            </a:r>
          </a:p>
          <a:p>
            <a:pPr algn="ctr" defTabSz="1219170" eaLnBrk="1" fontAlgn="base" hangingPunct="1">
              <a:spcBef>
                <a:spcPct val="0"/>
              </a:spcBef>
              <a:spcAft>
                <a:spcPct val="0"/>
              </a:spcAft>
            </a:pPr>
            <a:endParaRPr lang="en-US" altLang="zh-CN" sz="2400" dirty="0">
              <a:solidFill>
                <a:schemeClr val="tx2"/>
              </a:solidFill>
              <a:latin typeface="华文新魏" panose="02010800040101010101" pitchFamily="2" charset="-122"/>
              <a:ea typeface="华文新魏" panose="02010800040101010101" pitchFamily="2" charset="-122"/>
            </a:endParaRPr>
          </a:p>
          <a:p>
            <a:pPr algn="ctr" defTabSz="1219170" eaLnBrk="1" fontAlgn="base" hangingPunct="1">
              <a:lnSpc>
                <a:spcPct val="150000"/>
              </a:lnSpc>
              <a:spcBef>
                <a:spcPct val="0"/>
              </a:spcBef>
              <a:spcAft>
                <a:spcPct val="0"/>
              </a:spcAft>
            </a:pPr>
            <a:r>
              <a:rPr lang="en-US" altLang="zh-CN" sz="2600" b="1" dirty="0">
                <a:latin typeface="Times New Roman" panose="02020603050405020304" pitchFamily="18" charset="0"/>
                <a:cs typeface="Times New Roman" panose="02020603050405020304" pitchFamily="18" charset="0"/>
              </a:rPr>
              <a:t>Meng Li</a:t>
            </a:r>
          </a:p>
          <a:p>
            <a:pPr algn="ctr" defTabSz="1219170" eaLnBrk="1" fontAlgn="base" hangingPunct="1">
              <a:lnSpc>
                <a:spcPct val="150000"/>
              </a:lnSpc>
              <a:spcBef>
                <a:spcPct val="0"/>
              </a:spcBef>
              <a:spcAft>
                <a:spcPct val="0"/>
              </a:spcAft>
            </a:pPr>
            <a:r>
              <a:rPr lang="en" altLang="zh-CN" sz="2400" dirty="0">
                <a:effectLst/>
                <a:latin typeface="Times New Roman" panose="02020603050405020304" pitchFamily="18" charset="0"/>
                <a:cs typeface="Times New Roman" panose="02020603050405020304" pitchFamily="18" charset="0"/>
              </a:rPr>
              <a:t>P. </a:t>
            </a:r>
            <a:r>
              <a:rPr lang="en" altLang="zh-CN" sz="2400" dirty="0" err="1">
                <a:effectLst/>
                <a:latin typeface="Times New Roman" panose="02020603050405020304" pitchFamily="18" charset="0"/>
                <a:cs typeface="Times New Roman" panose="02020603050405020304" pitchFamily="18" charset="0"/>
              </a:rPr>
              <a:t>Bambade</a:t>
            </a:r>
            <a:r>
              <a:rPr lang="en-US" altLang="zh-CN" sz="2400" dirty="0">
                <a:latin typeface="Times New Roman" panose="02020603050405020304" pitchFamily="18" charset="0"/>
                <a:cs typeface="Times New Roman" panose="02020603050405020304" pitchFamily="18" charset="0"/>
              </a:rPr>
              <a:t>, </a:t>
            </a:r>
            <a:r>
              <a:rPr lang="en" altLang="zh-CN" sz="2400" dirty="0">
                <a:effectLst/>
                <a:latin typeface="Times New Roman" panose="02020603050405020304" pitchFamily="18" charset="0"/>
                <a:cs typeface="Times New Roman" panose="02020603050405020304" pitchFamily="18" charset="0"/>
              </a:rPr>
              <a:t>D. Wang,  H.Y. Shi,  S. Bai, J. Gao</a:t>
            </a:r>
            <a:endParaRPr lang="en-US" altLang="zh-CN" sz="2400" dirty="0">
              <a:solidFill>
                <a:schemeClr val="tx2"/>
              </a:solidFill>
              <a:latin typeface="华文新魏" panose="02010800040101010101" pitchFamily="2" charset="-122"/>
              <a:ea typeface="华文新魏" panose="02010800040101010101" pitchFamily="2" charset="-122"/>
            </a:endParaRPr>
          </a:p>
        </p:txBody>
      </p:sp>
      <p:sp>
        <p:nvSpPr>
          <p:cNvPr id="15" name="文本框 14">
            <a:extLst>
              <a:ext uri="{FF2B5EF4-FFF2-40B4-BE49-F238E27FC236}">
                <a16:creationId xmlns:a16="http://schemas.microsoft.com/office/drawing/2014/main" id="{CE362FD0-8C62-0442-BF2B-B04A1C1D3BC5}"/>
              </a:ext>
            </a:extLst>
          </p:cNvPr>
          <p:cNvSpPr txBox="1"/>
          <p:nvPr/>
        </p:nvSpPr>
        <p:spPr>
          <a:xfrm>
            <a:off x="3794215" y="5780652"/>
            <a:ext cx="4957068" cy="584775"/>
          </a:xfrm>
          <a:prstGeom prst="rect">
            <a:avLst/>
          </a:prstGeom>
          <a:noFill/>
        </p:spPr>
        <p:txBody>
          <a:bodyPr wrap="square">
            <a:spAutoFit/>
          </a:bodyPr>
          <a:lstStyle/>
          <a:p>
            <a:r>
              <a:rPr lang="en-US" sz="1600" b="1" dirty="0"/>
              <a:t>Mini-workshop on CEPC fast luminosity feedback      </a:t>
            </a:r>
          </a:p>
          <a:p>
            <a:r>
              <a:rPr lang="en-US" sz="1600" b="1" dirty="0"/>
              <a:t>                       Sept. 14, 2024, IHEP</a:t>
            </a:r>
            <a:endParaRPr lang="zh-CN" altLang="en-US" sz="1600" b="1" dirty="0"/>
          </a:p>
        </p:txBody>
      </p:sp>
      <p:pic>
        <p:nvPicPr>
          <p:cNvPr id="9" name="图片 8" descr="徽标&#10;&#10;描述已自动生成">
            <a:extLst>
              <a:ext uri="{FF2B5EF4-FFF2-40B4-BE49-F238E27FC236}">
                <a16:creationId xmlns:a16="http://schemas.microsoft.com/office/drawing/2014/main" id="{722FC337-014D-CC48-8EB9-3B1A4F433DB6}"/>
              </a:ext>
            </a:extLst>
          </p:cNvPr>
          <p:cNvPicPr>
            <a:picLocks noChangeAspect="1"/>
          </p:cNvPicPr>
          <p:nvPr/>
        </p:nvPicPr>
        <p:blipFill>
          <a:blip r:embed="rId6"/>
          <a:stretch>
            <a:fillRect/>
          </a:stretch>
        </p:blipFill>
        <p:spPr>
          <a:xfrm>
            <a:off x="4399162" y="263622"/>
            <a:ext cx="2116671" cy="1150297"/>
          </a:xfrm>
          <a:prstGeom prst="rect">
            <a:avLst/>
          </a:prstGeom>
        </p:spPr>
      </p:pic>
      <p:pic>
        <p:nvPicPr>
          <p:cNvPr id="1026" name="Picture 2">
            <a:extLst>
              <a:ext uri="{FF2B5EF4-FFF2-40B4-BE49-F238E27FC236}">
                <a16:creationId xmlns:a16="http://schemas.microsoft.com/office/drawing/2014/main" id="{D14BF6FD-009C-114F-9F48-2631116E9B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9412" y="517979"/>
            <a:ext cx="1983868" cy="8959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5023146"/>
      </p:ext>
    </p:extLst>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88DECECA-4B12-951D-134A-1F0D3D92F9DB}"/>
              </a:ext>
            </a:extLst>
          </p:cNvPr>
          <p:cNvPicPr>
            <a:picLocks noChangeAspect="1"/>
          </p:cNvPicPr>
          <p:nvPr/>
        </p:nvPicPr>
        <p:blipFill>
          <a:blip r:embed="rId2"/>
          <a:stretch>
            <a:fillRect/>
          </a:stretch>
        </p:blipFill>
        <p:spPr>
          <a:xfrm>
            <a:off x="4162706" y="4151419"/>
            <a:ext cx="3075514" cy="2394298"/>
          </a:xfrm>
          <a:prstGeom prst="rect">
            <a:avLst/>
          </a:prstGeom>
        </p:spPr>
      </p:pic>
      <p:grpSp>
        <p:nvGrpSpPr>
          <p:cNvPr id="39" name="组合 38">
            <a:extLst>
              <a:ext uri="{FF2B5EF4-FFF2-40B4-BE49-F238E27FC236}">
                <a16:creationId xmlns:a16="http://schemas.microsoft.com/office/drawing/2014/main" id="{63F09BF3-F522-BB09-3F6B-5CCF25FB59FC}"/>
              </a:ext>
            </a:extLst>
          </p:cNvPr>
          <p:cNvGrpSpPr/>
          <p:nvPr/>
        </p:nvGrpSpPr>
        <p:grpSpPr>
          <a:xfrm>
            <a:off x="958582" y="1618315"/>
            <a:ext cx="9267459" cy="4712363"/>
            <a:chOff x="813526" y="771182"/>
            <a:chExt cx="10176892" cy="5482530"/>
          </a:xfrm>
        </p:grpSpPr>
        <p:pic>
          <p:nvPicPr>
            <p:cNvPr id="12" name="图片 11" descr="表格&#10;&#10;描述已自动生成">
              <a:extLst>
                <a:ext uri="{FF2B5EF4-FFF2-40B4-BE49-F238E27FC236}">
                  <a16:creationId xmlns:a16="http://schemas.microsoft.com/office/drawing/2014/main" id="{B913750C-9782-B54F-FD9F-B00C7115D5A9}"/>
                </a:ext>
              </a:extLst>
            </p:cNvPr>
            <p:cNvPicPr>
              <a:picLocks noChangeAspect="1"/>
            </p:cNvPicPr>
            <p:nvPr/>
          </p:nvPicPr>
          <p:blipFill rotWithShape="1">
            <a:blip r:embed="rId3"/>
            <a:srcRect r="25441"/>
            <a:stretch/>
          </p:blipFill>
          <p:spPr>
            <a:xfrm>
              <a:off x="5608129" y="771182"/>
              <a:ext cx="5254845" cy="2318787"/>
            </a:xfrm>
            <a:prstGeom prst="rect">
              <a:avLst/>
            </a:prstGeom>
          </p:spPr>
        </p:pic>
        <p:pic>
          <p:nvPicPr>
            <p:cNvPr id="14" name="图片 13">
              <a:extLst>
                <a:ext uri="{FF2B5EF4-FFF2-40B4-BE49-F238E27FC236}">
                  <a16:creationId xmlns:a16="http://schemas.microsoft.com/office/drawing/2014/main" id="{EE23BEE2-F845-29EA-F97A-D2E6160C06FE}"/>
                </a:ext>
              </a:extLst>
            </p:cNvPr>
            <p:cNvPicPr>
              <a:picLocks noChangeAspect="1"/>
            </p:cNvPicPr>
            <p:nvPr/>
          </p:nvPicPr>
          <p:blipFill>
            <a:blip r:embed="rId4"/>
            <a:stretch>
              <a:fillRect/>
            </a:stretch>
          </p:blipFill>
          <p:spPr>
            <a:xfrm>
              <a:off x="813526" y="3922547"/>
              <a:ext cx="3283538" cy="2331165"/>
            </a:xfrm>
            <a:prstGeom prst="rect">
              <a:avLst/>
            </a:prstGeom>
          </p:spPr>
        </p:pic>
        <p:pic>
          <p:nvPicPr>
            <p:cNvPr id="16" name="图片 15">
              <a:extLst>
                <a:ext uri="{FF2B5EF4-FFF2-40B4-BE49-F238E27FC236}">
                  <a16:creationId xmlns:a16="http://schemas.microsoft.com/office/drawing/2014/main" id="{82A6697D-A0DA-B099-7FE5-3A773E27C92B}"/>
                </a:ext>
              </a:extLst>
            </p:cNvPr>
            <p:cNvPicPr>
              <a:picLocks noChangeAspect="1"/>
            </p:cNvPicPr>
            <p:nvPr/>
          </p:nvPicPr>
          <p:blipFill>
            <a:blip r:embed="rId5"/>
            <a:stretch>
              <a:fillRect/>
            </a:stretch>
          </p:blipFill>
          <p:spPr>
            <a:xfrm>
              <a:off x="7726325" y="3783860"/>
              <a:ext cx="3264093" cy="2448070"/>
            </a:xfrm>
            <a:prstGeom prst="rect">
              <a:avLst/>
            </a:prstGeom>
          </p:spPr>
        </p:pic>
      </p:grpSp>
      <p:sp>
        <p:nvSpPr>
          <p:cNvPr id="10" name="矩形 9">
            <a:extLst>
              <a:ext uri="{FF2B5EF4-FFF2-40B4-BE49-F238E27FC236}">
                <a16:creationId xmlns:a16="http://schemas.microsoft.com/office/drawing/2014/main" id="{C4E9F8CD-0D93-9443-C61A-265C74CE9177}"/>
              </a:ext>
            </a:extLst>
          </p:cNvPr>
          <p:cNvSpPr/>
          <p:nvPr/>
        </p:nvSpPr>
        <p:spPr>
          <a:xfrm>
            <a:off x="5702495" y="2419495"/>
            <a:ext cx="4901314" cy="5035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A14ED189-79BA-B340-82EC-2497882D2089}"/>
              </a:ext>
            </a:extLst>
          </p:cNvPr>
          <p:cNvGrpSpPr/>
          <p:nvPr/>
        </p:nvGrpSpPr>
        <p:grpSpPr>
          <a:xfrm>
            <a:off x="998598" y="1541041"/>
            <a:ext cx="4403468" cy="2433338"/>
            <a:chOff x="739462" y="867979"/>
            <a:chExt cx="4835588" cy="2831032"/>
          </a:xfrm>
        </p:grpSpPr>
        <p:pic>
          <p:nvPicPr>
            <p:cNvPr id="24" name="图片 23" descr="图表&#10;&#10;描述已自动生成">
              <a:extLst>
                <a:ext uri="{FF2B5EF4-FFF2-40B4-BE49-F238E27FC236}">
                  <a16:creationId xmlns:a16="http://schemas.microsoft.com/office/drawing/2014/main" id="{2F938EE5-304B-2340-A394-7608F0879965}"/>
                </a:ext>
              </a:extLst>
            </p:cNvPr>
            <p:cNvPicPr>
              <a:picLocks noChangeAspect="1"/>
            </p:cNvPicPr>
            <p:nvPr/>
          </p:nvPicPr>
          <p:blipFill rotWithShape="1">
            <a:blip r:embed="rId6"/>
            <a:srcRect b="13405"/>
            <a:stretch/>
          </p:blipFill>
          <p:spPr>
            <a:xfrm>
              <a:off x="739462" y="867979"/>
              <a:ext cx="4835588" cy="2595374"/>
            </a:xfrm>
            <a:prstGeom prst="rect">
              <a:avLst/>
            </a:prstGeom>
          </p:spPr>
        </p:pic>
        <p:sp>
          <p:nvSpPr>
            <p:cNvPr id="2" name="文本框 1">
              <a:extLst>
                <a:ext uri="{FF2B5EF4-FFF2-40B4-BE49-F238E27FC236}">
                  <a16:creationId xmlns:a16="http://schemas.microsoft.com/office/drawing/2014/main" id="{42852A34-766C-AB4A-8EFA-E2CE77E985D7}"/>
                </a:ext>
              </a:extLst>
            </p:cNvPr>
            <p:cNvSpPr txBox="1"/>
            <p:nvPr/>
          </p:nvSpPr>
          <p:spPr>
            <a:xfrm>
              <a:off x="1565672" y="3377304"/>
              <a:ext cx="252000" cy="252000"/>
            </a:xfrm>
            <a:prstGeom prst="rect">
              <a:avLst/>
            </a:prstGeom>
            <a:noFill/>
            <a:ln w="12700">
              <a:solidFill>
                <a:schemeClr val="tx1"/>
              </a:solidFill>
            </a:ln>
          </p:spPr>
          <p:txBody>
            <a:bodyPr wrap="square" rtlCol="0">
              <a:spAutoFit/>
            </a:bodyPr>
            <a:lstStyle/>
            <a:p>
              <a:r>
                <a:rPr kumimoji="1" lang="en-US" altLang="zh-CN" sz="1200" b="1" dirty="0">
                  <a:latin typeface="Times New Roman" panose="02020603050405020304" pitchFamily="18" charset="0"/>
                  <a:cs typeface="Times New Roman" panose="02020603050405020304" pitchFamily="18" charset="0"/>
                </a:rPr>
                <a:t>1</a:t>
              </a:r>
              <a:endParaRPr kumimoji="1" lang="zh-CN" altLang="en-US" sz="1200" b="1"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AAF60163-6192-D64B-975B-A893C0016925}"/>
                </a:ext>
              </a:extLst>
            </p:cNvPr>
            <p:cNvSpPr txBox="1"/>
            <p:nvPr/>
          </p:nvSpPr>
          <p:spPr>
            <a:xfrm>
              <a:off x="3473132" y="3395331"/>
              <a:ext cx="252000" cy="276999"/>
            </a:xfrm>
            <a:prstGeom prst="rect">
              <a:avLst/>
            </a:prstGeom>
            <a:noFill/>
            <a:ln w="12700">
              <a:solidFill>
                <a:schemeClr val="tx1"/>
              </a:solidFill>
            </a:ln>
          </p:spPr>
          <p:txBody>
            <a:bodyPr wrap="square" rtlCol="0">
              <a:spAutoFit/>
            </a:bodyPr>
            <a:lstStyle/>
            <a:p>
              <a:r>
                <a:rPr kumimoji="1" lang="en-US" altLang="zh-CN" sz="1200" b="1" dirty="0">
                  <a:latin typeface="Times New Roman" panose="02020603050405020304" pitchFamily="18" charset="0"/>
                  <a:cs typeface="Times New Roman" panose="02020603050405020304" pitchFamily="18" charset="0"/>
                </a:rPr>
                <a:t>2</a:t>
              </a:r>
              <a:endParaRPr kumimoji="1" lang="zh-CN" altLang="en-US" sz="1200" b="1"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085E0D59-2C61-BA43-B572-328CFC640876}"/>
                </a:ext>
              </a:extLst>
            </p:cNvPr>
            <p:cNvSpPr txBox="1"/>
            <p:nvPr/>
          </p:nvSpPr>
          <p:spPr>
            <a:xfrm>
              <a:off x="3777322" y="3422012"/>
              <a:ext cx="252000" cy="276999"/>
            </a:xfrm>
            <a:prstGeom prst="rect">
              <a:avLst/>
            </a:prstGeom>
            <a:noFill/>
            <a:ln w="12700">
              <a:solidFill>
                <a:schemeClr val="tx1"/>
              </a:solidFill>
            </a:ln>
          </p:spPr>
          <p:txBody>
            <a:bodyPr wrap="square" rtlCol="0">
              <a:spAutoFit/>
            </a:bodyPr>
            <a:lstStyle/>
            <a:p>
              <a:r>
                <a:rPr kumimoji="1" lang="en-US" altLang="zh-CN" sz="1200" b="1" dirty="0">
                  <a:latin typeface="Times New Roman" panose="02020603050405020304" pitchFamily="18" charset="0"/>
                  <a:cs typeface="Times New Roman" panose="02020603050405020304" pitchFamily="18" charset="0"/>
                </a:rPr>
                <a:t>3</a:t>
              </a:r>
              <a:endParaRPr kumimoji="1" lang="zh-CN" altLang="en-US" sz="1200" b="1" dirty="0">
                <a:latin typeface="Times New Roman" panose="02020603050405020304" pitchFamily="18" charset="0"/>
                <a:cs typeface="Times New Roman" panose="02020603050405020304" pitchFamily="18" charset="0"/>
              </a:endParaRPr>
            </a:p>
          </p:txBody>
        </p:sp>
      </p:grpSp>
      <p:cxnSp>
        <p:nvCxnSpPr>
          <p:cNvPr id="4" name="直线箭头连接符 3">
            <a:extLst>
              <a:ext uri="{FF2B5EF4-FFF2-40B4-BE49-F238E27FC236}">
                <a16:creationId xmlns:a16="http://schemas.microsoft.com/office/drawing/2014/main" id="{B6CD59E4-760E-2841-A98C-C1B6153E5CCB}"/>
              </a:ext>
            </a:extLst>
          </p:cNvPr>
          <p:cNvCxnSpPr>
            <a:cxnSpLocks/>
          </p:cNvCxnSpPr>
          <p:nvPr/>
        </p:nvCxnSpPr>
        <p:spPr>
          <a:xfrm>
            <a:off x="1812437" y="3959097"/>
            <a:ext cx="335402" cy="165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D82D39CC-535C-984A-B391-F534B9AC3FD1}"/>
              </a:ext>
            </a:extLst>
          </p:cNvPr>
          <p:cNvCxnSpPr>
            <a:cxnSpLocks/>
          </p:cNvCxnSpPr>
          <p:nvPr/>
        </p:nvCxnSpPr>
        <p:spPr>
          <a:xfrm>
            <a:off x="3660763" y="4081630"/>
            <a:ext cx="875276" cy="311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DD4E9769-8405-8844-83B4-3B22A195955E}"/>
              </a:ext>
            </a:extLst>
          </p:cNvPr>
          <p:cNvCxnSpPr>
            <a:cxnSpLocks/>
          </p:cNvCxnSpPr>
          <p:nvPr/>
        </p:nvCxnSpPr>
        <p:spPr>
          <a:xfrm>
            <a:off x="4145614" y="3840649"/>
            <a:ext cx="4106664" cy="307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494A7DBB-05F1-1740-B6BD-1416734D2985}"/>
              </a:ext>
            </a:extLst>
          </p:cNvPr>
          <p:cNvSpPr txBox="1"/>
          <p:nvPr/>
        </p:nvSpPr>
        <p:spPr>
          <a:xfrm>
            <a:off x="2575214" y="69015"/>
            <a:ext cx="7379496" cy="523220"/>
          </a:xfrm>
          <a:prstGeom prst="rect">
            <a:avLst/>
          </a:prstGeom>
          <a:noFill/>
        </p:spPr>
        <p:txBody>
          <a:bodyPr wrap="square">
            <a:spAutoFit/>
          </a:bodyPr>
          <a:lstStyle/>
          <a:p>
            <a:r>
              <a:rPr lang="en-US" altLang="zh-CN" sz="2800" b="1" dirty="0">
                <a:solidFill>
                  <a:schemeClr val="accent1">
                    <a:lumMod val="50000"/>
                  </a:schemeClr>
                </a:solidFill>
                <a:effectLst/>
                <a:latin typeface="Times New Roman" panose="02020603050405020304" pitchFamily="18" charset="0"/>
                <a:cs typeface="Times New Roman" panose="02020603050405020304" pitchFamily="18" charset="0"/>
              </a:rPr>
              <a:t>Position of fast luminosity monitor for CEPC </a:t>
            </a:r>
            <a:endParaRPr lang="en-US" altLang="zh-CN"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4B48E818-DB7D-D241-9BE8-6131379D8B59}"/>
              </a:ext>
            </a:extLst>
          </p:cNvPr>
          <p:cNvSpPr txBox="1"/>
          <p:nvPr/>
        </p:nvSpPr>
        <p:spPr>
          <a:xfrm>
            <a:off x="173090" y="6420536"/>
            <a:ext cx="10457951" cy="369332"/>
          </a:xfrm>
          <a:prstGeom prst="rect">
            <a:avLst/>
          </a:prstGeom>
          <a:noFill/>
        </p:spPr>
        <p:txBody>
          <a:bodyPr wrap="square">
            <a:spAutoFit/>
          </a:bodyPr>
          <a:lstStyle/>
          <a:p>
            <a:pPr marL="285750" indent="-285750">
              <a:buFont typeface="Wingdings" pitchFamily="2" charset="2"/>
              <a:buChar char="p"/>
            </a:pPr>
            <a:r>
              <a:rPr lang="en-US" altLang="zh-CN" dirty="0">
                <a:effectLst/>
                <a:latin typeface="CMR10"/>
              </a:rPr>
              <a:t>Three potential locations were considered: before, inside, and after the first bending magnet </a:t>
            </a:r>
            <a:endParaRPr lang="en-US" altLang="zh-CN" dirty="0"/>
          </a:p>
        </p:txBody>
      </p:sp>
      <p:sp>
        <p:nvSpPr>
          <p:cNvPr id="23" name="TextBox 22">
            <a:extLst>
              <a:ext uri="{FF2B5EF4-FFF2-40B4-BE49-F238E27FC236}">
                <a16:creationId xmlns:a16="http://schemas.microsoft.com/office/drawing/2014/main" id="{B8012902-9235-2247-9AE1-E420F29A708A}"/>
              </a:ext>
            </a:extLst>
          </p:cNvPr>
          <p:cNvSpPr txBox="1"/>
          <p:nvPr/>
        </p:nvSpPr>
        <p:spPr>
          <a:xfrm>
            <a:off x="112854" y="633318"/>
            <a:ext cx="12201858" cy="369332"/>
          </a:xfrm>
          <a:prstGeom prst="rect">
            <a:avLst/>
          </a:prstGeom>
          <a:noFill/>
        </p:spPr>
        <p:txBody>
          <a:bodyPr wrap="square">
            <a:spAutoFit/>
          </a:bodyPr>
          <a:lstStyle/>
          <a:p>
            <a:pPr marL="285750" indent="-285750">
              <a:buFont typeface="Wingdings" pitchFamily="2" charset="2"/>
              <a:buChar char="q"/>
            </a:pPr>
            <a:r>
              <a:rPr lang="en-US" sz="1800" dirty="0">
                <a:effectLst/>
                <a:latin typeface="CMR10"/>
              </a:rPr>
              <a:t>The low-energy scattered electrons from the IP first go through three quadrupole magnets, 33m </a:t>
            </a:r>
            <a:r>
              <a:rPr lang="en-US" sz="1800" dirty="0" err="1">
                <a:effectLst/>
                <a:latin typeface="CMR10"/>
              </a:rPr>
              <a:t>dirft</a:t>
            </a:r>
            <a:r>
              <a:rPr lang="en-US" dirty="0">
                <a:latin typeface="CMR10"/>
              </a:rPr>
              <a:t>, 51m bending magnet..</a:t>
            </a:r>
            <a:r>
              <a:rPr lang="en-US" sz="1800" dirty="0">
                <a:effectLst/>
                <a:latin typeface="CMR10"/>
              </a:rPr>
              <a:t> </a:t>
            </a:r>
            <a:endParaRPr lang="en-US" dirty="0"/>
          </a:p>
        </p:txBody>
      </p:sp>
      <p:sp>
        <p:nvSpPr>
          <p:cNvPr id="28" name="TextBox 27">
            <a:extLst>
              <a:ext uri="{FF2B5EF4-FFF2-40B4-BE49-F238E27FC236}">
                <a16:creationId xmlns:a16="http://schemas.microsoft.com/office/drawing/2014/main" id="{7531D047-12D6-3D40-8615-CA18EF3CF1F1}"/>
              </a:ext>
            </a:extLst>
          </p:cNvPr>
          <p:cNvSpPr txBox="1"/>
          <p:nvPr/>
        </p:nvSpPr>
        <p:spPr>
          <a:xfrm>
            <a:off x="112854" y="932254"/>
            <a:ext cx="12079146" cy="646331"/>
          </a:xfrm>
          <a:prstGeom prst="rect">
            <a:avLst/>
          </a:prstGeom>
          <a:noFill/>
        </p:spPr>
        <p:txBody>
          <a:bodyPr wrap="square">
            <a:spAutoFit/>
          </a:bodyPr>
          <a:lstStyle/>
          <a:p>
            <a:pPr marL="285750" indent="-285750">
              <a:buFont typeface="Wingdings" pitchFamily="2" charset="2"/>
              <a:buChar char="q"/>
            </a:pPr>
            <a:r>
              <a:rPr lang="en-US" sz="1800" dirty="0">
                <a:effectLst/>
                <a:latin typeface="CMR10"/>
              </a:rPr>
              <a:t>The scattered Bhabha electrons primarily get lost after the three quadrupoles and on the first dipole magnet. Due to the drift section behind the dipole magnet is shorter, the number of lost in this section is relatively low. </a:t>
            </a:r>
            <a:endParaRPr lang="en-US" dirty="0"/>
          </a:p>
        </p:txBody>
      </p:sp>
    </p:spTree>
    <p:extLst>
      <p:ext uri="{BB962C8B-B14F-4D97-AF65-F5344CB8AC3E}">
        <p14:creationId xmlns:p14="http://schemas.microsoft.com/office/powerpoint/2010/main" val="361445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7E2876C5-B023-9745-9BD5-E9BF8E90F81D}"/>
              </a:ext>
            </a:extLst>
          </p:cNvPr>
          <p:cNvSpPr txBox="1"/>
          <p:nvPr/>
        </p:nvSpPr>
        <p:spPr>
          <a:xfrm>
            <a:off x="2575214" y="69015"/>
            <a:ext cx="7379496" cy="523220"/>
          </a:xfrm>
          <a:prstGeom prst="rect">
            <a:avLst/>
          </a:prstGeom>
          <a:noFill/>
        </p:spPr>
        <p:txBody>
          <a:bodyPr wrap="square">
            <a:spAutoFit/>
          </a:bodyPr>
          <a:lstStyle/>
          <a:p>
            <a:r>
              <a:rPr lang="en-US" altLang="zh-CN" sz="2800" b="1" dirty="0">
                <a:solidFill>
                  <a:schemeClr val="accent1">
                    <a:lumMod val="50000"/>
                  </a:schemeClr>
                </a:solidFill>
                <a:effectLst/>
                <a:latin typeface="Times New Roman" panose="02020603050405020304" pitchFamily="18" charset="0"/>
                <a:cs typeface="Times New Roman" panose="02020603050405020304" pitchFamily="18" charset="0"/>
              </a:rPr>
              <a:t>Position of fast luminosity monitor for CEPC </a:t>
            </a:r>
            <a:endParaRPr lang="en-US" altLang="zh-CN"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25" name="组合 24">
            <a:extLst>
              <a:ext uri="{FF2B5EF4-FFF2-40B4-BE49-F238E27FC236}">
                <a16:creationId xmlns:a16="http://schemas.microsoft.com/office/drawing/2014/main" id="{86B7B012-869B-8848-AF94-C8B7E93C5479}"/>
              </a:ext>
            </a:extLst>
          </p:cNvPr>
          <p:cNvGrpSpPr/>
          <p:nvPr/>
        </p:nvGrpSpPr>
        <p:grpSpPr>
          <a:xfrm>
            <a:off x="3103021" y="1147391"/>
            <a:ext cx="5722548" cy="803841"/>
            <a:chOff x="2926898" y="1071822"/>
            <a:chExt cx="5722548" cy="803841"/>
          </a:xfrm>
        </p:grpSpPr>
        <p:grpSp>
          <p:nvGrpSpPr>
            <p:cNvPr id="26" name="组合 25">
              <a:extLst>
                <a:ext uri="{FF2B5EF4-FFF2-40B4-BE49-F238E27FC236}">
                  <a16:creationId xmlns:a16="http://schemas.microsoft.com/office/drawing/2014/main" id="{96B54001-3688-FC42-9DFA-9385FF0E514E}"/>
                </a:ext>
              </a:extLst>
            </p:cNvPr>
            <p:cNvGrpSpPr/>
            <p:nvPr/>
          </p:nvGrpSpPr>
          <p:grpSpPr>
            <a:xfrm>
              <a:off x="2926898" y="1071822"/>
              <a:ext cx="5722548" cy="543029"/>
              <a:chOff x="2346414" y="713592"/>
              <a:chExt cx="6068362" cy="714449"/>
            </a:xfrm>
          </p:grpSpPr>
          <p:pic>
            <p:nvPicPr>
              <p:cNvPr id="30" name="图片 29">
                <a:extLst>
                  <a:ext uri="{FF2B5EF4-FFF2-40B4-BE49-F238E27FC236}">
                    <a16:creationId xmlns:a16="http://schemas.microsoft.com/office/drawing/2014/main" id="{9264B33F-1D11-6A49-88D4-F9FE68DF3D9E}"/>
                  </a:ext>
                </a:extLst>
              </p:cNvPr>
              <p:cNvPicPr>
                <a:picLocks noChangeAspect="1"/>
              </p:cNvPicPr>
              <p:nvPr/>
            </p:nvPicPr>
            <p:blipFill rotWithShape="1">
              <a:blip r:embed="rId2"/>
              <a:srcRect t="82717"/>
              <a:stretch/>
            </p:blipFill>
            <p:spPr>
              <a:xfrm>
                <a:off x="2346414" y="713592"/>
                <a:ext cx="6068362" cy="714449"/>
              </a:xfrm>
              <a:prstGeom prst="rect">
                <a:avLst/>
              </a:prstGeom>
            </p:spPr>
          </p:pic>
          <p:sp>
            <p:nvSpPr>
              <p:cNvPr id="31" name="文本框 30">
                <a:extLst>
                  <a:ext uri="{FF2B5EF4-FFF2-40B4-BE49-F238E27FC236}">
                    <a16:creationId xmlns:a16="http://schemas.microsoft.com/office/drawing/2014/main" id="{D24EE3CE-B56C-604A-8519-B76F03F40BCA}"/>
                  </a:ext>
                </a:extLst>
              </p:cNvPr>
              <p:cNvSpPr txBox="1"/>
              <p:nvPr/>
            </p:nvSpPr>
            <p:spPr>
              <a:xfrm>
                <a:off x="2667563" y="986976"/>
                <a:ext cx="424249" cy="276999"/>
              </a:xfrm>
              <a:prstGeom prst="rect">
                <a:avLst/>
              </a:prstGeom>
              <a:noFill/>
            </p:spPr>
            <p:txBody>
              <a:bodyPr wrap="square" rtlCol="0">
                <a:spAutoFit/>
              </a:bodyPr>
              <a:lstStyle/>
              <a:p>
                <a:r>
                  <a:rPr lang="en-US" altLang="zh-CN" sz="1200" b="1" dirty="0">
                    <a:solidFill>
                      <a:srgbClr val="FF0000"/>
                    </a:solidFill>
                    <a:latin typeface="Times" panose="02020603050405020304" pitchFamily="18" charset="0"/>
                    <a:cs typeface="Times" panose="02020603050405020304" pitchFamily="18" charset="0"/>
                  </a:rPr>
                  <a:t>IP</a:t>
                </a:r>
                <a:endParaRPr lang="zh-CN" altLang="en-US" sz="1200" b="1" dirty="0">
                  <a:solidFill>
                    <a:srgbClr val="FF0000"/>
                  </a:solidFill>
                  <a:latin typeface="Times" panose="02020603050405020304" pitchFamily="18" charset="0"/>
                  <a:cs typeface="Times" panose="02020603050405020304" pitchFamily="18" charset="0"/>
                </a:endParaRPr>
              </a:p>
            </p:txBody>
          </p:sp>
        </p:grpSp>
        <p:sp>
          <p:nvSpPr>
            <p:cNvPr id="27" name="文本框 26">
              <a:extLst>
                <a:ext uri="{FF2B5EF4-FFF2-40B4-BE49-F238E27FC236}">
                  <a16:creationId xmlns:a16="http://schemas.microsoft.com/office/drawing/2014/main" id="{E7A8B779-33DB-5B4A-82F7-3982095CEC01}"/>
                </a:ext>
              </a:extLst>
            </p:cNvPr>
            <p:cNvSpPr txBox="1"/>
            <p:nvPr/>
          </p:nvSpPr>
          <p:spPr>
            <a:xfrm>
              <a:off x="3831417" y="1567886"/>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1</a:t>
              </a:r>
              <a:endParaRPr kumimoji="1" lang="zh-CN" altLang="en-US" sz="1400" b="1" dirty="0"/>
            </a:p>
          </p:txBody>
        </p:sp>
        <p:sp>
          <p:nvSpPr>
            <p:cNvPr id="28" name="文本框 27">
              <a:extLst>
                <a:ext uri="{FF2B5EF4-FFF2-40B4-BE49-F238E27FC236}">
                  <a16:creationId xmlns:a16="http://schemas.microsoft.com/office/drawing/2014/main" id="{20074BA4-5F4C-CA4F-9038-6907052273B6}"/>
                </a:ext>
              </a:extLst>
            </p:cNvPr>
            <p:cNvSpPr txBox="1"/>
            <p:nvPr/>
          </p:nvSpPr>
          <p:spPr>
            <a:xfrm>
              <a:off x="7770414" y="1566685"/>
              <a:ext cx="279244" cy="30897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2</a:t>
              </a:r>
              <a:endParaRPr kumimoji="1" lang="zh-CN" altLang="en-US" sz="1400" b="1" dirty="0"/>
            </a:p>
          </p:txBody>
        </p:sp>
        <p:sp>
          <p:nvSpPr>
            <p:cNvPr id="29" name="文本框 28">
              <a:extLst>
                <a:ext uri="{FF2B5EF4-FFF2-40B4-BE49-F238E27FC236}">
                  <a16:creationId xmlns:a16="http://schemas.microsoft.com/office/drawing/2014/main" id="{BC864998-C127-B94C-8E70-AD9FDBC5B492}"/>
                </a:ext>
              </a:extLst>
            </p:cNvPr>
            <p:cNvSpPr txBox="1"/>
            <p:nvPr/>
          </p:nvSpPr>
          <p:spPr>
            <a:xfrm>
              <a:off x="8140119" y="1567885"/>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3</a:t>
              </a:r>
              <a:endParaRPr kumimoji="1" lang="zh-CN" altLang="en-US" sz="1400" b="1" dirty="0"/>
            </a:p>
          </p:txBody>
        </p:sp>
      </p:grpSp>
      <p:pic>
        <p:nvPicPr>
          <p:cNvPr id="2" name="图片 1">
            <a:extLst>
              <a:ext uri="{FF2B5EF4-FFF2-40B4-BE49-F238E27FC236}">
                <a16:creationId xmlns:a16="http://schemas.microsoft.com/office/drawing/2014/main" id="{F64BF3D6-3BC3-4147-860B-1BCAC8CADE2E}"/>
              </a:ext>
            </a:extLst>
          </p:cNvPr>
          <p:cNvPicPr>
            <a:picLocks noChangeAspect="1"/>
          </p:cNvPicPr>
          <p:nvPr/>
        </p:nvPicPr>
        <p:blipFill>
          <a:blip r:embed="rId3"/>
          <a:stretch>
            <a:fillRect/>
          </a:stretch>
        </p:blipFill>
        <p:spPr>
          <a:xfrm>
            <a:off x="1586048" y="2031980"/>
            <a:ext cx="9357827" cy="4314512"/>
          </a:xfrm>
          <a:prstGeom prst="rect">
            <a:avLst/>
          </a:prstGeom>
        </p:spPr>
      </p:pic>
      <p:sp>
        <p:nvSpPr>
          <p:cNvPr id="3" name="矩形 2">
            <a:extLst>
              <a:ext uri="{FF2B5EF4-FFF2-40B4-BE49-F238E27FC236}">
                <a16:creationId xmlns:a16="http://schemas.microsoft.com/office/drawing/2014/main" id="{62AAC342-E74E-6B45-8B5D-251FA9EA8513}"/>
              </a:ext>
            </a:extLst>
          </p:cNvPr>
          <p:cNvSpPr/>
          <p:nvPr/>
        </p:nvSpPr>
        <p:spPr>
          <a:xfrm>
            <a:off x="9437511" y="2235200"/>
            <a:ext cx="1061156" cy="3273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TextBox 12">
            <a:extLst>
              <a:ext uri="{FF2B5EF4-FFF2-40B4-BE49-F238E27FC236}">
                <a16:creationId xmlns:a16="http://schemas.microsoft.com/office/drawing/2014/main" id="{C66303A5-CA20-6C40-8BD0-7A48A0EA879B}"/>
              </a:ext>
            </a:extLst>
          </p:cNvPr>
          <p:cNvSpPr txBox="1"/>
          <p:nvPr/>
        </p:nvSpPr>
        <p:spPr>
          <a:xfrm>
            <a:off x="1695203" y="6346492"/>
            <a:ext cx="6097978" cy="369332"/>
          </a:xfrm>
          <a:prstGeom prst="rect">
            <a:avLst/>
          </a:prstGeom>
          <a:noFill/>
        </p:spPr>
        <p:txBody>
          <a:bodyPr wrap="square">
            <a:spAutoFit/>
          </a:bodyPr>
          <a:lstStyle/>
          <a:p>
            <a:r>
              <a:rPr lang="en-US" sz="1800" dirty="0">
                <a:effectLst/>
                <a:latin typeface="CMR10"/>
              </a:rPr>
              <a:t>Aiming for a precision of about 2% in 1 </a:t>
            </a:r>
            <a:r>
              <a:rPr lang="en-US" sz="1800" dirty="0" err="1">
                <a:effectLst/>
                <a:latin typeface="CMR10"/>
              </a:rPr>
              <a:t>ms</a:t>
            </a:r>
            <a:r>
              <a:rPr lang="en-US" sz="1800" dirty="0">
                <a:effectLst/>
                <a:latin typeface="CMR10"/>
              </a:rPr>
              <a:t> </a:t>
            </a:r>
            <a:endParaRPr lang="en-US" dirty="0"/>
          </a:p>
        </p:txBody>
      </p:sp>
      <p:sp>
        <p:nvSpPr>
          <p:cNvPr id="14" name="文本框 28">
            <a:extLst>
              <a:ext uri="{FF2B5EF4-FFF2-40B4-BE49-F238E27FC236}">
                <a16:creationId xmlns:a16="http://schemas.microsoft.com/office/drawing/2014/main" id="{8DC6D984-1099-0147-897B-11E50E4549D1}"/>
              </a:ext>
            </a:extLst>
          </p:cNvPr>
          <p:cNvSpPr txBox="1"/>
          <p:nvPr/>
        </p:nvSpPr>
        <p:spPr>
          <a:xfrm>
            <a:off x="1229994" y="588311"/>
            <a:ext cx="10457951" cy="369332"/>
          </a:xfrm>
          <a:prstGeom prst="rect">
            <a:avLst/>
          </a:prstGeom>
          <a:noFill/>
        </p:spPr>
        <p:txBody>
          <a:bodyPr wrap="square">
            <a:spAutoFit/>
          </a:bodyPr>
          <a:lstStyle/>
          <a:p>
            <a:pPr marL="285750" indent="-285750">
              <a:buFont typeface="Wingdings" pitchFamily="2" charset="2"/>
              <a:buChar char="p"/>
            </a:pPr>
            <a:r>
              <a:rPr lang="en-US" altLang="zh-CN" dirty="0">
                <a:effectLst/>
                <a:latin typeface="CMR10"/>
              </a:rPr>
              <a:t>Three potential locations were considered: before, inside, and after the first bending magnet. </a:t>
            </a:r>
            <a:endParaRPr lang="en-US" altLang="zh-CN" dirty="0"/>
          </a:p>
        </p:txBody>
      </p:sp>
    </p:spTree>
    <p:extLst>
      <p:ext uri="{BB962C8B-B14F-4D97-AF65-F5344CB8AC3E}">
        <p14:creationId xmlns:p14="http://schemas.microsoft.com/office/powerpoint/2010/main" val="147493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7984B0-8689-AEB3-FFA5-DA998D1B1BEC}"/>
              </a:ext>
            </a:extLst>
          </p:cNvPr>
          <p:cNvSpPr>
            <a:spLocks noGrp="1"/>
          </p:cNvSpPr>
          <p:nvPr>
            <p:ph type="title"/>
          </p:nvPr>
        </p:nvSpPr>
        <p:spPr>
          <a:xfrm>
            <a:off x="4024162" y="105243"/>
            <a:ext cx="3618297" cy="838033"/>
          </a:xfrm>
        </p:spPr>
        <p:txBody>
          <a:bodyPr/>
          <a:lstStyle/>
          <a:p>
            <a:r>
              <a:rPr kumimoji="1" lang="en-US" altLang="zh-CN" sz="2600" b="1" dirty="0">
                <a:solidFill>
                  <a:schemeClr val="accent1">
                    <a:lumMod val="50000"/>
                  </a:schemeClr>
                </a:solidFill>
                <a:latin typeface="Times" panose="02020603050405020304" pitchFamily="18" charset="0"/>
                <a:cs typeface="Times" panose="02020603050405020304" pitchFamily="18" charset="0"/>
              </a:rPr>
              <a:t>Summary and outlook</a:t>
            </a:r>
            <a:endParaRPr kumimoji="1" lang="zh-CN" altLang="en-US" sz="2600" b="1" dirty="0">
              <a:solidFill>
                <a:schemeClr val="accent1">
                  <a:lumMod val="50000"/>
                </a:schemeClr>
              </a:solidFill>
              <a:latin typeface="Times" panose="02020603050405020304" pitchFamily="18" charset="0"/>
              <a:cs typeface="Times" panose="02020603050405020304" pitchFamily="18" charset="0"/>
            </a:endParaRPr>
          </a:p>
        </p:txBody>
      </p:sp>
      <p:sp>
        <p:nvSpPr>
          <p:cNvPr id="3" name="内容占位符 2">
            <a:extLst>
              <a:ext uri="{FF2B5EF4-FFF2-40B4-BE49-F238E27FC236}">
                <a16:creationId xmlns:a16="http://schemas.microsoft.com/office/drawing/2014/main" id="{4B23359D-15F2-7F26-B054-318B5F098C7D}"/>
              </a:ext>
            </a:extLst>
          </p:cNvPr>
          <p:cNvSpPr>
            <a:spLocks noGrp="1"/>
          </p:cNvSpPr>
          <p:nvPr>
            <p:ph idx="1"/>
          </p:nvPr>
        </p:nvSpPr>
        <p:spPr>
          <a:xfrm>
            <a:off x="827170" y="1134335"/>
            <a:ext cx="10012279" cy="4818252"/>
          </a:xfrm>
        </p:spPr>
        <p:txBody>
          <a:bodyPr>
            <a:normAutofit/>
          </a:bodyPr>
          <a:lstStyle/>
          <a:p>
            <a:pPr algn="just"/>
            <a:r>
              <a:rPr lang="en-US" sz="2000" dirty="0">
                <a:effectLst/>
                <a:latin typeface="Times New Roman" panose="02020603050405020304" pitchFamily="18" charset="0"/>
                <a:cs typeface="Times New Roman" panose="02020603050405020304" pitchFamily="18" charset="0"/>
              </a:rPr>
              <a:t>The implementation of a fast luminosity feedback system at the IP is crucial for CEPC to ensure optimal collision and achieve maximum luminosity. </a:t>
            </a:r>
          </a:p>
          <a:p>
            <a:pPr algn="just"/>
            <a:r>
              <a:rPr lang="en-US" sz="2000" dirty="0">
                <a:effectLst/>
                <a:latin typeface="Times New Roman" panose="02020603050405020304" pitchFamily="18" charset="0"/>
                <a:cs typeface="Times New Roman" panose="02020603050405020304" pitchFamily="18" charset="0"/>
              </a:rPr>
              <a:t>The proposed approach involves utilizing the beam-beam deflection driven method based on BPMs for vertical orbit feedback and a luminosity-driven method for horizontal feedback. </a:t>
            </a:r>
            <a:endParaRPr lang="en-US" sz="2000" dirty="0">
              <a:latin typeface="Times New Roman" panose="02020603050405020304" pitchFamily="18" charset="0"/>
              <a:cs typeface="Times New Roman" panose="02020603050405020304" pitchFamily="18" charset="0"/>
            </a:endParaRPr>
          </a:p>
          <a:p>
            <a:pPr algn="just"/>
            <a:r>
              <a:rPr lang="en-US" sz="2000" dirty="0">
                <a:effectLst/>
                <a:latin typeface="Times New Roman" panose="02020603050405020304" pitchFamily="18" charset="0"/>
                <a:cs typeface="Times New Roman" panose="02020603050405020304" pitchFamily="18" charset="0"/>
              </a:rPr>
              <a:t>Candidate positions for BPMs and luminosity detector have been identified. </a:t>
            </a:r>
          </a:p>
          <a:p>
            <a:pPr algn="just"/>
            <a:r>
              <a:rPr lang="en-US" sz="2000" dirty="0">
                <a:effectLst/>
                <a:latin typeface="Times New Roman" panose="02020603050405020304" pitchFamily="18" charset="0"/>
                <a:cs typeface="Times New Roman" panose="02020603050405020304" pitchFamily="18" charset="0"/>
              </a:rPr>
              <a:t>However, there is still more work to be done, such as the design of the BPM and feedback electronics, the design of detectors and data acquisition system, and the entire feedback system simulation from start to end, and so on. </a:t>
            </a:r>
            <a:endParaRPr lang="en-US" altLang="zh-CN" sz="2000"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E7B91934-B636-C22D-C8FC-0FB97E1173B0}"/>
              </a:ext>
            </a:extLst>
          </p:cNvPr>
          <p:cNvSpPr>
            <a:spLocks noGrp="1"/>
          </p:cNvSpPr>
          <p:nvPr>
            <p:ph type="sldNum" sz="quarter" idx="12"/>
          </p:nvPr>
        </p:nvSpPr>
        <p:spPr/>
        <p:txBody>
          <a:bodyPr/>
          <a:lstStyle/>
          <a:p>
            <a:fld id="{9103504C-F89A-414D-A090-E880DF830E38}" type="slidenum">
              <a:rPr lang="en-US" smtClean="0"/>
              <a:t>12</a:t>
            </a:fld>
            <a:endParaRPr lang="en-US"/>
          </a:p>
        </p:txBody>
      </p:sp>
    </p:spTree>
    <p:extLst>
      <p:ext uri="{BB962C8B-B14F-4D97-AF65-F5344CB8AC3E}">
        <p14:creationId xmlns:p14="http://schemas.microsoft.com/office/powerpoint/2010/main" val="198006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941000D-4E0C-E244-B95E-547B0CA0AC2F}"/>
              </a:ext>
            </a:extLst>
          </p:cNvPr>
          <p:cNvSpPr txBox="1"/>
          <p:nvPr/>
        </p:nvSpPr>
        <p:spPr>
          <a:xfrm>
            <a:off x="3583460" y="2782669"/>
            <a:ext cx="7648832" cy="646331"/>
          </a:xfrm>
          <a:prstGeom prst="rect">
            <a:avLst/>
          </a:prstGeom>
          <a:noFill/>
        </p:spPr>
        <p:txBody>
          <a:bodyPr wrap="square" rtlCol="0">
            <a:spAutoFit/>
          </a:bodyPr>
          <a:lstStyle/>
          <a:p>
            <a:r>
              <a:rPr kumimoji="1" lang="en-US" altLang="zh-CN" sz="3600" b="1" dirty="0">
                <a:solidFill>
                  <a:schemeClr val="accent1">
                    <a:lumMod val="50000"/>
                  </a:schemeClr>
                </a:solidFill>
                <a:latin typeface="Times New Roman" panose="02020603050405020304" pitchFamily="18" charset="0"/>
                <a:cs typeface="Times New Roman" panose="02020603050405020304" pitchFamily="18" charset="0"/>
              </a:rPr>
              <a:t>Thanks for your attention</a:t>
            </a:r>
            <a:endParaRPr kumimoji="1" lang="zh-CN" altLang="en-US" sz="36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62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6576C90-3909-DD49-9AEC-D29C924B4F23}"/>
              </a:ext>
            </a:extLst>
          </p:cNvPr>
          <p:cNvSpPr txBox="1"/>
          <p:nvPr/>
        </p:nvSpPr>
        <p:spPr>
          <a:xfrm>
            <a:off x="4250531" y="129659"/>
            <a:ext cx="6100762" cy="461665"/>
          </a:xfrm>
          <a:prstGeom prst="rect">
            <a:avLst/>
          </a:prstGeom>
          <a:noFill/>
        </p:spPr>
        <p:txBody>
          <a:bodyPr wrap="square">
            <a:spAutoFit/>
          </a:bodyPr>
          <a:lstStyle/>
          <a:p>
            <a:r>
              <a:rPr lang="en-US" altLang="zh-CN" sz="2400" b="1" dirty="0">
                <a:solidFill>
                  <a:schemeClr val="accent1">
                    <a:lumMod val="50000"/>
                  </a:schemeClr>
                </a:solidFill>
                <a:latin typeface="Times" pitchFamily="2" charset="0"/>
              </a:rPr>
              <a:t>Horizontal</a:t>
            </a:r>
            <a:r>
              <a:rPr lang="en-US" altLang="zh-CN" sz="2400" b="1" dirty="0">
                <a:solidFill>
                  <a:schemeClr val="accent1">
                    <a:lumMod val="50000"/>
                  </a:schemeClr>
                </a:solidFill>
                <a:effectLst/>
                <a:latin typeface="Times" pitchFamily="2" charset="0"/>
              </a:rPr>
              <a:t> IP orbit feedback </a:t>
            </a:r>
            <a:endParaRPr lang="en-US" altLang="zh-CN" sz="2400" b="1" dirty="0">
              <a:solidFill>
                <a:schemeClr val="accent1">
                  <a:lumMod val="50000"/>
                </a:schemeClr>
              </a:solidFill>
              <a:latin typeface="Times" pitchFamily="2" charset="0"/>
            </a:endParaRPr>
          </a:p>
        </p:txBody>
      </p:sp>
      <p:grpSp>
        <p:nvGrpSpPr>
          <p:cNvPr id="5" name="组合 9">
            <a:extLst>
              <a:ext uri="{FF2B5EF4-FFF2-40B4-BE49-F238E27FC236}">
                <a16:creationId xmlns:a16="http://schemas.microsoft.com/office/drawing/2014/main" id="{5CFF16A3-2C6B-0648-979A-B5504D2544F8}"/>
              </a:ext>
            </a:extLst>
          </p:cNvPr>
          <p:cNvGrpSpPr>
            <a:grpSpLocks/>
          </p:cNvGrpSpPr>
          <p:nvPr/>
        </p:nvGrpSpPr>
        <p:grpSpPr bwMode="auto">
          <a:xfrm>
            <a:off x="451743" y="651086"/>
            <a:ext cx="11214039" cy="73930"/>
            <a:chOff x="30834" y="1305568"/>
            <a:chExt cx="8816454" cy="66133"/>
          </a:xfrm>
        </p:grpSpPr>
        <p:sp>
          <p:nvSpPr>
            <p:cNvPr id="6" name="矩形 5">
              <a:extLst>
                <a:ext uri="{FF2B5EF4-FFF2-40B4-BE49-F238E27FC236}">
                  <a16:creationId xmlns:a16="http://schemas.microsoft.com/office/drawing/2014/main" id="{2903EF77-1884-FD47-86BE-3AD68327D6EC}"/>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7" name="矩形 6">
              <a:extLst>
                <a:ext uri="{FF2B5EF4-FFF2-40B4-BE49-F238E27FC236}">
                  <a16:creationId xmlns:a16="http://schemas.microsoft.com/office/drawing/2014/main" id="{2DAA3EE7-4D1B-E44B-8C3C-84293DA69C03}"/>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sp>
        <p:nvSpPr>
          <p:cNvPr id="24" name="文本框 23">
            <a:extLst>
              <a:ext uri="{FF2B5EF4-FFF2-40B4-BE49-F238E27FC236}">
                <a16:creationId xmlns:a16="http://schemas.microsoft.com/office/drawing/2014/main" id="{724EB877-07E6-3B47-9626-66219884F025}"/>
              </a:ext>
            </a:extLst>
          </p:cNvPr>
          <p:cNvSpPr txBox="1"/>
          <p:nvPr/>
        </p:nvSpPr>
        <p:spPr>
          <a:xfrm>
            <a:off x="451743" y="888558"/>
            <a:ext cx="11535470" cy="384721"/>
          </a:xfrm>
          <a:prstGeom prst="rect">
            <a:avLst/>
          </a:prstGeom>
          <a:noFill/>
        </p:spPr>
        <p:txBody>
          <a:bodyPr wrap="square">
            <a:spAutoFit/>
          </a:bodyPr>
          <a:lstStyle/>
          <a:p>
            <a:pPr marL="285750" indent="-285750" algn="just">
              <a:buFont typeface="Wingdings" pitchFamily="2" charset="2"/>
              <a:buChar char="p"/>
            </a:pPr>
            <a:r>
              <a:rPr lang="en-US" altLang="zh-CN" sz="1900" dirty="0">
                <a:solidFill>
                  <a:srgbClr val="0070C0"/>
                </a:solidFill>
                <a:latin typeface="CMR10"/>
              </a:rPr>
              <a:t>L</a:t>
            </a:r>
            <a:r>
              <a:rPr lang="en-US" altLang="zh-CN" sz="1900" dirty="0">
                <a:solidFill>
                  <a:srgbClr val="0070C0"/>
                </a:solidFill>
                <a:effectLst/>
                <a:latin typeface="CMR10"/>
              </a:rPr>
              <a:t>uminosity-driven method with a dithering system </a:t>
            </a:r>
            <a:r>
              <a:rPr lang="en-US" altLang="zh-CN" sz="1900" dirty="0">
                <a:effectLst/>
                <a:latin typeface="CMR10"/>
              </a:rPr>
              <a:t>used for orbit feedback and luminosity optimization</a:t>
            </a:r>
            <a:endParaRPr lang="en-US" altLang="zh-CN" sz="1900" dirty="0"/>
          </a:p>
        </p:txBody>
      </p:sp>
      <p:sp>
        <p:nvSpPr>
          <p:cNvPr id="10" name="文本框 9">
            <a:extLst>
              <a:ext uri="{FF2B5EF4-FFF2-40B4-BE49-F238E27FC236}">
                <a16:creationId xmlns:a16="http://schemas.microsoft.com/office/drawing/2014/main" id="{1D0381AB-0128-474B-91AB-99A4E62C10D0}"/>
              </a:ext>
            </a:extLst>
          </p:cNvPr>
          <p:cNvSpPr txBox="1"/>
          <p:nvPr/>
        </p:nvSpPr>
        <p:spPr>
          <a:xfrm>
            <a:off x="796194" y="1385847"/>
            <a:ext cx="8936832" cy="36933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sym typeface="Wingdings" pitchFamily="2" charset="2"/>
              </a:rPr>
              <a:t> </a:t>
            </a:r>
            <a:r>
              <a:rPr lang="en-US" altLang="zh-CN" sz="1800" dirty="0">
                <a:effectLst/>
                <a:latin typeface="CMR10"/>
              </a:rPr>
              <a:t>considering the weak beam-beam deflection and a lower required feedback speed (1kHz) </a:t>
            </a:r>
            <a:endParaRPr lang="zh-CN" altLang="en-US" dirty="0"/>
          </a:p>
        </p:txBody>
      </p:sp>
      <p:sp>
        <p:nvSpPr>
          <p:cNvPr id="13" name="文本框 12">
            <a:extLst>
              <a:ext uri="{FF2B5EF4-FFF2-40B4-BE49-F238E27FC236}">
                <a16:creationId xmlns:a16="http://schemas.microsoft.com/office/drawing/2014/main" id="{2C2BCB1C-606B-8B45-86C6-ECFAE8841603}"/>
              </a:ext>
            </a:extLst>
          </p:cNvPr>
          <p:cNvSpPr txBox="1"/>
          <p:nvPr/>
        </p:nvSpPr>
        <p:spPr>
          <a:xfrm>
            <a:off x="451743" y="1867747"/>
            <a:ext cx="11535470" cy="892552"/>
          </a:xfrm>
          <a:prstGeom prst="rect">
            <a:avLst/>
          </a:prstGeom>
          <a:noFill/>
        </p:spPr>
        <p:txBody>
          <a:bodyPr wrap="square">
            <a:spAutoFit/>
          </a:bodyPr>
          <a:lstStyle/>
          <a:p>
            <a:pPr marL="285750" indent="-285750" algn="just">
              <a:buFont typeface="Wingdings" pitchFamily="2" charset="2"/>
              <a:buChar char="p"/>
            </a:pPr>
            <a:r>
              <a:rPr kumimoji="1" lang="en-US" altLang="zh-CN" sz="1800" dirty="0">
                <a:latin typeface="Times New Roman" panose="02020603050405020304" pitchFamily="18" charset="0"/>
                <a:cs typeface="Times New Roman" panose="02020603050405020304" pitchFamily="18" charset="0"/>
                <a:sym typeface="Wingdings" pitchFamily="2" charset="2"/>
              </a:rPr>
              <a:t> </a:t>
            </a:r>
            <a:r>
              <a:rPr kumimoji="1" lang="en-US" altLang="zh-CN" sz="1800" dirty="0">
                <a:solidFill>
                  <a:schemeClr val="accent5">
                    <a:lumMod val="75000"/>
                  </a:schemeClr>
                </a:solidFill>
                <a:latin typeface="Times New Roman" panose="02020603050405020304" pitchFamily="18" charset="0"/>
                <a:cs typeface="Times New Roman" panose="02020603050405020304" pitchFamily="18" charset="0"/>
                <a:sym typeface="Wingdings" pitchFamily="2" charset="2"/>
              </a:rPr>
              <a:t>T</a:t>
            </a:r>
            <a:r>
              <a:rPr kumimoji="1" lang="en-US" altLang="zh-CN" sz="1800" dirty="0">
                <a:solidFill>
                  <a:schemeClr val="accent5">
                    <a:lumMod val="75000"/>
                  </a:schemeClr>
                </a:solidFill>
                <a:latin typeface="Times New Roman" panose="02020603050405020304" pitchFamily="18" charset="0"/>
                <a:cs typeface="Times New Roman" panose="02020603050405020304" pitchFamily="18" charset="0"/>
              </a:rPr>
              <a:t>he fast luminosity monitor based on </a:t>
            </a:r>
            <a:r>
              <a:rPr kumimoji="1" lang="en" altLang="zh-CN" sz="1800" dirty="0">
                <a:solidFill>
                  <a:schemeClr val="accent5">
                    <a:lumMod val="75000"/>
                  </a:schemeClr>
                </a:solidFill>
                <a:latin typeface="Times New Roman" panose="02020603050405020304" pitchFamily="18" charset="0"/>
                <a:cs typeface="Times New Roman" panose="02020603050405020304" pitchFamily="18" charset="0"/>
              </a:rPr>
              <a:t>radiative Bhabha at zero degree</a:t>
            </a:r>
          </a:p>
          <a:p>
            <a:r>
              <a:rPr kumimoji="1" lang="en" altLang="zh-CN"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altLang="zh-CN" dirty="0">
                <a:effectLst/>
                <a:latin typeface="CMR10"/>
              </a:rPr>
              <a:t>single Bremsstrahlung of </a:t>
            </a:r>
            <a:r>
              <a:rPr lang="en-US" sz="1800" dirty="0">
                <a:effectLst/>
                <a:latin typeface="CMR10"/>
              </a:rPr>
              <a:t>of one beam particle in the field of an opposing beam particle </a:t>
            </a:r>
            <a:endParaRPr lang="en-US" dirty="0"/>
          </a:p>
          <a:p>
            <a:pPr marL="285750" indent="-285750" algn="just">
              <a:buFont typeface="Wingdings" pitchFamily="2" charset="2"/>
              <a:buChar char="p"/>
            </a:pPr>
            <a:endParaRPr lang="en" altLang="zh-CN" sz="1400" dirty="0">
              <a:latin typeface="Times New Roman" panose="02020603050405020304" pitchFamily="18" charset="0"/>
              <a:cs typeface="Times New Roman" panose="02020603050405020304" pitchFamily="18" charset="0"/>
            </a:endParaRPr>
          </a:p>
        </p:txBody>
      </p:sp>
      <p:pic>
        <p:nvPicPr>
          <p:cNvPr id="9" name="图片 8" descr="图形用户界面, 应用程序&#10;&#10;描述已自动生成">
            <a:extLst>
              <a:ext uri="{FF2B5EF4-FFF2-40B4-BE49-F238E27FC236}">
                <a16:creationId xmlns:a16="http://schemas.microsoft.com/office/drawing/2014/main" id="{19AF4889-2046-1247-951D-31E0C747AE2D}"/>
              </a:ext>
            </a:extLst>
          </p:cNvPr>
          <p:cNvPicPr>
            <a:picLocks noChangeAspect="1"/>
          </p:cNvPicPr>
          <p:nvPr/>
        </p:nvPicPr>
        <p:blipFill rotWithShape="1">
          <a:blip r:embed="rId2"/>
          <a:srcRect t="20042" r="61099" b="20431"/>
          <a:stretch/>
        </p:blipFill>
        <p:spPr>
          <a:xfrm>
            <a:off x="9202314" y="2108803"/>
            <a:ext cx="2784899" cy="1375969"/>
          </a:xfrm>
          <a:prstGeom prst="rect">
            <a:avLst/>
          </a:prstGeom>
        </p:spPr>
      </p:pic>
      <p:sp>
        <p:nvSpPr>
          <p:cNvPr id="17" name="文本框 16">
            <a:extLst>
              <a:ext uri="{FF2B5EF4-FFF2-40B4-BE49-F238E27FC236}">
                <a16:creationId xmlns:a16="http://schemas.microsoft.com/office/drawing/2014/main" id="{A00A4D4A-87A8-834C-BF9A-3B436506EB47}"/>
              </a:ext>
            </a:extLst>
          </p:cNvPr>
          <p:cNvSpPr txBox="1"/>
          <p:nvPr/>
        </p:nvSpPr>
        <p:spPr>
          <a:xfrm>
            <a:off x="796194" y="2553145"/>
            <a:ext cx="6100762" cy="36933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sym typeface="Wingdings" pitchFamily="2" charset="2"/>
              </a:rPr>
              <a:t>very large cross section (127mbarn) </a:t>
            </a:r>
            <a:endParaRPr lang="zh-CN" altLang="en-US" dirty="0"/>
          </a:p>
        </p:txBody>
      </p:sp>
      <p:sp>
        <p:nvSpPr>
          <p:cNvPr id="19" name="文本框 18">
            <a:extLst>
              <a:ext uri="{FF2B5EF4-FFF2-40B4-BE49-F238E27FC236}">
                <a16:creationId xmlns:a16="http://schemas.microsoft.com/office/drawing/2014/main" id="{DAADDE74-04DE-4A44-958E-CD9647B8969A}"/>
              </a:ext>
            </a:extLst>
          </p:cNvPr>
          <p:cNvSpPr txBox="1"/>
          <p:nvPr/>
        </p:nvSpPr>
        <p:spPr>
          <a:xfrm>
            <a:off x="796194" y="2876724"/>
            <a:ext cx="6956461" cy="36933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sym typeface="Wingdings" pitchFamily="2" charset="2"/>
              </a:rPr>
              <a:t> </a:t>
            </a:r>
            <a:r>
              <a:rPr lang="en-US" altLang="zh-CN" sz="1800" dirty="0">
                <a:effectLst/>
                <a:latin typeface="CMR10"/>
              </a:rPr>
              <a:t>Bhabha particles produced at the IP is proportional to the luminosity </a:t>
            </a:r>
            <a:endParaRPr lang="en-US" altLang="zh-CN" dirty="0"/>
          </a:p>
        </p:txBody>
      </p:sp>
      <p:pic>
        <p:nvPicPr>
          <p:cNvPr id="30" name="图片 29">
            <a:extLst>
              <a:ext uri="{FF2B5EF4-FFF2-40B4-BE49-F238E27FC236}">
                <a16:creationId xmlns:a16="http://schemas.microsoft.com/office/drawing/2014/main" id="{B7F9208A-840E-BF41-88D0-69EC09DA62B5}"/>
              </a:ext>
            </a:extLst>
          </p:cNvPr>
          <p:cNvPicPr>
            <a:picLocks noChangeAspect="1"/>
          </p:cNvPicPr>
          <p:nvPr/>
        </p:nvPicPr>
        <p:blipFill>
          <a:blip r:embed="rId3"/>
          <a:stretch>
            <a:fillRect/>
          </a:stretch>
        </p:blipFill>
        <p:spPr>
          <a:xfrm>
            <a:off x="1143793" y="4328269"/>
            <a:ext cx="9207500" cy="1270000"/>
          </a:xfrm>
          <a:prstGeom prst="rect">
            <a:avLst/>
          </a:prstGeom>
        </p:spPr>
      </p:pic>
      <p:pic>
        <p:nvPicPr>
          <p:cNvPr id="31" name="图片 30">
            <a:extLst>
              <a:ext uri="{FF2B5EF4-FFF2-40B4-BE49-F238E27FC236}">
                <a16:creationId xmlns:a16="http://schemas.microsoft.com/office/drawing/2014/main" id="{9E54987E-C3BF-4944-8018-EA9DE6D697A3}"/>
              </a:ext>
            </a:extLst>
          </p:cNvPr>
          <p:cNvPicPr>
            <a:picLocks noChangeAspect="1"/>
          </p:cNvPicPr>
          <p:nvPr/>
        </p:nvPicPr>
        <p:blipFill rotWithShape="1">
          <a:blip r:embed="rId4"/>
          <a:srcRect b="70446"/>
          <a:stretch/>
        </p:blipFill>
        <p:spPr>
          <a:xfrm>
            <a:off x="1620097" y="3288479"/>
            <a:ext cx="1743304" cy="374400"/>
          </a:xfrm>
          <a:prstGeom prst="rect">
            <a:avLst/>
          </a:prstGeom>
        </p:spPr>
      </p:pic>
      <p:pic>
        <p:nvPicPr>
          <p:cNvPr id="33" name="图片 32">
            <a:extLst>
              <a:ext uri="{FF2B5EF4-FFF2-40B4-BE49-F238E27FC236}">
                <a16:creationId xmlns:a16="http://schemas.microsoft.com/office/drawing/2014/main" id="{131993D8-923B-F24A-80D4-699EDF7C0727}"/>
              </a:ext>
            </a:extLst>
          </p:cNvPr>
          <p:cNvPicPr>
            <a:picLocks noChangeAspect="1"/>
          </p:cNvPicPr>
          <p:nvPr/>
        </p:nvPicPr>
        <p:blipFill rotWithShape="1">
          <a:blip r:embed="rId4"/>
          <a:srcRect t="46321"/>
          <a:stretch/>
        </p:blipFill>
        <p:spPr>
          <a:xfrm>
            <a:off x="2887725" y="3237932"/>
            <a:ext cx="1917700" cy="681725"/>
          </a:xfrm>
          <a:prstGeom prst="rect">
            <a:avLst/>
          </a:prstGeom>
        </p:spPr>
      </p:pic>
      <p:sp>
        <p:nvSpPr>
          <p:cNvPr id="35" name="文本框 34">
            <a:extLst>
              <a:ext uri="{FF2B5EF4-FFF2-40B4-BE49-F238E27FC236}">
                <a16:creationId xmlns:a16="http://schemas.microsoft.com/office/drawing/2014/main" id="{251A00B7-E343-0149-8BAE-3C274B15B127}"/>
              </a:ext>
            </a:extLst>
          </p:cNvPr>
          <p:cNvSpPr txBox="1"/>
          <p:nvPr/>
        </p:nvSpPr>
        <p:spPr>
          <a:xfrm>
            <a:off x="796194" y="3818834"/>
            <a:ext cx="9207500" cy="36933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sym typeface="Wingdings" pitchFamily="2" charset="2"/>
              </a:rPr>
              <a:t> </a:t>
            </a:r>
            <a:r>
              <a:rPr lang="en-US" altLang="zh-CN" sz="1800" dirty="0">
                <a:effectLst/>
                <a:latin typeface="CMR10"/>
              </a:rPr>
              <a:t>Sensitive to the change of luminosity in proportion way (relative luminosity measurement)</a:t>
            </a:r>
            <a:endParaRPr lang="en-US" altLang="zh-CN" dirty="0"/>
          </a:p>
        </p:txBody>
      </p:sp>
      <p:sp>
        <p:nvSpPr>
          <p:cNvPr id="2" name="文本框 1">
            <a:extLst>
              <a:ext uri="{FF2B5EF4-FFF2-40B4-BE49-F238E27FC236}">
                <a16:creationId xmlns:a16="http://schemas.microsoft.com/office/drawing/2014/main" id="{5599E974-3930-084F-A6DC-7ABF0ECB7392}"/>
              </a:ext>
            </a:extLst>
          </p:cNvPr>
          <p:cNvSpPr txBox="1"/>
          <p:nvPr/>
        </p:nvSpPr>
        <p:spPr>
          <a:xfrm>
            <a:off x="1143793" y="5866778"/>
            <a:ext cx="3774196" cy="369332"/>
          </a:xfrm>
          <a:prstGeom prst="rect">
            <a:avLst/>
          </a:prstGeom>
          <a:noFill/>
        </p:spPr>
        <p:txBody>
          <a:bodyPr wrap="square" rtlCol="0">
            <a:spAutoFit/>
          </a:bodyPr>
          <a:lstStyle/>
          <a:p>
            <a:r>
              <a:rPr kumimoji="1" lang="en-US" altLang="zh-CN" dirty="0"/>
              <a:t>* need further review</a:t>
            </a:r>
            <a:endParaRPr kumimoji="1" lang="zh-CN" altLang="en-US" dirty="0"/>
          </a:p>
        </p:txBody>
      </p:sp>
      <p:sp>
        <p:nvSpPr>
          <p:cNvPr id="3" name="文本框 2">
            <a:extLst>
              <a:ext uri="{FF2B5EF4-FFF2-40B4-BE49-F238E27FC236}">
                <a16:creationId xmlns:a16="http://schemas.microsoft.com/office/drawing/2014/main" id="{2DCB9072-F48A-9544-96BC-792156E42980}"/>
              </a:ext>
            </a:extLst>
          </p:cNvPr>
          <p:cNvSpPr txBox="1"/>
          <p:nvPr/>
        </p:nvSpPr>
        <p:spPr>
          <a:xfrm>
            <a:off x="7821891" y="5308923"/>
            <a:ext cx="461516" cy="369332"/>
          </a:xfrm>
          <a:prstGeom prst="rect">
            <a:avLst/>
          </a:prstGeom>
          <a:noFill/>
        </p:spPr>
        <p:txBody>
          <a:bodyPr wrap="square" rtlCol="0">
            <a:spAutoFit/>
          </a:bodyPr>
          <a:lstStyle/>
          <a:p>
            <a:r>
              <a:rPr kumimoji="1" lang="en-US" altLang="zh-CN" dirty="0"/>
              <a:t>*</a:t>
            </a:r>
            <a:endParaRPr kumimoji="1" lang="zh-CN" altLang="en-US" dirty="0"/>
          </a:p>
        </p:txBody>
      </p:sp>
    </p:spTree>
    <p:extLst>
      <p:ext uri="{BB962C8B-B14F-4D97-AF65-F5344CB8AC3E}">
        <p14:creationId xmlns:p14="http://schemas.microsoft.com/office/powerpoint/2010/main" val="292501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975009D-6E8D-6148-9FBA-03DDCD575F6B}"/>
              </a:ext>
            </a:extLst>
          </p:cNvPr>
          <p:cNvPicPr>
            <a:picLocks noChangeAspect="1"/>
          </p:cNvPicPr>
          <p:nvPr/>
        </p:nvPicPr>
        <p:blipFill>
          <a:blip r:embed="rId2"/>
          <a:stretch>
            <a:fillRect/>
          </a:stretch>
        </p:blipFill>
        <p:spPr>
          <a:xfrm>
            <a:off x="6478429" y="4390126"/>
            <a:ext cx="4177948" cy="1671179"/>
          </a:xfrm>
          <a:prstGeom prst="rect">
            <a:avLst/>
          </a:prstGeom>
        </p:spPr>
      </p:pic>
      <p:sp>
        <p:nvSpPr>
          <p:cNvPr id="4" name="文本框 3">
            <a:extLst>
              <a:ext uri="{FF2B5EF4-FFF2-40B4-BE49-F238E27FC236}">
                <a16:creationId xmlns:a16="http://schemas.microsoft.com/office/drawing/2014/main" id="{68702B9C-CA47-1EEC-68D5-7C6F1BE4588F}"/>
              </a:ext>
            </a:extLst>
          </p:cNvPr>
          <p:cNvSpPr txBox="1"/>
          <p:nvPr/>
        </p:nvSpPr>
        <p:spPr>
          <a:xfrm>
            <a:off x="387621" y="693262"/>
            <a:ext cx="11416757" cy="1027076"/>
          </a:xfrm>
          <a:prstGeom prst="rect">
            <a:avLst/>
          </a:prstGeom>
          <a:noFill/>
        </p:spPr>
        <p:txBody>
          <a:bodyPr wrap="square" rtlCol="0">
            <a:spAutoFit/>
          </a:bodyPr>
          <a:lstStyle/>
          <a:p>
            <a:pPr marL="285750" indent="-285750" algn="just">
              <a:lnSpc>
                <a:spcPts val="2460"/>
              </a:lnSpc>
              <a:buFont typeface="Wingdings" pitchFamily="2" charset="2"/>
              <a:buChar char="p"/>
            </a:pPr>
            <a:r>
              <a:rPr kumimoji="1" lang="en" altLang="zh-CN" dirty="0">
                <a:latin typeface="Times New Roman" panose="02020603050405020304" pitchFamily="18" charset="0"/>
                <a:cs typeface="Times New Roman" panose="02020603050405020304" pitchFamily="18" charset="0"/>
              </a:rPr>
              <a:t>R</a:t>
            </a:r>
            <a:r>
              <a:rPr kumimoji="1" lang="en" altLang="zh-CN" sz="1800" dirty="0">
                <a:latin typeface="Times New Roman" panose="02020603050405020304" pitchFamily="18" charset="0"/>
                <a:cs typeface="Times New Roman" panose="02020603050405020304" pitchFamily="18" charset="0"/>
              </a:rPr>
              <a:t>adiative Bhabha scattering at zero degree </a:t>
            </a:r>
            <a:r>
              <a:rPr kumimoji="1" lang="en-US" altLang="zh-CN" sz="1800" dirty="0">
                <a:latin typeface="Times New Roman" panose="02020603050405020304" pitchFamily="18" charset="0"/>
                <a:cs typeface="Times New Roman" panose="02020603050405020304" pitchFamily="18" charset="0"/>
              </a:rPr>
              <a:t>— </a:t>
            </a:r>
            <a:r>
              <a:rPr lang="en-US" altLang="zh-CN" sz="1800" dirty="0">
                <a:effectLst/>
                <a:latin typeface="CMR10"/>
              </a:rPr>
              <a:t>single Bremsstrahlung of single positron in the field of one electron.</a:t>
            </a:r>
          </a:p>
          <a:p>
            <a:pPr marL="285750" indent="-285750" algn="just">
              <a:lnSpc>
                <a:spcPts val="2460"/>
              </a:lnSpc>
              <a:buFont typeface="Wingdings" pitchFamily="2" charset="2"/>
              <a:buChar char="p"/>
            </a:pPr>
            <a:r>
              <a:rPr lang="en-US" altLang="zh-CN" sz="1800" dirty="0">
                <a:effectLst/>
                <a:latin typeface="CMR10"/>
              </a:rPr>
              <a:t> This process is also </a:t>
            </a:r>
            <a:r>
              <a:rPr lang="en-US" altLang="zh-CN" dirty="0">
                <a:latin typeface="Times New Roman" panose="02020603050405020304" pitchFamily="18" charset="0"/>
                <a:cs typeface="Times New Roman" panose="02020603050405020304" pitchFamily="18" charset="0"/>
              </a:rPr>
              <a:t>one of the main sources of particles losses in a very high luminosity e-e+ collider.</a:t>
            </a:r>
          </a:p>
          <a:p>
            <a:pPr marL="285750" indent="-285750" algn="just">
              <a:lnSpc>
                <a:spcPts val="2460"/>
              </a:lnSpc>
              <a:buFont typeface="Wingdings" pitchFamily="2" charset="2"/>
              <a:buChar char="p"/>
            </a:pPr>
            <a:r>
              <a:rPr lang="en-CA" altLang="zh-CN" sz="1600" dirty="0">
                <a:solidFill>
                  <a:srgbClr val="990099"/>
                </a:solidFill>
              </a:rPr>
              <a:t>Only relative luminosity </a:t>
            </a:r>
            <a:r>
              <a:rPr lang="en-CA" altLang="zh-CN" sz="1600" dirty="0">
                <a:solidFill>
                  <a:srgbClr val="990099"/>
                </a:solidFill>
                <a:sym typeface="Wingdings" panose="05000000000000000000" pitchFamily="2" charset="2"/>
              </a:rPr>
              <a:t>.             count the number of signals</a:t>
            </a:r>
            <a:endParaRPr lang="en-US" altLang="zh-CN" sz="1600"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07241009-1452-6588-F3FD-0562BF32046B}"/>
              </a:ext>
            </a:extLst>
          </p:cNvPr>
          <p:cNvSpPr txBox="1"/>
          <p:nvPr/>
        </p:nvSpPr>
        <p:spPr>
          <a:xfrm>
            <a:off x="2739494" y="83230"/>
            <a:ext cx="7156136" cy="523220"/>
          </a:xfrm>
          <a:prstGeom prst="rect">
            <a:avLst/>
          </a:prstGeom>
          <a:noFill/>
        </p:spPr>
        <p:txBody>
          <a:bodyPr wrap="square" rtlCol="0">
            <a:spAutoFit/>
          </a:bodyPr>
          <a:lstStyle/>
          <a:p>
            <a:r>
              <a:rPr kumimoji="1" lang="en-US" altLang="zh-CN" sz="2800" b="1" dirty="0">
                <a:solidFill>
                  <a:schemeClr val="accent1">
                    <a:lumMod val="50000"/>
                  </a:schemeClr>
                </a:solidFill>
                <a:latin typeface="Times New Roman" panose="02020603050405020304" pitchFamily="18" charset="0"/>
                <a:cs typeface="Times New Roman" panose="02020603050405020304" pitchFamily="18" charset="0"/>
              </a:rPr>
              <a:t>Fast Luminosity Monitor working principle</a:t>
            </a:r>
            <a:endParaRPr kumimoji="1" lang="zh-CN" alt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灯片编号占位符 1">
            <a:extLst>
              <a:ext uri="{FF2B5EF4-FFF2-40B4-BE49-F238E27FC236}">
                <a16:creationId xmlns:a16="http://schemas.microsoft.com/office/drawing/2014/main" id="{686AE7CD-00B8-3A2D-42C7-6C8C7104C2B7}"/>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15</a:t>
            </a:fld>
            <a:endParaRPr lang="zh-CN" altLang="en-US" dirty="0"/>
          </a:p>
        </p:txBody>
      </p:sp>
      <p:pic>
        <p:nvPicPr>
          <p:cNvPr id="10" name="图片 9">
            <a:extLst>
              <a:ext uri="{FF2B5EF4-FFF2-40B4-BE49-F238E27FC236}">
                <a16:creationId xmlns:a16="http://schemas.microsoft.com/office/drawing/2014/main" id="{86E24D5C-C6A5-55CC-404A-A1D23320F3F6}"/>
              </a:ext>
            </a:extLst>
          </p:cNvPr>
          <p:cNvPicPr>
            <a:picLocks noChangeAspect="1"/>
          </p:cNvPicPr>
          <p:nvPr/>
        </p:nvPicPr>
        <p:blipFill rotWithShape="1">
          <a:blip r:embed="rId3"/>
          <a:srcRect r="6388"/>
          <a:stretch/>
        </p:blipFill>
        <p:spPr>
          <a:xfrm>
            <a:off x="6694307" y="1711899"/>
            <a:ext cx="3262159" cy="2495180"/>
          </a:xfrm>
          <a:prstGeom prst="rect">
            <a:avLst/>
          </a:prstGeom>
        </p:spPr>
      </p:pic>
      <p:pic>
        <p:nvPicPr>
          <p:cNvPr id="5" name="图片 4">
            <a:extLst>
              <a:ext uri="{FF2B5EF4-FFF2-40B4-BE49-F238E27FC236}">
                <a16:creationId xmlns:a16="http://schemas.microsoft.com/office/drawing/2014/main" id="{E3B14210-6531-AA79-E54B-DC9CFE74E052}"/>
              </a:ext>
            </a:extLst>
          </p:cNvPr>
          <p:cNvPicPr>
            <a:picLocks noChangeAspect="1"/>
          </p:cNvPicPr>
          <p:nvPr/>
        </p:nvPicPr>
        <p:blipFill rotWithShape="1">
          <a:blip r:embed="rId4"/>
          <a:srcRect r="4640"/>
          <a:stretch/>
        </p:blipFill>
        <p:spPr>
          <a:xfrm>
            <a:off x="10430599" y="5064758"/>
            <a:ext cx="1618244" cy="996547"/>
          </a:xfrm>
          <a:prstGeom prst="rect">
            <a:avLst/>
          </a:prstGeom>
        </p:spPr>
      </p:pic>
      <p:grpSp>
        <p:nvGrpSpPr>
          <p:cNvPr id="7" name="组合 6">
            <a:extLst>
              <a:ext uri="{FF2B5EF4-FFF2-40B4-BE49-F238E27FC236}">
                <a16:creationId xmlns:a16="http://schemas.microsoft.com/office/drawing/2014/main" id="{CD84D600-F012-ED45-8DF1-6287E4BD3616}"/>
              </a:ext>
            </a:extLst>
          </p:cNvPr>
          <p:cNvGrpSpPr/>
          <p:nvPr/>
        </p:nvGrpSpPr>
        <p:grpSpPr>
          <a:xfrm>
            <a:off x="797556" y="2220053"/>
            <a:ext cx="5222710" cy="1478871"/>
            <a:chOff x="1314014" y="1713062"/>
            <a:chExt cx="5408583" cy="1612974"/>
          </a:xfrm>
        </p:grpSpPr>
        <mc:AlternateContent xmlns:mc="http://schemas.openxmlformats.org/markup-compatibility/2006" xmlns:a14="http://schemas.microsoft.com/office/drawing/2010/main">
          <mc:Choice Requires="a14">
            <p:sp>
              <p:nvSpPr>
                <p:cNvPr id="11" name="Rectangle 20">
                  <a:extLst>
                    <a:ext uri="{FF2B5EF4-FFF2-40B4-BE49-F238E27FC236}">
                      <a16:creationId xmlns:a16="http://schemas.microsoft.com/office/drawing/2014/main" id="{9CAE0801-0F43-8B4F-A914-4A38D9329308}"/>
                    </a:ext>
                  </a:extLst>
                </p:cNvPr>
                <p:cNvSpPr/>
                <p:nvPr/>
              </p:nvSpPr>
              <p:spPr>
                <a:xfrm>
                  <a:off x="5202445" y="2389810"/>
                  <a:ext cx="844632" cy="3002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1351" i="1" dirty="0">
                            <a:latin typeface="Cambria Math" panose="02040503050406030204" pitchFamily="18" charset="0"/>
                          </a:rPr>
                          <m:t>𝐸</m:t>
                        </m:r>
                        <m:r>
                          <a:rPr lang="en-CA" sz="1351" i="1" dirty="0">
                            <a:latin typeface="Cambria Math" panose="02040503050406030204" pitchFamily="18" charset="0"/>
                          </a:rPr>
                          <m:t> (</m:t>
                        </m:r>
                        <m:sSup>
                          <m:sSupPr>
                            <m:ctrlPr>
                              <a:rPr lang="en-US" sz="1351" i="1" dirty="0">
                                <a:latin typeface="Cambria Math" panose="02040503050406030204" pitchFamily="18" charset="0"/>
                              </a:rPr>
                            </m:ctrlPr>
                          </m:sSupPr>
                          <m:e>
                            <m:r>
                              <a:rPr lang="en-CA" sz="1351" i="1" dirty="0">
                                <a:latin typeface="Cambria Math" panose="02040503050406030204" pitchFamily="18" charset="0"/>
                              </a:rPr>
                              <m:t>𝑒</m:t>
                            </m:r>
                          </m:e>
                          <m:sup>
                            <m:r>
                              <a:rPr lang="en-US" sz="1351" i="1" dirty="0">
                                <a:latin typeface="Cambria Math" panose="02040503050406030204" pitchFamily="18" charset="0"/>
                              </a:rPr>
                              <m:t>+</m:t>
                            </m:r>
                          </m:sup>
                        </m:sSup>
                        <m:r>
                          <a:rPr lang="en-CA" sz="1351" i="1" dirty="0">
                            <a:latin typeface="Cambria Math" panose="02040503050406030204" pitchFamily="18" charset="0"/>
                          </a:rPr>
                          <m:t>)</m:t>
                        </m:r>
                      </m:oMath>
                    </m:oMathPara>
                  </a14:m>
                  <a:endParaRPr lang="en-US" sz="1351" dirty="0"/>
                </a:p>
              </p:txBody>
            </p:sp>
          </mc:Choice>
          <mc:Fallback xmlns="">
            <p:sp>
              <p:nvSpPr>
                <p:cNvPr id="11" name="Rectangle 20">
                  <a:extLst>
                    <a:ext uri="{FF2B5EF4-FFF2-40B4-BE49-F238E27FC236}">
                      <a16:creationId xmlns:a16="http://schemas.microsoft.com/office/drawing/2014/main" id="{9CAE0801-0F43-8B4F-A914-4A38D9329308}"/>
                    </a:ext>
                  </a:extLst>
                </p:cNvPr>
                <p:cNvSpPr>
                  <a:spLocks noRot="1" noChangeAspect="1" noMove="1" noResize="1" noEditPoints="1" noAdjustHandles="1" noChangeArrowheads="1" noChangeShapeType="1" noTextEdit="1"/>
                </p:cNvSpPr>
                <p:nvPr/>
              </p:nvSpPr>
              <p:spPr>
                <a:xfrm>
                  <a:off x="5202445" y="2389810"/>
                  <a:ext cx="844632" cy="300210"/>
                </a:xfrm>
                <a:prstGeom prst="rect">
                  <a:avLst/>
                </a:prstGeom>
                <a:blipFill>
                  <a:blip r:embed="rId5"/>
                  <a:stretch>
                    <a:fillRect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Rectangle 25">
                  <a:extLst>
                    <a:ext uri="{FF2B5EF4-FFF2-40B4-BE49-F238E27FC236}">
                      <a16:creationId xmlns:a16="http://schemas.microsoft.com/office/drawing/2014/main" id="{0B929EA7-D800-C54B-A4AC-86F16590A8A9}"/>
                    </a:ext>
                  </a:extLst>
                </p:cNvPr>
                <p:cNvSpPr/>
                <p:nvPr/>
              </p:nvSpPr>
              <p:spPr>
                <a:xfrm>
                  <a:off x="5202445" y="3025826"/>
                  <a:ext cx="728347" cy="3002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1351" i="1" dirty="0">
                            <a:latin typeface="Cambria Math" panose="02040503050406030204" pitchFamily="18" charset="0"/>
                          </a:rPr>
                          <m:t>𝐸</m:t>
                        </m:r>
                        <m:r>
                          <a:rPr lang="en-CA" sz="1351" i="1" dirty="0">
                            <a:latin typeface="Cambria Math" panose="02040503050406030204" pitchFamily="18" charset="0"/>
                          </a:rPr>
                          <m:t> (</m:t>
                        </m:r>
                        <m:r>
                          <a:rPr lang="en-US" sz="1351" i="1" dirty="0">
                            <a:latin typeface="Cambria Math" panose="02040503050406030204" pitchFamily="18" charset="0"/>
                          </a:rPr>
                          <m:t>𝛾</m:t>
                        </m:r>
                        <m:r>
                          <a:rPr lang="en-CA" sz="1351" i="1" dirty="0">
                            <a:latin typeface="Cambria Math" panose="02040503050406030204" pitchFamily="18" charset="0"/>
                          </a:rPr>
                          <m:t>)</m:t>
                        </m:r>
                      </m:oMath>
                    </m:oMathPara>
                  </a14:m>
                  <a:endParaRPr lang="en-US" sz="1351" dirty="0"/>
                </a:p>
              </p:txBody>
            </p:sp>
          </mc:Choice>
          <mc:Fallback xmlns="">
            <p:sp>
              <p:nvSpPr>
                <p:cNvPr id="12" name="Rectangle 25">
                  <a:extLst>
                    <a:ext uri="{FF2B5EF4-FFF2-40B4-BE49-F238E27FC236}">
                      <a16:creationId xmlns:a16="http://schemas.microsoft.com/office/drawing/2014/main" id="{0B929EA7-D800-C54B-A4AC-86F16590A8A9}"/>
                    </a:ext>
                  </a:extLst>
                </p:cNvPr>
                <p:cNvSpPr>
                  <a:spLocks noRot="1" noChangeAspect="1" noMove="1" noResize="1" noEditPoints="1" noAdjustHandles="1" noChangeArrowheads="1" noChangeShapeType="1" noTextEdit="1"/>
                </p:cNvSpPr>
                <p:nvPr/>
              </p:nvSpPr>
              <p:spPr>
                <a:xfrm>
                  <a:off x="5202445" y="3025826"/>
                  <a:ext cx="728347" cy="300210"/>
                </a:xfrm>
                <a:prstGeom prst="rect">
                  <a:avLst/>
                </a:prstGeom>
                <a:blipFill>
                  <a:blip r:embed="rId6"/>
                  <a:stretch>
                    <a:fillRect b="-21739"/>
                  </a:stretch>
                </a:blipFill>
              </p:spPr>
              <p:txBody>
                <a:bodyPr/>
                <a:lstStyle/>
                <a:p>
                  <a:r>
                    <a:rPr lang="zh-CN" altLang="en-US">
                      <a:noFill/>
                    </a:rPr>
                    <a:t> </a:t>
                  </a:r>
                </a:p>
              </p:txBody>
            </p:sp>
          </mc:Fallback>
        </mc:AlternateContent>
        <p:pic>
          <p:nvPicPr>
            <p:cNvPr id="14" name="Picture 18">
              <a:extLst>
                <a:ext uri="{FF2B5EF4-FFF2-40B4-BE49-F238E27FC236}">
                  <a16:creationId xmlns:a16="http://schemas.microsoft.com/office/drawing/2014/main" id="{2A20ED93-11C7-C742-B8FE-F3288E042CCF}"/>
                </a:ext>
              </a:extLst>
            </p:cNvPr>
            <p:cNvPicPr>
              <a:picLocks noChangeAspect="1"/>
            </p:cNvPicPr>
            <p:nvPr/>
          </p:nvPicPr>
          <p:blipFill rotWithShape="1">
            <a:blip r:embed="rId7"/>
            <a:srcRect t="20066"/>
            <a:stretch/>
          </p:blipFill>
          <p:spPr>
            <a:xfrm>
              <a:off x="2739494" y="1715427"/>
              <a:ext cx="2502155" cy="1580220"/>
            </a:xfrm>
            <a:prstGeom prst="rect">
              <a:avLst/>
            </a:prstGeom>
          </p:spPr>
        </p:pic>
        <mc:AlternateContent xmlns:mc="http://schemas.openxmlformats.org/markup-compatibility/2006" xmlns:a14="http://schemas.microsoft.com/office/drawing/2010/main">
          <mc:Choice Requires="a14">
            <p:sp>
              <p:nvSpPr>
                <p:cNvPr id="16" name="Rectangle 33">
                  <a:extLst>
                    <a:ext uri="{FF2B5EF4-FFF2-40B4-BE49-F238E27FC236}">
                      <a16:creationId xmlns:a16="http://schemas.microsoft.com/office/drawing/2014/main" id="{A0870598-FA00-854D-A706-FC0F99FDDCF4}"/>
                    </a:ext>
                  </a:extLst>
                </p:cNvPr>
                <p:cNvSpPr/>
                <p:nvPr/>
              </p:nvSpPr>
              <p:spPr>
                <a:xfrm>
                  <a:off x="1314014" y="1713062"/>
                  <a:ext cx="1592159" cy="3002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1351" i="1" dirty="0" smtClean="0">
                            <a:latin typeface="Cambria Math" panose="02040503050406030204" pitchFamily="18" charset="0"/>
                          </a:rPr>
                          <m:t>𝐸</m:t>
                        </m:r>
                        <m:r>
                          <a:rPr lang="en-CA" sz="1351" i="1" dirty="0" smtClean="0">
                            <a:latin typeface="Cambria Math" panose="02040503050406030204" pitchFamily="18" charset="0"/>
                          </a:rPr>
                          <m:t> (</m:t>
                        </m:r>
                        <m:sSup>
                          <m:sSupPr>
                            <m:ctrlPr>
                              <a:rPr lang="en-US" sz="1351" i="1" dirty="0">
                                <a:latin typeface="Cambria Math" panose="02040503050406030204" pitchFamily="18" charset="0"/>
                              </a:rPr>
                            </m:ctrlPr>
                          </m:sSupPr>
                          <m:e>
                            <m:r>
                              <a:rPr lang="en-CA" sz="1351" i="1" dirty="0">
                                <a:latin typeface="Cambria Math" panose="02040503050406030204" pitchFamily="18" charset="0"/>
                              </a:rPr>
                              <m:t>𝑒</m:t>
                            </m:r>
                          </m:e>
                          <m:sup>
                            <m:r>
                              <a:rPr lang="en-CA" sz="1351" i="1" dirty="0">
                                <a:latin typeface="Cambria Math" panose="02040503050406030204" pitchFamily="18" charset="0"/>
                              </a:rPr>
                              <m:t>−</m:t>
                            </m:r>
                          </m:sup>
                        </m:sSup>
                        <m:r>
                          <a:rPr lang="en-CA" sz="1351" i="1" dirty="0">
                            <a:latin typeface="Cambria Math" panose="02040503050406030204" pitchFamily="18" charset="0"/>
                          </a:rPr>
                          <m:t>)=</m:t>
                        </m:r>
                        <m:r>
                          <a:rPr lang="en-US" sz="1351" b="0" i="1" dirty="0" smtClean="0">
                            <a:latin typeface="Cambria Math" panose="02040503050406030204" pitchFamily="18" charset="0"/>
                          </a:rPr>
                          <m:t>120</m:t>
                        </m:r>
                        <m:r>
                          <a:rPr lang="en-CA" sz="1351" i="1" dirty="0">
                            <a:latin typeface="Cambria Math" panose="02040503050406030204" pitchFamily="18" charset="0"/>
                          </a:rPr>
                          <m:t>𝐺𝑒𝑉</m:t>
                        </m:r>
                      </m:oMath>
                    </m:oMathPara>
                  </a14:m>
                  <a:endParaRPr lang="en-US" sz="1351" dirty="0"/>
                </a:p>
              </p:txBody>
            </p:sp>
          </mc:Choice>
          <mc:Fallback xmlns="">
            <p:sp>
              <p:nvSpPr>
                <p:cNvPr id="16" name="Rectangle 33">
                  <a:extLst>
                    <a:ext uri="{FF2B5EF4-FFF2-40B4-BE49-F238E27FC236}">
                      <a16:creationId xmlns:a16="http://schemas.microsoft.com/office/drawing/2014/main" id="{A0870598-FA00-854D-A706-FC0F99FDDCF4}"/>
                    </a:ext>
                  </a:extLst>
                </p:cNvPr>
                <p:cNvSpPr>
                  <a:spLocks noRot="1" noChangeAspect="1" noMove="1" noResize="1" noEditPoints="1" noAdjustHandles="1" noChangeArrowheads="1" noChangeShapeType="1" noTextEdit="1"/>
                </p:cNvSpPr>
                <p:nvPr/>
              </p:nvSpPr>
              <p:spPr>
                <a:xfrm>
                  <a:off x="1314014" y="1713062"/>
                  <a:ext cx="1592159" cy="300210"/>
                </a:xfrm>
                <a:prstGeom prst="rect">
                  <a:avLst/>
                </a:prstGeom>
                <a:blipFill>
                  <a:blip r:embed="rId8"/>
                  <a:stretch>
                    <a:fillRect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Rectangle 34">
                  <a:extLst>
                    <a:ext uri="{FF2B5EF4-FFF2-40B4-BE49-F238E27FC236}">
                      <a16:creationId xmlns:a16="http://schemas.microsoft.com/office/drawing/2014/main" id="{045EA4B8-2004-BE40-9739-DBC35F98ACDF}"/>
                    </a:ext>
                  </a:extLst>
                </p:cNvPr>
                <p:cNvSpPr/>
                <p:nvPr/>
              </p:nvSpPr>
              <p:spPr>
                <a:xfrm>
                  <a:off x="1314014" y="3024762"/>
                  <a:ext cx="1592159" cy="3002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1351" i="1" dirty="0" smtClean="0">
                            <a:latin typeface="Cambria Math" panose="02040503050406030204" pitchFamily="18" charset="0"/>
                          </a:rPr>
                          <m:t>𝐸</m:t>
                        </m:r>
                        <m:r>
                          <a:rPr lang="en-CA" sz="1351" i="1" dirty="0" smtClean="0">
                            <a:latin typeface="Cambria Math" panose="02040503050406030204" pitchFamily="18" charset="0"/>
                          </a:rPr>
                          <m:t> (</m:t>
                        </m:r>
                        <m:sSup>
                          <m:sSupPr>
                            <m:ctrlPr>
                              <a:rPr lang="en-US" sz="1351" i="1" dirty="0">
                                <a:latin typeface="Cambria Math" panose="02040503050406030204" pitchFamily="18" charset="0"/>
                              </a:rPr>
                            </m:ctrlPr>
                          </m:sSupPr>
                          <m:e>
                            <m:r>
                              <a:rPr lang="en-CA" sz="1351" i="1" dirty="0">
                                <a:latin typeface="Cambria Math" panose="02040503050406030204" pitchFamily="18" charset="0"/>
                              </a:rPr>
                              <m:t>𝑒</m:t>
                            </m:r>
                          </m:e>
                          <m:sup>
                            <m:r>
                              <a:rPr lang="en-US" sz="1351" i="1" dirty="0">
                                <a:latin typeface="Cambria Math" panose="02040503050406030204" pitchFamily="18" charset="0"/>
                              </a:rPr>
                              <m:t>+</m:t>
                            </m:r>
                          </m:sup>
                        </m:sSup>
                        <m:r>
                          <a:rPr lang="en-CA" sz="1351" i="1" dirty="0">
                            <a:latin typeface="Cambria Math" panose="02040503050406030204" pitchFamily="18" charset="0"/>
                          </a:rPr>
                          <m:t>)=</m:t>
                        </m:r>
                        <m:r>
                          <a:rPr lang="en-US" sz="1351" b="0" i="1" dirty="0" smtClean="0">
                            <a:latin typeface="Cambria Math" panose="02040503050406030204" pitchFamily="18" charset="0"/>
                          </a:rPr>
                          <m:t>120</m:t>
                        </m:r>
                        <m:r>
                          <a:rPr lang="en-CA" sz="1351" i="1" dirty="0">
                            <a:latin typeface="Cambria Math" panose="02040503050406030204" pitchFamily="18" charset="0"/>
                          </a:rPr>
                          <m:t>𝐺𝑒𝑉</m:t>
                        </m:r>
                      </m:oMath>
                    </m:oMathPara>
                  </a14:m>
                  <a:endParaRPr lang="en-US" sz="1351" dirty="0"/>
                </a:p>
              </p:txBody>
            </p:sp>
          </mc:Choice>
          <mc:Fallback xmlns="">
            <p:sp>
              <p:nvSpPr>
                <p:cNvPr id="17" name="Rectangle 34">
                  <a:extLst>
                    <a:ext uri="{FF2B5EF4-FFF2-40B4-BE49-F238E27FC236}">
                      <a16:creationId xmlns:a16="http://schemas.microsoft.com/office/drawing/2014/main" id="{045EA4B8-2004-BE40-9739-DBC35F98ACDF}"/>
                    </a:ext>
                  </a:extLst>
                </p:cNvPr>
                <p:cNvSpPr>
                  <a:spLocks noRot="1" noChangeAspect="1" noMove="1" noResize="1" noEditPoints="1" noAdjustHandles="1" noChangeArrowheads="1" noChangeShapeType="1" noTextEdit="1"/>
                </p:cNvSpPr>
                <p:nvPr/>
              </p:nvSpPr>
              <p:spPr>
                <a:xfrm>
                  <a:off x="1314014" y="3024762"/>
                  <a:ext cx="1592159" cy="300210"/>
                </a:xfrm>
                <a:prstGeom prst="rect">
                  <a:avLst/>
                </a:prstGeom>
                <a:blipFill>
                  <a:blip r:embed="rId9"/>
                  <a:stretch>
                    <a:fillRect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Rectangle 35">
                  <a:extLst>
                    <a:ext uri="{FF2B5EF4-FFF2-40B4-BE49-F238E27FC236}">
                      <a16:creationId xmlns:a16="http://schemas.microsoft.com/office/drawing/2014/main" id="{6AA99F06-BCD2-F24D-8887-B78D1B439F40}"/>
                    </a:ext>
                  </a:extLst>
                </p:cNvPr>
                <p:cNvSpPr/>
                <p:nvPr/>
              </p:nvSpPr>
              <p:spPr>
                <a:xfrm>
                  <a:off x="5130438" y="1731504"/>
                  <a:ext cx="1592159" cy="3002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1351" i="1" dirty="0" smtClean="0">
                            <a:latin typeface="Cambria Math" panose="02040503050406030204" pitchFamily="18" charset="0"/>
                          </a:rPr>
                          <m:t>𝐸</m:t>
                        </m:r>
                        <m:r>
                          <a:rPr lang="en-CA" sz="1351" i="1" dirty="0" smtClean="0">
                            <a:latin typeface="Cambria Math" panose="02040503050406030204" pitchFamily="18" charset="0"/>
                          </a:rPr>
                          <m:t> (</m:t>
                        </m:r>
                        <m:sSup>
                          <m:sSupPr>
                            <m:ctrlPr>
                              <a:rPr lang="en-US" sz="1351" i="1" dirty="0">
                                <a:latin typeface="Cambria Math" panose="02040503050406030204" pitchFamily="18" charset="0"/>
                              </a:rPr>
                            </m:ctrlPr>
                          </m:sSupPr>
                          <m:e>
                            <m:r>
                              <a:rPr lang="en-CA" sz="1351" i="1" dirty="0">
                                <a:latin typeface="Cambria Math" panose="02040503050406030204" pitchFamily="18" charset="0"/>
                              </a:rPr>
                              <m:t>𝑒</m:t>
                            </m:r>
                          </m:e>
                          <m:sup>
                            <m:r>
                              <a:rPr lang="en-CA" sz="1351" i="1" dirty="0">
                                <a:latin typeface="Cambria Math" panose="02040503050406030204" pitchFamily="18" charset="0"/>
                              </a:rPr>
                              <m:t>−</m:t>
                            </m:r>
                          </m:sup>
                        </m:sSup>
                        <m:r>
                          <a:rPr lang="en-CA" sz="1351" i="1" dirty="0">
                            <a:latin typeface="Cambria Math" panose="02040503050406030204" pitchFamily="18" charset="0"/>
                          </a:rPr>
                          <m:t>)=</m:t>
                        </m:r>
                        <m:r>
                          <a:rPr lang="en-US" sz="1351" b="0" i="1" dirty="0" smtClean="0">
                            <a:latin typeface="Cambria Math" panose="02040503050406030204" pitchFamily="18" charset="0"/>
                          </a:rPr>
                          <m:t>120</m:t>
                        </m:r>
                        <m:r>
                          <a:rPr lang="en-CA" sz="1351" i="1" dirty="0">
                            <a:latin typeface="Cambria Math" panose="02040503050406030204" pitchFamily="18" charset="0"/>
                          </a:rPr>
                          <m:t>𝐺𝑒𝑉</m:t>
                        </m:r>
                      </m:oMath>
                    </m:oMathPara>
                  </a14:m>
                  <a:endParaRPr lang="en-US" sz="1351" dirty="0"/>
                </a:p>
              </p:txBody>
            </p:sp>
          </mc:Choice>
          <mc:Fallback xmlns="">
            <p:sp>
              <p:nvSpPr>
                <p:cNvPr id="19" name="Rectangle 35">
                  <a:extLst>
                    <a:ext uri="{FF2B5EF4-FFF2-40B4-BE49-F238E27FC236}">
                      <a16:creationId xmlns:a16="http://schemas.microsoft.com/office/drawing/2014/main" id="{6AA99F06-BCD2-F24D-8887-B78D1B439F40}"/>
                    </a:ext>
                  </a:extLst>
                </p:cNvPr>
                <p:cNvSpPr>
                  <a:spLocks noRot="1" noChangeAspect="1" noMove="1" noResize="1" noEditPoints="1" noAdjustHandles="1" noChangeArrowheads="1" noChangeShapeType="1" noTextEdit="1"/>
                </p:cNvSpPr>
                <p:nvPr/>
              </p:nvSpPr>
              <p:spPr>
                <a:xfrm>
                  <a:off x="5130438" y="1731504"/>
                  <a:ext cx="1592159" cy="300210"/>
                </a:xfrm>
                <a:prstGeom prst="rect">
                  <a:avLst/>
                </a:prstGeom>
                <a:blipFill>
                  <a:blip r:embed="rId10"/>
                  <a:stretch>
                    <a:fillRect b="-27273"/>
                  </a:stretch>
                </a:blipFill>
              </p:spPr>
              <p:txBody>
                <a:bodyPr/>
                <a:lstStyle/>
                <a:p>
                  <a:r>
                    <a:rPr lang="zh-CN" altLang="en-US">
                      <a:noFill/>
                    </a:rPr>
                    <a:t> </a:t>
                  </a:r>
                </a:p>
              </p:txBody>
            </p:sp>
          </mc:Fallback>
        </mc:AlternateContent>
      </p:grpSp>
      <p:cxnSp>
        <p:nvCxnSpPr>
          <p:cNvPr id="20" name="Straight Arrow Connector 9">
            <a:extLst>
              <a:ext uri="{FF2B5EF4-FFF2-40B4-BE49-F238E27FC236}">
                <a16:creationId xmlns:a16="http://schemas.microsoft.com/office/drawing/2014/main" id="{47F02B57-74E7-7843-8588-F7B1C5F4F8C3}"/>
              </a:ext>
            </a:extLst>
          </p:cNvPr>
          <p:cNvCxnSpPr>
            <a:cxnSpLocks/>
            <a:stCxn id="11" idx="3"/>
          </p:cNvCxnSpPr>
          <p:nvPr/>
        </p:nvCxnSpPr>
        <p:spPr>
          <a:xfrm flipV="1">
            <a:off x="5367961" y="2784657"/>
            <a:ext cx="1221323" cy="19350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8" name="图片 7">
            <a:extLst>
              <a:ext uri="{FF2B5EF4-FFF2-40B4-BE49-F238E27FC236}">
                <a16:creationId xmlns:a16="http://schemas.microsoft.com/office/drawing/2014/main" id="{3415F1FF-8AB2-3444-85B0-0AB128109065}"/>
              </a:ext>
            </a:extLst>
          </p:cNvPr>
          <p:cNvPicPr>
            <a:picLocks noChangeAspect="1"/>
          </p:cNvPicPr>
          <p:nvPr/>
        </p:nvPicPr>
        <p:blipFill>
          <a:blip r:embed="rId11"/>
          <a:stretch>
            <a:fillRect/>
          </a:stretch>
        </p:blipFill>
        <p:spPr>
          <a:xfrm>
            <a:off x="2996578" y="4238361"/>
            <a:ext cx="3344700" cy="2210092"/>
          </a:xfrm>
          <a:prstGeom prst="rect">
            <a:avLst/>
          </a:prstGeom>
        </p:spPr>
      </p:pic>
      <p:pic>
        <p:nvPicPr>
          <p:cNvPr id="21" name="图片 20" descr="图示&#10;&#10;描述已自动生成">
            <a:extLst>
              <a:ext uri="{FF2B5EF4-FFF2-40B4-BE49-F238E27FC236}">
                <a16:creationId xmlns:a16="http://schemas.microsoft.com/office/drawing/2014/main" id="{74F7BD13-47E6-6C42-81D9-5FBA287E081F}"/>
              </a:ext>
            </a:extLst>
          </p:cNvPr>
          <p:cNvPicPr>
            <a:picLocks noChangeAspect="1"/>
          </p:cNvPicPr>
          <p:nvPr/>
        </p:nvPicPr>
        <p:blipFill>
          <a:blip r:embed="rId12"/>
          <a:stretch>
            <a:fillRect/>
          </a:stretch>
        </p:blipFill>
        <p:spPr>
          <a:xfrm>
            <a:off x="468904" y="4073874"/>
            <a:ext cx="2600895" cy="2539067"/>
          </a:xfrm>
          <a:prstGeom prst="rect">
            <a:avLst/>
          </a:prstGeom>
        </p:spPr>
      </p:pic>
      <mc:AlternateContent xmlns:mc="http://schemas.openxmlformats.org/markup-compatibility/2006" xmlns:a14="http://schemas.microsoft.com/office/drawing/2010/main">
        <mc:Choice Requires="a14">
          <p:sp>
            <p:nvSpPr>
              <p:cNvPr id="28" name="Rectangle 72">
                <a:extLst>
                  <a:ext uri="{FF2B5EF4-FFF2-40B4-BE49-F238E27FC236}">
                    <a16:creationId xmlns:a16="http://schemas.microsoft.com/office/drawing/2014/main" id="{63B07471-2091-494D-B4A2-915AF6757D8F}"/>
                  </a:ext>
                </a:extLst>
              </p:cNvPr>
              <p:cNvSpPr/>
              <p:nvPr/>
            </p:nvSpPr>
            <p:spPr>
              <a:xfrm>
                <a:off x="2797017" y="1331611"/>
                <a:ext cx="1170226" cy="4429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dirty="0">
                          <a:solidFill>
                            <a:srgbClr val="990099"/>
                          </a:solidFill>
                          <a:latin typeface="Cambria Math" panose="02040503050406030204" pitchFamily="18" charset="0"/>
                        </a:rPr>
                        <m:t>𝐿</m:t>
                      </m:r>
                      <m:r>
                        <a:rPr lang="en-US" sz="1200" i="1" dirty="0">
                          <a:solidFill>
                            <a:srgbClr val="990099"/>
                          </a:solidFill>
                          <a:latin typeface="Cambria Math" panose="02040503050406030204" pitchFamily="18" charset="0"/>
                          <a:ea typeface="Cambria Math" panose="02040503050406030204" pitchFamily="18" charset="0"/>
                        </a:rPr>
                        <m:t>∝</m:t>
                      </m:r>
                      <m:f>
                        <m:fPr>
                          <m:ctrlPr>
                            <a:rPr lang="en-US" sz="1200" i="1" dirty="0">
                              <a:solidFill>
                                <a:srgbClr val="990099"/>
                              </a:solidFill>
                              <a:latin typeface="Cambria Math" panose="02040503050406030204" pitchFamily="18" charset="0"/>
                            </a:rPr>
                          </m:ctrlPr>
                        </m:fPr>
                        <m:num>
                          <m:r>
                            <a:rPr lang="en-US" sz="1200" i="1" dirty="0">
                              <a:solidFill>
                                <a:srgbClr val="990099"/>
                              </a:solidFill>
                              <a:latin typeface="Cambria Math" panose="02040503050406030204" pitchFamily="18" charset="0"/>
                            </a:rPr>
                            <m:t>𝑑𝑁</m:t>
                          </m:r>
                        </m:num>
                        <m:den>
                          <m:r>
                            <a:rPr lang="en-US" sz="1200" i="1" dirty="0">
                              <a:solidFill>
                                <a:srgbClr val="990099"/>
                              </a:solidFill>
                              <a:latin typeface="Cambria Math" panose="02040503050406030204" pitchFamily="18" charset="0"/>
                            </a:rPr>
                            <m:t>𝑑𝑡</m:t>
                          </m:r>
                        </m:den>
                      </m:f>
                    </m:oMath>
                  </m:oMathPara>
                </a14:m>
                <a:endParaRPr lang="en-US" sz="1013" dirty="0"/>
              </a:p>
            </p:txBody>
          </p:sp>
        </mc:Choice>
        <mc:Fallback xmlns="">
          <p:sp>
            <p:nvSpPr>
              <p:cNvPr id="28" name="Rectangle 72">
                <a:extLst>
                  <a:ext uri="{FF2B5EF4-FFF2-40B4-BE49-F238E27FC236}">
                    <a16:creationId xmlns:a16="http://schemas.microsoft.com/office/drawing/2014/main" id="{63B07471-2091-494D-B4A2-915AF6757D8F}"/>
                  </a:ext>
                </a:extLst>
              </p:cNvPr>
              <p:cNvSpPr>
                <a:spLocks noRot="1" noChangeAspect="1" noMove="1" noResize="1" noEditPoints="1" noAdjustHandles="1" noChangeArrowheads="1" noChangeShapeType="1" noTextEdit="1"/>
              </p:cNvSpPr>
              <p:nvPr/>
            </p:nvSpPr>
            <p:spPr>
              <a:xfrm>
                <a:off x="2797017" y="1331611"/>
                <a:ext cx="1170226" cy="442942"/>
              </a:xfrm>
              <a:prstGeom prst="rect">
                <a:avLst/>
              </a:prstGeom>
              <a:blipFill>
                <a:blip r:embed="rId1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7075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5684031-3328-DA48-8EEC-D5EE3367B36A}"/>
              </a:ext>
            </a:extLst>
          </p:cNvPr>
          <p:cNvSpPr txBox="1"/>
          <p:nvPr/>
        </p:nvSpPr>
        <p:spPr>
          <a:xfrm>
            <a:off x="398409" y="901773"/>
            <a:ext cx="10565606" cy="1015663"/>
          </a:xfrm>
          <a:prstGeom prst="rect">
            <a:avLst/>
          </a:prstGeom>
          <a:noFill/>
        </p:spPr>
        <p:txBody>
          <a:bodyPr wrap="square">
            <a:spAutoFit/>
          </a:bodyPr>
          <a:lstStyle/>
          <a:p>
            <a:pPr marL="285750" indent="-285750" algn="just">
              <a:buFont typeface="Wingdings" pitchFamily="2" charset="2"/>
              <a:buChar char="p"/>
            </a:pPr>
            <a:r>
              <a:rPr lang="en-US" altLang="zh-CN" sz="2000" dirty="0">
                <a:effectLst/>
                <a:latin typeface="CMR10"/>
              </a:rPr>
              <a:t>Furthermore, the simulated expected number of Bhabha events that will be detected in different offset cases each millisecond for position 1 and position 3 shows an almost linear relationship with the offset at the IP and varies greatly, making it easy for detectors to measure. </a:t>
            </a:r>
            <a:endParaRPr lang="en-US" altLang="zh-CN" sz="2000" dirty="0"/>
          </a:p>
        </p:txBody>
      </p:sp>
      <p:pic>
        <p:nvPicPr>
          <p:cNvPr id="7" name="图片 6" descr="图表, 折线图&#10;&#10;描述已自动生成">
            <a:extLst>
              <a:ext uri="{FF2B5EF4-FFF2-40B4-BE49-F238E27FC236}">
                <a16:creationId xmlns:a16="http://schemas.microsoft.com/office/drawing/2014/main" id="{1FAE9E89-39C3-C642-A70F-45F1D2E44A6A}"/>
              </a:ext>
            </a:extLst>
          </p:cNvPr>
          <p:cNvPicPr>
            <a:picLocks noChangeAspect="1"/>
          </p:cNvPicPr>
          <p:nvPr/>
        </p:nvPicPr>
        <p:blipFill>
          <a:blip r:embed="rId2"/>
          <a:stretch>
            <a:fillRect/>
          </a:stretch>
        </p:blipFill>
        <p:spPr>
          <a:xfrm>
            <a:off x="861112" y="2282464"/>
            <a:ext cx="10260066" cy="3914025"/>
          </a:xfrm>
          <a:prstGeom prst="rect">
            <a:avLst/>
          </a:prstGeom>
        </p:spPr>
      </p:pic>
      <p:sp>
        <p:nvSpPr>
          <p:cNvPr id="10" name="文本框 9">
            <a:extLst>
              <a:ext uri="{FF2B5EF4-FFF2-40B4-BE49-F238E27FC236}">
                <a16:creationId xmlns:a16="http://schemas.microsoft.com/office/drawing/2014/main" id="{2AFBA2C2-DE9B-454F-819B-38A5FAC88062}"/>
              </a:ext>
            </a:extLst>
          </p:cNvPr>
          <p:cNvSpPr txBox="1"/>
          <p:nvPr/>
        </p:nvSpPr>
        <p:spPr>
          <a:xfrm>
            <a:off x="2575214" y="196039"/>
            <a:ext cx="7379496" cy="523220"/>
          </a:xfrm>
          <a:prstGeom prst="rect">
            <a:avLst/>
          </a:prstGeom>
          <a:noFill/>
        </p:spPr>
        <p:txBody>
          <a:bodyPr wrap="square">
            <a:spAutoFit/>
          </a:bodyPr>
          <a:lstStyle/>
          <a:p>
            <a:r>
              <a:rPr lang="en-US" altLang="zh-CN" sz="2800" b="1" dirty="0">
                <a:solidFill>
                  <a:schemeClr val="accent1">
                    <a:lumMod val="50000"/>
                  </a:schemeClr>
                </a:solidFill>
                <a:effectLst/>
                <a:latin typeface="Times New Roman" panose="02020603050405020304" pitchFamily="18" charset="0"/>
                <a:cs typeface="Times New Roman" panose="02020603050405020304" pitchFamily="18" charset="0"/>
              </a:rPr>
              <a:t>Position of fast luminosity monitor for CEPC </a:t>
            </a:r>
            <a:endParaRPr lang="en-US" altLang="zh-CN"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B69A0B45-16FE-4AB1-66AF-021E8E0208C5}"/>
              </a:ext>
            </a:extLst>
          </p:cNvPr>
          <p:cNvSpPr txBox="1"/>
          <p:nvPr/>
        </p:nvSpPr>
        <p:spPr>
          <a:xfrm>
            <a:off x="2107090" y="193350"/>
            <a:ext cx="7180897"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Necessity of the Fast Luminosity Monitor for CEPC</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032D54B-F437-30B9-6BD9-750ED40F7485}"/>
              </a:ext>
            </a:extLst>
          </p:cNvPr>
          <p:cNvSpPr txBox="1"/>
          <p:nvPr/>
        </p:nvSpPr>
        <p:spPr>
          <a:xfrm>
            <a:off x="1165231" y="884156"/>
            <a:ext cx="9064617" cy="584775"/>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600" dirty="0">
                <a:latin typeface="Times New Roman" panose="02020603050405020304" pitchFamily="18" charset="0"/>
                <a:cs typeface="Times New Roman" panose="02020603050405020304" pitchFamily="18" charset="0"/>
              </a:rPr>
              <a:t>Any Collider must have a luminosity monitor, but not necessarily a fast luminosity monitor</a:t>
            </a:r>
            <a:r>
              <a:rPr lang="en-US" altLang="zh-CN" sz="1600" b="1"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If want to do fast IP luminosity tuning and feedback, maybe should have a fast and precise luminosity monitor.</a:t>
            </a:r>
            <a:r>
              <a:rPr lang="en-US" altLang="zh-CN" sz="1600" b="1"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graphicFrame>
            <p:nvGraphicFramePr>
              <p:cNvPr id="50" name="表格 50">
                <a:extLst>
                  <a:ext uri="{FF2B5EF4-FFF2-40B4-BE49-F238E27FC236}">
                    <a16:creationId xmlns:a16="http://schemas.microsoft.com/office/drawing/2014/main" id="{47AACBB0-E2B5-8A8E-D538-A2F29A4D1EEE}"/>
                  </a:ext>
                </a:extLst>
              </p:cNvPr>
              <p:cNvGraphicFramePr>
                <a:graphicFrameLocks noGrp="1"/>
              </p:cNvGraphicFramePr>
              <p:nvPr/>
            </p:nvGraphicFramePr>
            <p:xfrm>
              <a:off x="1778000" y="1714341"/>
              <a:ext cx="8074660" cy="4299333"/>
            </p:xfrm>
            <a:graphic>
              <a:graphicData uri="http://schemas.openxmlformats.org/drawingml/2006/table">
                <a:tbl>
                  <a:tblPr firstRow="1" bandRow="1">
                    <a:tableStyleId>{5940675A-B579-460E-94D1-54222C63F5DA}</a:tableStyleId>
                  </a:tblPr>
                  <a:tblGrid>
                    <a:gridCol w="1253484">
                      <a:extLst>
                        <a:ext uri="{9D8B030D-6E8A-4147-A177-3AD203B41FA5}">
                          <a16:colId xmlns:a16="http://schemas.microsoft.com/office/drawing/2014/main" val="959687067"/>
                        </a:ext>
                      </a:extLst>
                    </a:gridCol>
                    <a:gridCol w="3426466">
                      <a:extLst>
                        <a:ext uri="{9D8B030D-6E8A-4147-A177-3AD203B41FA5}">
                          <a16:colId xmlns:a16="http://schemas.microsoft.com/office/drawing/2014/main" val="1789649856"/>
                        </a:ext>
                      </a:extLst>
                    </a:gridCol>
                    <a:gridCol w="3394710">
                      <a:extLst>
                        <a:ext uri="{9D8B030D-6E8A-4147-A177-3AD203B41FA5}">
                          <a16:colId xmlns:a16="http://schemas.microsoft.com/office/drawing/2014/main" val="1088188842"/>
                        </a:ext>
                      </a:extLst>
                    </a:gridCol>
                  </a:tblGrid>
                  <a:tr h="370840">
                    <a:tc>
                      <a:txBody>
                        <a:bodyPr/>
                        <a:lstStyle/>
                        <a:p>
                          <a:pPr algn="l"/>
                          <a:endParaRPr lang="zh-CN" altLang="en-US"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Standard luminosity monitor</a:t>
                          </a:r>
                          <a:r>
                            <a:rPr lang="en-US" altLang="zh-CN" sz="1200" dirty="0">
                              <a:latin typeface="Times" panose="02020603050405020304" pitchFamily="18" charset="0"/>
                              <a:cs typeface="Times" panose="02020603050405020304" pitchFamily="18" charset="0"/>
                            </a:rPr>
                            <a:t>(LumiCal)</a:t>
                          </a:r>
                          <a:endParaRPr lang="zh-CN" altLang="en-US" sz="1200"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Fast luminosity monitor</a:t>
                          </a:r>
                          <a:endParaRPr lang="zh-CN" altLang="en-US" sz="16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02644435"/>
                      </a:ext>
                    </a:extLst>
                  </a:tr>
                  <a:tr h="491914">
                    <a:tc>
                      <a:txBody>
                        <a:bodyPr/>
                        <a:lstStyle/>
                        <a:p>
                          <a:pPr algn="ctr"/>
                          <a:r>
                            <a:rPr lang="en-US" altLang="zh-CN" sz="1300" b="1" dirty="0"/>
                            <a:t>Process</a:t>
                          </a:r>
                          <a:endParaRPr lang="zh-CN" altLang="en-US" sz="1300" b="1"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finite angle</a:t>
                          </a:r>
                          <a:endParaRPr lang="zh-CN" altLang="en-US" sz="1400"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zero angle</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496375681"/>
                      </a:ext>
                    </a:extLst>
                  </a:tr>
                  <a:tr h="491914">
                    <a:tc>
                      <a:txBody>
                        <a:bodyPr/>
                        <a:lstStyle/>
                        <a:p>
                          <a:pPr algn="ctr"/>
                          <a14:m>
                            <m:oMathPara xmlns:m="http://schemas.openxmlformats.org/officeDocument/2006/math">
                              <m:oMathParaPr>
                                <m:jc m:val="center"/>
                              </m:oMathParaPr>
                              <m:oMath xmlns:m="http://schemas.openxmlformats.org/officeDocument/2006/math">
                                <m:sSub>
                                  <m:sSubPr>
                                    <m:ctrlPr>
                                      <a:rPr lang="en-US" altLang="zh-CN" sz="1200" b="1" i="1" smtClean="0">
                                        <a:latin typeface="Cambria Math" panose="02040503050406030204" pitchFamily="18" charset="0"/>
                                      </a:rPr>
                                    </m:ctrlPr>
                                  </m:sSubPr>
                                  <m:e>
                                    <m:r>
                                      <a:rPr lang="zh-CN" altLang="en-US" sz="1200" b="1" smtClean="0">
                                        <a:latin typeface="Cambria Math" panose="02040503050406030204" pitchFamily="18" charset="0"/>
                                      </a:rPr>
                                      <m:t>𝝈</m:t>
                                    </m:r>
                                  </m:e>
                                  <m:sub>
                                    <m:r>
                                      <a:rPr lang="en-US" altLang="zh-CN" sz="1200" b="1" smtClean="0">
                                        <a:latin typeface="Cambria Math" panose="02040503050406030204" pitchFamily="18" charset="0"/>
                                      </a:rPr>
                                      <m:t>𝑯𝒊𝒈𝒈𝒔</m:t>
                                    </m:r>
                                  </m:sub>
                                </m:sSub>
                              </m:oMath>
                            </m:oMathPara>
                          </a14:m>
                          <a:endParaRPr lang="zh-CN" altLang="en-US" sz="1200" b="1" dirty="0">
                            <a:latin typeface="Times" panose="02020603050405020304" pitchFamily="18" charset="0"/>
                            <a:cs typeface="Times"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−31</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m:oMathPara>
                          </a14:m>
                          <a:endParaRPr lang="zh-CN" altLang="en-US" sz="12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1.27×10</m:t>
                                    </m:r>
                                  </m:e>
                                  <m:sup>
                                    <m:r>
                                      <a:rPr lang="en-US" altLang="zh-CN" sz="1200" b="0" smtClean="0">
                                        <a:latin typeface="Cambria Math" panose="02040503050406030204" pitchFamily="18" charset="0"/>
                                      </a:rPr>
                                      <m:t>−25</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m:oMathPara>
                          </a14:m>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606014423"/>
                      </a:ext>
                    </a:extLst>
                  </a:tr>
                  <a:tr h="491914">
                    <a:tc>
                      <a:txBody>
                        <a:bodyPr/>
                        <a:lstStyle/>
                        <a:p>
                          <a:pPr algn="ctr"/>
                          <a:r>
                            <a:rPr lang="en-US" altLang="zh-CN" sz="1300" b="1" dirty="0"/>
                            <a:t>Design goal</a:t>
                          </a:r>
                          <a:endParaRPr lang="zh-CN" altLang="en-US" sz="1300" b="1" dirty="0">
                            <a:latin typeface="Times" panose="02020603050405020304" pitchFamily="18" charset="0"/>
                            <a:cs typeface="Times" panose="02020603050405020304" pitchFamily="18" charset="0"/>
                          </a:endParaRPr>
                        </a:p>
                      </a:txBody>
                      <a:tcPr anchor="ctr"/>
                    </a:tc>
                    <a:tc>
                      <a:txBody>
                        <a:bodyPr/>
                        <a:lstStyle/>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precise physics measurement</a:t>
                          </a:r>
                        </a:p>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slow beam tuning </a:t>
                          </a:r>
                          <a:r>
                            <a:rPr lang="en-US" altLang="zh-CN" sz="1200" dirty="0">
                              <a:latin typeface="Times" panose="02020603050405020304" pitchFamily="18" charset="0"/>
                              <a:cs typeface="Times" panose="02020603050405020304" pitchFamily="18" charset="0"/>
                            </a:rPr>
                            <a:t>(</a:t>
                          </a:r>
                          <a:r>
                            <a:rPr lang="en-US" altLang="zh-CN" sz="1100" dirty="0">
                              <a:latin typeface="Times" panose="02020603050405020304" pitchFamily="18" charset="0"/>
                              <a:cs typeface="Times" panose="02020603050405020304" pitchFamily="18" charset="0"/>
                            </a:rPr>
                            <a:t>@</a:t>
                          </a:r>
                          <a:r>
                            <a:rPr lang="en-US" altLang="zh-CN" sz="1200" dirty="0">
                              <a:latin typeface="Times" panose="02020603050405020304" pitchFamily="18" charset="0"/>
                              <a:cs typeface="Times" panose="02020603050405020304" pitchFamily="18" charset="0"/>
                            </a:rPr>
                            <a:t>1Hz</a:t>
                          </a:r>
                          <a:r>
                            <a:rPr lang="en-US" altLang="zh-CN" sz="1400" dirty="0">
                              <a:latin typeface="Times" panose="02020603050405020304" pitchFamily="18" charset="0"/>
                              <a:cs typeface="Times" panose="02020603050405020304" pitchFamily="18" charset="0"/>
                            </a:rPr>
                            <a:t>)</a:t>
                          </a:r>
                        </a:p>
                      </a:txBody>
                      <a:tcPr anchor="ctr"/>
                    </a:tc>
                    <a:tc>
                      <a:txBody>
                        <a:bodyPr/>
                        <a:lstStyle/>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Fast feedback </a:t>
                          </a:r>
                        </a:p>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Tuning accelerator beam parameter at IP</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849287368"/>
                      </a:ext>
                    </a:extLst>
                  </a:tr>
                  <a:tr h="491914">
                    <a:tc>
                      <a:txBody>
                        <a:bodyPr/>
                        <a:lstStyle/>
                        <a:p>
                          <a:pPr algn="ctr"/>
                          <a:r>
                            <a:rPr lang="en-US" altLang="zh-CN" sz="1400" b="1" kern="1200" dirty="0">
                              <a:solidFill>
                                <a:schemeClr val="dk1"/>
                              </a:solidFill>
                              <a:effectLst/>
                            </a:rPr>
                            <a:t>characteristic</a:t>
                          </a:r>
                          <a:endParaRPr lang="zh-CN" altLang="en-US" sz="1400" b="1"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Slow but can be precisely calibrated</a:t>
                          </a:r>
                          <a:endParaRPr lang="zh-CN" altLang="en-US" sz="1400"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Faster but not easy to calibrate precisely</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29627859"/>
                      </a:ext>
                    </a:extLst>
                  </a:tr>
                  <a:tr h="370840">
                    <a:tc>
                      <a:txBody>
                        <a:bodyPr/>
                        <a:lstStyle/>
                        <a:p>
                          <a:pPr algn="ctr"/>
                          <a:r>
                            <a:rPr lang="en-US" altLang="zh-CN" sz="1300" b="1" dirty="0"/>
                            <a:t>Luminosity</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𝐿</m:t>
                                </m:r>
                                <m:r>
                                  <a:rPr lang="en-US" altLang="zh-CN" sz="1200" b="0" smtClean="0">
                                    <a:latin typeface="Cambria Math" panose="02040503050406030204" pitchFamily="18" charset="0"/>
                                  </a:rPr>
                                  <m:t>=5×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34</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𝑠</m:t>
                                    </m:r>
                                  </m:e>
                                  <m:sup>
                                    <m:r>
                                      <a:rPr lang="en-US" altLang="zh-CN" sz="1200" b="0" smtClean="0">
                                        <a:latin typeface="Cambria Math" panose="02040503050406030204" pitchFamily="18" charset="0"/>
                                      </a:rPr>
                                      <m:t>−1</m:t>
                                    </m:r>
                                  </m:sup>
                                </m:sSup>
                              </m:oMath>
                            </m:oMathPara>
                          </a14:m>
                          <a:endParaRPr lang="zh-CN" altLang="en-US" sz="1200" dirty="0">
                            <a:latin typeface="Times" panose="02020603050405020304" pitchFamily="18" charset="0"/>
                            <a:cs typeface="Times" panose="02020603050405020304" pitchFamily="18" charset="0"/>
                          </a:endParaRPr>
                        </a:p>
                      </a:txBody>
                      <a:tcPr anchor="ctr"/>
                    </a:tc>
                    <a:tc hMerge="1">
                      <a:txBody>
                        <a:bodyPr/>
                        <a:lstStyle/>
                        <a:p>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1828992"/>
                      </a:ext>
                    </a:extLst>
                  </a:tr>
                  <a:tr h="370840">
                    <a:tc rowSpan="2">
                      <a:txBody>
                        <a:bodyPr/>
                        <a:lstStyle/>
                        <a:p>
                          <a:pPr algn="ctr"/>
                          <a:r>
                            <a:rPr lang="en-US" altLang="zh-CN" sz="1300" b="1" dirty="0"/>
                            <a:t>Events</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𝑁</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𝐿</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𝜎</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𝑇</m:t>
                                </m:r>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f</m:t>
                                </m:r>
                              </m:oMath>
                            </m:oMathPara>
                          </a14:m>
                          <a:endParaRPr lang="zh-CN" altLang="en-US" sz="12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92494090"/>
                      </a:ext>
                    </a:extLst>
                  </a:tr>
                  <a:tr h="942094">
                    <a:tc vMerge="1">
                      <a:txBody>
                        <a:bodyPr/>
                        <a:lstStyle/>
                        <a:p>
                          <a:endParaRPr lang="zh-CN" altLang="en-US" dirty="0">
                            <a:latin typeface="Times" panose="02020603050405020304" pitchFamily="18" charset="0"/>
                            <a:cs typeface="Times" panose="02020603050405020304" pitchFamily="18" charset="0"/>
                          </a:endParaRPr>
                        </a:p>
                      </a:txBody>
                      <a:tcPr anchor="ctr"/>
                    </a:tc>
                    <a:tc>
                      <a:txBody>
                        <a:bodyPr/>
                        <a:lstStyle/>
                        <a:p>
                          <a:r>
                            <a:rPr kumimoji="1" lang="en-US" altLang="zh-CN" sz="1200" b="0" dirty="0">
                              <a:latin typeface="Times" panose="02020603050405020304" pitchFamily="18" charset="0"/>
                              <a:cs typeface="Times" panose="02020603050405020304" pitchFamily="18" charset="0"/>
                            </a:rPr>
                            <a:t>Assuming f = 1</a:t>
                          </a:r>
                        </a:p>
                        <a:p>
                          <a:pPr/>
                          <a14:m>
                            <m:oMathPara xmlns:m="http://schemas.openxmlformats.org/officeDocument/2006/math">
                              <m:oMathParaPr>
                                <m:jc m:val="left"/>
                              </m:oMathParaPr>
                              <m:oMath xmlns:m="http://schemas.openxmlformats.org/officeDocument/2006/math">
                                <m:r>
                                  <a:rPr kumimoji="1" lang="en-US" altLang="zh-CN" sz="1200" b="0" smtClean="0">
                                    <a:latin typeface="Cambria Math" panose="02040503050406030204" pitchFamily="18" charset="0"/>
                                  </a:rPr>
                                  <m:t>𝑁</m:t>
                                </m:r>
                                <m:r>
                                  <a:rPr kumimoji="1" lang="en-US" altLang="zh-CN" sz="1200" b="0" smtClean="0">
                                    <a:latin typeface="Cambria Math" panose="02040503050406030204" pitchFamily="18" charset="0"/>
                                  </a:rPr>
                                  <m:t>=0.5×5×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m:t>
                                    </m:r>
                                    <m:r>
                                      <a:rPr lang="en-US" altLang="zh-CN" sz="1200" b="0" smtClean="0">
                                        <a:latin typeface="Cambria Math" panose="02040503050406030204" pitchFamily="18" charset="0"/>
                                      </a:rPr>
                                      <m:t>31</m:t>
                                    </m:r>
                                  </m:sup>
                                </m:sSup>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3</m:t>
                                    </m:r>
                                  </m:sup>
                                </m:sSup>
                                <m:r>
                                  <a:rPr lang="en-US" altLang="zh-CN" sz="1200" b="0" smtClean="0">
                                    <a:solidFill>
                                      <a:schemeClr val="tx1"/>
                                    </a:solidFill>
                                    <a:latin typeface="Cambria Math" panose="02040503050406030204" pitchFamily="18" charset="0"/>
                                  </a:rPr>
                                  <m:t>/</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=2×</m:t>
                                </m:r>
                                <m:sSup>
                                  <m:sSupPr>
                                    <m:ctrlPr>
                                      <a:rPr lang="en-US" altLang="zh-CN" sz="1200" b="0" i="1" smtClean="0">
                                        <a:solidFill>
                                          <a:schemeClr val="accent1"/>
                                        </a:solidFill>
                                        <a:latin typeface="Cambria Math" panose="02040503050406030204" pitchFamily="18" charset="0"/>
                                      </a:rPr>
                                    </m:ctrlPr>
                                  </m:sSupPr>
                                  <m:e>
                                    <m:r>
                                      <a:rPr lang="en-US" altLang="zh-CN" sz="1200" b="0" smtClean="0">
                                        <a:solidFill>
                                          <a:schemeClr val="accent1"/>
                                        </a:solidFill>
                                        <a:latin typeface="Cambria Math" panose="02040503050406030204" pitchFamily="18" charset="0"/>
                                      </a:rPr>
                                      <m:t>10</m:t>
                                    </m:r>
                                  </m:e>
                                  <m:sup>
                                    <m:r>
                                      <a:rPr lang="en-US" altLang="zh-CN" sz="1200" b="0" smtClean="0">
                                        <a:solidFill>
                                          <a:schemeClr val="accent1"/>
                                        </a:solidFill>
                                        <a:latin typeface="Cambria Math" panose="02040503050406030204" pitchFamily="18" charset="0"/>
                                      </a:rPr>
                                      <m:t>−2</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𝐻𝑧</m:t>
                                </m:r>
                              </m:oMath>
                            </m:oMathPara>
                          </a14:m>
                          <a:endParaRPr lang="en-US" altLang="zh-CN" sz="1200" b="0" dirty="0">
                            <a:solidFill>
                              <a:schemeClr val="accent2">
                                <a:lumMod val="75000"/>
                              </a:schemeClr>
                            </a:solidFill>
                          </a:endParaRPr>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2</m:t>
                                    </m:r>
                                  </m:sup>
                                </m:sSup>
                                <m:r>
                                  <a:rPr lang="en-US" altLang="zh-CN" sz="1200" b="0" smtClean="0">
                                    <a:solidFill>
                                      <a:schemeClr val="tx1"/>
                                    </a:solidFill>
                                    <a:latin typeface="Cambria Math" panose="02040503050406030204" pitchFamily="18" charset="0"/>
                                  </a:rPr>
                                  <m:t>/0.1 </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=6×</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r>
                                  <a:rPr lang="en-US" altLang="zh-CN" sz="1200" b="0" smtClean="0">
                                    <a:latin typeface="Cambria Math" panose="02040503050406030204" pitchFamily="18" charset="0"/>
                                  </a:rPr>
                                  <m:t>@10</m:t>
                                </m:r>
                                <m:r>
                                  <a:rPr lang="en-US" altLang="zh-CN" sz="1200" b="0" smtClean="0">
                                    <a:latin typeface="Cambria Math" panose="02040503050406030204" pitchFamily="18" charset="0"/>
                                  </a:rPr>
                                  <m:t>𝐻𝑧</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=25</m:t>
                                </m:r>
                                <m:r>
                                  <a:rPr lang="en-US" altLang="zh-CN" sz="1200" b="0" smtClean="0">
                                    <a:solidFill>
                                      <a:schemeClr val="tx1"/>
                                    </a:solidFill>
                                    <a:latin typeface="Cambria Math" panose="02040503050406030204" pitchFamily="18" charset="0"/>
                                  </a:rPr>
                                  <m:t>/0.01</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=0.2@100</m:t>
                                </m:r>
                                <m:r>
                                  <a:rPr lang="en-US" altLang="zh-CN" sz="1200" b="0" smtClean="0">
                                    <a:latin typeface="Cambria Math" panose="02040503050406030204" pitchFamily="18" charset="0"/>
                                  </a:rPr>
                                  <m:t>𝐻𝑧</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r>
                                  <m:rPr>
                                    <m:sty m:val="p"/>
                                  </m:rPr>
                                  <a:rPr lang="en-US" altLang="zh-CN" sz="1200" b="0" smtClean="0">
                                    <a:solidFill>
                                      <a:schemeClr val="tx1"/>
                                    </a:solidFill>
                                    <a:latin typeface="Cambria Math" panose="02040503050406030204" pitchFamily="18" charset="0"/>
                                  </a:rPr>
                                  <m:t>ms</m:t>
                                </m:r>
                                <m:r>
                                  <a:rPr lang="en-US" altLang="zh-CN" sz="1200" b="0" smtClean="0">
                                    <a:solidFill>
                                      <a:schemeClr val="tx1"/>
                                    </a:solidFill>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=0.6@1</m:t>
                                </m:r>
                                <m:r>
                                  <a:rPr lang="en-US" altLang="zh-CN" sz="1200" b="0" smtClean="0">
                                    <a:latin typeface="Cambria Math" panose="02040503050406030204" pitchFamily="18" charset="0"/>
                                  </a:rPr>
                                  <m:t>𝑘𝐻𝑧</m:t>
                                </m:r>
                              </m:oMath>
                            </m:oMathPara>
                          </a14:m>
                          <a:endParaRPr lang="en-US" altLang="zh-CN" sz="1200" b="0" dirty="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dirty="0">
                              <a:latin typeface="Times" panose="02020603050405020304" pitchFamily="18" charset="0"/>
                              <a:cs typeface="Times" panose="02020603050405020304" pitchFamily="18" charset="0"/>
                            </a:rPr>
                            <a:t>Assuming f = 0.01</a:t>
                          </a:r>
                        </a:p>
                        <a:p>
                          <a:pPr/>
                          <a14:m>
                            <m:oMathPara xmlns:m="http://schemas.openxmlformats.org/officeDocument/2006/math">
                              <m:oMathParaPr>
                                <m:jc m:val="left"/>
                              </m:oMathParaPr>
                              <m:oMath xmlns:m="http://schemas.openxmlformats.org/officeDocument/2006/math">
                                <m:r>
                                  <a:rPr kumimoji="1" lang="en-US" altLang="zh-CN" sz="1200" b="0" smtClean="0">
                                    <a:latin typeface="Cambria Math" panose="02040503050406030204" pitchFamily="18" charset="0"/>
                                  </a:rPr>
                                  <m:t>𝑁</m:t>
                                </m:r>
                                <m:r>
                                  <a:rPr kumimoji="1" lang="en-US" altLang="zh-CN" sz="1200" b="0" smtClean="0">
                                    <a:latin typeface="Cambria Math" panose="02040503050406030204" pitchFamily="18" charset="0"/>
                                  </a:rPr>
                                  <m:t>=5×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0.5×</m:t>
                                </m:r>
                                <m:r>
                                  <a:rPr lang="en-US" altLang="zh-CN" sz="1200">
                                    <a:latin typeface="Cambria Math" panose="02040503050406030204" pitchFamily="18" charset="0"/>
                                  </a:rPr>
                                  <m:t>1.27×</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−25</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0.01</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7</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m:t>
                                </m:r>
                                <m:r>
                                  <a:rPr lang="en-US" altLang="zh-CN" sz="1200" b="0" i="0" smtClean="0">
                                    <a:solidFill>
                                      <a:schemeClr val="accent1"/>
                                    </a:solidFill>
                                    <a:latin typeface="Cambria Math" panose="02040503050406030204" pitchFamily="18" charset="0"/>
                                  </a:rPr>
                                  <m:t>1.8</m:t>
                                </m:r>
                                <m:r>
                                  <a:rPr lang="en-US" altLang="zh-CN" sz="1200" b="0" smtClean="0">
                                    <a:solidFill>
                                      <a:schemeClr val="accent1"/>
                                    </a:solidFill>
                                    <a:latin typeface="Cambria Math" panose="02040503050406030204" pitchFamily="18" charset="0"/>
                                  </a:rPr>
                                  <m:t>×</m:t>
                                </m:r>
                                <m:sSup>
                                  <m:sSupPr>
                                    <m:ctrlPr>
                                      <a:rPr lang="en-US" altLang="zh-CN" sz="1200" b="0" i="1" smtClean="0">
                                        <a:solidFill>
                                          <a:schemeClr val="accent1"/>
                                        </a:solidFill>
                                        <a:latin typeface="Cambria Math" panose="02040503050406030204" pitchFamily="18" charset="0"/>
                                      </a:rPr>
                                    </m:ctrlPr>
                                  </m:sSupPr>
                                  <m:e>
                                    <m:r>
                                      <a:rPr lang="en-US" altLang="zh-CN" sz="1200" b="0" smtClean="0">
                                        <a:solidFill>
                                          <a:schemeClr val="accent1"/>
                                        </a:solidFill>
                                        <a:latin typeface="Cambria Math" panose="02040503050406030204" pitchFamily="18" charset="0"/>
                                      </a:rPr>
                                      <m:t>10</m:t>
                                    </m:r>
                                  </m:e>
                                  <m:sup>
                                    <m:r>
                                      <a:rPr lang="en-US" altLang="zh-CN" sz="1200" b="0" smtClean="0">
                                        <a:solidFill>
                                          <a:schemeClr val="accent1"/>
                                        </a:solidFill>
                                        <a:latin typeface="Cambria Math" panose="02040503050406030204" pitchFamily="18" charset="0"/>
                                      </a:rPr>
                                      <m:t>−4</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𝐻𝑧</m:t>
                                </m:r>
                              </m:oMath>
                            </m:oMathPara>
                          </a14:m>
                          <a:endParaRPr lang="en-US" altLang="zh-CN" sz="1200" b="0" dirty="0"/>
                        </a:p>
                        <a:p>
                          <a:r>
                            <a:rPr lang="en-US" altLang="zh-CN" sz="1200" b="0" dirty="0"/>
                            <a:t>    = </a:t>
                          </a:r>
                          <a14:m>
                            <m:oMath xmlns:m="http://schemas.openxmlformats.org/officeDocument/2006/math">
                              <m:r>
                                <a:rPr lang="en-US" altLang="zh-CN" sz="1200" b="0" smtClean="0">
                                  <a:latin typeface="Cambria Math" panose="02040503050406030204" pitchFamily="18" charset="0"/>
                                </a:rPr>
                                <m:t>3</m:t>
                              </m:r>
                              <m:r>
                                <a:rPr lang="en-US" altLang="zh-CN" sz="1200" b="0" i="0" smtClean="0">
                                  <a:latin typeface="Cambria Math" panose="02040503050406030204" pitchFamily="18" charset="0"/>
                                </a:rPr>
                                <m:t>.2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6</m:t>
                                  </m:r>
                                </m:sup>
                              </m:sSup>
                              <m:r>
                                <a:rPr lang="en-US" altLang="zh-CN" sz="1200" b="0" smtClean="0">
                                  <a:latin typeface="Cambria Math" panose="02040503050406030204" pitchFamily="18" charset="0"/>
                                </a:rPr>
                                <m:t>/0.1</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m:t>
                              </m:r>
                              <m:r>
                                <a:rPr lang="en-US" altLang="zh-CN" sz="1200" b="0" i="0" smtClean="0">
                                  <a:latin typeface="Cambria Math" panose="02040503050406030204" pitchFamily="18" charset="0"/>
                                </a:rPr>
                                <m:t>5.6</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m:t>
                                  </m:r>
                                  <m:r>
                                    <a:rPr lang="en-US" altLang="zh-CN" sz="1200" b="0" i="1" smtClean="0">
                                      <a:latin typeface="Cambria Math" panose="02040503050406030204" pitchFamily="18" charset="0"/>
                                    </a:rPr>
                                    <m:t>4</m:t>
                                  </m:r>
                                </m:sup>
                              </m:sSup>
                              <m:r>
                                <a:rPr lang="en-US" altLang="zh-CN" sz="1200" b="0" smtClean="0">
                                  <a:latin typeface="Cambria Math" panose="02040503050406030204" pitchFamily="18" charset="0"/>
                                </a:rPr>
                                <m:t>@10</m:t>
                              </m:r>
                              <m:r>
                                <a:rPr lang="en-US" altLang="zh-CN" sz="1200" b="0" smtClean="0">
                                  <a:latin typeface="Cambria Math" panose="02040503050406030204" pitchFamily="18" charset="0"/>
                                </a:rPr>
                                <m:t>𝐻𝑧</m:t>
                              </m:r>
                            </m:oMath>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m:t>
                                </m:r>
                                <m:r>
                                  <a:rPr lang="en-US" altLang="zh-CN" sz="1200" b="0" i="0" smtClean="0">
                                    <a:latin typeface="Cambria Math" panose="02040503050406030204" pitchFamily="18" charset="0"/>
                                  </a:rPr>
                                  <m:t>3.2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5</m:t>
                                    </m:r>
                                  </m:sup>
                                </m:sSup>
                                <m:r>
                                  <a:rPr lang="en-US" altLang="zh-CN" sz="1200" b="0" smtClean="0">
                                    <a:latin typeface="Cambria Math" panose="02040503050406030204" pitchFamily="18" charset="0"/>
                                  </a:rPr>
                                  <m:t>/0.01</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m:t>
                                </m:r>
                                <m:r>
                                  <a:rPr lang="en-US" altLang="zh-CN" sz="1200" b="0" i="0" smtClean="0">
                                    <a:latin typeface="Cambria Math" panose="02040503050406030204" pitchFamily="18" charset="0"/>
                                  </a:rPr>
                                  <m:t>1.7</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m:t>
                                    </m:r>
                                  </m:sup>
                                </m:sSup>
                                <m:r>
                                  <a:rPr lang="en-US" altLang="zh-CN" sz="1200" b="0" smtClean="0">
                                    <a:latin typeface="Cambria Math" panose="02040503050406030204" pitchFamily="18" charset="0"/>
                                  </a:rPr>
                                  <m:t>@100</m:t>
                                </m:r>
                                <m:r>
                                  <a:rPr lang="en-US" altLang="zh-CN" sz="1200" b="0" smtClean="0">
                                    <a:latin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m:t>
                                </m:r>
                                <m:r>
                                  <a:rPr lang="en-US" altLang="zh-CN" sz="1200" b="0" i="0" smtClean="0">
                                    <a:latin typeface="Cambria Math" panose="02040503050406030204" pitchFamily="18" charset="0"/>
                                  </a:rPr>
                                  <m:t>3.2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4</m:t>
                                    </m:r>
                                  </m:sup>
                                </m:sSup>
                                <m:r>
                                  <a:rPr lang="en-US" altLang="zh-CN" sz="1200" b="0" smtClean="0">
                                    <a:latin typeface="Cambria Math" panose="02040503050406030204" pitchFamily="18" charset="0"/>
                                  </a:rPr>
                                  <m:t>/</m:t>
                                </m:r>
                                <m:r>
                                  <a:rPr lang="en-US" altLang="zh-CN" sz="1200" b="0" smtClean="0">
                                    <a:latin typeface="Cambria Math" panose="02040503050406030204" pitchFamily="18" charset="0"/>
                                  </a:rPr>
                                  <m:t>𝑚𝑠</m:t>
                                </m:r>
                                <m:r>
                                  <a:rPr lang="en-US" altLang="zh-CN" sz="1200" b="0" smtClean="0">
                                    <a:latin typeface="Cambria Math" panose="02040503050406030204" pitchFamily="18" charset="0"/>
                                  </a:rPr>
                                  <m:t>→</m:t>
                                </m:r>
                                <m:r>
                                  <a:rPr lang="zh-CN" altLang="en-US" sz="120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m:t>
                                </m:r>
                                <m:r>
                                  <a:rPr lang="en-US" altLang="zh-CN" sz="1200" b="0" i="0" smtClean="0">
                                    <a:solidFill>
                                      <a:schemeClr val="accent1"/>
                                    </a:solidFill>
                                    <a:latin typeface="Cambria Math" panose="02040503050406030204" pitchFamily="18" charset="0"/>
                                  </a:rPr>
                                  <m:t>5.6</m:t>
                                </m:r>
                                <m:r>
                                  <a:rPr lang="en-US" altLang="zh-CN" sz="1200">
                                    <a:solidFill>
                                      <a:schemeClr val="accent1"/>
                                    </a:solidFill>
                                    <a:latin typeface="Cambria Math" panose="02040503050406030204" pitchFamily="18" charset="0"/>
                                  </a:rPr>
                                  <m:t>×</m:t>
                                </m:r>
                                <m:sSup>
                                  <m:sSupPr>
                                    <m:ctrlPr>
                                      <a:rPr lang="en-US" altLang="zh-CN" sz="1200" i="1">
                                        <a:solidFill>
                                          <a:schemeClr val="accent1"/>
                                        </a:solidFill>
                                        <a:latin typeface="Cambria Math" panose="02040503050406030204" pitchFamily="18" charset="0"/>
                                      </a:rPr>
                                    </m:ctrlPr>
                                  </m:sSupPr>
                                  <m:e>
                                    <m:r>
                                      <a:rPr lang="en-US" altLang="zh-CN" sz="1200">
                                        <a:solidFill>
                                          <a:schemeClr val="accent1"/>
                                        </a:solidFill>
                                        <a:latin typeface="Cambria Math" panose="02040503050406030204" pitchFamily="18" charset="0"/>
                                      </a:rPr>
                                      <m:t>10</m:t>
                                    </m:r>
                                  </m:e>
                                  <m:sup>
                                    <m:r>
                                      <a:rPr lang="en-US" altLang="zh-CN" sz="1200">
                                        <a:solidFill>
                                          <a:schemeClr val="accent1"/>
                                        </a:solidFill>
                                        <a:latin typeface="Cambria Math" panose="02040503050406030204" pitchFamily="18" charset="0"/>
                                      </a:rPr>
                                      <m:t>−</m:t>
                                    </m:r>
                                    <m:r>
                                      <a:rPr lang="en-US" altLang="zh-CN" sz="1200" b="0" i="1" smtClean="0">
                                        <a:solidFill>
                                          <a:schemeClr val="accent1"/>
                                        </a:solidFill>
                                        <a:latin typeface="Cambria Math" panose="02040503050406030204" pitchFamily="18" charset="0"/>
                                      </a:rPr>
                                      <m:t>3</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𝑘𝐻𝑧</m:t>
                                </m:r>
                              </m:oMath>
                            </m:oMathPara>
                          </a14:m>
                          <a:endParaRPr lang="en-US" altLang="zh-CN" sz="1200" dirty="0"/>
                        </a:p>
                      </a:txBody>
                      <a:tcPr anchor="ctr"/>
                    </a:tc>
                    <a:extLst>
                      <a:ext uri="{0D108BD9-81ED-4DB2-BD59-A6C34878D82A}">
                        <a16:rowId xmlns:a16="http://schemas.microsoft.com/office/drawing/2014/main" val="235072873"/>
                      </a:ext>
                    </a:extLst>
                  </a:tr>
                </a:tbl>
              </a:graphicData>
            </a:graphic>
          </p:graphicFrame>
        </mc:Choice>
        <mc:Fallback xmlns="">
          <p:graphicFrame>
            <p:nvGraphicFramePr>
              <p:cNvPr id="50" name="表格 50">
                <a:extLst>
                  <a:ext uri="{FF2B5EF4-FFF2-40B4-BE49-F238E27FC236}">
                    <a16:creationId xmlns:a16="http://schemas.microsoft.com/office/drawing/2014/main" id="{47AACBB0-E2B5-8A8E-D538-A2F29A4D1EEE}"/>
                  </a:ext>
                </a:extLst>
              </p:cNvPr>
              <p:cNvGraphicFramePr>
                <a:graphicFrameLocks noGrp="1"/>
              </p:cNvGraphicFramePr>
              <p:nvPr>
                <p:extLst>
                  <p:ext uri="{D42A27DB-BD31-4B8C-83A1-F6EECF244321}">
                    <p14:modId xmlns:p14="http://schemas.microsoft.com/office/powerpoint/2010/main" val="1022045611"/>
                  </p:ext>
                </p:extLst>
              </p:nvPr>
            </p:nvGraphicFramePr>
            <p:xfrm>
              <a:off x="1778000" y="1714341"/>
              <a:ext cx="8074660" cy="4299333"/>
            </p:xfrm>
            <a:graphic>
              <a:graphicData uri="http://schemas.openxmlformats.org/drawingml/2006/table">
                <a:tbl>
                  <a:tblPr firstRow="1" bandRow="1">
                    <a:tableStyleId>{5940675A-B579-460E-94D1-54222C63F5DA}</a:tableStyleId>
                  </a:tblPr>
                  <a:tblGrid>
                    <a:gridCol w="1253484">
                      <a:extLst>
                        <a:ext uri="{9D8B030D-6E8A-4147-A177-3AD203B41FA5}">
                          <a16:colId xmlns:a16="http://schemas.microsoft.com/office/drawing/2014/main" val="959687067"/>
                        </a:ext>
                      </a:extLst>
                    </a:gridCol>
                    <a:gridCol w="3426466">
                      <a:extLst>
                        <a:ext uri="{9D8B030D-6E8A-4147-A177-3AD203B41FA5}">
                          <a16:colId xmlns:a16="http://schemas.microsoft.com/office/drawing/2014/main" val="1789649856"/>
                        </a:ext>
                      </a:extLst>
                    </a:gridCol>
                    <a:gridCol w="3394710">
                      <a:extLst>
                        <a:ext uri="{9D8B030D-6E8A-4147-A177-3AD203B41FA5}">
                          <a16:colId xmlns:a16="http://schemas.microsoft.com/office/drawing/2014/main" val="1088188842"/>
                        </a:ext>
                      </a:extLst>
                    </a:gridCol>
                  </a:tblGrid>
                  <a:tr h="370840">
                    <a:tc>
                      <a:txBody>
                        <a:bodyPr/>
                        <a:lstStyle/>
                        <a:p>
                          <a:pPr algn="l"/>
                          <a:endParaRPr lang="zh-CN" altLang="en-US"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Standard luminosity monitor</a:t>
                          </a:r>
                          <a:r>
                            <a:rPr lang="en-US" altLang="zh-CN" sz="1200" dirty="0">
                              <a:latin typeface="Times" panose="02020603050405020304" pitchFamily="18" charset="0"/>
                              <a:cs typeface="Times" panose="02020603050405020304" pitchFamily="18" charset="0"/>
                            </a:rPr>
                            <a:t>(LumiCal)</a:t>
                          </a:r>
                          <a:endParaRPr lang="zh-CN" altLang="en-US" sz="1200"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Fast luminosity monitor</a:t>
                          </a:r>
                          <a:endParaRPr lang="zh-CN" altLang="en-US" sz="16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02644435"/>
                      </a:ext>
                    </a:extLst>
                  </a:tr>
                  <a:tr h="491914">
                    <a:tc>
                      <a:txBody>
                        <a:bodyPr/>
                        <a:lstStyle/>
                        <a:p>
                          <a:pPr algn="ctr"/>
                          <a:r>
                            <a:rPr lang="en-US" altLang="zh-CN" sz="1300" b="1" dirty="0"/>
                            <a:t>Process</a:t>
                          </a:r>
                          <a:endParaRPr lang="zh-CN" altLang="en-US" sz="1300" b="1"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finite angle</a:t>
                          </a:r>
                          <a:endParaRPr lang="zh-CN" altLang="en-US" sz="1400"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zero angle</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496375681"/>
                      </a:ext>
                    </a:extLst>
                  </a:tr>
                  <a:tr h="491914">
                    <a:tc>
                      <a:txBody>
                        <a:bodyPr/>
                        <a:lstStyle/>
                        <a:p>
                          <a:endParaRPr lang="zh-CN"/>
                        </a:p>
                      </a:txBody>
                      <a:tcPr anchor="ctr">
                        <a:blipFill>
                          <a:blip r:embed="rId4"/>
                          <a:stretch>
                            <a:fillRect l="-485" t="-178750" r="-544660" b="-607500"/>
                          </a:stretch>
                        </a:blipFill>
                      </a:tcPr>
                    </a:tc>
                    <a:tc>
                      <a:txBody>
                        <a:bodyPr/>
                        <a:lstStyle/>
                        <a:p>
                          <a:endParaRPr lang="zh-CN"/>
                        </a:p>
                      </a:txBody>
                      <a:tcPr anchor="ctr">
                        <a:blipFill>
                          <a:blip r:embed="rId4"/>
                          <a:stretch>
                            <a:fillRect l="-36767" t="-178750" r="-99290" b="-607500"/>
                          </a:stretch>
                        </a:blipFill>
                      </a:tcPr>
                    </a:tc>
                    <a:tc>
                      <a:txBody>
                        <a:bodyPr/>
                        <a:lstStyle/>
                        <a:p>
                          <a:endParaRPr lang="zh-CN"/>
                        </a:p>
                      </a:txBody>
                      <a:tcPr anchor="ctr">
                        <a:blipFill>
                          <a:blip r:embed="rId4"/>
                          <a:stretch>
                            <a:fillRect l="-138241" t="-178750" r="-359" b="-607500"/>
                          </a:stretch>
                        </a:blipFill>
                      </a:tcPr>
                    </a:tc>
                    <a:extLst>
                      <a:ext uri="{0D108BD9-81ED-4DB2-BD59-A6C34878D82A}">
                        <a16:rowId xmlns:a16="http://schemas.microsoft.com/office/drawing/2014/main" val="1606014423"/>
                      </a:ext>
                    </a:extLst>
                  </a:tr>
                  <a:tr h="518160">
                    <a:tc>
                      <a:txBody>
                        <a:bodyPr/>
                        <a:lstStyle/>
                        <a:p>
                          <a:pPr algn="ctr"/>
                          <a:r>
                            <a:rPr lang="en-US" altLang="zh-CN" sz="1300" b="1" dirty="0"/>
                            <a:t>Design goal</a:t>
                          </a:r>
                          <a:endParaRPr lang="zh-CN" altLang="en-US" sz="1300" b="1" dirty="0">
                            <a:latin typeface="Times" panose="02020603050405020304" pitchFamily="18" charset="0"/>
                            <a:cs typeface="Times" panose="02020603050405020304" pitchFamily="18" charset="0"/>
                          </a:endParaRPr>
                        </a:p>
                      </a:txBody>
                      <a:tcPr anchor="ctr"/>
                    </a:tc>
                    <a:tc>
                      <a:txBody>
                        <a:bodyPr/>
                        <a:lstStyle/>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precise physics measurement</a:t>
                          </a:r>
                        </a:p>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slow beam tuning </a:t>
                          </a:r>
                          <a:r>
                            <a:rPr lang="en-US" altLang="zh-CN" sz="1200" dirty="0">
                              <a:latin typeface="Times" panose="02020603050405020304" pitchFamily="18" charset="0"/>
                              <a:cs typeface="Times" panose="02020603050405020304" pitchFamily="18" charset="0"/>
                            </a:rPr>
                            <a:t>(</a:t>
                          </a:r>
                          <a:r>
                            <a:rPr lang="en-US" altLang="zh-CN" sz="1100" dirty="0">
                              <a:latin typeface="Times" panose="02020603050405020304" pitchFamily="18" charset="0"/>
                              <a:cs typeface="Times" panose="02020603050405020304" pitchFamily="18" charset="0"/>
                            </a:rPr>
                            <a:t>@</a:t>
                          </a:r>
                          <a:r>
                            <a:rPr lang="en-US" altLang="zh-CN" sz="1200" dirty="0">
                              <a:latin typeface="Times" panose="02020603050405020304" pitchFamily="18" charset="0"/>
                              <a:cs typeface="Times" panose="02020603050405020304" pitchFamily="18" charset="0"/>
                            </a:rPr>
                            <a:t>1Hz</a:t>
                          </a:r>
                          <a:r>
                            <a:rPr lang="en-US" altLang="zh-CN" sz="1400" dirty="0">
                              <a:latin typeface="Times" panose="02020603050405020304" pitchFamily="18" charset="0"/>
                              <a:cs typeface="Times" panose="02020603050405020304" pitchFamily="18" charset="0"/>
                            </a:rPr>
                            <a:t>)</a:t>
                          </a:r>
                        </a:p>
                      </a:txBody>
                      <a:tcPr anchor="ctr"/>
                    </a:tc>
                    <a:tc>
                      <a:txBody>
                        <a:bodyPr/>
                        <a:lstStyle/>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Fast feedback </a:t>
                          </a:r>
                        </a:p>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Tuning accelerator beam parameter at IP</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849287368"/>
                      </a:ext>
                    </a:extLst>
                  </a:tr>
                  <a:tr h="491914">
                    <a:tc>
                      <a:txBody>
                        <a:bodyPr/>
                        <a:lstStyle/>
                        <a:p>
                          <a:pPr algn="ctr"/>
                          <a:r>
                            <a:rPr lang="en-US" altLang="zh-CN" sz="1400" b="1" kern="1200" dirty="0">
                              <a:solidFill>
                                <a:schemeClr val="dk1"/>
                              </a:solidFill>
                              <a:effectLst/>
                            </a:rPr>
                            <a:t>characteristic</a:t>
                          </a:r>
                          <a:endParaRPr lang="zh-CN" altLang="en-US" sz="1400" b="1"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Slow but can be precisely calibrated</a:t>
                          </a:r>
                          <a:endParaRPr lang="zh-CN" altLang="en-US" sz="1400"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Faster but not easy to calibrate precisely</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29627859"/>
                      </a:ext>
                    </a:extLst>
                  </a:tr>
                  <a:tr h="370840">
                    <a:tc>
                      <a:txBody>
                        <a:bodyPr/>
                        <a:lstStyle/>
                        <a:p>
                          <a:pPr algn="ctr"/>
                          <a:r>
                            <a:rPr lang="en-US" altLang="zh-CN" sz="1300" b="1" dirty="0"/>
                            <a:t>Luminosity</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endParaRPr lang="zh-CN"/>
                        </a:p>
                      </a:txBody>
                      <a:tcPr anchor="ctr">
                        <a:blipFill>
                          <a:blip r:embed="rId4"/>
                          <a:stretch>
                            <a:fillRect l="-18482" t="-637705" r="-179" b="-424590"/>
                          </a:stretch>
                        </a:blipFill>
                      </a:tcPr>
                    </a:tc>
                    <a:tc hMerge="1">
                      <a:txBody>
                        <a:bodyPr/>
                        <a:lstStyle/>
                        <a:p>
                          <a:pP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1828992"/>
                      </a:ext>
                    </a:extLst>
                  </a:tr>
                  <a:tr h="370840">
                    <a:tc rowSpan="2">
                      <a:txBody>
                        <a:bodyPr/>
                        <a:lstStyle/>
                        <a:p>
                          <a:pPr algn="ctr"/>
                          <a:r>
                            <a:rPr lang="en-US" altLang="zh-CN" sz="1300" b="1" dirty="0"/>
                            <a:t>Events</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endParaRPr lang="zh-CN"/>
                        </a:p>
                      </a:txBody>
                      <a:tcPr anchor="ctr">
                        <a:blipFill>
                          <a:blip r:embed="rId4"/>
                          <a:stretch>
                            <a:fillRect l="-18482" t="-737705" r="-179" b="-324590"/>
                          </a:stretch>
                        </a:blipFill>
                      </a:tcPr>
                    </a:tc>
                    <a:tc hMerge="1">
                      <a:txBody>
                        <a:bodyPr/>
                        <a:lstStyle/>
                        <a:p>
                          <a:pPr algn="ct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92494090"/>
                      </a:ext>
                    </a:extLst>
                  </a:tr>
                  <a:tr h="1192911">
                    <a:tc vMerge="1">
                      <a:txBody>
                        <a:bodyPr/>
                        <a:lstStyle/>
                        <a:p>
                          <a:endParaRPr lang="zh-CN" altLang="en-US" dirty="0">
                            <a:latin typeface="Times" panose="02020603050405020304" pitchFamily="18" charset="0"/>
                            <a:cs typeface="Times" panose="02020603050405020304" pitchFamily="18" charset="0"/>
                          </a:endParaRPr>
                        </a:p>
                      </a:txBody>
                      <a:tcPr anchor="ctr"/>
                    </a:tc>
                    <a:tc>
                      <a:txBody>
                        <a:bodyPr/>
                        <a:lstStyle/>
                        <a:p>
                          <a:endParaRPr lang="zh-CN"/>
                        </a:p>
                      </a:txBody>
                      <a:tcPr anchor="ctr">
                        <a:blipFill>
                          <a:blip r:embed="rId4"/>
                          <a:stretch>
                            <a:fillRect l="-36767" t="-260714" r="-99290" b="-1020"/>
                          </a:stretch>
                        </a:blipFill>
                      </a:tcPr>
                    </a:tc>
                    <a:tc>
                      <a:txBody>
                        <a:bodyPr/>
                        <a:lstStyle/>
                        <a:p>
                          <a:endParaRPr lang="zh-CN"/>
                        </a:p>
                      </a:txBody>
                      <a:tcPr anchor="ctr">
                        <a:blipFill>
                          <a:blip r:embed="rId4"/>
                          <a:stretch>
                            <a:fillRect l="-138241" t="-260714" r="-359" b="-1020"/>
                          </a:stretch>
                        </a:blipFill>
                      </a:tcPr>
                    </a:tc>
                    <a:extLst>
                      <a:ext uri="{0D108BD9-81ED-4DB2-BD59-A6C34878D82A}">
                        <a16:rowId xmlns:a16="http://schemas.microsoft.com/office/drawing/2014/main" val="235072873"/>
                      </a:ext>
                    </a:extLst>
                  </a:tr>
                </a:tbl>
              </a:graphicData>
            </a:graphic>
          </p:graphicFrame>
        </mc:Fallback>
      </mc:AlternateContent>
    </p:spTree>
    <p:custDataLst>
      <p:tags r:id="rId1"/>
    </p:custDataLst>
    <p:extLst>
      <p:ext uri="{BB962C8B-B14F-4D97-AF65-F5344CB8AC3E}">
        <p14:creationId xmlns:p14="http://schemas.microsoft.com/office/powerpoint/2010/main" val="2970560797"/>
      </p:ext>
    </p:extLst>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455E2C1B-055D-6513-7F9F-CBB5F422801F}"/>
              </a:ext>
            </a:extLst>
          </p:cNvPr>
          <p:cNvGrpSpPr/>
          <p:nvPr/>
        </p:nvGrpSpPr>
        <p:grpSpPr>
          <a:xfrm>
            <a:off x="395801" y="886421"/>
            <a:ext cx="7498959" cy="5521260"/>
            <a:chOff x="207056" y="791061"/>
            <a:chExt cx="7498959" cy="5521260"/>
          </a:xfrm>
        </p:grpSpPr>
        <p:pic>
          <p:nvPicPr>
            <p:cNvPr id="41" name="图片 40" descr="图片包含 表格&#10;&#10;描述已自动生成">
              <a:extLst>
                <a:ext uri="{FF2B5EF4-FFF2-40B4-BE49-F238E27FC236}">
                  <a16:creationId xmlns:a16="http://schemas.microsoft.com/office/drawing/2014/main" id="{61CA9C68-7945-7467-F2A9-3752A8B6649E}"/>
                </a:ext>
              </a:extLst>
            </p:cNvPr>
            <p:cNvPicPr>
              <a:picLocks noChangeAspect="1"/>
            </p:cNvPicPr>
            <p:nvPr/>
          </p:nvPicPr>
          <p:blipFill>
            <a:blip r:embed="rId2"/>
            <a:stretch>
              <a:fillRect/>
            </a:stretch>
          </p:blipFill>
          <p:spPr>
            <a:xfrm>
              <a:off x="207056" y="2935251"/>
              <a:ext cx="7498959" cy="3377070"/>
            </a:xfrm>
            <a:prstGeom prst="rect">
              <a:avLst/>
            </a:prstGeom>
          </p:spPr>
        </p:pic>
        <p:grpSp>
          <p:nvGrpSpPr>
            <p:cNvPr id="45" name="组合 44">
              <a:extLst>
                <a:ext uri="{FF2B5EF4-FFF2-40B4-BE49-F238E27FC236}">
                  <a16:creationId xmlns:a16="http://schemas.microsoft.com/office/drawing/2014/main" id="{D86C70EB-93B4-9670-6F43-6848260B60D4}"/>
                </a:ext>
              </a:extLst>
            </p:cNvPr>
            <p:cNvGrpSpPr/>
            <p:nvPr/>
          </p:nvGrpSpPr>
          <p:grpSpPr>
            <a:xfrm>
              <a:off x="225104" y="791061"/>
              <a:ext cx="7462861" cy="2097866"/>
              <a:chOff x="189093" y="430035"/>
              <a:chExt cx="7426873" cy="2097866"/>
            </a:xfrm>
          </p:grpSpPr>
          <p:pic>
            <p:nvPicPr>
              <p:cNvPr id="3" name="图片 2" descr="图表, 图示&#10;&#10;描述已自动生成">
                <a:extLst>
                  <a:ext uri="{FF2B5EF4-FFF2-40B4-BE49-F238E27FC236}">
                    <a16:creationId xmlns:a16="http://schemas.microsoft.com/office/drawing/2014/main" id="{F7CC434C-1A6F-5266-BCC8-0F1C06E4EEB8}"/>
                  </a:ext>
                </a:extLst>
              </p:cNvPr>
              <p:cNvPicPr>
                <a:picLocks noChangeAspect="1"/>
              </p:cNvPicPr>
              <p:nvPr/>
            </p:nvPicPr>
            <p:blipFill rotWithShape="1">
              <a:blip r:embed="rId3"/>
              <a:srcRect l="3299" t="4019" r="2726" b="3659"/>
              <a:stretch/>
            </p:blipFill>
            <p:spPr>
              <a:xfrm>
                <a:off x="207056" y="457803"/>
                <a:ext cx="3085009" cy="2070098"/>
              </a:xfrm>
              <a:prstGeom prst="rect">
                <a:avLst/>
              </a:prstGeom>
            </p:spPr>
          </p:pic>
          <p:pic>
            <p:nvPicPr>
              <p:cNvPr id="9" name="图片 8" descr="图示, 工程绘图&#10;&#10;描述已自动生成">
                <a:extLst>
                  <a:ext uri="{FF2B5EF4-FFF2-40B4-BE49-F238E27FC236}">
                    <a16:creationId xmlns:a16="http://schemas.microsoft.com/office/drawing/2014/main" id="{99DF8CD6-4587-E155-03C8-3DFAF504D125}"/>
                  </a:ext>
                </a:extLst>
              </p:cNvPr>
              <p:cNvPicPr>
                <a:picLocks noChangeAspect="1"/>
              </p:cNvPicPr>
              <p:nvPr/>
            </p:nvPicPr>
            <p:blipFill rotWithShape="1">
              <a:blip r:embed="rId4"/>
              <a:srcRect l="60320" r="3650"/>
              <a:stretch/>
            </p:blipFill>
            <p:spPr>
              <a:xfrm>
                <a:off x="5744199" y="550580"/>
                <a:ext cx="1751323" cy="1829011"/>
              </a:xfrm>
              <a:prstGeom prst="rect">
                <a:avLst/>
              </a:prstGeom>
            </p:spPr>
          </p:pic>
          <p:pic>
            <p:nvPicPr>
              <p:cNvPr id="43" name="图片 42" descr="图示, 工程绘图&#10;&#10;描述已自动生成">
                <a:extLst>
                  <a:ext uri="{FF2B5EF4-FFF2-40B4-BE49-F238E27FC236}">
                    <a16:creationId xmlns:a16="http://schemas.microsoft.com/office/drawing/2014/main" id="{051D16A7-BB6F-5952-5122-6A9FD3AAEAFD}"/>
                  </a:ext>
                </a:extLst>
              </p:cNvPr>
              <p:cNvPicPr>
                <a:picLocks noChangeAspect="1"/>
              </p:cNvPicPr>
              <p:nvPr/>
            </p:nvPicPr>
            <p:blipFill rotWithShape="1">
              <a:blip r:embed="rId4"/>
              <a:srcRect l="5237" r="49317"/>
              <a:stretch/>
            </p:blipFill>
            <p:spPr>
              <a:xfrm>
                <a:off x="3393091" y="498186"/>
                <a:ext cx="2212701" cy="1832100"/>
              </a:xfrm>
              <a:prstGeom prst="rect">
                <a:avLst/>
              </a:prstGeom>
            </p:spPr>
          </p:pic>
          <p:sp>
            <p:nvSpPr>
              <p:cNvPr id="44" name="矩形 43">
                <a:extLst>
                  <a:ext uri="{FF2B5EF4-FFF2-40B4-BE49-F238E27FC236}">
                    <a16:creationId xmlns:a16="http://schemas.microsoft.com/office/drawing/2014/main" id="{F7557567-DBD6-D428-404D-BEBF0861AD29}"/>
                  </a:ext>
                </a:extLst>
              </p:cNvPr>
              <p:cNvSpPr/>
              <p:nvPr/>
            </p:nvSpPr>
            <p:spPr>
              <a:xfrm>
                <a:off x="189093" y="430035"/>
                <a:ext cx="7426873" cy="2070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7" name="图片 56" descr="表格&#10;&#10;描述已自动生成">
            <a:extLst>
              <a:ext uri="{FF2B5EF4-FFF2-40B4-BE49-F238E27FC236}">
                <a16:creationId xmlns:a16="http://schemas.microsoft.com/office/drawing/2014/main" id="{899A7331-393B-4EFF-B4F8-8756DE9AD4BA}"/>
              </a:ext>
            </a:extLst>
          </p:cNvPr>
          <p:cNvPicPr>
            <a:picLocks noChangeAspect="1"/>
          </p:cNvPicPr>
          <p:nvPr/>
        </p:nvPicPr>
        <p:blipFill>
          <a:blip r:embed="rId5"/>
          <a:stretch>
            <a:fillRect/>
          </a:stretch>
        </p:blipFill>
        <p:spPr>
          <a:xfrm>
            <a:off x="3379553" y="4296404"/>
            <a:ext cx="3028084" cy="2157601"/>
          </a:xfrm>
          <a:prstGeom prst="rect">
            <a:avLst/>
          </a:prstGeom>
        </p:spPr>
      </p:pic>
      <p:cxnSp>
        <p:nvCxnSpPr>
          <p:cNvPr id="60" name="直接箭头连接符 59">
            <a:extLst>
              <a:ext uri="{FF2B5EF4-FFF2-40B4-BE49-F238E27FC236}">
                <a16:creationId xmlns:a16="http://schemas.microsoft.com/office/drawing/2014/main" id="{08542AD8-1091-0A18-A857-83754E7434F6}"/>
              </a:ext>
            </a:extLst>
          </p:cNvPr>
          <p:cNvCxnSpPr>
            <a:cxnSpLocks/>
          </p:cNvCxnSpPr>
          <p:nvPr/>
        </p:nvCxnSpPr>
        <p:spPr>
          <a:xfrm flipV="1">
            <a:off x="7567268" y="2708055"/>
            <a:ext cx="618883" cy="1154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CFD0EA0B-026E-51A1-4362-2F4C31E0C084}"/>
                  </a:ext>
                </a:extLst>
              </p:cNvPr>
              <p:cNvSpPr txBox="1"/>
              <p:nvPr/>
            </p:nvSpPr>
            <p:spPr>
              <a:xfrm>
                <a:off x="7979032" y="3114695"/>
                <a:ext cx="4005050" cy="3323987"/>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Assuming the detector is 10cm long and 3cm high and place it in the horizontal symmetrical about Y=0. In this case, the 8.6m downstream of the IP (at the first 2.4m of BDMV01IRD) is the good position for detector. </a:t>
                </a:r>
              </a:p>
              <a:p>
                <a:pPr marL="285750" indent="-285750" algn="just">
                  <a:buFont typeface="Arial" panose="020B0604020202020204" pitchFamily="34" charset="0"/>
                  <a:buChar char="•"/>
                </a:pPr>
                <a:r>
                  <a:rPr lang="en-US" altLang="zh-CN" sz="1400" dirty="0">
                    <a:solidFill>
                      <a:schemeClr val="accent5">
                        <a:lumMod val="50000"/>
                      </a:schemeClr>
                    </a:solidFill>
                    <a:latin typeface="Times New Roman" panose="02020603050405020304" pitchFamily="18" charset="0"/>
                    <a:cs typeface="Times New Roman" panose="02020603050405020304" pitchFamily="18" charset="0"/>
                  </a:rPr>
                  <a:t>The total particles number lost on this area is almost unaffected by beam-beam deflection. But the distribution is no longer be symmetrical. </a:t>
                </a:r>
                <a:r>
                  <a:rPr lang="en-US" altLang="zh-CN" sz="1400" dirty="0">
                    <a:latin typeface="Times New Roman" panose="02020603050405020304" pitchFamily="18" charset="0"/>
                    <a:cs typeface="Times New Roman" panose="02020603050405020304" pitchFamily="18" charset="0"/>
                  </a:rPr>
                  <a:t>So should put a detector on both sides. The fraction of loss particles here is </a:t>
                </a:r>
                <a14:m>
                  <m:oMath xmlns:m="http://schemas.openxmlformats.org/officeDocument/2006/math">
                    <m:r>
                      <a:rPr lang="en-US" altLang="zh-CN" sz="1400" i="1">
                        <a:latin typeface="Cambria Math" panose="02040503050406030204" pitchFamily="18" charset="0"/>
                      </a:rPr>
                      <m:t>4</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−4</m:t>
                        </m:r>
                      </m:sup>
                    </m:sSup>
                  </m:oMath>
                </a14:m>
                <a:r>
                  <a:rPr lang="en-US" altLang="zh-CN" sz="1400" dirty="0">
                    <a:latin typeface="Times New Roman" panose="02020603050405020304" pitchFamily="18" charset="0"/>
                    <a:cs typeface="Times New Roman" panose="02020603050405020304" pitchFamily="18" charset="0"/>
                  </a:rPr>
                  <a:t>, the precise could reach 3% at 1kHz. </a:t>
                </a:r>
              </a:p>
              <a:p>
                <a:pPr marL="285750" indent="-285750" algn="just">
                  <a:buFont typeface="Arial" panose="020B0604020202020204" pitchFamily="34" charset="0"/>
                  <a:buChar char="•"/>
                </a:pPr>
                <a:r>
                  <a:rPr lang="en-US" altLang="zh-CN" sz="1400" dirty="0">
                    <a:solidFill>
                      <a:schemeClr val="accent5">
                        <a:lumMod val="50000"/>
                      </a:schemeClr>
                    </a:solidFill>
                    <a:latin typeface="Times New Roman" panose="02020603050405020304" pitchFamily="18" charset="0"/>
                    <a:cs typeface="Times New Roman" panose="02020603050405020304" pitchFamily="18" charset="0"/>
                  </a:rPr>
                  <a:t>It is not guaranteed that every lost particle can generate a signal in the detector</a:t>
                </a:r>
                <a:r>
                  <a:rPr lang="en-US" altLang="zh-CN" sz="1400" dirty="0">
                    <a:latin typeface="Times New Roman" panose="02020603050405020304" pitchFamily="18" charset="0"/>
                    <a:cs typeface="Times New Roman" panose="02020603050405020304" pitchFamily="18" charset="0"/>
                  </a:rPr>
                  <a:t>, the fraction is about 60-70%, so it is necessary to consider a slightly larger detector.</a:t>
                </a:r>
              </a:p>
            </p:txBody>
          </p:sp>
        </mc:Choice>
        <mc:Fallback xmlns="">
          <p:sp>
            <p:nvSpPr>
              <p:cNvPr id="69" name="文本框 68">
                <a:extLst>
                  <a:ext uri="{FF2B5EF4-FFF2-40B4-BE49-F238E27FC236}">
                    <a16:creationId xmlns:a16="http://schemas.microsoft.com/office/drawing/2014/main" id="{CFD0EA0B-026E-51A1-4362-2F4C31E0C084}"/>
                  </a:ext>
                </a:extLst>
              </p:cNvPr>
              <p:cNvSpPr txBox="1">
                <a:spLocks noRot="1" noChangeAspect="1" noMove="1" noResize="1" noEditPoints="1" noAdjustHandles="1" noChangeArrowheads="1" noChangeShapeType="1" noTextEdit="1"/>
              </p:cNvSpPr>
              <p:nvPr/>
            </p:nvSpPr>
            <p:spPr>
              <a:xfrm>
                <a:off x="7979032" y="3114695"/>
                <a:ext cx="4005050" cy="3323987"/>
              </a:xfrm>
              <a:prstGeom prst="rect">
                <a:avLst/>
              </a:prstGeom>
              <a:blipFill>
                <a:blip r:embed="rId6"/>
                <a:stretch>
                  <a:fillRect l="-304" t="-367" r="-457" b="-917"/>
                </a:stretch>
              </a:blipFill>
            </p:spPr>
            <p:txBody>
              <a:bodyPr/>
              <a:lstStyle/>
              <a:p>
                <a:r>
                  <a:rPr lang="zh-CN" altLang="en-US">
                    <a:noFill/>
                  </a:rPr>
                  <a:t> </a:t>
                </a:r>
              </a:p>
            </p:txBody>
          </p:sp>
        </mc:Fallback>
      </mc:AlternateContent>
      <p:sp>
        <p:nvSpPr>
          <p:cNvPr id="71" name="文本框 70">
            <a:extLst>
              <a:ext uri="{FF2B5EF4-FFF2-40B4-BE49-F238E27FC236}">
                <a16:creationId xmlns:a16="http://schemas.microsoft.com/office/drawing/2014/main" id="{11B769C9-0437-41D5-AA39-362C4FA33CA0}"/>
              </a:ext>
            </a:extLst>
          </p:cNvPr>
          <p:cNvSpPr txBox="1"/>
          <p:nvPr/>
        </p:nvSpPr>
        <p:spPr>
          <a:xfrm>
            <a:off x="243154" y="111674"/>
            <a:ext cx="6159454"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b="1" dirty="0">
                <a:solidFill>
                  <a:schemeClr val="accent6">
                    <a:lumMod val="50000"/>
                  </a:schemeClr>
                </a:solidFill>
                <a:latin typeface="Times New Roman" panose="02020603050405020304" pitchFamily="18" charset="0"/>
                <a:cs typeface="Times New Roman" panose="02020603050405020304" pitchFamily="18" charset="0"/>
              </a:rPr>
              <a:t>Select a best position to place the detector</a:t>
            </a:r>
            <a:endParaRPr lang="zh-CN"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A9050C38-886C-7D43-CD94-96E801973D3A}"/>
              </a:ext>
            </a:extLst>
          </p:cNvPr>
          <p:cNvGrpSpPr/>
          <p:nvPr/>
        </p:nvGrpSpPr>
        <p:grpSpPr>
          <a:xfrm>
            <a:off x="7962410" y="1018260"/>
            <a:ext cx="4213483" cy="1569502"/>
            <a:chOff x="252617" y="3271747"/>
            <a:chExt cx="4213483" cy="1569502"/>
          </a:xfrm>
        </p:grpSpPr>
        <p:grpSp>
          <p:nvGrpSpPr>
            <p:cNvPr id="4" name="组合 3">
              <a:extLst>
                <a:ext uri="{FF2B5EF4-FFF2-40B4-BE49-F238E27FC236}">
                  <a16:creationId xmlns:a16="http://schemas.microsoft.com/office/drawing/2014/main" id="{F70F8C44-6B2F-D352-7133-EF51C37D7357}"/>
                </a:ext>
              </a:extLst>
            </p:cNvPr>
            <p:cNvGrpSpPr/>
            <p:nvPr/>
          </p:nvGrpSpPr>
          <p:grpSpPr>
            <a:xfrm>
              <a:off x="355748" y="3801068"/>
              <a:ext cx="4110352" cy="1025214"/>
              <a:chOff x="6740502" y="3419772"/>
              <a:chExt cx="4110352" cy="1025214"/>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E9292BE-D2B8-EA0D-602C-29FE8537BED7}"/>
                      </a:ext>
                    </a:extLst>
                  </p:cNvPr>
                  <p:cNvSpPr txBox="1"/>
                  <p:nvPr/>
                </p:nvSpPr>
                <p:spPr>
                  <a:xfrm>
                    <a:off x="7075882" y="3611873"/>
                    <a:ext cx="3774972"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4</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1.27</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=8.9×</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accent1">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solidFill>
                                <a:schemeClr val="accent1">
                                  <a:lumMod val="75000"/>
                                </a:schemeClr>
                              </a:solidFill>
                              <a:latin typeface="Cambria Math" panose="02040503050406030204" pitchFamily="18" charset="0"/>
                            </a:rPr>
                            <m:t>=</m:t>
                          </m:r>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=8.9×</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𝜐</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8×</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53" name="文本框 52">
                    <a:extLst>
                      <a:ext uri="{FF2B5EF4-FFF2-40B4-BE49-F238E27FC236}">
                        <a16:creationId xmlns:a16="http://schemas.microsoft.com/office/drawing/2014/main" id="{8194E95C-BE96-E19D-26A0-E1ADF932B43F}"/>
                      </a:ext>
                    </a:extLst>
                  </p:cNvPr>
                  <p:cNvSpPr txBox="1">
                    <a:spLocks noRot="1" noChangeAspect="1" noMove="1" noResize="1" noEditPoints="1" noAdjustHandles="1" noChangeArrowheads="1" noChangeShapeType="1" noTextEdit="1"/>
                  </p:cNvSpPr>
                  <p:nvPr/>
                </p:nvSpPr>
                <p:spPr>
                  <a:xfrm>
                    <a:off x="7075882" y="3611873"/>
                    <a:ext cx="3774972" cy="83311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F218BB8-60AE-BAF7-965E-55D9403602D3}"/>
                      </a:ext>
                    </a:extLst>
                  </p:cNvPr>
                  <p:cNvSpPr txBox="1"/>
                  <p:nvPr/>
                </p:nvSpPr>
                <p:spPr>
                  <a:xfrm>
                    <a:off x="6740502" y="3419772"/>
                    <a:ext cx="1725139" cy="222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4" name="文本框 3">
                    <a:extLst>
                      <a:ext uri="{FF2B5EF4-FFF2-40B4-BE49-F238E27FC236}">
                        <a16:creationId xmlns:a16="http://schemas.microsoft.com/office/drawing/2014/main" id="{7B829100-4A48-58B3-1533-9EDBB7D879A0}"/>
                      </a:ext>
                    </a:extLst>
                  </p:cNvPr>
                  <p:cNvSpPr txBox="1">
                    <a:spLocks noRot="1" noChangeAspect="1" noMove="1" noResize="1" noEditPoints="1" noAdjustHandles="1" noChangeArrowheads="1" noChangeShapeType="1" noTextEdit="1"/>
                  </p:cNvSpPr>
                  <p:nvPr/>
                </p:nvSpPr>
                <p:spPr>
                  <a:xfrm>
                    <a:off x="6740502" y="3419772"/>
                    <a:ext cx="1725139" cy="222780"/>
                  </a:xfrm>
                  <a:prstGeom prst="rect">
                    <a:avLst/>
                  </a:prstGeom>
                  <a:blipFill>
                    <a:blip r:embed="rId8"/>
                    <a:stretch>
                      <a:fillRect t="-5556" b="-11111"/>
                    </a:stretch>
                  </a:blipFill>
                </p:spPr>
                <p:txBody>
                  <a:bodyPr/>
                  <a:lstStyle/>
                  <a:p>
                    <a:r>
                      <a:rPr lang="zh-CN" altLang="en-US">
                        <a:noFill/>
                      </a:rPr>
                      <a:t> </a:t>
                    </a:r>
                  </a:p>
                </p:txBody>
              </p:sp>
            </mc:Fallback>
          </mc:AlternateContent>
        </p:grpSp>
        <p:sp>
          <p:nvSpPr>
            <p:cNvPr id="5" name="矩形 4">
              <a:extLst>
                <a:ext uri="{FF2B5EF4-FFF2-40B4-BE49-F238E27FC236}">
                  <a16:creationId xmlns:a16="http://schemas.microsoft.com/office/drawing/2014/main" id="{5FF5FA73-A760-AE53-A17F-71BC6F2ECD3C}"/>
                </a:ext>
              </a:extLst>
            </p:cNvPr>
            <p:cNvSpPr/>
            <p:nvPr/>
          </p:nvSpPr>
          <p:spPr>
            <a:xfrm>
              <a:off x="437278" y="3271747"/>
              <a:ext cx="3625598" cy="1569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C7D2C01-1335-F7E4-201B-180CDFDEB443}"/>
                    </a:ext>
                  </a:extLst>
                </p:cNvPr>
                <p:cNvSpPr txBox="1"/>
                <p:nvPr/>
              </p:nvSpPr>
              <p:spPr>
                <a:xfrm>
                  <a:off x="252617" y="3326900"/>
                  <a:ext cx="2955438" cy="3781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78</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=4</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oMath>
                    </m:oMathPara>
                  </a14:m>
                  <a:endParaRPr lang="zh-CN" altLang="en-US" sz="1200" dirty="0"/>
                </a:p>
              </p:txBody>
            </p:sp>
          </mc:Choice>
          <mc:Fallback xmlns="">
            <p:sp>
              <p:nvSpPr>
                <p:cNvPr id="22" name="文本框 21">
                  <a:extLst>
                    <a:ext uri="{FF2B5EF4-FFF2-40B4-BE49-F238E27FC236}">
                      <a16:creationId xmlns:a16="http://schemas.microsoft.com/office/drawing/2014/main" id="{DFEE3F96-BC92-13CA-8CD2-2B32E6B36E10}"/>
                    </a:ext>
                  </a:extLst>
                </p:cNvPr>
                <p:cNvSpPr txBox="1">
                  <a:spLocks noRot="1" noChangeAspect="1" noMove="1" noResize="1" noEditPoints="1" noAdjustHandles="1" noChangeArrowheads="1" noChangeShapeType="1" noTextEdit="1"/>
                </p:cNvSpPr>
                <p:nvPr/>
              </p:nvSpPr>
              <p:spPr>
                <a:xfrm>
                  <a:off x="252617" y="3326900"/>
                  <a:ext cx="2955438" cy="378117"/>
                </a:xfrm>
                <a:prstGeom prst="rect">
                  <a:avLst/>
                </a:prstGeom>
                <a:blipFill>
                  <a:blip r:embed="rId9"/>
                  <a:stretch>
                    <a:fillRect t="-3226" b="-8065"/>
                  </a:stretch>
                </a:blipFill>
              </p:spPr>
              <p:txBody>
                <a:bodyPr/>
                <a:lstStyle/>
                <a:p>
                  <a:r>
                    <a:rPr lang="zh-CN" altLang="en-US">
                      <a:noFill/>
                    </a:rPr>
                    <a:t> </a:t>
                  </a:r>
                </a:p>
              </p:txBody>
            </p:sp>
          </mc:Fallback>
        </mc:AlternateContent>
      </p:grpSp>
      <p:cxnSp>
        <p:nvCxnSpPr>
          <p:cNvPr id="12" name="直接箭头连接符 11">
            <a:extLst>
              <a:ext uri="{FF2B5EF4-FFF2-40B4-BE49-F238E27FC236}">
                <a16:creationId xmlns:a16="http://schemas.microsoft.com/office/drawing/2014/main" id="{C5E2CA4E-8FD3-CED4-EE86-E2ADB1CF2EF2}"/>
              </a:ext>
            </a:extLst>
          </p:cNvPr>
          <p:cNvCxnSpPr>
            <a:cxnSpLocks/>
          </p:cNvCxnSpPr>
          <p:nvPr/>
        </p:nvCxnSpPr>
        <p:spPr>
          <a:xfrm flipH="1">
            <a:off x="6402608" y="3914690"/>
            <a:ext cx="1086695" cy="931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49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2">
                <a:extLst>
                  <a:ext uri="{FF2B5EF4-FFF2-40B4-BE49-F238E27FC236}">
                    <a16:creationId xmlns:a16="http://schemas.microsoft.com/office/drawing/2014/main" id="{3E9A268A-DA6D-5F46-F0B1-A2B5BB3710DE}"/>
                  </a:ext>
                </a:extLst>
              </p:cNvPr>
              <p:cNvGraphicFramePr>
                <a:graphicFrameLocks noGrp="1"/>
              </p:cNvGraphicFramePr>
              <p:nvPr>
                <p:extLst>
                  <p:ext uri="{D42A27DB-BD31-4B8C-83A1-F6EECF244321}">
                    <p14:modId xmlns:p14="http://schemas.microsoft.com/office/powerpoint/2010/main" val="1051717803"/>
                  </p:ext>
                </p:extLst>
              </p:nvPr>
            </p:nvGraphicFramePr>
            <p:xfrm>
              <a:off x="1299838" y="826727"/>
              <a:ext cx="8575682" cy="3035273"/>
            </p:xfrm>
            <a:graphic>
              <a:graphicData uri="http://schemas.openxmlformats.org/drawingml/2006/table">
                <a:tbl>
                  <a:tblPr firstRow="1" bandRow="1">
                    <a:tableStyleId>{5940675A-B579-460E-94D1-54222C63F5DA}</a:tableStyleId>
                  </a:tblPr>
                  <a:tblGrid>
                    <a:gridCol w="2206514">
                      <a:extLst>
                        <a:ext uri="{9D8B030D-6E8A-4147-A177-3AD203B41FA5}">
                          <a16:colId xmlns:a16="http://schemas.microsoft.com/office/drawing/2014/main" val="1021840552"/>
                        </a:ext>
                      </a:extLst>
                    </a:gridCol>
                    <a:gridCol w="937260">
                      <a:extLst>
                        <a:ext uri="{9D8B030D-6E8A-4147-A177-3AD203B41FA5}">
                          <a16:colId xmlns:a16="http://schemas.microsoft.com/office/drawing/2014/main" val="510564697"/>
                        </a:ext>
                      </a:extLst>
                    </a:gridCol>
                    <a:gridCol w="880110">
                      <a:extLst>
                        <a:ext uri="{9D8B030D-6E8A-4147-A177-3AD203B41FA5}">
                          <a16:colId xmlns:a16="http://schemas.microsoft.com/office/drawing/2014/main" val="1357258185"/>
                        </a:ext>
                      </a:extLst>
                    </a:gridCol>
                    <a:gridCol w="1097280">
                      <a:extLst>
                        <a:ext uri="{9D8B030D-6E8A-4147-A177-3AD203B41FA5}">
                          <a16:colId xmlns:a16="http://schemas.microsoft.com/office/drawing/2014/main" val="514063572"/>
                        </a:ext>
                      </a:extLst>
                    </a:gridCol>
                    <a:gridCol w="1257300">
                      <a:extLst>
                        <a:ext uri="{9D8B030D-6E8A-4147-A177-3AD203B41FA5}">
                          <a16:colId xmlns:a16="http://schemas.microsoft.com/office/drawing/2014/main" val="4261168048"/>
                        </a:ext>
                      </a:extLst>
                    </a:gridCol>
                    <a:gridCol w="1017270">
                      <a:extLst>
                        <a:ext uri="{9D8B030D-6E8A-4147-A177-3AD203B41FA5}">
                          <a16:colId xmlns:a16="http://schemas.microsoft.com/office/drawing/2014/main" val="796904569"/>
                        </a:ext>
                      </a:extLst>
                    </a:gridCol>
                    <a:gridCol w="1179948">
                      <a:extLst>
                        <a:ext uri="{9D8B030D-6E8A-4147-A177-3AD203B41FA5}">
                          <a16:colId xmlns:a16="http://schemas.microsoft.com/office/drawing/2014/main" val="282349585"/>
                        </a:ext>
                      </a:extLst>
                    </a:gridCol>
                  </a:tblGrid>
                  <a:tr h="546253">
                    <a:tc>
                      <a:txBody>
                        <a:bodyPr/>
                        <a:lstStyle/>
                        <a:p>
                          <a:pPr algn="l"/>
                          <a:r>
                            <a:rPr lang="en-US" altLang="zh-CN" sz="1600" b="1" dirty="0">
                              <a:latin typeface="Times New Roman" panose="02020603050405020304" pitchFamily="18" charset="0"/>
                              <a:cs typeface="Times New Roman" panose="02020603050405020304" pitchFamily="18" charset="0"/>
                            </a:rPr>
                            <a:t>Background source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lifetime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events</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Lost on </a:t>
                          </a:r>
                          <a:r>
                            <a:rPr lang="en-US" altLang="zh-CN" sz="1200" b="1" dirty="0">
                              <a:latin typeface="Times New Roman" panose="02020603050405020304" pitchFamily="18" charset="0"/>
                              <a:cs typeface="Times New Roman" panose="02020603050405020304" pitchFamily="18" charset="0"/>
                            </a:rPr>
                            <a:t>BDMV01IRD</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a:t>
                          </a:r>
                          <a:r>
                            <a:rPr lang="en-US" altLang="zh-CN" sz="1400" b="1" dirty="0" err="1">
                              <a:latin typeface="Times New Roman" panose="02020603050405020304" pitchFamily="18" charset="0"/>
                              <a:cs typeface="Times New Roman" panose="02020603050405020304" pitchFamily="18" charset="0"/>
                            </a:rPr>
                            <a:t>Nevents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 /s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err="1">
                              <a:latin typeface="Times New Roman" panose="02020603050405020304" pitchFamily="18" charset="0"/>
                              <a:cs typeface="Times New Roman" panose="02020603050405020304" pitchFamily="18" charset="0"/>
                            </a:rPr>
                            <a:t>NlossBDM</a:t>
                          </a:r>
                          <a:r>
                            <a:rPr lang="en-US" altLang="zh-CN" sz="1400" b="1" dirty="0">
                              <a:latin typeface="Times New Roman" panose="02020603050405020304" pitchFamily="18" charset="0"/>
                              <a:cs typeface="Times New Roman" panose="02020603050405020304" pitchFamily="18" charset="0"/>
                            </a:rPr>
                            <a:t> /s</a:t>
                          </a:r>
                          <a:endParaRPr lang="zh-CN" altLang="en-US" sz="1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8454398"/>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6">
                                  <a:lumMod val="50000"/>
                                </a:schemeClr>
                              </a:solidFill>
                              <a:latin typeface="Times New Roman" panose="02020603050405020304" pitchFamily="18" charset="0"/>
                              <a:cs typeface="Times New Roman" panose="02020603050405020304" pitchFamily="18" charset="0"/>
                            </a:rPr>
                            <a:t>Bhabha at zero</a:t>
                          </a:r>
                          <a:endParaRPr lang="zh-CN" altLang="en-US"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40 [min]</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200000</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17053</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solidFill>
                                      <a:schemeClr val="accent6">
                                        <a:lumMod val="50000"/>
                                      </a:schemeClr>
                                    </a:solidFill>
                                    <a:latin typeface="Cambria Math" panose="02040503050406030204" pitchFamily="18" charset="0"/>
                                  </a:rPr>
                                  <m:t>8.5×</m:t>
                                </m:r>
                                <m:sSup>
                                  <m:sSupPr>
                                    <m:ctrlPr>
                                      <a:rPr lang="en-US" altLang="zh-CN" sz="1200" b="0" i="1" smtClean="0">
                                        <a:solidFill>
                                          <a:schemeClr val="accent6">
                                            <a:lumMod val="50000"/>
                                          </a:schemeClr>
                                        </a:solidFill>
                                        <a:latin typeface="Cambria Math" panose="02040503050406030204" pitchFamily="18" charset="0"/>
                                      </a:rPr>
                                    </m:ctrlPr>
                                  </m:sSupPr>
                                  <m:e>
                                    <m:r>
                                      <a:rPr lang="en-US" altLang="zh-CN" sz="1200" b="0" smtClean="0">
                                        <a:solidFill>
                                          <a:schemeClr val="accent6">
                                            <a:lumMod val="50000"/>
                                          </a:schemeClr>
                                        </a:solidFill>
                                        <a:latin typeface="Cambria Math" panose="02040503050406030204" pitchFamily="18" charset="0"/>
                                      </a:rPr>
                                      <m:t>10</m:t>
                                    </m:r>
                                  </m:e>
                                  <m:sup>
                                    <m:r>
                                      <a:rPr lang="en-US" altLang="zh-CN" sz="1200" b="0" smtClean="0">
                                        <a:solidFill>
                                          <a:schemeClr val="accent6">
                                            <a:lumMod val="50000"/>
                                          </a:schemeClr>
                                        </a:solidFill>
                                        <a:latin typeface="Cambria Math" panose="02040503050406030204" pitchFamily="18" charset="0"/>
                                      </a:rPr>
                                      <m:t>−2</m:t>
                                    </m:r>
                                  </m:sup>
                                </m:sSup>
                              </m:oMath>
                            </m:oMathPara>
                          </a14:m>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solidFill>
                                      <a:schemeClr val="accent6">
                                        <a:lumMod val="50000"/>
                                      </a:schemeClr>
                                    </a:solidFill>
                                    <a:latin typeface="Cambria Math" panose="02040503050406030204" pitchFamily="18" charset="0"/>
                                  </a:rPr>
                                  <m:t>1.45×</m:t>
                                </m:r>
                                <m:sSup>
                                  <m:sSupPr>
                                    <m:ctrlPr>
                                      <a:rPr lang="en-US" altLang="zh-CN" sz="1200" b="0" i="1" smtClean="0">
                                        <a:solidFill>
                                          <a:schemeClr val="accent6">
                                            <a:lumMod val="50000"/>
                                          </a:schemeClr>
                                        </a:solidFill>
                                        <a:latin typeface="Cambria Math" panose="02040503050406030204" pitchFamily="18" charset="0"/>
                                      </a:rPr>
                                    </m:ctrlPr>
                                  </m:sSupPr>
                                  <m:e>
                                    <m:r>
                                      <a:rPr lang="en-US" altLang="zh-CN" sz="1200" b="0" smtClean="0">
                                        <a:solidFill>
                                          <a:schemeClr val="accent6">
                                            <a:lumMod val="50000"/>
                                          </a:schemeClr>
                                        </a:solidFill>
                                        <a:latin typeface="Cambria Math" panose="02040503050406030204" pitchFamily="18" charset="0"/>
                                      </a:rPr>
                                      <m:t>10</m:t>
                                    </m:r>
                                  </m:e>
                                  <m:sup>
                                    <m:r>
                                      <a:rPr lang="en-US" altLang="zh-CN" sz="1200" b="0" smtClean="0">
                                        <a:solidFill>
                                          <a:schemeClr val="accent6">
                                            <a:lumMod val="50000"/>
                                          </a:schemeClr>
                                        </a:solidFill>
                                        <a:latin typeface="Cambria Math" panose="02040503050406030204" pitchFamily="18" charset="0"/>
                                      </a:rPr>
                                      <m:t>10</m:t>
                                    </m:r>
                                  </m:sup>
                                </m:sSup>
                              </m:oMath>
                            </m:oMathPara>
                          </a14:m>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1" smtClean="0">
                                    <a:solidFill>
                                      <a:schemeClr val="accent6">
                                        <a:lumMod val="50000"/>
                                      </a:schemeClr>
                                    </a:solidFill>
                                    <a:latin typeface="Cambria Math" panose="02040503050406030204" pitchFamily="18" charset="0"/>
                                  </a:rPr>
                                  <m:t>𝟏</m:t>
                                </m:r>
                                <m:r>
                                  <a:rPr lang="en-US" altLang="zh-CN" sz="1200" b="1" smtClean="0">
                                    <a:solidFill>
                                      <a:schemeClr val="accent6">
                                        <a:lumMod val="50000"/>
                                      </a:schemeClr>
                                    </a:solidFill>
                                    <a:latin typeface="Cambria Math" panose="02040503050406030204" pitchFamily="18" charset="0"/>
                                  </a:rPr>
                                  <m:t>.</m:t>
                                </m:r>
                                <m:r>
                                  <a:rPr lang="en-US" altLang="zh-CN" sz="1200" b="1" smtClean="0">
                                    <a:solidFill>
                                      <a:schemeClr val="accent6">
                                        <a:lumMod val="50000"/>
                                      </a:schemeClr>
                                    </a:solidFill>
                                    <a:latin typeface="Cambria Math" panose="02040503050406030204" pitchFamily="18" charset="0"/>
                                  </a:rPr>
                                  <m:t>𝟐</m:t>
                                </m:r>
                                <m:r>
                                  <a:rPr lang="en-US" altLang="zh-CN" sz="1200" b="1" smtClean="0">
                                    <a:solidFill>
                                      <a:schemeClr val="accent6">
                                        <a:lumMod val="50000"/>
                                      </a:schemeClr>
                                    </a:solidFill>
                                    <a:latin typeface="Cambria Math" panose="02040503050406030204" pitchFamily="18" charset="0"/>
                                  </a:rPr>
                                  <m:t>×</m:t>
                                </m:r>
                                <m:sSup>
                                  <m:sSupPr>
                                    <m:ctrlPr>
                                      <a:rPr lang="en-US" altLang="zh-CN" sz="1200" b="1" i="1" smtClean="0">
                                        <a:solidFill>
                                          <a:schemeClr val="accent6">
                                            <a:lumMod val="50000"/>
                                          </a:schemeClr>
                                        </a:solidFill>
                                        <a:latin typeface="Cambria Math" panose="02040503050406030204" pitchFamily="18" charset="0"/>
                                      </a:rPr>
                                    </m:ctrlPr>
                                  </m:sSupPr>
                                  <m:e>
                                    <m:r>
                                      <a:rPr lang="en-US" altLang="zh-CN" sz="1200" b="1" smtClean="0">
                                        <a:solidFill>
                                          <a:schemeClr val="accent6">
                                            <a:lumMod val="50000"/>
                                          </a:schemeClr>
                                        </a:solidFill>
                                        <a:latin typeface="Cambria Math" panose="02040503050406030204" pitchFamily="18" charset="0"/>
                                      </a:rPr>
                                      <m:t>𝟏𝟎</m:t>
                                    </m:r>
                                  </m:e>
                                  <m:sup>
                                    <m:r>
                                      <a:rPr lang="en-US" altLang="zh-CN" sz="1200" b="1" smtClean="0">
                                        <a:solidFill>
                                          <a:schemeClr val="accent6">
                                            <a:lumMod val="50000"/>
                                          </a:schemeClr>
                                        </a:solidFill>
                                        <a:latin typeface="Cambria Math" panose="02040503050406030204" pitchFamily="18" charset="0"/>
                                      </a:rPr>
                                      <m:t>𝟗</m:t>
                                    </m:r>
                                  </m:sup>
                                </m:sSup>
                              </m:oMath>
                            </m:oMathPara>
                          </a14:m>
                          <a:endParaRPr lang="zh-CN" altLang="en-US" sz="12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92952626"/>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40 [min]</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200000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1.45×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10</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0981904"/>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Beam-gas bremsstrahlung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486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53896132</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2034</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3.8×</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−5</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m:t>
                                </m:r>
                                <m:r>
                                  <a:rPr lang="en-US" altLang="zh-CN" sz="1200" b="0" i="0" smtClean="0">
                                    <a:latin typeface="Cambria Math" panose="02040503050406030204" pitchFamily="18" charset="0"/>
                                  </a:rPr>
                                  <m:t>9</m:t>
                                </m:r>
                                <m:r>
                                  <a:rPr lang="en-US" altLang="zh-CN" sz="1200" b="0" smtClean="0">
                                    <a:latin typeface="Cambria Math" panose="02040503050406030204" pitchFamily="18" charset="0"/>
                                  </a:rPr>
                                  <m:t>9×</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7</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7</m:t>
                                </m:r>
                                <m:r>
                                  <a:rPr lang="en-US" altLang="zh-CN" sz="1200" b="0" i="0" smtClean="0">
                                    <a:latin typeface="Cambria Math" panose="02040503050406030204" pitchFamily="18" charset="0"/>
                                  </a:rPr>
                                  <m:t>.5</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2</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1693063"/>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latin typeface="Times New Roman" panose="02020603050405020304" pitchFamily="18" charset="0"/>
                              <a:cs typeface="Times New Roman" panose="02020603050405020304" pitchFamily="18" charset="0"/>
                            </a:rPr>
                            <a:t>Beam-gas Coulomb</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28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552608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767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1.4×</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m:t>
                                </m:r>
                                <m:r>
                                  <a:rPr lang="en-US" altLang="zh-CN" sz="1200" b="0" i="0" smtClean="0">
                                    <a:latin typeface="Cambria Math" panose="02040503050406030204" pitchFamily="18" charset="0"/>
                                  </a:rPr>
                                  <m:t>.45</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8</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4</m:t>
                                </m:r>
                                <m:r>
                                  <a:rPr lang="en-US" altLang="zh-CN" sz="1200" b="0" i="0" smtClean="0">
                                    <a:latin typeface="Cambria Math" panose="02040503050406030204" pitchFamily="18" charset="0"/>
                                  </a:rPr>
                                  <m:t>.8</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5</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68384070"/>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Beam-thermal photon</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50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65804508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137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−6</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1.94×</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8</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3.9×</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2149995"/>
                      </a:ext>
                    </a:extLst>
                  </a:tr>
                </a:tbl>
              </a:graphicData>
            </a:graphic>
          </p:graphicFrame>
        </mc:Choice>
        <mc:Fallback xmlns="">
          <p:graphicFrame>
            <p:nvGraphicFramePr>
              <p:cNvPr id="2" name="表格 2">
                <a:extLst>
                  <a:ext uri="{FF2B5EF4-FFF2-40B4-BE49-F238E27FC236}">
                    <a16:creationId xmlns:a16="http://schemas.microsoft.com/office/drawing/2014/main" id="{3E9A268A-DA6D-5F46-F0B1-A2B5BB3710DE}"/>
                  </a:ext>
                </a:extLst>
              </p:cNvPr>
              <p:cNvGraphicFramePr>
                <a:graphicFrameLocks noGrp="1"/>
              </p:cNvGraphicFramePr>
              <p:nvPr>
                <p:extLst>
                  <p:ext uri="{D42A27DB-BD31-4B8C-83A1-F6EECF244321}">
                    <p14:modId xmlns:p14="http://schemas.microsoft.com/office/powerpoint/2010/main" val="1051717803"/>
                  </p:ext>
                </p:extLst>
              </p:nvPr>
            </p:nvGraphicFramePr>
            <p:xfrm>
              <a:off x="1299838" y="826727"/>
              <a:ext cx="8575682" cy="3035273"/>
            </p:xfrm>
            <a:graphic>
              <a:graphicData uri="http://schemas.openxmlformats.org/drawingml/2006/table">
                <a:tbl>
                  <a:tblPr firstRow="1" bandRow="1">
                    <a:tableStyleId>{5940675A-B579-460E-94D1-54222C63F5DA}</a:tableStyleId>
                  </a:tblPr>
                  <a:tblGrid>
                    <a:gridCol w="2206514">
                      <a:extLst>
                        <a:ext uri="{9D8B030D-6E8A-4147-A177-3AD203B41FA5}">
                          <a16:colId xmlns:a16="http://schemas.microsoft.com/office/drawing/2014/main" val="1021840552"/>
                        </a:ext>
                      </a:extLst>
                    </a:gridCol>
                    <a:gridCol w="937260">
                      <a:extLst>
                        <a:ext uri="{9D8B030D-6E8A-4147-A177-3AD203B41FA5}">
                          <a16:colId xmlns:a16="http://schemas.microsoft.com/office/drawing/2014/main" val="510564697"/>
                        </a:ext>
                      </a:extLst>
                    </a:gridCol>
                    <a:gridCol w="880110">
                      <a:extLst>
                        <a:ext uri="{9D8B030D-6E8A-4147-A177-3AD203B41FA5}">
                          <a16:colId xmlns:a16="http://schemas.microsoft.com/office/drawing/2014/main" val="1357258185"/>
                        </a:ext>
                      </a:extLst>
                    </a:gridCol>
                    <a:gridCol w="1097280">
                      <a:extLst>
                        <a:ext uri="{9D8B030D-6E8A-4147-A177-3AD203B41FA5}">
                          <a16:colId xmlns:a16="http://schemas.microsoft.com/office/drawing/2014/main" val="514063572"/>
                        </a:ext>
                      </a:extLst>
                    </a:gridCol>
                    <a:gridCol w="1257300">
                      <a:extLst>
                        <a:ext uri="{9D8B030D-6E8A-4147-A177-3AD203B41FA5}">
                          <a16:colId xmlns:a16="http://schemas.microsoft.com/office/drawing/2014/main" val="4261168048"/>
                        </a:ext>
                      </a:extLst>
                    </a:gridCol>
                    <a:gridCol w="1017270">
                      <a:extLst>
                        <a:ext uri="{9D8B030D-6E8A-4147-A177-3AD203B41FA5}">
                          <a16:colId xmlns:a16="http://schemas.microsoft.com/office/drawing/2014/main" val="796904569"/>
                        </a:ext>
                      </a:extLst>
                    </a:gridCol>
                    <a:gridCol w="1179948">
                      <a:extLst>
                        <a:ext uri="{9D8B030D-6E8A-4147-A177-3AD203B41FA5}">
                          <a16:colId xmlns:a16="http://schemas.microsoft.com/office/drawing/2014/main" val="282349585"/>
                        </a:ext>
                      </a:extLst>
                    </a:gridCol>
                  </a:tblGrid>
                  <a:tr h="546253">
                    <a:tc>
                      <a:txBody>
                        <a:bodyPr/>
                        <a:lstStyle/>
                        <a:p>
                          <a:pPr algn="l"/>
                          <a:r>
                            <a:rPr lang="en-US" altLang="zh-CN" sz="1600" b="1" dirty="0">
                              <a:latin typeface="Times New Roman" panose="02020603050405020304" pitchFamily="18" charset="0"/>
                              <a:cs typeface="Times New Roman" panose="02020603050405020304" pitchFamily="18" charset="0"/>
                            </a:rPr>
                            <a:t>Background source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lifetime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events</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Lost on </a:t>
                          </a:r>
                          <a:r>
                            <a:rPr lang="en-US" altLang="zh-CN" sz="1200" b="1" dirty="0">
                              <a:latin typeface="Times New Roman" panose="02020603050405020304" pitchFamily="18" charset="0"/>
                              <a:cs typeface="Times New Roman" panose="02020603050405020304" pitchFamily="18" charset="0"/>
                            </a:rPr>
                            <a:t>BDMV01IRD</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a:t>
                          </a:r>
                          <a:r>
                            <a:rPr lang="en-US" altLang="zh-CN" sz="1400" b="1" dirty="0" err="1">
                              <a:latin typeface="Times New Roman" panose="02020603050405020304" pitchFamily="18" charset="0"/>
                              <a:cs typeface="Times New Roman" panose="02020603050405020304" pitchFamily="18" charset="0"/>
                            </a:rPr>
                            <a:t>Nevents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 /s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err="1">
                              <a:latin typeface="Times New Roman" panose="02020603050405020304" pitchFamily="18" charset="0"/>
                              <a:cs typeface="Times New Roman" panose="02020603050405020304" pitchFamily="18" charset="0"/>
                            </a:rPr>
                            <a:t>NlossBDM</a:t>
                          </a:r>
                          <a:r>
                            <a:rPr lang="en-US" altLang="zh-CN" sz="1400" b="1" dirty="0">
                              <a:latin typeface="Times New Roman" panose="02020603050405020304" pitchFamily="18" charset="0"/>
                              <a:cs typeface="Times New Roman" panose="02020603050405020304" pitchFamily="18" charset="0"/>
                            </a:rPr>
                            <a:t> /s</a:t>
                          </a:r>
                          <a:endParaRPr lang="zh-CN" altLang="en-US" sz="1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8454398"/>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6">
                                  <a:lumMod val="50000"/>
                                </a:schemeClr>
                              </a:solidFill>
                              <a:latin typeface="Times New Roman" panose="02020603050405020304" pitchFamily="18" charset="0"/>
                              <a:cs typeface="Times New Roman" panose="02020603050405020304" pitchFamily="18" charset="0"/>
                            </a:rPr>
                            <a:t>Bhabha at zero</a:t>
                          </a:r>
                          <a:endParaRPr lang="zh-CN" altLang="en-US"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40 [min]</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200000</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17053</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110976" r="-175362" b="-401220"/>
                          </a:stretch>
                        </a:blipFill>
                      </a:tcPr>
                    </a:tc>
                    <a:tc>
                      <a:txBody>
                        <a:bodyPr/>
                        <a:lstStyle/>
                        <a:p>
                          <a:endParaRPr lang="zh-CN"/>
                        </a:p>
                      </a:txBody>
                      <a:tcPr anchor="ctr">
                        <a:blipFill>
                          <a:blip r:embed="rId2"/>
                          <a:stretch>
                            <a:fillRect l="-631325" t="-110976" r="-118675" b="-401220"/>
                          </a:stretch>
                        </a:blipFill>
                      </a:tcPr>
                    </a:tc>
                    <a:tc>
                      <a:txBody>
                        <a:bodyPr/>
                        <a:lstStyle/>
                        <a:p>
                          <a:endParaRPr lang="zh-CN"/>
                        </a:p>
                      </a:txBody>
                      <a:tcPr anchor="ctr">
                        <a:blipFill>
                          <a:blip r:embed="rId2"/>
                          <a:stretch>
                            <a:fillRect l="-625773" t="-110976" r="-1546" b="-401220"/>
                          </a:stretch>
                        </a:blipFill>
                      </a:tcPr>
                    </a:tc>
                    <a:extLst>
                      <a:ext uri="{0D108BD9-81ED-4DB2-BD59-A6C34878D82A}">
                        <a16:rowId xmlns:a16="http://schemas.microsoft.com/office/drawing/2014/main" val="2692952626"/>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40 [min]</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200000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631325" t="-213580" r="-118675" b="-306173"/>
                          </a:stretch>
                        </a:blipFill>
                      </a:tcP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0981904"/>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Beam-gas bremsstrahlung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486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53896132</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2034</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309756" r="-175362" b="-202439"/>
                          </a:stretch>
                        </a:blipFill>
                      </a:tcPr>
                    </a:tc>
                    <a:tc>
                      <a:txBody>
                        <a:bodyPr/>
                        <a:lstStyle/>
                        <a:p>
                          <a:endParaRPr lang="zh-CN"/>
                        </a:p>
                      </a:txBody>
                      <a:tcPr anchor="ctr">
                        <a:blipFill>
                          <a:blip r:embed="rId2"/>
                          <a:stretch>
                            <a:fillRect l="-631325" t="-309756" r="-118675" b="-202439"/>
                          </a:stretch>
                        </a:blipFill>
                      </a:tcPr>
                    </a:tc>
                    <a:tc>
                      <a:txBody>
                        <a:bodyPr/>
                        <a:lstStyle/>
                        <a:p>
                          <a:endParaRPr lang="zh-CN"/>
                        </a:p>
                      </a:txBody>
                      <a:tcPr anchor="ctr">
                        <a:blipFill>
                          <a:blip r:embed="rId2"/>
                          <a:stretch>
                            <a:fillRect l="-625773" t="-309756" r="-1546" b="-202439"/>
                          </a:stretch>
                        </a:blipFill>
                      </a:tcPr>
                    </a:tc>
                    <a:extLst>
                      <a:ext uri="{0D108BD9-81ED-4DB2-BD59-A6C34878D82A}">
                        <a16:rowId xmlns:a16="http://schemas.microsoft.com/office/drawing/2014/main" val="81693063"/>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latin typeface="Times New Roman" panose="02020603050405020304" pitchFamily="18" charset="0"/>
                              <a:cs typeface="Times New Roman" panose="02020603050405020304" pitchFamily="18" charset="0"/>
                            </a:rPr>
                            <a:t>Beam-gas Coulomb</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28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552608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767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409756" r="-175362" b="-102439"/>
                          </a:stretch>
                        </a:blipFill>
                      </a:tcPr>
                    </a:tc>
                    <a:tc>
                      <a:txBody>
                        <a:bodyPr/>
                        <a:lstStyle/>
                        <a:p>
                          <a:endParaRPr lang="zh-CN"/>
                        </a:p>
                      </a:txBody>
                      <a:tcPr anchor="ctr">
                        <a:blipFill>
                          <a:blip r:embed="rId2"/>
                          <a:stretch>
                            <a:fillRect l="-631325" t="-409756" r="-118675" b="-102439"/>
                          </a:stretch>
                        </a:blipFill>
                      </a:tcPr>
                    </a:tc>
                    <a:tc>
                      <a:txBody>
                        <a:bodyPr/>
                        <a:lstStyle/>
                        <a:p>
                          <a:endParaRPr lang="zh-CN"/>
                        </a:p>
                      </a:txBody>
                      <a:tcPr anchor="ctr">
                        <a:blipFill>
                          <a:blip r:embed="rId2"/>
                          <a:stretch>
                            <a:fillRect l="-625773" t="-409756" r="-1546" b="-102439"/>
                          </a:stretch>
                        </a:blipFill>
                      </a:tcPr>
                    </a:tc>
                    <a:extLst>
                      <a:ext uri="{0D108BD9-81ED-4DB2-BD59-A6C34878D82A}">
                        <a16:rowId xmlns:a16="http://schemas.microsoft.com/office/drawing/2014/main" val="1568384070"/>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Beam-thermal photon</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50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65804508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137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509756" r="-175362" b="-2439"/>
                          </a:stretch>
                        </a:blipFill>
                      </a:tcPr>
                    </a:tc>
                    <a:tc>
                      <a:txBody>
                        <a:bodyPr/>
                        <a:lstStyle/>
                        <a:p>
                          <a:endParaRPr lang="zh-CN"/>
                        </a:p>
                      </a:txBody>
                      <a:tcPr anchor="ctr">
                        <a:blipFill>
                          <a:blip r:embed="rId2"/>
                          <a:stretch>
                            <a:fillRect l="-631325" t="-509756" r="-118675" b="-2439"/>
                          </a:stretch>
                        </a:blipFill>
                      </a:tcPr>
                    </a:tc>
                    <a:tc>
                      <a:txBody>
                        <a:bodyPr/>
                        <a:lstStyle/>
                        <a:p>
                          <a:endParaRPr lang="zh-CN"/>
                        </a:p>
                      </a:txBody>
                      <a:tcPr anchor="ctr">
                        <a:blipFill>
                          <a:blip r:embed="rId2"/>
                          <a:stretch>
                            <a:fillRect l="-625773" t="-509756" r="-1546" b="-2439"/>
                          </a:stretch>
                        </a:blipFill>
                      </a:tcPr>
                    </a:tc>
                    <a:extLst>
                      <a:ext uri="{0D108BD9-81ED-4DB2-BD59-A6C34878D82A}">
                        <a16:rowId xmlns:a16="http://schemas.microsoft.com/office/drawing/2014/main" val="212149995"/>
                      </a:ext>
                    </a:extLst>
                  </a:tr>
                </a:tbl>
              </a:graphicData>
            </a:graphic>
          </p:graphicFrame>
        </mc:Fallback>
      </mc:AlternateContent>
      <p:grpSp>
        <p:nvGrpSpPr>
          <p:cNvPr id="29" name="组合 28">
            <a:extLst>
              <a:ext uri="{FF2B5EF4-FFF2-40B4-BE49-F238E27FC236}">
                <a16:creationId xmlns:a16="http://schemas.microsoft.com/office/drawing/2014/main" id="{6A0122CA-50F6-CAB2-334B-75F4812205DE}"/>
              </a:ext>
            </a:extLst>
          </p:cNvPr>
          <p:cNvGrpSpPr/>
          <p:nvPr/>
        </p:nvGrpSpPr>
        <p:grpSpPr>
          <a:xfrm>
            <a:off x="1039606" y="4102590"/>
            <a:ext cx="9377009" cy="1427510"/>
            <a:chOff x="1232511" y="3933764"/>
            <a:chExt cx="9377009" cy="1427510"/>
          </a:xfrm>
        </p:grpSpPr>
        <p:grpSp>
          <p:nvGrpSpPr>
            <p:cNvPr id="22" name="组合 21">
              <a:extLst>
                <a:ext uri="{FF2B5EF4-FFF2-40B4-BE49-F238E27FC236}">
                  <a16:creationId xmlns:a16="http://schemas.microsoft.com/office/drawing/2014/main" id="{24CEB9FB-DF9B-69A4-A219-A270328CB0F8}"/>
                </a:ext>
              </a:extLst>
            </p:cNvPr>
            <p:cNvGrpSpPr/>
            <p:nvPr/>
          </p:nvGrpSpPr>
          <p:grpSpPr>
            <a:xfrm>
              <a:off x="1553900" y="4262139"/>
              <a:ext cx="7506880" cy="346954"/>
              <a:chOff x="525643" y="3589178"/>
              <a:chExt cx="7506880" cy="346954"/>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900C3E1-FD55-8BF7-06C9-4E8DC92048B6}"/>
                      </a:ext>
                    </a:extLst>
                  </p:cNvPr>
                  <p:cNvSpPr txBox="1"/>
                  <p:nvPr/>
                </p:nvSpPr>
                <p:spPr>
                  <a:xfrm>
                    <a:off x="6319515" y="3627773"/>
                    <a:ext cx="1713008" cy="2284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𝑙𝑜𝑠𝑠</m:t>
                              </m:r>
                            </m:sub>
                          </m:sSub>
                          <m:r>
                            <a:rPr lang="en-US" altLang="zh-CN" sz="1300" b="0" i="1" smtClean="0">
                              <a:latin typeface="Cambria Math" panose="02040503050406030204" pitchFamily="18" charset="0"/>
                            </a:rPr>
                            <m:t>=</m:t>
                          </m:r>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0</m:t>
                              </m:r>
                            </m:sub>
                          </m:sSub>
                          <m:d>
                            <m:dPr>
                              <m:ctrlPr>
                                <a:rPr lang="en-US" altLang="zh-CN" sz="1300" b="0" i="1" smtClean="0">
                                  <a:latin typeface="Cambria Math" panose="02040503050406030204" pitchFamily="18" charset="0"/>
                                </a:rPr>
                              </m:ctrlPr>
                            </m:dPr>
                            <m:e>
                              <m:r>
                                <a:rPr lang="en-US" altLang="zh-CN" sz="1300" i="1">
                                  <a:latin typeface="Cambria Math" panose="02040503050406030204" pitchFamily="18" charset="0"/>
                                </a:rPr>
                                <m:t>1−</m:t>
                              </m:r>
                              <m:sSup>
                                <m:sSupPr>
                                  <m:ctrlPr>
                                    <a:rPr lang="en-US" altLang="zh-CN" sz="1300" i="1">
                                      <a:latin typeface="Cambria Math" panose="02040503050406030204" pitchFamily="18" charset="0"/>
                                    </a:rPr>
                                  </m:ctrlPr>
                                </m:sSupPr>
                                <m:e>
                                  <m:r>
                                    <a:rPr lang="en-US" altLang="zh-CN" sz="1300" i="1">
                                      <a:latin typeface="Cambria Math" panose="02040503050406030204" pitchFamily="18" charset="0"/>
                                    </a:rPr>
                                    <m:t>𝑒</m:t>
                                  </m:r>
                                </m:e>
                                <m:sup>
                                  <m:r>
                                    <a:rPr lang="en-US" altLang="zh-CN" sz="1300" i="1">
                                      <a:latin typeface="Cambria Math" panose="02040503050406030204" pitchFamily="18" charset="0"/>
                                    </a:rPr>
                                    <m:t>−</m:t>
                                  </m:r>
                                  <m:f>
                                    <m:fPr>
                                      <m:type m:val="lin"/>
                                      <m:ctrlPr>
                                        <a:rPr lang="en-US" altLang="zh-CN" sz="1300" i="1">
                                          <a:latin typeface="Cambria Math" panose="02040503050406030204" pitchFamily="18" charset="0"/>
                                        </a:rPr>
                                      </m:ctrlPr>
                                    </m:fPr>
                                    <m:num>
                                      <m:r>
                                        <a:rPr lang="en-US" altLang="zh-CN" sz="1300" i="1">
                                          <a:latin typeface="Cambria Math" panose="02040503050406030204" pitchFamily="18" charset="0"/>
                                        </a:rPr>
                                        <m:t>𝑡</m:t>
                                      </m:r>
                                    </m:num>
                                    <m:den>
                                      <m:r>
                                        <a:rPr lang="zh-CN" altLang="en-US" sz="1300" i="1">
                                          <a:latin typeface="Cambria Math" panose="02040503050406030204" pitchFamily="18" charset="0"/>
                                        </a:rPr>
                                        <m:t>𝜏</m:t>
                                      </m:r>
                                    </m:den>
                                  </m:f>
                                </m:sup>
                              </m:sSup>
                            </m:e>
                          </m:d>
                        </m:oMath>
                      </m:oMathPara>
                    </a14:m>
                    <a:endParaRPr lang="zh-CN" altLang="en-US" sz="1300" dirty="0"/>
                  </a:p>
                </p:txBody>
              </p:sp>
            </mc:Choice>
            <mc:Fallback xmlns="">
              <p:sp>
                <p:nvSpPr>
                  <p:cNvPr id="4" name="文本框 3">
                    <a:extLst>
                      <a:ext uri="{FF2B5EF4-FFF2-40B4-BE49-F238E27FC236}">
                        <a16:creationId xmlns:a16="http://schemas.microsoft.com/office/drawing/2014/main" id="{0900C3E1-FD55-8BF7-06C9-4E8DC92048B6}"/>
                      </a:ext>
                    </a:extLst>
                  </p:cNvPr>
                  <p:cNvSpPr txBox="1">
                    <a:spLocks noRot="1" noChangeAspect="1" noMove="1" noResize="1" noEditPoints="1" noAdjustHandles="1" noChangeArrowheads="1" noChangeShapeType="1" noTextEdit="1"/>
                  </p:cNvSpPr>
                  <p:nvPr/>
                </p:nvSpPr>
                <p:spPr>
                  <a:xfrm>
                    <a:off x="6319515" y="3627773"/>
                    <a:ext cx="1713008" cy="228460"/>
                  </a:xfrm>
                  <a:prstGeom prst="rect">
                    <a:avLst/>
                  </a:prstGeom>
                  <a:blipFill>
                    <a:blip r:embed="rId3"/>
                    <a:stretch>
                      <a:fillRect t="-100000" r="-11032" b="-1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95EDE22-8A47-BC2F-F721-70F0EBE097A1}"/>
                      </a:ext>
                    </a:extLst>
                  </p:cNvPr>
                  <p:cNvSpPr txBox="1"/>
                  <p:nvPr/>
                </p:nvSpPr>
                <p:spPr>
                  <a:xfrm>
                    <a:off x="525643" y="3694130"/>
                    <a:ext cx="3416769" cy="2195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30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0</m:t>
                              </m:r>
                            </m:sub>
                          </m:sSub>
                          <m:r>
                            <a:rPr lang="en-US" altLang="zh-CN" sz="1300" b="0" i="1" smtClean="0">
                              <a:latin typeface="Cambria Math" panose="02040503050406030204" pitchFamily="18" charset="0"/>
                            </a:rPr>
                            <m:t>=</m:t>
                          </m:r>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𝑝</m:t>
                              </m:r>
                            </m:sub>
                          </m:sSub>
                          <m:r>
                            <a:rPr lang="en-US" altLang="zh-CN" sz="1300" b="0" i="1" smtClean="0">
                              <a:latin typeface="Cambria Math" panose="02040503050406030204" pitchFamily="18" charset="0"/>
                              <a:ea typeface="Cambria Math" panose="02040503050406030204" pitchFamily="18" charset="0"/>
                            </a:rPr>
                            <m:t>×</m:t>
                          </m:r>
                          <m:sSub>
                            <m:sSubPr>
                              <m:ctrlPr>
                                <a:rPr lang="en-US" altLang="zh-CN" sz="1300" b="0" i="1" smtClean="0">
                                  <a:latin typeface="Cambria Math" panose="02040503050406030204" pitchFamily="18" charset="0"/>
                                  <a:ea typeface="Cambria Math" panose="02040503050406030204" pitchFamily="18" charset="0"/>
                                </a:rPr>
                              </m:ctrlPr>
                            </m:sSubPr>
                            <m:e>
                              <m:r>
                                <a:rPr lang="en-US" altLang="zh-CN" sz="1300" b="0" i="1" smtClean="0">
                                  <a:latin typeface="Cambria Math" panose="02040503050406030204" pitchFamily="18" charset="0"/>
                                  <a:ea typeface="Cambria Math" panose="02040503050406030204" pitchFamily="18" charset="0"/>
                                </a:rPr>
                                <m:t>𝑁</m:t>
                              </m:r>
                            </m:e>
                            <m:sub>
                              <m:r>
                                <a:rPr lang="en-US" altLang="zh-CN" sz="1300" b="0" i="1" smtClean="0">
                                  <a:latin typeface="Cambria Math" panose="02040503050406030204" pitchFamily="18" charset="0"/>
                                  <a:ea typeface="Cambria Math" panose="02040503050406030204" pitchFamily="18" charset="0"/>
                                </a:rPr>
                                <m:t>𝑏</m:t>
                              </m:r>
                            </m:sub>
                          </m:sSub>
                          <m:r>
                            <a:rPr lang="en-US" altLang="zh-CN" sz="1300" b="0" i="1" smtClean="0">
                              <a:latin typeface="Cambria Math" panose="02040503050406030204" pitchFamily="18" charset="0"/>
                              <a:ea typeface="Cambria Math" panose="02040503050406030204" pitchFamily="18" charset="0"/>
                            </a:rPr>
                            <m:t>=1.3×</m:t>
                          </m:r>
                          <m:sSup>
                            <m:sSupPr>
                              <m:ctrlPr>
                                <a:rPr lang="en-US" altLang="zh-CN" sz="1300" b="0" i="1" smtClean="0">
                                  <a:latin typeface="Cambria Math" panose="02040503050406030204" pitchFamily="18" charset="0"/>
                                  <a:ea typeface="Cambria Math" panose="02040503050406030204" pitchFamily="18" charset="0"/>
                                </a:rPr>
                              </m:ctrlPr>
                            </m:sSupPr>
                            <m:e>
                              <m:r>
                                <a:rPr lang="en-US" altLang="zh-CN" sz="1300" b="0" i="1" smtClean="0">
                                  <a:latin typeface="Cambria Math" panose="02040503050406030204" pitchFamily="18" charset="0"/>
                                  <a:ea typeface="Cambria Math" panose="02040503050406030204" pitchFamily="18" charset="0"/>
                                </a:rPr>
                                <m:t>10</m:t>
                              </m:r>
                            </m:e>
                            <m:sup>
                              <m:r>
                                <a:rPr lang="en-US" altLang="zh-CN" sz="1300" b="0" i="1" smtClean="0">
                                  <a:latin typeface="Cambria Math" panose="02040503050406030204" pitchFamily="18" charset="0"/>
                                  <a:ea typeface="Cambria Math" panose="02040503050406030204" pitchFamily="18" charset="0"/>
                                </a:rPr>
                                <m:t>11</m:t>
                              </m:r>
                            </m:sup>
                          </m:sSup>
                          <m:r>
                            <a:rPr lang="en-US" altLang="zh-CN" sz="1300" b="0" i="1" smtClean="0">
                              <a:latin typeface="Cambria Math" panose="02040503050406030204" pitchFamily="18" charset="0"/>
                              <a:ea typeface="Cambria Math" panose="02040503050406030204" pitchFamily="18" charset="0"/>
                            </a:rPr>
                            <m:t>×268=3.5×</m:t>
                          </m:r>
                          <m:sSup>
                            <m:sSupPr>
                              <m:ctrlPr>
                                <a:rPr lang="en-US" altLang="zh-CN" sz="1300" b="0" i="1" smtClean="0">
                                  <a:latin typeface="Cambria Math" panose="02040503050406030204" pitchFamily="18" charset="0"/>
                                  <a:ea typeface="Cambria Math" panose="02040503050406030204" pitchFamily="18" charset="0"/>
                                </a:rPr>
                              </m:ctrlPr>
                            </m:sSupPr>
                            <m:e>
                              <m:r>
                                <a:rPr lang="en-US" altLang="zh-CN" sz="1300" b="0" i="1" smtClean="0">
                                  <a:latin typeface="Cambria Math" panose="02040503050406030204" pitchFamily="18" charset="0"/>
                                  <a:ea typeface="Cambria Math" panose="02040503050406030204" pitchFamily="18" charset="0"/>
                                </a:rPr>
                                <m:t>10</m:t>
                              </m:r>
                            </m:e>
                            <m:sup>
                              <m:r>
                                <a:rPr lang="en-US" altLang="zh-CN" sz="1300" b="0" i="1" smtClean="0">
                                  <a:latin typeface="Cambria Math" panose="02040503050406030204" pitchFamily="18" charset="0"/>
                                  <a:ea typeface="Cambria Math" panose="02040503050406030204" pitchFamily="18" charset="0"/>
                                </a:rPr>
                                <m:t>13</m:t>
                              </m:r>
                            </m:sup>
                          </m:sSup>
                        </m:oMath>
                      </m:oMathPara>
                    </a14:m>
                    <a:endParaRPr lang="zh-CN" altLang="en-US" sz="1300" dirty="0"/>
                  </a:p>
                </p:txBody>
              </p:sp>
            </mc:Choice>
            <mc:Fallback xmlns="">
              <p:sp>
                <p:nvSpPr>
                  <p:cNvPr id="5" name="文本框 4">
                    <a:extLst>
                      <a:ext uri="{FF2B5EF4-FFF2-40B4-BE49-F238E27FC236}">
                        <a16:creationId xmlns:a16="http://schemas.microsoft.com/office/drawing/2014/main" id="{195EDE22-8A47-BC2F-F721-70F0EBE097A1}"/>
                      </a:ext>
                    </a:extLst>
                  </p:cNvPr>
                  <p:cNvSpPr txBox="1">
                    <a:spLocks noRot="1" noChangeAspect="1" noMove="1" noResize="1" noEditPoints="1" noAdjustHandles="1" noChangeArrowheads="1" noChangeShapeType="1" noTextEdit="1"/>
                  </p:cNvSpPr>
                  <p:nvPr/>
                </p:nvSpPr>
                <p:spPr>
                  <a:xfrm>
                    <a:off x="525643" y="3694130"/>
                    <a:ext cx="3416769" cy="219547"/>
                  </a:xfrm>
                  <a:prstGeom prst="rect">
                    <a:avLst/>
                  </a:prstGeom>
                  <a:blipFill>
                    <a:blip r:embed="rId4"/>
                    <a:stretch>
                      <a:fillRect l="-535" t="-2778" b="-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30F3824-6539-B978-3E35-27439FF071A9}"/>
                      </a:ext>
                    </a:extLst>
                  </p:cNvPr>
                  <p:cNvSpPr txBox="1"/>
                  <p:nvPr/>
                </p:nvSpPr>
                <p:spPr>
                  <a:xfrm>
                    <a:off x="4033996" y="3589178"/>
                    <a:ext cx="2193934" cy="3469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𝑇</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𝐶</m:t>
                              </m:r>
                            </m:num>
                            <m:den>
                              <m:r>
                                <a:rPr lang="en-US" altLang="zh-CN" sz="1200" b="0" i="1" smtClean="0">
                                  <a:latin typeface="Cambria Math" panose="02040503050406030204" pitchFamily="18" charset="0"/>
                                </a:rPr>
                                <m:t>𝑣</m:t>
                              </m:r>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100</m:t>
                              </m:r>
                            </m:num>
                            <m:den>
                              <m:r>
                                <a:rPr lang="en-US" altLang="zh-CN" sz="1200" b="0" i="1" smtClean="0">
                                  <a:latin typeface="Cambria Math" panose="02040503050406030204" pitchFamily="18" charset="0"/>
                                </a:rPr>
                                <m:t>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=3.3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 −4</m:t>
                              </m:r>
                            </m:sup>
                          </m:sSup>
                          <m:r>
                            <a:rPr lang="en-US" altLang="zh-CN" sz="1200" b="0" i="1" smtClean="0">
                              <a:latin typeface="Cambria Math" panose="02040503050406030204" pitchFamily="18" charset="0"/>
                              <a:ea typeface="Cambria Math" panose="02040503050406030204" pitchFamily="18" charset="0"/>
                            </a:rPr>
                            <m:t>𝑠</m:t>
                          </m:r>
                        </m:oMath>
                      </m:oMathPara>
                    </a14:m>
                    <a:endParaRPr lang="zh-CN" altLang="en-US" sz="1200" dirty="0"/>
                  </a:p>
                </p:txBody>
              </p:sp>
            </mc:Choice>
            <mc:Fallback xmlns="">
              <p:sp>
                <p:nvSpPr>
                  <p:cNvPr id="8" name="文本框 7">
                    <a:extLst>
                      <a:ext uri="{FF2B5EF4-FFF2-40B4-BE49-F238E27FC236}">
                        <a16:creationId xmlns:a16="http://schemas.microsoft.com/office/drawing/2014/main" id="{830F3824-6539-B978-3E35-27439FF071A9}"/>
                      </a:ext>
                    </a:extLst>
                  </p:cNvPr>
                  <p:cNvSpPr txBox="1">
                    <a:spLocks noRot="1" noChangeAspect="1" noMove="1" noResize="1" noEditPoints="1" noAdjustHandles="1" noChangeArrowheads="1" noChangeShapeType="1" noTextEdit="1"/>
                  </p:cNvSpPr>
                  <p:nvPr/>
                </p:nvSpPr>
                <p:spPr>
                  <a:xfrm>
                    <a:off x="4033996" y="3589178"/>
                    <a:ext cx="2193934" cy="346954"/>
                  </a:xfrm>
                  <a:prstGeom prst="rect">
                    <a:avLst/>
                  </a:prstGeom>
                  <a:blipFill>
                    <a:blip r:embed="rId5"/>
                    <a:stretch>
                      <a:fillRect t="-3509" b="-14035"/>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535F2C41-0D3A-D98B-F8B5-A7F481BC105D}"/>
                </a:ext>
              </a:extLst>
            </p:cNvPr>
            <p:cNvGrpSpPr/>
            <p:nvPr/>
          </p:nvGrpSpPr>
          <p:grpSpPr>
            <a:xfrm>
              <a:off x="1232513" y="4716540"/>
              <a:ext cx="9377007" cy="644734"/>
              <a:chOff x="6721100" y="2248293"/>
              <a:chExt cx="6280067" cy="644734"/>
            </a:xfrm>
          </p:grpSpPr>
          <p:sp>
            <p:nvSpPr>
              <p:cNvPr id="12" name="文本框 11">
                <a:extLst>
                  <a:ext uri="{FF2B5EF4-FFF2-40B4-BE49-F238E27FC236}">
                    <a16:creationId xmlns:a16="http://schemas.microsoft.com/office/drawing/2014/main" id="{FCF03FA5-B826-7145-268C-4FB2F3A58BAF}"/>
                  </a:ext>
                </a:extLst>
              </p:cNvPr>
              <p:cNvSpPr txBox="1"/>
              <p:nvPr/>
            </p:nvSpPr>
            <p:spPr>
              <a:xfrm>
                <a:off x="6721100" y="2248293"/>
                <a:ext cx="4724439" cy="30777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number of lost particles due to Bhabha at zero degree in 1s </a:t>
                </a:r>
                <a:r>
                  <a:rPr lang="en-US" altLang="zh-CN" sz="1400" dirty="0"/>
                  <a:t>:</a:t>
                </a:r>
                <a:endParaRPr lang="zh-CN" altLang="en-US" sz="1400"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805F458-47C5-1EC3-9272-D470FD774237}"/>
                      </a:ext>
                    </a:extLst>
                  </p:cNvPr>
                  <p:cNvSpPr txBox="1"/>
                  <p:nvPr/>
                </p:nvSpPr>
                <p:spPr>
                  <a:xfrm>
                    <a:off x="10069263" y="2269168"/>
                    <a:ext cx="2931904" cy="2460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𝑙𝑜𝑠𝑠𝐵h𝑎</m:t>
                              </m:r>
                            </m:sub>
                          </m:sSub>
                          <m:r>
                            <a:rPr lang="en-US" altLang="zh-CN" sz="1400" b="0" i="1" smtClean="0">
                              <a:latin typeface="Cambria Math" panose="02040503050406030204" pitchFamily="18" charset="0"/>
                            </a:rPr>
                            <m:t>=3</m:t>
                          </m:r>
                          <m:r>
                            <a:rPr lang="en-US" altLang="zh-CN" sz="1400" i="1">
                              <a:latin typeface="Cambria Math" panose="02040503050406030204" pitchFamily="18" charset="0"/>
                              <a:ea typeface="Cambria Math" panose="02040503050406030204" pitchFamily="18" charset="0"/>
                            </a:rPr>
                            <m:t>.5×</m:t>
                          </m:r>
                          <m:sSup>
                            <m:sSupPr>
                              <m:ctrlPr>
                                <a:rPr lang="en-US" altLang="zh-CN" sz="1400" i="1">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Cambria Math" panose="02040503050406030204" pitchFamily="18" charset="0"/>
                                </a:rPr>
                                <m:t>10</m:t>
                              </m:r>
                            </m:e>
                            <m:sup>
                              <m:r>
                                <a:rPr lang="en-US" altLang="zh-CN" sz="1400" i="1">
                                  <a:latin typeface="Cambria Math" panose="02040503050406030204" pitchFamily="18" charset="0"/>
                                  <a:ea typeface="Cambria Math" panose="02040503050406030204" pitchFamily="18" charset="0"/>
                                </a:rPr>
                                <m:t>13</m:t>
                              </m:r>
                            </m:sup>
                          </m:sSup>
                          <m:r>
                            <a:rPr lang="en-US" altLang="zh-CN" sz="1400" i="1" smtClean="0">
                              <a:latin typeface="Cambria Math" panose="02040503050406030204" pitchFamily="18" charset="0"/>
                              <a:ea typeface="Cambria Math" panose="02040503050406030204" pitchFamily="18" charset="0"/>
                            </a:rPr>
                            <m:t>×</m:t>
                          </m:r>
                          <m:d>
                            <m:dPr>
                              <m:ctrlPr>
                                <a:rPr lang="en-US" altLang="zh-CN" sz="1400" i="1">
                                  <a:latin typeface="Cambria Math" panose="02040503050406030204" pitchFamily="18" charset="0"/>
                                </a:rPr>
                              </m:ctrlPr>
                            </m:dPr>
                            <m:e>
                              <m:r>
                                <a:rPr lang="en-US" altLang="zh-CN" sz="1400" i="1">
                                  <a:latin typeface="Cambria Math" panose="02040503050406030204" pitchFamily="18" charset="0"/>
                                </a:rPr>
                                <m:t>1−</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𝑒</m:t>
                                  </m:r>
                                </m:e>
                                <m:sup>
                                  <m:r>
                                    <a:rPr lang="en-US" altLang="zh-CN" sz="1400" i="1" smtClean="0">
                                      <a:solidFill>
                                        <a:schemeClr val="tx1"/>
                                      </a:solidFill>
                                      <a:latin typeface="Cambria Math" panose="02040503050406030204" pitchFamily="18" charset="0"/>
                                    </a:rPr>
                                    <m:t>−</m:t>
                                  </m:r>
                                  <m:f>
                                    <m:fPr>
                                      <m:type m:val="lin"/>
                                      <m:ctrlPr>
                                        <a:rPr lang="en-US" altLang="zh-CN" sz="1400" i="1" smtClean="0">
                                          <a:solidFill>
                                            <a:schemeClr val="tx1"/>
                                          </a:solidFill>
                                          <a:latin typeface="Cambria Math" panose="02040503050406030204" pitchFamily="18" charset="0"/>
                                        </a:rPr>
                                      </m:ctrlPr>
                                    </m:fPr>
                                    <m:num>
                                      <m:r>
                                        <a:rPr lang="en-US" altLang="zh-CN" sz="1400" b="0" i="1" smtClean="0">
                                          <a:solidFill>
                                            <a:schemeClr val="tx1"/>
                                          </a:solidFill>
                                          <a:latin typeface="Cambria Math" panose="02040503050406030204" pitchFamily="18" charset="0"/>
                                        </a:rPr>
                                        <m:t>1</m:t>
                                      </m:r>
                                    </m:num>
                                    <m:den>
                                      <m:r>
                                        <a:rPr lang="en-US" altLang="zh-CN" sz="1400" b="0" i="1" smtClean="0">
                                          <a:solidFill>
                                            <a:schemeClr val="tx1"/>
                                          </a:solidFill>
                                          <a:latin typeface="Cambria Math" panose="02040503050406030204" pitchFamily="18" charset="0"/>
                                        </a:rPr>
                                        <m:t>(40</m:t>
                                      </m:r>
                                      <m:r>
                                        <a:rPr lang="en-US" altLang="zh-CN" sz="1400" b="0" i="1" smtClean="0">
                                          <a:solidFill>
                                            <a:schemeClr val="tx1"/>
                                          </a:solidFill>
                                          <a:latin typeface="Cambria Math" panose="02040503050406030204" pitchFamily="18" charset="0"/>
                                          <a:ea typeface="Cambria Math" panose="02040503050406030204" pitchFamily="18" charset="0"/>
                                        </a:rPr>
                                        <m:t>×60)</m:t>
                                      </m:r>
                                    </m:den>
                                  </m:f>
                                </m:sup>
                              </m:sSup>
                            </m:e>
                          </m:d>
                          <m:r>
                            <a:rPr lang="en-US" altLang="zh-CN" sz="1400" b="0" i="1" smtClean="0">
                              <a:latin typeface="Cambria Math" panose="02040503050406030204" pitchFamily="18" charset="0"/>
                            </a:rPr>
                            <m:t>=1.45</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10</m:t>
                              </m:r>
                            </m:sup>
                          </m:sSup>
                        </m:oMath>
                      </m:oMathPara>
                    </a14:m>
                    <a:endParaRPr lang="zh-CN" altLang="en-US" sz="1400" dirty="0"/>
                  </a:p>
                </p:txBody>
              </p:sp>
            </mc:Choice>
            <mc:Fallback xmlns="">
              <p:sp>
                <p:nvSpPr>
                  <p:cNvPr id="13" name="文本框 12">
                    <a:extLst>
                      <a:ext uri="{FF2B5EF4-FFF2-40B4-BE49-F238E27FC236}">
                        <a16:creationId xmlns:a16="http://schemas.microsoft.com/office/drawing/2014/main" id="{B805F458-47C5-1EC3-9272-D470FD774237}"/>
                      </a:ext>
                    </a:extLst>
                  </p:cNvPr>
                  <p:cNvSpPr txBox="1">
                    <a:spLocks noRot="1" noChangeAspect="1" noMove="1" noResize="1" noEditPoints="1" noAdjustHandles="1" noChangeArrowheads="1" noChangeShapeType="1" noTextEdit="1"/>
                  </p:cNvSpPr>
                  <p:nvPr/>
                </p:nvSpPr>
                <p:spPr>
                  <a:xfrm>
                    <a:off x="10069263" y="2269168"/>
                    <a:ext cx="2931904" cy="246029"/>
                  </a:xfrm>
                  <a:prstGeom prst="rect">
                    <a:avLst/>
                  </a:prstGeom>
                  <a:blipFill>
                    <a:blip r:embed="rId6"/>
                    <a:stretch>
                      <a:fillRect l="-418" t="-102500" b="-11500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2C86F197-C96D-62A2-DDCF-1F16CBA67156}"/>
                  </a:ext>
                </a:extLst>
              </p:cNvPr>
              <p:cNvSpPr txBox="1"/>
              <p:nvPr/>
            </p:nvSpPr>
            <p:spPr>
              <a:xfrm>
                <a:off x="6721100" y="2585250"/>
                <a:ext cx="2510956" cy="30777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number lost on BDMV01IRD</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which</a:t>
                </a:r>
                <a:r>
                  <a:rPr lang="zh-CN" altLang="en-US" sz="1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6CABEB6-5AAC-7D1B-558B-01DA9648FF0C}"/>
                      </a:ext>
                    </a:extLst>
                  </p:cNvPr>
                  <p:cNvSpPr txBox="1"/>
                  <p:nvPr/>
                </p:nvSpPr>
                <p:spPr>
                  <a:xfrm>
                    <a:off x="9130901" y="2616767"/>
                    <a:ext cx="23146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𝑙𝑜𝑠𝑠𝐵𝐷𝑀</m:t>
                              </m:r>
                            </m:sub>
                          </m:sSub>
                          <m:r>
                            <a:rPr lang="en-US" altLang="zh-CN" sz="1400" b="0" i="1" smtClean="0">
                              <a:latin typeface="Cambria Math" panose="02040503050406030204" pitchFamily="18" charset="0"/>
                              <a:ea typeface="Cambria Math" panose="02040503050406030204" pitchFamily="18" charset="0"/>
                            </a:rPr>
                            <m:t>=1.45</m:t>
                          </m:r>
                          <m:r>
                            <a:rPr lang="en-US" altLang="zh-CN" sz="1400" i="1">
                              <a:latin typeface="Cambria Math" panose="02040503050406030204" pitchFamily="18" charset="0"/>
                              <a:ea typeface="Cambria Math" panose="02040503050406030204" pitchFamily="18" charset="0"/>
                            </a:rPr>
                            <m:t>×</m:t>
                          </m:r>
                          <m:sSup>
                            <m:sSupPr>
                              <m:ctrlPr>
                                <a:rPr lang="en-US" altLang="zh-CN" sz="1400" i="1">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10</m:t>
                              </m:r>
                            </m:sup>
                          </m:sSup>
                          <m:r>
                            <a:rPr lang="en-US" altLang="zh-CN" sz="1400" i="1" smtClean="0">
                              <a:latin typeface="Cambria Math" panose="02040503050406030204" pitchFamily="18" charset="0"/>
                              <a:ea typeface="Cambria Math" panose="02040503050406030204" pitchFamily="18" charset="0"/>
                            </a:rPr>
                            <m:t>×</m:t>
                          </m:r>
                          <m:r>
                            <a:rPr lang="en-US" altLang="zh-CN" sz="1400" b="0" i="1" smtClean="0">
                              <a:solidFill>
                                <a:schemeClr val="tx1"/>
                              </a:solidFill>
                              <a:latin typeface="Cambria Math" panose="02040503050406030204" pitchFamily="18" charset="0"/>
                              <a:ea typeface="Cambria Math" panose="02040503050406030204" pitchFamily="18" charset="0"/>
                            </a:rPr>
                            <m:t>0.085</m:t>
                          </m:r>
                          <m:r>
                            <a:rPr lang="en-US" altLang="zh-CN" sz="1400" b="0" i="1" smtClean="0">
                              <a:latin typeface="Cambria Math" panose="02040503050406030204" pitchFamily="18" charset="0"/>
                              <a:ea typeface="Cambria Math" panose="02040503050406030204" pitchFamily="18" charset="0"/>
                            </a:rPr>
                            <m:t>=1.2×</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9</m:t>
                              </m:r>
                            </m:sup>
                          </m:sSup>
                        </m:oMath>
                      </m:oMathPara>
                    </a14:m>
                    <a:endParaRPr lang="zh-CN" altLang="en-US" sz="1400" dirty="0"/>
                  </a:p>
                </p:txBody>
              </p:sp>
            </mc:Choice>
            <mc:Fallback xmlns="">
              <p:sp>
                <p:nvSpPr>
                  <p:cNvPr id="15" name="文本框 14">
                    <a:extLst>
                      <a:ext uri="{FF2B5EF4-FFF2-40B4-BE49-F238E27FC236}">
                        <a16:creationId xmlns:a16="http://schemas.microsoft.com/office/drawing/2014/main" id="{66CABEB6-5AAC-7D1B-558B-01DA9648FF0C}"/>
                      </a:ext>
                    </a:extLst>
                  </p:cNvPr>
                  <p:cNvSpPr txBox="1">
                    <a:spLocks noRot="1" noChangeAspect="1" noMove="1" noResize="1" noEditPoints="1" noAdjustHandles="1" noChangeArrowheads="1" noChangeShapeType="1" noTextEdit="1"/>
                  </p:cNvSpPr>
                  <p:nvPr/>
                </p:nvSpPr>
                <p:spPr>
                  <a:xfrm>
                    <a:off x="9130901" y="2616767"/>
                    <a:ext cx="2314638" cy="215444"/>
                  </a:xfrm>
                  <a:prstGeom prst="rect">
                    <a:avLst/>
                  </a:prstGeom>
                  <a:blipFill>
                    <a:blip r:embed="rId7"/>
                    <a:stretch>
                      <a:fillRect l="-529" t="-2857" b="-14286"/>
                    </a:stretch>
                  </a:blipFill>
                </p:spPr>
                <p:txBody>
                  <a:bodyPr/>
                  <a:lstStyle/>
                  <a:p>
                    <a:r>
                      <a:rPr lang="zh-CN" altLang="en-US">
                        <a:noFill/>
                      </a:rPr>
                      <a:t> </a:t>
                    </a:r>
                  </a:p>
                </p:txBody>
              </p:sp>
            </mc:Fallback>
          </mc:AlternateContent>
        </p:grpSp>
        <p:sp>
          <p:nvSpPr>
            <p:cNvPr id="26" name="文本框 25">
              <a:extLst>
                <a:ext uri="{FF2B5EF4-FFF2-40B4-BE49-F238E27FC236}">
                  <a16:creationId xmlns:a16="http://schemas.microsoft.com/office/drawing/2014/main" id="{5E1FEBD1-ECD4-159D-700E-7DDED09E0281}"/>
                </a:ext>
              </a:extLst>
            </p:cNvPr>
            <p:cNvSpPr txBox="1"/>
            <p:nvPr/>
          </p:nvSpPr>
          <p:spPr>
            <a:xfrm>
              <a:off x="1232511" y="3933764"/>
              <a:ext cx="7981129" cy="338554"/>
            </a:xfrm>
            <a:prstGeom prst="rect">
              <a:avLst/>
            </a:prstGeom>
            <a:noFill/>
          </p:spPr>
          <p:txBody>
            <a:bodyPr wrap="square">
              <a:spAutoFit/>
            </a:bodyPr>
            <a:lstStyle/>
            <a:p>
              <a:pPr marL="285750" indent="-285750">
                <a:buFont typeface="Wingdings" panose="05000000000000000000" pitchFamily="2" charset="2"/>
                <a:buChar char="p"/>
              </a:pPr>
              <a:r>
                <a:rPr lang="en-US" altLang="zh-CN" sz="1600" dirty="0">
                  <a:solidFill>
                    <a:schemeClr val="accent6">
                      <a:lumMod val="50000"/>
                    </a:schemeClr>
                  </a:solidFill>
                  <a:latin typeface="Times New Roman" panose="02020603050405020304" pitchFamily="18" charset="0"/>
                  <a:cs typeface="Times New Roman" panose="02020603050405020304" pitchFamily="18" charset="0"/>
                </a:rPr>
                <a:t>Assuming linear loss, i.e., the number of particles lost each turn is the same </a:t>
              </a:r>
              <a:endParaRPr lang="zh-CN" alt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28" name="文本框 27">
            <a:extLst>
              <a:ext uri="{FF2B5EF4-FFF2-40B4-BE49-F238E27FC236}">
                <a16:creationId xmlns:a16="http://schemas.microsoft.com/office/drawing/2014/main" id="{D89A91A2-B7C7-783F-85AC-3F04ACAE72BA}"/>
              </a:ext>
            </a:extLst>
          </p:cNvPr>
          <p:cNvSpPr txBox="1"/>
          <p:nvPr/>
        </p:nvSpPr>
        <p:spPr>
          <a:xfrm>
            <a:off x="3466348" y="171378"/>
            <a:ext cx="6097904"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Evaluate the level of background </a:t>
            </a:r>
            <a:endParaRPr lang="zh-CN" altLang="en-US" sz="2400" b="1" dirty="0">
              <a:solidFill>
                <a:schemeClr val="accent1">
                  <a:lumMod val="50000"/>
                </a:schemeClr>
              </a:solidFill>
            </a:endParaRPr>
          </a:p>
        </p:txBody>
      </p:sp>
      <p:sp>
        <p:nvSpPr>
          <p:cNvPr id="31" name="文本框 30">
            <a:extLst>
              <a:ext uri="{FF2B5EF4-FFF2-40B4-BE49-F238E27FC236}">
                <a16:creationId xmlns:a16="http://schemas.microsoft.com/office/drawing/2014/main" id="{D21A93A8-F906-EBC6-BF56-BFA1503A877D}"/>
              </a:ext>
            </a:extLst>
          </p:cNvPr>
          <p:cNvSpPr txBox="1"/>
          <p:nvPr/>
        </p:nvSpPr>
        <p:spPr>
          <a:xfrm>
            <a:off x="1039606" y="5669064"/>
            <a:ext cx="9998540" cy="584775"/>
          </a:xfrm>
          <a:prstGeom prst="rect">
            <a:avLst/>
          </a:prstGeom>
          <a:noFill/>
        </p:spPr>
        <p:txBody>
          <a:bodyPr wrap="square">
            <a:spAutoFit/>
          </a:bodyPr>
          <a:lstStyle/>
          <a:p>
            <a:pPr marL="285750" indent="-285750">
              <a:buFont typeface="Wingdings" panose="05000000000000000000" pitchFamily="2" charset="2"/>
              <a:buChar char="p"/>
            </a:pPr>
            <a:r>
              <a:rPr lang="en"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At </a:t>
            </a:r>
            <a:r>
              <a:rPr lang="en" altLang="zh-CN" sz="1600" dirty="0">
                <a:solidFill>
                  <a:schemeClr val="accent6">
                    <a:lumMod val="50000"/>
                  </a:schemeClr>
                </a:solidFill>
                <a:latin typeface="Times New Roman" panose="02020603050405020304" pitchFamily="18" charset="0"/>
                <a:cs typeface="Times New Roman" panose="02020603050405020304" pitchFamily="18" charset="0"/>
              </a:rPr>
              <a:t>BDMV01IRD, </a:t>
            </a:r>
            <a:r>
              <a:rPr kumimoji="1" lang="en-US" altLang="zh-CN" sz="1600" dirty="0">
                <a:solidFill>
                  <a:schemeClr val="accent6">
                    <a:lumMod val="50000"/>
                  </a:schemeClr>
                </a:solidFill>
                <a:latin typeface="Times New Roman" panose="02020603050405020304" pitchFamily="18" charset="0"/>
                <a:cs typeface="Times New Roman" panose="02020603050405020304" pitchFamily="18" charset="0"/>
              </a:rPr>
              <a:t>the radiative Bhabha at zero angle </a:t>
            </a:r>
            <a:r>
              <a:rPr lang="en"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process dominates over the sum of all the other processes</a:t>
            </a:r>
            <a:r>
              <a:rPr lang="en-US"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altLang="zh-CN" sz="1600" dirty="0">
                <a:solidFill>
                  <a:schemeClr val="accent6">
                    <a:lumMod val="50000"/>
                  </a:schemeClr>
                </a:solidFill>
                <a:latin typeface="Times New Roman" panose="02020603050405020304" pitchFamily="18" charset="0"/>
                <a:cs typeface="Times New Roman" panose="02020603050405020304" pitchFamily="18" charset="0"/>
              </a:rPr>
              <a:t>can be ignored</a:t>
            </a:r>
            <a:r>
              <a:rPr lang="en"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a:t>
            </a:r>
            <a:endParaRPr lang="zh-CN" alt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9636A6F-6CA0-92AA-7938-1CF501ED974A}"/>
              </a:ext>
            </a:extLst>
          </p:cNvPr>
          <p:cNvSpPr txBox="1"/>
          <p:nvPr/>
        </p:nvSpPr>
        <p:spPr>
          <a:xfrm>
            <a:off x="10302315" y="434340"/>
            <a:ext cx="1775385" cy="307777"/>
          </a:xfrm>
          <a:prstGeom prst="rect">
            <a:avLst/>
          </a:prstGeom>
          <a:noFill/>
        </p:spPr>
        <p:txBody>
          <a:bodyPr wrap="square" rtlCol="0">
            <a:spAutoFit/>
          </a:bodyPr>
          <a:lstStyle/>
          <a:p>
            <a:r>
              <a:rPr lang="en-US" altLang="zh-CN" sz="1400" dirty="0" err="1"/>
              <a:t>Haoyu</a:t>
            </a:r>
            <a:r>
              <a:rPr lang="en-US" altLang="zh-CN" sz="1400" dirty="0"/>
              <a:t> Shi, Sha Bai</a:t>
            </a:r>
            <a:endParaRPr lang="zh-CN" altLang="en-US" sz="1400" dirty="0"/>
          </a:p>
        </p:txBody>
      </p:sp>
    </p:spTree>
    <p:extLst>
      <p:ext uri="{BB962C8B-B14F-4D97-AF65-F5344CB8AC3E}">
        <p14:creationId xmlns:p14="http://schemas.microsoft.com/office/powerpoint/2010/main" val="172853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31A762B-6A8E-7447-AE40-B27542772EC0}"/>
              </a:ext>
            </a:extLst>
          </p:cNvPr>
          <p:cNvSpPr txBox="1"/>
          <p:nvPr/>
        </p:nvSpPr>
        <p:spPr>
          <a:xfrm>
            <a:off x="4213411" y="454068"/>
            <a:ext cx="3765177" cy="707886"/>
          </a:xfrm>
          <a:prstGeom prst="rect">
            <a:avLst/>
          </a:prstGeom>
          <a:noFill/>
        </p:spPr>
        <p:txBody>
          <a:bodyPr wrap="square" rtlCol="0">
            <a:spAutoFit/>
          </a:bodyPr>
          <a:lstStyle/>
          <a:p>
            <a:r>
              <a:rPr kumimoji="1" lang="en-US" altLang="zh-CN" sz="4000" b="1" dirty="0">
                <a:solidFill>
                  <a:schemeClr val="accent1">
                    <a:lumMod val="50000"/>
                  </a:schemeClr>
                </a:solidFill>
                <a:latin typeface="Times New Roman" panose="02020603050405020304" pitchFamily="18" charset="0"/>
                <a:cs typeface="Times New Roman" panose="02020603050405020304" pitchFamily="18" charset="0"/>
              </a:rPr>
              <a:t>CONTENTS</a:t>
            </a:r>
            <a:endParaRPr kumimoji="1" lang="zh-CN" alt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4" name="组合 3">
            <a:extLst>
              <a:ext uri="{FF2B5EF4-FFF2-40B4-BE49-F238E27FC236}">
                <a16:creationId xmlns:a16="http://schemas.microsoft.com/office/drawing/2014/main" id="{EE191926-650E-924B-AFA4-C17924358A87}"/>
              </a:ext>
            </a:extLst>
          </p:cNvPr>
          <p:cNvGrpSpPr/>
          <p:nvPr/>
        </p:nvGrpSpPr>
        <p:grpSpPr>
          <a:xfrm>
            <a:off x="782092" y="1599281"/>
            <a:ext cx="10436936" cy="1951851"/>
            <a:chOff x="693192" y="1891381"/>
            <a:chExt cx="10436936" cy="1951851"/>
          </a:xfrm>
        </p:grpSpPr>
        <p:sp>
          <p:nvSpPr>
            <p:cNvPr id="2" name="文本框 1">
              <a:extLst>
                <a:ext uri="{FF2B5EF4-FFF2-40B4-BE49-F238E27FC236}">
                  <a16:creationId xmlns:a16="http://schemas.microsoft.com/office/drawing/2014/main" id="{F8EDD9C3-9D71-2043-A1A3-847975D2116F}"/>
                </a:ext>
              </a:extLst>
            </p:cNvPr>
            <p:cNvSpPr txBox="1"/>
            <p:nvPr/>
          </p:nvSpPr>
          <p:spPr>
            <a:xfrm>
              <a:off x="693192" y="1891381"/>
              <a:ext cx="8473667"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 Necessity of the Fast Luminosity feedback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4F577A14-04EB-AB4A-8BAE-9D2A21529E91}"/>
                </a:ext>
              </a:extLst>
            </p:cNvPr>
            <p:cNvSpPr txBox="1"/>
            <p:nvPr/>
          </p:nvSpPr>
          <p:spPr>
            <a:xfrm>
              <a:off x="693192" y="2590308"/>
              <a:ext cx="10436936" cy="523220"/>
            </a:xfrm>
            <a:prstGeom prst="rect">
              <a:avLst/>
            </a:prstGeom>
            <a:noFill/>
          </p:spPr>
          <p:txBody>
            <a:bodyPr wrap="square" rtlCol="0">
              <a:spAutoFit/>
            </a:bodyPr>
            <a:lstStyle/>
            <a:p>
              <a:pPr marL="457200" indent="-457200">
                <a:buFont typeface="Wingdings" pitchFamily="2" charset="2"/>
                <a:buChar char="p"/>
              </a:pPr>
              <a:r>
                <a:rPr lang="en-US" altLang="zh-CN" sz="2800" b="1" dirty="0">
                  <a:solidFill>
                    <a:schemeClr val="accent1">
                      <a:lumMod val="50000"/>
                    </a:schemeClr>
                  </a:solidFill>
                  <a:effectLst/>
                  <a:latin typeface="Times" pitchFamily="2" charset="0"/>
                </a:rPr>
                <a:t>Vertical IP orbit feedback—based on BPMs </a:t>
              </a:r>
              <a:endParaRPr lang="en-US" altLang="zh-CN" sz="2800" b="1" dirty="0">
                <a:solidFill>
                  <a:schemeClr val="accent1">
                    <a:lumMod val="50000"/>
                  </a:schemeClr>
                </a:solidFill>
                <a:latin typeface="Times" pitchFamily="2" charset="0"/>
              </a:endParaRPr>
            </a:p>
          </p:txBody>
        </p:sp>
        <p:sp>
          <p:nvSpPr>
            <p:cNvPr id="5" name="文本框 4">
              <a:extLst>
                <a:ext uri="{FF2B5EF4-FFF2-40B4-BE49-F238E27FC236}">
                  <a16:creationId xmlns:a16="http://schemas.microsoft.com/office/drawing/2014/main" id="{FDBEE581-DE00-F445-BB3F-81D4A09D59BE}"/>
                </a:ext>
              </a:extLst>
            </p:cNvPr>
            <p:cNvSpPr txBox="1"/>
            <p:nvPr/>
          </p:nvSpPr>
          <p:spPr>
            <a:xfrm>
              <a:off x="693192" y="3320012"/>
              <a:ext cx="10436936" cy="523220"/>
            </a:xfrm>
            <a:prstGeom prst="rect">
              <a:avLst/>
            </a:prstGeom>
            <a:noFill/>
          </p:spPr>
          <p:txBody>
            <a:bodyPr wrap="square" rtlCol="0">
              <a:spAutoFit/>
            </a:bodyPr>
            <a:lstStyle/>
            <a:p>
              <a:pPr marL="457200" indent="-457200">
                <a:buFont typeface="Wingdings" pitchFamily="2" charset="2"/>
                <a:buChar char="p"/>
              </a:pPr>
              <a:r>
                <a:rPr lang="en-US" altLang="zh-CN" sz="2800" b="1" dirty="0">
                  <a:solidFill>
                    <a:schemeClr val="accent1">
                      <a:lumMod val="50000"/>
                    </a:schemeClr>
                  </a:solidFill>
                  <a:latin typeface="Times" pitchFamily="2" charset="0"/>
                </a:rPr>
                <a:t>Horizontal</a:t>
              </a:r>
              <a:r>
                <a:rPr lang="en-US" altLang="zh-CN" sz="2800" b="1" dirty="0">
                  <a:solidFill>
                    <a:schemeClr val="accent1">
                      <a:lumMod val="50000"/>
                    </a:schemeClr>
                  </a:solidFill>
                  <a:effectLst/>
                  <a:latin typeface="Times" pitchFamily="2" charset="0"/>
                </a:rPr>
                <a:t> IP orbit feedback—based on luminosity monitor</a:t>
              </a:r>
              <a:endParaRPr lang="en-US" altLang="zh-CN" sz="2800" b="1" dirty="0">
                <a:solidFill>
                  <a:schemeClr val="accent1">
                    <a:lumMod val="50000"/>
                  </a:schemeClr>
                </a:solidFill>
                <a:latin typeface="Times" pitchFamily="2" charset="0"/>
              </a:endParaRPr>
            </a:p>
          </p:txBody>
        </p:sp>
      </p:grpSp>
    </p:spTree>
    <p:custDataLst>
      <p:tags r:id="rId1"/>
    </p:custDataLst>
    <p:extLst>
      <p:ext uri="{BB962C8B-B14F-4D97-AF65-F5344CB8AC3E}">
        <p14:creationId xmlns:p14="http://schemas.microsoft.com/office/powerpoint/2010/main" val="677830258"/>
      </p:ext>
    </p:extLst>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20</a:t>
            </a:fld>
            <a:endParaRPr lang="zh-CN" altLang="en-US" dirty="0"/>
          </a:p>
        </p:txBody>
      </p:sp>
      <p:sp>
        <p:nvSpPr>
          <p:cNvPr id="11" name="文本框 10">
            <a:extLst>
              <a:ext uri="{FF2B5EF4-FFF2-40B4-BE49-F238E27FC236}">
                <a16:creationId xmlns:a16="http://schemas.microsoft.com/office/drawing/2014/main" id="{C4E79D1C-E7A4-5A60-76D3-DF12EC830E2D}"/>
              </a:ext>
            </a:extLst>
          </p:cNvPr>
          <p:cNvSpPr txBox="1"/>
          <p:nvPr/>
        </p:nvSpPr>
        <p:spPr>
          <a:xfrm>
            <a:off x="2271712" y="43084"/>
            <a:ext cx="7180897"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Necessity of the Fast Luminosity Monitor for CEPC</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41" name="组合 40">
            <a:extLst>
              <a:ext uri="{FF2B5EF4-FFF2-40B4-BE49-F238E27FC236}">
                <a16:creationId xmlns:a16="http://schemas.microsoft.com/office/drawing/2014/main" id="{24FCB795-B8DE-A4C0-2E69-DBD6FF792018}"/>
              </a:ext>
            </a:extLst>
          </p:cNvPr>
          <p:cNvGrpSpPr/>
          <p:nvPr/>
        </p:nvGrpSpPr>
        <p:grpSpPr>
          <a:xfrm>
            <a:off x="318073" y="635322"/>
            <a:ext cx="10065128" cy="3344998"/>
            <a:chOff x="318073" y="543858"/>
            <a:chExt cx="10065128" cy="3344998"/>
          </a:xfrm>
        </p:grpSpPr>
        <p:sp>
          <p:nvSpPr>
            <p:cNvPr id="8" name="文本框 7">
              <a:extLst>
                <a:ext uri="{FF2B5EF4-FFF2-40B4-BE49-F238E27FC236}">
                  <a16:creationId xmlns:a16="http://schemas.microsoft.com/office/drawing/2014/main" id="{94F413F3-2A21-0576-BF55-37DD982C9A2A}"/>
                </a:ext>
              </a:extLst>
            </p:cNvPr>
            <p:cNvSpPr txBox="1"/>
            <p:nvPr/>
          </p:nvSpPr>
          <p:spPr>
            <a:xfrm>
              <a:off x="710563" y="971240"/>
              <a:ext cx="9672638" cy="954107"/>
            </a:xfrm>
            <a:prstGeom prst="rect">
              <a:avLst/>
            </a:prstGeom>
            <a:noFill/>
          </p:spPr>
          <p:txBody>
            <a:bodyPr wrap="square">
              <a:spAutoFit/>
            </a:bodyPr>
            <a:lstStyle/>
            <a:p>
              <a:pPr marL="285750" indent="-285750" algn="just">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All previous calculations assume that BPM can achieve design precise, and all machine parameters can reach the design values, we can put many BPMs near maximum beta position. </a:t>
              </a:r>
              <a:r>
                <a:rPr lang="en-US" altLang="zh-CN" sz="1400" b="1" dirty="0">
                  <a:latin typeface="Times New Roman" panose="02020603050405020304" pitchFamily="18" charset="0"/>
                  <a:cs typeface="Times New Roman" panose="02020603050405020304" pitchFamily="18" charset="0"/>
                </a:rPr>
                <a:t>But if the BPM in one direction is not so precise and at the beginning of the operation, the nominal parameters will not be achieved</a:t>
              </a:r>
              <a:r>
                <a:rPr lang="en-US" altLang="zh-CN" sz="1400" dirty="0">
                  <a:solidFill>
                    <a:schemeClr val="accent6">
                      <a:lumMod val="50000"/>
                    </a:schemeClr>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the offset generated at BPM is not big enough to accurately measured with these BPMs. </a:t>
              </a:r>
            </a:p>
          </p:txBody>
        </p:sp>
        <p:sp>
          <p:nvSpPr>
            <p:cNvPr id="10" name="文本框 9">
              <a:extLst>
                <a:ext uri="{FF2B5EF4-FFF2-40B4-BE49-F238E27FC236}">
                  <a16:creationId xmlns:a16="http://schemas.microsoft.com/office/drawing/2014/main" id="{08372732-7D30-CE5D-2A94-AF7D2F1EE8BC}"/>
                </a:ext>
              </a:extLst>
            </p:cNvPr>
            <p:cNvSpPr txBox="1"/>
            <p:nvPr/>
          </p:nvSpPr>
          <p:spPr>
            <a:xfrm>
              <a:off x="318073" y="543858"/>
              <a:ext cx="8894505" cy="384721"/>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900" b="1" dirty="0">
                  <a:solidFill>
                    <a:schemeClr val="accent5">
                      <a:lumMod val="75000"/>
                    </a:schemeClr>
                  </a:solidFill>
                  <a:latin typeface="Times New Roman" panose="02020603050405020304" pitchFamily="18" charset="0"/>
                  <a:cs typeface="Times New Roman" panose="02020603050405020304" pitchFamily="18" charset="0"/>
                </a:rPr>
                <a:t>Used for IP orbit feedback as a back up</a:t>
              </a:r>
              <a:endParaRPr lang="zh-CN" altLang="en-US" sz="19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5EA2C9EA-2F40-51B4-DDDD-31FC5DA631CD}"/>
                </a:ext>
              </a:extLst>
            </p:cNvPr>
            <p:cNvSpPr txBox="1"/>
            <p:nvPr/>
          </p:nvSpPr>
          <p:spPr>
            <a:xfrm>
              <a:off x="409512" y="2733887"/>
              <a:ext cx="8894505" cy="384721"/>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900" b="1" dirty="0">
                  <a:solidFill>
                    <a:schemeClr val="accent5">
                      <a:lumMod val="75000"/>
                    </a:schemeClr>
                  </a:solidFill>
                  <a:latin typeface="Times New Roman" panose="02020603050405020304" pitchFamily="18" charset="0"/>
                  <a:cs typeface="Times New Roman" panose="02020603050405020304" pitchFamily="18" charset="0"/>
                </a:rPr>
                <a:t>Used for beam size tuning</a:t>
              </a:r>
              <a:endParaRPr lang="zh-CN" altLang="en-US" sz="1900" b="1" dirty="0">
                <a:solidFill>
                  <a:schemeClr val="accent5">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A656407-3321-3183-BC6F-7FA7B30799D6}"/>
                    </a:ext>
                  </a:extLst>
                </p:cNvPr>
                <p:cNvSpPr txBox="1"/>
                <p:nvPr/>
              </p:nvSpPr>
              <p:spPr>
                <a:xfrm>
                  <a:off x="818196" y="3150192"/>
                  <a:ext cx="9457373" cy="738664"/>
                </a:xfrm>
                <a:prstGeom prst="rect">
                  <a:avLst/>
                </a:prstGeom>
                <a:noFill/>
              </p:spPr>
              <p:txBody>
                <a:bodyPr wrap="square" rtlCol="0">
                  <a:spAutoFit/>
                </a:bodyPr>
                <a:lstStyle/>
                <a:p>
                  <a:pPr marL="285750" indent="-285750" algn="just">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Whether you do beam size tuning with beam-beam deflection or luminosity, will introduce beam-beam blow up. We should minimize beam-beam blow-up by reducing strongly beam current, maybe factor of 100, then luminosity drops to </a:t>
                  </a:r>
                  <a14:m>
                    <m:oMath xmlns:m="http://schemas.openxmlformats.org/officeDocument/2006/math">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30</m:t>
                          </m:r>
                        </m:sup>
                      </m:sSup>
                    </m:oMath>
                  </a14:m>
                  <a:r>
                    <a:rPr lang="en-US" altLang="zh-CN" sz="1400" dirty="0">
                      <a:latin typeface="Times New Roman" panose="02020603050405020304" pitchFamily="18" charset="0"/>
                      <a:cs typeface="Times New Roman" panose="02020603050405020304" pitchFamily="18" charset="0"/>
                    </a:rPr>
                    <a:t>. And in that case, standard luminosity monitor doesn’t work, you need to wait </a:t>
                  </a:r>
                  <a14:m>
                    <m:oMath xmlns:m="http://schemas.openxmlformats.org/officeDocument/2006/math">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10</m:t>
                          </m:r>
                        </m:e>
                        <m:sup>
                          <m:r>
                            <a:rPr lang="en-US" altLang="zh-CN" sz="1400" b="0" i="1" smtClean="0">
                              <a:latin typeface="Cambria Math" panose="02040503050406030204" pitchFamily="18" charset="0"/>
                            </a:rPr>
                            <m:t>4</m:t>
                          </m:r>
                        </m:sup>
                      </m:sSup>
                      <m:r>
                        <a:rPr lang="en-US" altLang="zh-CN" sz="1400" b="0" i="1" smtClean="0">
                          <a:latin typeface="Cambria Math" panose="02040503050406030204" pitchFamily="18" charset="0"/>
                        </a:rPr>
                        <m:t>𝑠</m:t>
                      </m:r>
                    </m:oMath>
                  </a14:m>
                  <a:r>
                    <a:rPr lang="en-US" altLang="zh-CN" sz="1400" dirty="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40" name="文本框 39">
                  <a:extLst>
                    <a:ext uri="{FF2B5EF4-FFF2-40B4-BE49-F238E27FC236}">
                      <a16:creationId xmlns:a16="http://schemas.microsoft.com/office/drawing/2014/main" id="{4A656407-3321-3183-BC6F-7FA7B30799D6}"/>
                    </a:ext>
                  </a:extLst>
                </p:cNvPr>
                <p:cNvSpPr txBox="1">
                  <a:spLocks noRot="1" noChangeAspect="1" noMove="1" noResize="1" noEditPoints="1" noAdjustHandles="1" noChangeArrowheads="1" noChangeShapeType="1" noTextEdit="1"/>
                </p:cNvSpPr>
                <p:nvPr/>
              </p:nvSpPr>
              <p:spPr>
                <a:xfrm>
                  <a:off x="818196" y="3150192"/>
                  <a:ext cx="9457373" cy="738664"/>
                </a:xfrm>
                <a:prstGeom prst="rect">
                  <a:avLst/>
                </a:prstGeom>
                <a:blipFill>
                  <a:blip r:embed="rId2"/>
                  <a:stretch>
                    <a:fillRect l="-64" t="-1653" r="-129" b="-7438"/>
                  </a:stretch>
                </a:blipFill>
              </p:spPr>
              <p:txBody>
                <a:bodyPr/>
                <a:lstStyle/>
                <a:p>
                  <a:r>
                    <a:rPr lang="zh-CN" altLang="en-US">
                      <a:noFill/>
                    </a:rPr>
                    <a:t> </a:t>
                  </a:r>
                </a:p>
              </p:txBody>
            </p:sp>
          </mc:Fallback>
        </mc:AlternateContent>
      </p:grpSp>
      <p:sp>
        <p:nvSpPr>
          <p:cNvPr id="3" name="文本框 2">
            <a:extLst>
              <a:ext uri="{FF2B5EF4-FFF2-40B4-BE49-F238E27FC236}">
                <a16:creationId xmlns:a16="http://schemas.microsoft.com/office/drawing/2014/main" id="{082DFE6D-37BE-62DC-FA0C-1D300851C0E7}"/>
              </a:ext>
            </a:extLst>
          </p:cNvPr>
          <p:cNvSpPr txBox="1"/>
          <p:nvPr/>
        </p:nvSpPr>
        <p:spPr>
          <a:xfrm>
            <a:off x="710563" y="2032603"/>
            <a:ext cx="9845994" cy="738664"/>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And the luminosity is at least 10 times lower than the nominal value, and the cross-section of standard luminosity monitor is not large enough, so </a:t>
            </a:r>
            <a:r>
              <a:rPr lang="en-US" altLang="zh-CN" sz="1400" b="1" dirty="0">
                <a:latin typeface="Times New Roman" panose="02020603050405020304" pitchFamily="18" charset="0"/>
                <a:cs typeface="Times New Roman" panose="02020603050405020304" pitchFamily="18" charset="0"/>
              </a:rPr>
              <a:t>standard luminosity monitor also doesn’t work for fast feedback</a:t>
            </a:r>
            <a:r>
              <a:rPr lang="en-US" altLang="zh-CN" sz="1400" dirty="0">
                <a:latin typeface="Times New Roman" panose="02020603050405020304" pitchFamily="18" charset="0"/>
                <a:cs typeface="Times New Roman" panose="02020603050405020304" pitchFamily="18" charset="0"/>
              </a:rPr>
              <a:t>, then maybe the luminosity monitor can be alternative. </a:t>
            </a:r>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483F0AB8-591C-DD66-8CCB-347E2B51EE27}"/>
                  </a:ext>
                </a:extLst>
              </p:cNvPr>
              <p:cNvGraphicFramePr>
                <a:graphicFrameLocks noGrp="1"/>
              </p:cNvGraphicFramePr>
              <p:nvPr>
                <p:extLst>
                  <p:ext uri="{D42A27DB-BD31-4B8C-83A1-F6EECF244321}">
                    <p14:modId xmlns:p14="http://schemas.microsoft.com/office/powerpoint/2010/main" val="2912700951"/>
                  </p:ext>
                </p:extLst>
              </p:nvPr>
            </p:nvGraphicFramePr>
            <p:xfrm>
              <a:off x="1799509" y="4146827"/>
              <a:ext cx="7668101" cy="2407349"/>
            </p:xfrm>
            <a:graphic>
              <a:graphicData uri="http://schemas.openxmlformats.org/drawingml/2006/table">
                <a:tbl>
                  <a:tblPr firstRow="1" bandRow="1">
                    <a:tableStyleId>{5940675A-B579-460E-94D1-54222C63F5DA}</a:tableStyleId>
                  </a:tblPr>
                  <a:tblGrid>
                    <a:gridCol w="1530191">
                      <a:extLst>
                        <a:ext uri="{9D8B030D-6E8A-4147-A177-3AD203B41FA5}">
                          <a16:colId xmlns:a16="http://schemas.microsoft.com/office/drawing/2014/main" val="53790866"/>
                        </a:ext>
                      </a:extLst>
                    </a:gridCol>
                    <a:gridCol w="2926080">
                      <a:extLst>
                        <a:ext uri="{9D8B030D-6E8A-4147-A177-3AD203B41FA5}">
                          <a16:colId xmlns:a16="http://schemas.microsoft.com/office/drawing/2014/main" val="4236914937"/>
                        </a:ext>
                      </a:extLst>
                    </a:gridCol>
                    <a:gridCol w="3211830">
                      <a:extLst>
                        <a:ext uri="{9D8B030D-6E8A-4147-A177-3AD203B41FA5}">
                          <a16:colId xmlns:a16="http://schemas.microsoft.com/office/drawing/2014/main" val="2571275462"/>
                        </a:ext>
                      </a:extLst>
                    </a:gridCol>
                  </a:tblGrid>
                  <a:tr h="360427">
                    <a:tc>
                      <a:txBody>
                        <a:bodyPr/>
                        <a:lstStyle/>
                        <a:p>
                          <a:pPr algn="ctr"/>
                          <a:endParaRPr lang="en-US" altLang="zh-CN" sz="1500" dirty="0">
                            <a:latin typeface="Times" panose="02020603050405020304" pitchFamily="18" charset="0"/>
                            <a:cs typeface="Times" panose="02020603050405020304" pitchFamily="18" charset="0"/>
                          </a:endParaRPr>
                        </a:p>
                      </a:txBody>
                      <a:tcPr anchor="ctr"/>
                    </a:tc>
                    <a:tc>
                      <a:txBody>
                        <a:bodyPr/>
                        <a:lstStyle/>
                        <a:p>
                          <a:pPr algn="ctr"/>
                          <a:r>
                            <a:rPr lang="en-US" altLang="zh-CN" sz="1500" b="1" dirty="0">
                              <a:latin typeface="Times" panose="02020603050405020304" pitchFamily="18" charset="0"/>
                              <a:cs typeface="Times" panose="02020603050405020304" pitchFamily="18" charset="0"/>
                            </a:rPr>
                            <a:t>Standard luminosity monitor</a:t>
                          </a:r>
                        </a:p>
                        <a:p>
                          <a:pPr algn="ctr"/>
                          <a:r>
                            <a:rPr lang="en-US" altLang="zh-CN" sz="1500" dirty="0">
                              <a:latin typeface="Times" panose="02020603050405020304" pitchFamily="18" charset="0"/>
                              <a:cs typeface="Times" panose="02020603050405020304" pitchFamily="18" charset="0"/>
                            </a:rPr>
                            <a:t>(LumiCal)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1" dirty="0">
                              <a:latin typeface="Times" panose="02020603050405020304" pitchFamily="18" charset="0"/>
                              <a:cs typeface="Times" panose="02020603050405020304" pitchFamily="18" charset="0"/>
                            </a:rPr>
                            <a:t>Fast luminosity monitor</a:t>
                          </a:r>
                          <a:endParaRPr lang="zh-CN" altLang="en-US" sz="15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586211745"/>
                      </a:ext>
                    </a:extLst>
                  </a:tr>
                  <a:tr h="757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luminosity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200" b="0" smtClean="0">
                                  <a:latin typeface="Cambria Math" panose="02040503050406030204" pitchFamily="18" charset="0"/>
                                </a:rPr>
                                <m:t>𝐿</m:t>
                              </m:r>
                              <m:r>
                                <a:rPr lang="en-US" altLang="zh-CN" sz="1200" b="0" smtClean="0">
                                  <a:latin typeface="Cambria Math" panose="02040503050406030204" pitchFamily="18" charset="0"/>
                                </a:rPr>
                                <m:t>=5×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33</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𝑠</m:t>
                                  </m:r>
                                </m:e>
                                <m:sup>
                                  <m:r>
                                    <a:rPr lang="en-US" altLang="zh-CN" sz="1200" b="0" smtClean="0">
                                      <a:latin typeface="Cambria Math" panose="02040503050406030204" pitchFamily="18" charset="0"/>
                                    </a:rPr>
                                    <m:t>−1</m:t>
                                  </m:r>
                                </m:sup>
                              </m:sSup>
                              <m:r>
                                <a:rPr lang="en-US" altLang="zh-CN" sz="1200" b="0" smtClean="0">
                                  <a:latin typeface="Cambria Math" panose="02040503050406030204" pitchFamily="18" charset="0"/>
                                </a:rPr>
                                <m:t> </m:t>
                              </m:r>
                            </m:oMath>
                          </a14:m>
                          <a:r>
                            <a:rPr lang="en-US" altLang="zh-CN" sz="1200" b="0" dirty="0"/>
                            <a:t>     f=1</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200" b="1" i="1" smtClean="0">
                                      <a:latin typeface="Cambria Math" panose="02040503050406030204" pitchFamily="18" charset="0"/>
                                    </a:rPr>
                                  </m:ctrlPr>
                                </m:sSubPr>
                                <m:e>
                                  <m:r>
                                    <a:rPr lang="zh-CN" altLang="en-US" sz="1200" b="1" smtClean="0">
                                      <a:latin typeface="Cambria Math" panose="02040503050406030204" pitchFamily="18" charset="0"/>
                                    </a:rPr>
                                    <m:t>𝝈</m:t>
                                  </m:r>
                                </m:e>
                                <m:sub>
                                  <m:r>
                                    <a:rPr lang="en-US" altLang="zh-CN" sz="1200" b="1" smtClean="0">
                                      <a:latin typeface="Cambria Math" panose="02040503050406030204" pitchFamily="18" charset="0"/>
                                    </a:rPr>
                                    <m:t>𝑯𝒊𝒈𝒈𝒔</m:t>
                                  </m:r>
                                </m:sub>
                              </m:sSub>
                              <m:r>
                                <a:rPr lang="en-US" altLang="zh-CN" sz="1200" b="0" smtClean="0">
                                  <a:latin typeface="Cambria Math" panose="02040503050406030204" pitchFamily="18" charset="0"/>
                                </a:rPr>
                                <m:t>=</m:t>
                              </m:r>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−31</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a14:m>
                          <a:r>
                            <a:rPr kumimoji="0" lang="zh-CN" altLang="en-US" sz="1200" b="0" dirty="0"/>
                            <a:t>  </a:t>
                          </a:r>
                          <a:endParaRPr kumimoji="1" lang="en-US" altLang="zh-CN" sz="1200" b="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𝑁</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𝐿</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𝜎</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𝑇</m:t>
                                </m:r>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f</m:t>
                                </m:r>
                              </m:oMath>
                            </m:oMathPara>
                          </a14:m>
                          <a:endParaRPr kumimoji="1" lang="en-US" altLang="zh-CN" sz="1200" b="0" dirty="0"/>
                        </a:p>
                        <a:p>
                          <a:r>
                            <a:rPr kumimoji="1" lang="en-US" altLang="zh-CN" sz="1200" b="0" dirty="0"/>
                            <a:t>    </a:t>
                          </a:r>
                          <a14:m>
                            <m:oMath xmlns:m="http://schemas.openxmlformats.org/officeDocument/2006/math">
                              <m:r>
                                <a:rPr kumimoji="1" lang="en-US" altLang="zh-CN" sz="1200" b="0" smtClean="0">
                                  <a:latin typeface="Cambria Math" panose="02040503050406030204" pitchFamily="18" charset="0"/>
                                </a:rPr>
                                <m:t>=0.5×5×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m:t>
                                  </m:r>
                                  <m:r>
                                    <a:rPr lang="en-US" altLang="zh-CN" sz="1200" b="0" smtClean="0">
                                      <a:latin typeface="Cambria Math" panose="02040503050406030204" pitchFamily="18" charset="0"/>
                                    </a:rPr>
                                    <m:t>31</m:t>
                                  </m:r>
                                </m:sup>
                              </m:sSup>
                              <m:r>
                                <a:rPr lang="en-US" altLang="zh-CN" sz="1200" b="0" smtClean="0">
                                  <a:latin typeface="Cambria Math" panose="02040503050406030204" pitchFamily="18" charset="0"/>
                                </a:rPr>
                                <m:t>×1</m:t>
                              </m:r>
                            </m:oMath>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2</m:t>
                                    </m:r>
                                  </m:sup>
                                </m:sSup>
                                <m:r>
                                  <a:rPr lang="en-US" altLang="zh-CN" sz="1200" b="0" smtClean="0">
                                    <a:solidFill>
                                      <a:schemeClr val="tx1"/>
                                    </a:solidFill>
                                    <a:latin typeface="Cambria Math" panose="02040503050406030204" pitchFamily="18" charset="0"/>
                                  </a:rPr>
                                  <m:t>/</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=2.5</m:t>
                                </m:r>
                                <m:r>
                                  <a:rPr lang="en-US" altLang="zh-CN" sz="1200" b="0" smtClean="0">
                                    <a:solidFill>
                                      <a:schemeClr val="tx1"/>
                                    </a:solidFill>
                                    <a:latin typeface="Cambria Math" panose="02040503050406030204" pitchFamily="18" charset="0"/>
                                  </a:rPr>
                                  <m:t>/10</m:t>
                                </m:r>
                                <m:r>
                                  <m:rPr>
                                    <m:sty m:val="p"/>
                                  </m:rPr>
                                  <a:rPr lang="en-US" altLang="zh-CN" sz="1200" b="0" smtClean="0">
                                    <a:solidFill>
                                      <a:schemeClr val="tx1"/>
                                    </a:solidFill>
                                    <a:latin typeface="Cambria Math" panose="02040503050406030204" pitchFamily="18" charset="0"/>
                                  </a:rPr>
                                  <m:t>ms</m:t>
                                </m:r>
                              </m:oMath>
                            </m:oMathPara>
                          </a14:m>
                          <a:endParaRPr lang="en-US" altLang="zh-CN" sz="800" b="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dirty="0">
                              <a:solidFill>
                                <a:schemeClr val="accent1">
                                  <a:lumMod val="50000"/>
                                </a:schemeClr>
                              </a:solidFill>
                              <a:latin typeface="Times" panose="02020603050405020304" pitchFamily="18" charset="0"/>
                              <a:cs typeface="Times" panose="02020603050405020304" pitchFamily="18" charset="0"/>
                            </a:rPr>
                            <a:t>If measure at 100Hz, the precise is 0.63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33</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=0.01</m:t>
                                </m:r>
                              </m:oMath>
                            </m:oMathPara>
                          </a14:m>
                          <a:endParaRPr kumimoji="0"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2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zh-CN" altLang="en-US" sz="1200" b="1" u="none" strike="noStrike" kern="1200" cap="none" spc="0" normalizeH="0" baseline="0" noProof="0" smtClean="0">
                                      <a:ln>
                                        <a:noFill/>
                                      </a:ln>
                                      <a:solidFill>
                                        <a:prstClr val="black"/>
                                      </a:solidFill>
                                      <a:effectLst/>
                                      <a:uLnTx/>
                                      <a:uFillTx/>
                                      <a:latin typeface="Cambria Math" panose="02040503050406030204" pitchFamily="18" charset="0"/>
                                    </a:rPr>
                                    <m:t>𝝈</m:t>
                                  </m:r>
                                </m:e>
                                <m:sub>
                                  <m:r>
                                    <a:rPr kumimoji="0" lang="en-US" altLang="zh-CN" sz="1200" b="1" u="none" strike="noStrike" kern="1200" cap="none" spc="0" normalizeH="0" baseline="0" noProof="0" smtClean="0">
                                      <a:ln>
                                        <a:noFill/>
                                      </a:ln>
                                      <a:solidFill>
                                        <a:prstClr val="black"/>
                                      </a:solidFill>
                                      <a:effectLst/>
                                      <a:uLnTx/>
                                      <a:uFillTx/>
                                      <a:latin typeface="Cambria Math" panose="02040503050406030204" pitchFamily="18" charset="0"/>
                                    </a:rPr>
                                    <m:t>𝑯𝒊𝒈𝒈𝒔</m:t>
                                  </m:r>
                                </m:sub>
                              </m:sSub>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1.27×10</m:t>
                                  </m:r>
                                </m:e>
                                <m:sup>
                                  <m:r>
                                    <a:rPr lang="en-US" altLang="zh-CN" sz="1200" b="0" smtClean="0">
                                      <a:latin typeface="Cambria Math" panose="02040503050406030204" pitchFamily="18" charset="0"/>
                                    </a:rPr>
                                    <m:t>−25</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oMath>
                          </a14:m>
                          <a:r>
                            <a:rPr kumimoji="0" lang="zh-CN" altLang="en-US" sz="1200" b="0" u="none" strike="noStrike" kern="1200" cap="none" spc="0" normalizeH="0" baseline="0" noProof="0" dirty="0">
                              <a:ln>
                                <a:noFill/>
                              </a:ln>
                              <a:solidFill>
                                <a:prstClr val="black"/>
                              </a:solidFill>
                              <a:effectLst/>
                              <a:uLnTx/>
                              <a:uFillTx/>
                            </a:rPr>
                            <a:t> </a:t>
                          </a:r>
                          <a:endParaRPr kumimoji="1"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oMath>
                            </m:oMathPara>
                          </a14:m>
                          <a:endParaRPr kumimoji="1"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u="none" strike="noStrike" kern="1200" cap="none" spc="0" normalizeH="0" baseline="0" noProof="0" dirty="0">
                              <a:ln>
                                <a:noFill/>
                              </a:ln>
                              <a:solidFill>
                                <a:prstClr val="black"/>
                              </a:solidFill>
                              <a:effectLst/>
                              <a:uLnTx/>
                              <a:uFillTx/>
                            </a:rPr>
                            <a:t>    </a:t>
                          </a:r>
                          <a14:m>
                            <m:oMath xmlns:m="http://schemas.openxmlformats.org/officeDocument/2006/math">
                              <m: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1" lang="en-US" altLang="zh-CN" sz="1200" b="0" smtClean="0">
                                  <a:latin typeface="Cambria Math" panose="02040503050406030204" pitchFamily="18" charset="0"/>
                                </a:rPr>
                                <m:t>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0.5×</m:t>
                              </m:r>
                              <m:r>
                                <a:rPr lang="en-US" altLang="zh-CN" sz="1200">
                                  <a:latin typeface="Cambria Math" panose="02040503050406030204" pitchFamily="18" charset="0"/>
                                </a:rPr>
                                <m:t>1.27×</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−25</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0.01</m:t>
                              </m:r>
                            </m:oMath>
                          </a14:m>
                          <a:endParaRPr kumimoji="0" lang="en-US" altLang="zh-CN" sz="1200" b="0" u="none" strike="noStrike" kern="1200" cap="none" spc="0" normalizeH="0" baseline="0" noProof="0" dirty="0">
                            <a:ln>
                              <a:noFill/>
                            </a:ln>
                            <a:solidFill>
                              <a:srgbClr val="ED7D31">
                                <a:lumMod val="75000"/>
                              </a:srgb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u="none" strike="noStrike" kern="1200" cap="none" spc="0" normalizeH="0" baseline="0" noProof="0" dirty="0">
                              <a:ln>
                                <a:noFill/>
                              </a:ln>
                              <a:solidFill>
                                <a:prstClr val="black"/>
                              </a:solidFill>
                              <a:effectLst/>
                              <a:uLnTx/>
                              <a:uFillTx/>
                            </a:rPr>
                            <a:t>    </a:t>
                          </a:r>
                          <a14:m>
                            <m:oMath xmlns:m="http://schemas.openxmlformats.org/officeDocument/2006/math">
                              <m:r>
                                <a:rPr lang="en-US" altLang="zh-CN" sz="1200" b="0" smtClean="0">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6</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4</m:t>
                                  </m:r>
                                </m:sup>
                              </m:sSup>
                              <m:r>
                                <a:rPr lang="en-US" altLang="zh-CN" sz="1200" b="0" smtClean="0">
                                  <a:latin typeface="Cambria Math" panose="02040503050406030204" pitchFamily="18" charset="0"/>
                                </a:rPr>
                                <m:t>/10</m:t>
                              </m:r>
                              <m:r>
                                <m:rPr>
                                  <m:sty m:val="p"/>
                                </m:rPr>
                                <a:rPr lang="en-US" altLang="zh-CN" sz="1200" b="0" smtClean="0">
                                  <a:latin typeface="Cambria Math" panose="02040503050406030204" pitchFamily="18" charset="0"/>
                                </a:rPr>
                                <m:t>ms</m:t>
                              </m:r>
                            </m:oMath>
                          </a14:m>
                          <a:endParaRPr kumimoji="0" lang="en-US" altLang="zh-CN" sz="800" b="0" u="none" strike="noStrike" kern="1200" cap="none" spc="0" normalizeH="0" baseline="0" noProof="0" dirty="0">
                            <a:ln>
                              <a:noFill/>
                            </a:ln>
                            <a:solidFill>
                              <a:srgbClr val="ED7D31">
                                <a:lumMod val="75000"/>
                              </a:srgb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100Hz, the precise is </a:t>
                          </a:r>
                          <a14:m>
                            <m:oMath xmlns:m="http://schemas.openxmlformats.org/officeDocument/2006/math">
                              <m:r>
                                <a:rPr kumimoji="0" lang="en-US" altLang="zh-CN" sz="1200" b="1" i="1" u="none" strike="noStrike" kern="1200" cap="none" spc="0" normalizeH="0" baseline="0" noProof="0" smtClean="0">
                                  <a:ln>
                                    <a:noFill/>
                                  </a:ln>
                                  <a:solidFill>
                                    <a:schemeClr val="accent1">
                                      <a:lumMod val="50000"/>
                                    </a:schemeClr>
                                  </a:solidFill>
                                  <a:effectLst/>
                                  <a:uLnTx/>
                                  <a:uFillTx/>
                                  <a:latin typeface="Cambria Math" panose="02040503050406030204" pitchFamily="18" charset="0"/>
                                </a:rPr>
                                <m:t>𝟓</m:t>
                              </m:r>
                              <m:r>
                                <a:rPr lang="en-US" altLang="zh-CN" sz="1200" b="1" smtClean="0">
                                  <a:solidFill>
                                    <a:schemeClr val="accent1">
                                      <a:lumMod val="50000"/>
                                    </a:schemeClr>
                                  </a:solidFill>
                                  <a:latin typeface="Cambria Math" panose="02040503050406030204" pitchFamily="18" charset="0"/>
                                </a:rPr>
                                <m:t>.</m:t>
                              </m:r>
                              <m:r>
                                <a:rPr lang="en-US" altLang="zh-CN" sz="1200" b="1" i="1" smtClean="0">
                                  <a:solidFill>
                                    <a:schemeClr val="accent1">
                                      <a:lumMod val="50000"/>
                                    </a:schemeClr>
                                  </a:solidFill>
                                  <a:latin typeface="Cambria Math" panose="02040503050406030204" pitchFamily="18" charset="0"/>
                                </a:rPr>
                                <m:t>𝟔</m:t>
                              </m:r>
                              <m:r>
                                <a:rPr lang="en-US" altLang="zh-CN" sz="1200" b="1" smtClean="0">
                                  <a:solidFill>
                                    <a:schemeClr val="accent1">
                                      <a:lumMod val="50000"/>
                                    </a:schemeClr>
                                  </a:solidFill>
                                  <a:latin typeface="Cambria Math" panose="02040503050406030204" pitchFamily="18" charset="0"/>
                                </a:rPr>
                                <m:t>×</m:t>
                              </m:r>
                              <m:sSup>
                                <m:sSupPr>
                                  <m:ctrlPr>
                                    <a:rPr lang="en-US" altLang="zh-CN" sz="1200" b="1" i="1" smtClean="0">
                                      <a:solidFill>
                                        <a:schemeClr val="accent1">
                                          <a:lumMod val="50000"/>
                                        </a:schemeClr>
                                      </a:solidFill>
                                      <a:latin typeface="Cambria Math" panose="02040503050406030204" pitchFamily="18" charset="0"/>
                                    </a:rPr>
                                  </m:ctrlPr>
                                </m:sSupPr>
                                <m:e>
                                  <m:r>
                                    <a:rPr lang="en-US" altLang="zh-CN" sz="1200" b="1" i="1" smtClean="0">
                                      <a:solidFill>
                                        <a:schemeClr val="accent1">
                                          <a:lumMod val="50000"/>
                                        </a:schemeClr>
                                      </a:solidFill>
                                      <a:latin typeface="Cambria Math" panose="02040503050406030204" pitchFamily="18" charset="0"/>
                                    </a:rPr>
                                    <m:t>𝟏𝟎</m:t>
                                  </m:r>
                                </m:e>
                                <m:sup>
                                  <m:r>
                                    <a:rPr lang="en-US" altLang="zh-CN" sz="1200" b="1" smtClean="0">
                                      <a:solidFill>
                                        <a:schemeClr val="accent1">
                                          <a:lumMod val="50000"/>
                                        </a:schemeClr>
                                      </a:solidFill>
                                      <a:latin typeface="Cambria Math" panose="02040503050406030204" pitchFamily="18" charset="0"/>
                                    </a:rPr>
                                    <m:t>−</m:t>
                                  </m:r>
                                  <m:r>
                                    <a:rPr lang="en-US" altLang="zh-CN" sz="1200" b="1" i="1" smtClean="0">
                                      <a:solidFill>
                                        <a:schemeClr val="accent1">
                                          <a:lumMod val="50000"/>
                                        </a:schemeClr>
                                      </a:solidFill>
                                      <a:latin typeface="Cambria Math" panose="02040503050406030204" pitchFamily="18" charset="0"/>
                                    </a:rPr>
                                    <m:t>𝟑</m:t>
                                  </m:r>
                                </m:sup>
                              </m:sSup>
                            </m:oMath>
                          </a14:m>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2830812159"/>
                      </a:ext>
                    </a:extLst>
                  </a:tr>
                  <a:tr h="572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 current</a:t>
                          </a:r>
                          <a:endParaRPr kumimoji="1" lang="en-US" altLang="zh-CN" sz="1400" b="1" kern="1200" noProof="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30</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 </m:t>
                                </m:r>
                              </m:oMath>
                            </m:oMathPara>
                          </a14:m>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=0.25/</m:t>
                                </m:r>
                                <m:r>
                                  <m:rPr>
                                    <m:sty m:val="p"/>
                                  </m:rPr>
                                  <a:rPr kumimoji="1"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s</m:t>
                                </m:r>
                              </m:oMath>
                            </m:oMathPara>
                          </a14:m>
                          <a:endParaRPr kumimoji="0" lang="en-US" altLang="zh-CN" sz="8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1Hz, the precise is 2</a:t>
                          </a:r>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tc>
                      <a:txBody>
                        <a:bodyPr/>
                        <a:lstStyle/>
                        <a:p>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=5×</m:t>
                                </m:r>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10</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30</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𝑐𝑚</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−2</m:t>
                                    </m:r>
                                  </m:sup>
                                </m:sSup>
                                <m:sSup>
                                  <m:sSupPr>
                                    <m:ctrlP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𝑠</m:t>
                                    </m:r>
                                  </m:e>
                                  <m:sup>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−1</m:t>
                                    </m:r>
                                  </m:sup>
                                </m:sSup>
                              </m:oMath>
                            </m:oMathPara>
                          </a14:m>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𝑁</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zh-CN" altLang="en-US" sz="1200" b="0" u="none" strike="noStrike" kern="1200" cap="none" spc="0" normalizeH="0" baseline="0" noProof="0" smtClean="0">
                                    <a:ln>
                                      <a:noFill/>
                                    </a:ln>
                                    <a:solidFill>
                                      <a:prstClr val="black"/>
                                    </a:solidFill>
                                    <a:effectLst/>
                                    <a:uLnTx/>
                                    <a:uFillTx/>
                                    <a:latin typeface="Cambria Math" panose="02040503050406030204" pitchFamily="18" charset="0"/>
                                  </a:rPr>
                                  <m:t>𝜎</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𝑇</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f</m:t>
                                </m:r>
                                <m:r>
                                  <a:rPr kumimoji="0" lang="en-US" altLang="zh-CN" sz="1200" b="0" u="none" strike="noStrike" kern="1200" cap="none" spc="0" normalizeH="0" baseline="0" noProof="0" smtClean="0">
                                    <a:ln>
                                      <a:noFill/>
                                    </a:ln>
                                    <a:solidFill>
                                      <a:prstClr val="black"/>
                                    </a:solidFill>
                                    <a:effectLst/>
                                    <a:uLnTx/>
                                    <a:uFillTx/>
                                    <a:latin typeface="Cambria Math" panose="02040503050406030204" pitchFamily="18" charset="0"/>
                                  </a:rPr>
                                  <m:t>=3.2×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oMath>
                            </m:oMathPara>
                          </a14:m>
                          <a:endParaRPr kumimoji="1" lang="en-US" altLang="zh-CN" sz="8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1Hz, the precise is 0.06</a:t>
                          </a:r>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4128560858"/>
                      </a:ext>
                    </a:extLst>
                  </a:tr>
                </a:tbl>
              </a:graphicData>
            </a:graphic>
          </p:graphicFrame>
        </mc:Choice>
        <mc:Fallback xmlns="">
          <p:graphicFrame>
            <p:nvGraphicFramePr>
              <p:cNvPr id="4" name="表格 4">
                <a:extLst>
                  <a:ext uri="{FF2B5EF4-FFF2-40B4-BE49-F238E27FC236}">
                    <a16:creationId xmlns:a16="http://schemas.microsoft.com/office/drawing/2014/main" id="{483F0AB8-591C-DD66-8CCB-347E2B51EE27}"/>
                  </a:ext>
                </a:extLst>
              </p:cNvPr>
              <p:cNvGraphicFramePr>
                <a:graphicFrameLocks noGrp="1"/>
              </p:cNvGraphicFramePr>
              <p:nvPr>
                <p:extLst>
                  <p:ext uri="{D42A27DB-BD31-4B8C-83A1-F6EECF244321}">
                    <p14:modId xmlns:p14="http://schemas.microsoft.com/office/powerpoint/2010/main" val="2912700951"/>
                  </p:ext>
                </p:extLst>
              </p:nvPr>
            </p:nvGraphicFramePr>
            <p:xfrm>
              <a:off x="1799509" y="4146827"/>
              <a:ext cx="7668101" cy="2433384"/>
            </p:xfrm>
            <a:graphic>
              <a:graphicData uri="http://schemas.openxmlformats.org/drawingml/2006/table">
                <a:tbl>
                  <a:tblPr firstRow="1" bandRow="1">
                    <a:tableStyleId>{5940675A-B579-460E-94D1-54222C63F5DA}</a:tableStyleId>
                  </a:tblPr>
                  <a:tblGrid>
                    <a:gridCol w="1530191">
                      <a:extLst>
                        <a:ext uri="{9D8B030D-6E8A-4147-A177-3AD203B41FA5}">
                          <a16:colId xmlns:a16="http://schemas.microsoft.com/office/drawing/2014/main" val="53790866"/>
                        </a:ext>
                      </a:extLst>
                    </a:gridCol>
                    <a:gridCol w="2926080">
                      <a:extLst>
                        <a:ext uri="{9D8B030D-6E8A-4147-A177-3AD203B41FA5}">
                          <a16:colId xmlns:a16="http://schemas.microsoft.com/office/drawing/2014/main" val="4236914937"/>
                        </a:ext>
                      </a:extLst>
                    </a:gridCol>
                    <a:gridCol w="3211830">
                      <a:extLst>
                        <a:ext uri="{9D8B030D-6E8A-4147-A177-3AD203B41FA5}">
                          <a16:colId xmlns:a16="http://schemas.microsoft.com/office/drawing/2014/main" val="2571275462"/>
                        </a:ext>
                      </a:extLst>
                    </a:gridCol>
                  </a:tblGrid>
                  <a:tr h="548640">
                    <a:tc>
                      <a:txBody>
                        <a:bodyPr/>
                        <a:lstStyle/>
                        <a:p>
                          <a:pPr algn="ctr"/>
                          <a:endParaRPr lang="en-US" altLang="zh-CN" sz="1500" dirty="0">
                            <a:latin typeface="Times" panose="02020603050405020304" pitchFamily="18" charset="0"/>
                            <a:cs typeface="Times" panose="02020603050405020304" pitchFamily="18" charset="0"/>
                          </a:endParaRPr>
                        </a:p>
                      </a:txBody>
                      <a:tcPr anchor="ctr"/>
                    </a:tc>
                    <a:tc>
                      <a:txBody>
                        <a:bodyPr/>
                        <a:lstStyle/>
                        <a:p>
                          <a:pPr algn="ctr"/>
                          <a:r>
                            <a:rPr lang="en-US" altLang="zh-CN" sz="1500" b="1" dirty="0">
                              <a:latin typeface="Times" panose="02020603050405020304" pitchFamily="18" charset="0"/>
                              <a:cs typeface="Times" panose="02020603050405020304" pitchFamily="18" charset="0"/>
                            </a:rPr>
                            <a:t>Standard luminosity monitor</a:t>
                          </a:r>
                        </a:p>
                        <a:p>
                          <a:pPr algn="ctr"/>
                          <a:r>
                            <a:rPr lang="en-US" altLang="zh-CN" sz="1500" dirty="0">
                              <a:latin typeface="Times" panose="02020603050405020304" pitchFamily="18" charset="0"/>
                              <a:cs typeface="Times" panose="02020603050405020304" pitchFamily="18" charset="0"/>
                            </a:rPr>
                            <a:t>(LumiCal)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1" dirty="0">
                              <a:latin typeface="Times" panose="02020603050405020304" pitchFamily="18" charset="0"/>
                              <a:cs typeface="Times" panose="02020603050405020304" pitchFamily="18" charset="0"/>
                            </a:rPr>
                            <a:t>Fast luminosity monitor</a:t>
                          </a:r>
                          <a:endParaRPr lang="zh-CN" altLang="en-US" sz="15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586211745"/>
                      </a:ext>
                    </a:extLst>
                  </a:tr>
                  <a:tr h="1236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luminosity</a:t>
                          </a:r>
                        </a:p>
                      </a:txBody>
                      <a:tcPr anchor="ctr"/>
                    </a:tc>
                    <a:tc>
                      <a:txBody>
                        <a:bodyPr/>
                        <a:lstStyle/>
                        <a:p>
                          <a:endParaRPr lang="zh-CN"/>
                        </a:p>
                      </a:txBody>
                      <a:tcPr>
                        <a:blipFill>
                          <a:blip r:embed="rId3"/>
                          <a:stretch>
                            <a:fillRect l="-52391" t="-45320" r="-109979" b="-56650"/>
                          </a:stretch>
                        </a:blipFill>
                      </a:tcPr>
                    </a:tc>
                    <a:tc>
                      <a:txBody>
                        <a:bodyPr/>
                        <a:lstStyle/>
                        <a:p>
                          <a:endParaRPr lang="zh-CN"/>
                        </a:p>
                      </a:txBody>
                      <a:tcPr>
                        <a:blipFill>
                          <a:blip r:embed="rId3"/>
                          <a:stretch>
                            <a:fillRect l="-139089" t="-45320" r="-380" b="-56650"/>
                          </a:stretch>
                        </a:blipFill>
                      </a:tcPr>
                    </a:tc>
                    <a:extLst>
                      <a:ext uri="{0D108BD9-81ED-4DB2-BD59-A6C34878D82A}">
                        <a16:rowId xmlns:a16="http://schemas.microsoft.com/office/drawing/2014/main" val="2830812159"/>
                      </a:ext>
                    </a:extLst>
                  </a:tr>
                  <a:tr h="648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 current</a:t>
                          </a:r>
                          <a:endParaRPr kumimoji="1" lang="en-US" altLang="zh-CN" sz="1400" b="1" kern="1200" noProof="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endParaRPr lang="zh-CN"/>
                        </a:p>
                      </a:txBody>
                      <a:tcPr>
                        <a:blipFill>
                          <a:blip r:embed="rId3"/>
                          <a:stretch>
                            <a:fillRect l="-52391" t="-275701" r="-109979" b="-7477"/>
                          </a:stretch>
                        </a:blipFill>
                      </a:tcPr>
                    </a:tc>
                    <a:tc>
                      <a:txBody>
                        <a:bodyPr/>
                        <a:lstStyle/>
                        <a:p>
                          <a:endParaRPr lang="zh-CN"/>
                        </a:p>
                      </a:txBody>
                      <a:tcPr>
                        <a:blipFill>
                          <a:blip r:embed="rId3"/>
                          <a:stretch>
                            <a:fillRect l="-139089" t="-275701" r="-380" b="-7477"/>
                          </a:stretch>
                        </a:blipFill>
                      </a:tcPr>
                    </a:tc>
                    <a:extLst>
                      <a:ext uri="{0D108BD9-81ED-4DB2-BD59-A6C34878D82A}">
                        <a16:rowId xmlns:a16="http://schemas.microsoft.com/office/drawing/2014/main" val="4128560858"/>
                      </a:ext>
                    </a:extLst>
                  </a:tr>
                </a:tbl>
              </a:graphicData>
            </a:graphic>
          </p:graphicFrame>
        </mc:Fallback>
      </mc:AlternateContent>
    </p:spTree>
    <p:extLst>
      <p:ext uri="{BB962C8B-B14F-4D97-AF65-F5344CB8AC3E}">
        <p14:creationId xmlns:p14="http://schemas.microsoft.com/office/powerpoint/2010/main" val="14701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EE6A501B-0A3F-A34E-890C-EC97682B4A0C}"/>
              </a:ext>
            </a:extLst>
          </p:cNvPr>
          <p:cNvGrpSpPr/>
          <p:nvPr/>
        </p:nvGrpSpPr>
        <p:grpSpPr>
          <a:xfrm>
            <a:off x="451743" y="832813"/>
            <a:ext cx="12022640" cy="1931369"/>
            <a:chOff x="451743" y="909124"/>
            <a:chExt cx="12022640" cy="1931369"/>
          </a:xfrm>
        </p:grpSpPr>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2A078C88-065A-804A-990A-33E5F723D70D}"/>
                    </a:ext>
                  </a:extLst>
                </p:cNvPr>
                <p:cNvSpPr txBox="1"/>
                <p:nvPr/>
              </p:nvSpPr>
              <p:spPr>
                <a:xfrm>
                  <a:off x="451743" y="909124"/>
                  <a:ext cx="12022640" cy="1862048"/>
                </a:xfrm>
                <a:prstGeom prst="rect">
                  <a:avLst/>
                </a:prstGeom>
                <a:noFill/>
              </p:spPr>
              <p:txBody>
                <a:bodyPr wrap="square" rtlCol="0">
                  <a:spAutoFit/>
                </a:bodyPr>
                <a:lstStyle/>
                <a:p>
                  <a:pPr marL="285750" indent="-285750" algn="just">
                    <a:lnSpc>
                      <a:spcPct val="150000"/>
                    </a:lnSpc>
                    <a:buFont typeface="Wingdings" pitchFamily="2" charset="2"/>
                    <a:buChar char="p"/>
                  </a:pPr>
                  <a:r>
                    <a:rPr kumimoji="1" lang="en-US" altLang="zh-CN" sz="2000" dirty="0">
                      <a:latin typeface="Times New Roman" panose="02020603050405020304" pitchFamily="18" charset="0"/>
                      <a:cs typeface="Times New Roman" panose="02020603050405020304" pitchFamily="18" charset="0"/>
                    </a:rPr>
                    <a:t>CEPC is </a:t>
                  </a:r>
                  <a:r>
                    <a:rPr lang="en-US" altLang="zh-CN" sz="2000" dirty="0">
                      <a:effectLst/>
                      <a:latin typeface="CMR10"/>
                    </a:rPr>
                    <a:t>a proposed </a:t>
                  </a:r>
                  <a:r>
                    <a:rPr kumimoji="1" lang="en-US" altLang="zh-CN" sz="2000" dirty="0">
                      <a:latin typeface="Times New Roman" panose="02020603050405020304" pitchFamily="18" charset="0"/>
                      <a:cs typeface="Times New Roman" panose="02020603050405020304" pitchFamily="18" charset="0"/>
                    </a:rPr>
                    <a:t>double ring </a:t>
                  </a:r>
                  <a14:m>
                    <m:oMath xmlns:m="http://schemas.openxmlformats.org/officeDocument/2006/math">
                      <m:sSup>
                        <m:sSupPr>
                          <m:ctrlPr>
                            <a:rPr kumimoji="1" lang="en-US" altLang="zh-CN" sz="2000" i="1" smtClean="0">
                              <a:latin typeface="Cambria Math" panose="02040503050406030204" pitchFamily="18" charset="0"/>
                              <a:cs typeface="Times New Roman" panose="02020603050405020304" pitchFamily="18" charset="0"/>
                            </a:rPr>
                          </m:ctrlPr>
                        </m:sSupPr>
                        <m:e>
                          <m:r>
                            <a:rPr kumimoji="1" lang="en-US" altLang="zh-CN" sz="2000" b="0" i="1" smtClean="0">
                              <a:latin typeface="Cambria Math" panose="02040503050406030204" pitchFamily="18" charset="0"/>
                              <a:cs typeface="Times New Roman" panose="02020603050405020304" pitchFamily="18" charset="0"/>
                            </a:rPr>
                            <m:t>𝑒</m:t>
                          </m:r>
                        </m:e>
                        <m:sup>
                          <m:r>
                            <a:rPr kumimoji="1" lang="en-US" altLang="zh-CN" sz="2000" b="0" i="1" smtClean="0">
                              <a:latin typeface="Cambria Math" panose="02040503050406030204" pitchFamily="18" charset="0"/>
                              <a:cs typeface="Times New Roman" panose="02020603050405020304" pitchFamily="18" charset="0"/>
                            </a:rPr>
                            <m:t>−</m:t>
                          </m:r>
                        </m:sup>
                      </m:sSup>
                      <m:sSup>
                        <m:sSupPr>
                          <m:ctrlPr>
                            <a:rPr kumimoji="1" lang="en-US" altLang="zh-CN" sz="2000" i="1" smtClean="0">
                              <a:latin typeface="Cambria Math" panose="02040503050406030204" pitchFamily="18" charset="0"/>
                              <a:cs typeface="Times New Roman" panose="02020603050405020304" pitchFamily="18" charset="0"/>
                            </a:rPr>
                          </m:ctrlPr>
                        </m:sSupPr>
                        <m:e>
                          <m:r>
                            <a:rPr kumimoji="1" lang="en-US" altLang="zh-CN" sz="2000" b="0" i="1" smtClean="0">
                              <a:latin typeface="Cambria Math" panose="02040503050406030204" pitchFamily="18" charset="0"/>
                              <a:cs typeface="Times New Roman" panose="02020603050405020304" pitchFamily="18" charset="0"/>
                            </a:rPr>
                            <m:t>𝑒</m:t>
                          </m:r>
                        </m:e>
                        <m:sup>
                          <m:r>
                            <a:rPr kumimoji="1" lang="en-US" altLang="zh-CN" sz="2000" b="0" i="1" smtClean="0">
                              <a:latin typeface="Cambria Math" panose="02040503050406030204" pitchFamily="18" charset="0"/>
                              <a:cs typeface="Times New Roman" panose="02020603050405020304" pitchFamily="18" charset="0"/>
                            </a:rPr>
                            <m:t>+</m:t>
                          </m:r>
                        </m:sup>
                      </m:sSup>
                    </m:oMath>
                  </a14:m>
                  <a:r>
                    <a:rPr kumimoji="1" lang="en-US" altLang="zh-CN" sz="2000" dirty="0">
                      <a:latin typeface="Times New Roman" panose="02020603050405020304" pitchFamily="18" charset="0"/>
                      <a:cs typeface="Times New Roman" panose="02020603050405020304" pitchFamily="18" charset="0"/>
                    </a:rPr>
                    <a:t> collider, </a:t>
                  </a:r>
                  <a:r>
                    <a:rPr lang="en-US" altLang="zh-CN" sz="2000" dirty="0">
                      <a:latin typeface="CMR10"/>
                    </a:rPr>
                    <a:t>designed to </a:t>
                  </a:r>
                  <a:r>
                    <a:rPr lang="en-US" altLang="zh-CN" sz="2000" dirty="0">
                      <a:effectLst/>
                      <a:latin typeface="CMR10"/>
                    </a:rPr>
                    <a:t>operate in 4 modes:</a:t>
                  </a:r>
                </a:p>
                <a:p>
                  <a:pPr algn="just">
                    <a:lnSpc>
                      <a:spcPct val="150000"/>
                    </a:lnSpc>
                  </a:pPr>
                  <a:r>
                    <a:rPr lang="en-US" dirty="0">
                      <a:latin typeface="CMR10"/>
                    </a:rPr>
                    <a:t>       </a:t>
                  </a:r>
                  <a:r>
                    <a:rPr lang="en-US" sz="1800" dirty="0">
                      <a:effectLst/>
                      <a:latin typeface="CMR10"/>
                    </a:rPr>
                    <a:t>Z pole (45.5 GeV), WW (80 GeV), </a:t>
                  </a:r>
                  <a:r>
                    <a:rPr lang="en-US" sz="1800" b="1" dirty="0">
                      <a:effectLst/>
                      <a:latin typeface="CMR10"/>
                    </a:rPr>
                    <a:t>Higgs (120 GeV) </a:t>
                  </a:r>
                  <a:r>
                    <a:rPr lang="en-US" sz="1800" dirty="0">
                      <a:effectLst/>
                      <a:latin typeface="CMR10"/>
                    </a:rPr>
                    <a:t>and </a:t>
                  </a:r>
                  <a:r>
                    <a:rPr lang="en-US" sz="1800" dirty="0" err="1">
                      <a:effectLst/>
                      <a:latin typeface="CMMI10"/>
                    </a:rPr>
                    <a:t>tt</a:t>
                  </a:r>
                  <a:r>
                    <a:rPr lang="en-US" sz="1800" dirty="0">
                      <a:effectLst/>
                      <a:latin typeface="CMMI10"/>
                    </a:rPr>
                    <a:t> </a:t>
                  </a:r>
                  <a:r>
                    <a:rPr lang="en-US" sz="1800" dirty="0">
                      <a:effectLst/>
                      <a:latin typeface="CMR10"/>
                    </a:rPr>
                    <a:t>(180 GeV) </a:t>
                  </a:r>
                  <a:endParaRPr lang="en-US" altLang="zh-CN" sz="2000" dirty="0">
                    <a:effectLst/>
                  </a:endParaRPr>
                </a:p>
                <a:p>
                  <a:pPr marL="285750" indent="-285750" algn="just">
                    <a:lnSpc>
                      <a:spcPct val="200000"/>
                    </a:lnSpc>
                    <a:buFont typeface="Wingdings" pitchFamily="2" charset="2"/>
                    <a:buChar char="p"/>
                  </a:pPr>
                  <a:r>
                    <a:rPr lang="en-US" altLang="zh-CN" sz="2000" dirty="0">
                      <a:latin typeface="Times" panose="02020603050405020304" pitchFamily="18" charset="0"/>
                      <a:ea typeface="等线" panose="02010600030101010101" pitchFamily="2" charset="-122"/>
                      <a:cs typeface="Times" panose="02020603050405020304" pitchFamily="18" charset="0"/>
                    </a:rPr>
                    <a:t>A</a:t>
                  </a:r>
                  <a:r>
                    <a:rPr lang="en-US" altLang="zh-CN" sz="2000" dirty="0">
                      <a:effectLst/>
                      <a:latin typeface="Times" panose="02020603050405020304" pitchFamily="18" charset="0"/>
                      <a:ea typeface="等线" panose="02010600030101010101" pitchFamily="2" charset="-122"/>
                      <a:cs typeface="Times" panose="02020603050405020304" pitchFamily="18" charset="0"/>
                    </a:rPr>
                    <a:t>chieve a very high luminosity </a:t>
                  </a:r>
                  <a:r>
                    <a:rPr kumimoji="1" lang="en-US" altLang="zh-CN" sz="2000" dirty="0">
                      <a:latin typeface="Times New Roman" panose="02020603050405020304" pitchFamily="18" charset="0"/>
                      <a:cs typeface="Times New Roman" panose="02020603050405020304" pitchFamily="18" charset="0"/>
                      <a:sym typeface="Wingdings" pitchFamily="2" charset="2"/>
                    </a:rPr>
                    <a:t> </a:t>
                  </a:r>
                  <a:r>
                    <a:rPr kumimoji="1" lang="en-US" altLang="zh-CN" sz="2000" dirty="0">
                      <a:latin typeface="Times New Roman" panose="02020603050405020304" pitchFamily="18" charset="0"/>
                      <a:cs typeface="Times New Roman" panose="02020603050405020304" pitchFamily="18" charset="0"/>
                    </a:rPr>
                    <a:t>IP beam size very small</a:t>
                  </a:r>
                  <a:r>
                    <a:rPr kumimoji="1" lang="en-US" altLang="zh-CN" sz="2000" dirty="0">
                      <a:latin typeface="Times New Roman" panose="02020603050405020304" pitchFamily="18" charset="0"/>
                      <a:cs typeface="Times New Roman" panose="02020603050405020304" pitchFamily="18" charset="0"/>
                      <a:sym typeface="Wingdings" pitchFamily="2" charset="2"/>
                    </a:rPr>
                    <a:t>  Luminosity sensitive to </a:t>
                  </a:r>
                  <a:r>
                    <a:rPr kumimoji="1" lang="en-US" altLang="zh-CN" sz="2000" dirty="0">
                      <a:latin typeface="CMR10"/>
                      <a:cs typeface="Times New Roman" panose="02020603050405020304" pitchFamily="18" charset="0"/>
                      <a:sym typeface="Wingdings" pitchFamily="2" charset="2"/>
                    </a:rPr>
                    <a:t>beam jitter</a:t>
                  </a:r>
                  <a:r>
                    <a:rPr lang="en-US" altLang="zh-CN" sz="2000" dirty="0">
                      <a:effectLst/>
                      <a:latin typeface="CMR10"/>
                    </a:rPr>
                    <a:t> </a:t>
                  </a:r>
                  <a:endParaRPr lang="en-US" altLang="zh-CN" sz="2000" dirty="0"/>
                </a:p>
                <a:p>
                  <a:pPr marL="285750" indent="-285750" algn="just">
                    <a:buFont typeface="Wingdings" pitchFamily="2" charset="2"/>
                    <a:buChar char="p"/>
                  </a:pPr>
                  <a:endParaRPr lang="en-US" altLang="zh-CN" b="1" dirty="0">
                    <a:latin typeface="Times New Roman" panose="02020603050405020304" pitchFamily="18" charset="0"/>
                    <a:cs typeface="Times New Roman" panose="02020603050405020304" pitchFamily="18" charset="0"/>
                  </a:endParaRPr>
                </a:p>
              </p:txBody>
            </p:sp>
          </mc:Choice>
          <mc:Fallback>
            <p:sp>
              <p:nvSpPr>
                <p:cNvPr id="19" name="文本框 18">
                  <a:extLst>
                    <a:ext uri="{FF2B5EF4-FFF2-40B4-BE49-F238E27FC236}">
                      <a16:creationId xmlns:a16="http://schemas.microsoft.com/office/drawing/2014/main" id="{2A078C88-065A-804A-990A-33E5F723D70D}"/>
                    </a:ext>
                  </a:extLst>
                </p:cNvPr>
                <p:cNvSpPr txBox="1">
                  <a:spLocks noRot="1" noChangeAspect="1" noMove="1" noResize="1" noEditPoints="1" noAdjustHandles="1" noChangeArrowheads="1" noChangeShapeType="1" noTextEdit="1"/>
                </p:cNvSpPr>
                <p:nvPr/>
              </p:nvSpPr>
              <p:spPr>
                <a:xfrm>
                  <a:off x="451743" y="909124"/>
                  <a:ext cx="12022640" cy="1862048"/>
                </a:xfrm>
                <a:prstGeom prst="rect">
                  <a:avLst/>
                </a:prstGeom>
                <a:blipFill>
                  <a:blip r:embed="rId2"/>
                  <a:stretch>
                    <a:fillRect l="-422"/>
                  </a:stretch>
                </a:blipFill>
              </p:spPr>
              <p:txBody>
                <a:bodyPr/>
                <a:lstStyle/>
                <a:p>
                  <a:r>
                    <a:rPr lang="en-CN">
                      <a:noFill/>
                    </a:rPr>
                    <a:t> </a:t>
                  </a:r>
                </a:p>
              </p:txBody>
            </p:sp>
          </mc:Fallback>
        </mc:AlternateContent>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6F7B7719-3FD5-DF46-9BCD-E276E01C87B9}"/>
                    </a:ext>
                  </a:extLst>
                </p:cNvPr>
                <p:cNvSpPr txBox="1"/>
                <p:nvPr/>
              </p:nvSpPr>
              <p:spPr>
                <a:xfrm>
                  <a:off x="1224402" y="2468083"/>
                  <a:ext cx="2027439" cy="372410"/>
                </a:xfrm>
                <a:prstGeom prst="rect">
                  <a:avLst/>
                </a:prstGeom>
                <a:noFill/>
              </p:spPr>
              <p:txBody>
                <a:bodyPr wrap="square">
                  <a:spAutoFit/>
                </a:bodyPr>
                <a:lstStyle/>
                <a:p>
                  <a:r>
                    <a:rPr kumimoji="1" lang="en-US" altLang="zh-CN" b="0" dirty="0"/>
                    <a:t>( </a:t>
                  </a:r>
                  <a14:m>
                    <m:oMath xmlns:m="http://schemas.openxmlformats.org/officeDocument/2006/math">
                      <m:r>
                        <a:rPr kumimoji="1" lang="en-US" altLang="zh-CN" b="0" i="0" smtClean="0">
                          <a:latin typeface="Cambria Math" panose="02040503050406030204" pitchFamily="18" charset="0"/>
                        </a:rPr>
                        <m:t>5</m:t>
                      </m:r>
                      <m:r>
                        <a:rPr kumimoji="1" lang="en-US" altLang="zh-CN" b="0" i="0" smtClean="0">
                          <a:latin typeface="Cambria Math" panose="02040503050406030204" pitchFamily="18" charset="0"/>
                          <a:ea typeface="Cambria Math" panose="02040503050406030204" pitchFamily="18" charset="0"/>
                        </a:rPr>
                        <m:t>×</m:t>
                      </m:r>
                      <m:sSup>
                        <m:sSupPr>
                          <m:ctrlPr>
                            <a:rPr kumimoji="1" lang="en-US" altLang="zh-CN" i="1" smtClean="0">
                              <a:latin typeface="Cambria Math" panose="02040503050406030204" pitchFamily="18" charset="0"/>
                              <a:ea typeface="Cambria Math" panose="02040503050406030204" pitchFamily="18" charset="0"/>
                            </a:rPr>
                          </m:ctrlPr>
                        </m:sSupPr>
                        <m:e>
                          <m:r>
                            <a:rPr kumimoji="1" lang="en-US" altLang="zh-CN" b="0" i="0" smtClean="0">
                              <a:latin typeface="Cambria Math" panose="02040503050406030204" pitchFamily="18" charset="0"/>
                              <a:ea typeface="Cambria Math" panose="02040503050406030204" pitchFamily="18" charset="0"/>
                            </a:rPr>
                            <m:t>10</m:t>
                          </m:r>
                        </m:e>
                        <m:sup>
                          <m:r>
                            <a:rPr kumimoji="1" lang="en-US" altLang="zh-CN" b="0" i="0" smtClean="0">
                              <a:latin typeface="Cambria Math" panose="02040503050406030204" pitchFamily="18" charset="0"/>
                              <a:ea typeface="Cambria Math" panose="02040503050406030204" pitchFamily="18" charset="0"/>
                            </a:rPr>
                            <m:t>3</m:t>
                          </m:r>
                          <m:r>
                            <a:rPr kumimoji="1" lang="en-US" altLang="zh-CN" b="0" i="1" smtClean="0">
                              <a:latin typeface="Cambria Math" panose="02040503050406030204" pitchFamily="18" charset="0"/>
                              <a:ea typeface="Cambria Math" panose="02040503050406030204" pitchFamily="18" charset="0"/>
                            </a:rPr>
                            <m:t>4</m:t>
                          </m:r>
                        </m:sup>
                      </m:sSup>
                      <m:sSup>
                        <m:sSupPr>
                          <m:ctrlPr>
                            <a:rPr kumimoji="1" lang="en-US" altLang="zh-CN" i="1" smtClean="0">
                              <a:latin typeface="Cambria Math" panose="02040503050406030204" pitchFamily="18" charset="0"/>
                              <a:ea typeface="Cambria Math" panose="02040503050406030204" pitchFamily="18" charset="0"/>
                            </a:rPr>
                          </m:ctrlPr>
                        </m:sSupPr>
                        <m:e>
                          <m:r>
                            <m:rPr>
                              <m:sty m:val="p"/>
                            </m:rPr>
                            <a:rPr kumimoji="1" lang="en-US" altLang="zh-CN" b="0" i="0" smtClean="0">
                              <a:latin typeface="Cambria Math" panose="02040503050406030204" pitchFamily="18" charset="0"/>
                              <a:ea typeface="Cambria Math" panose="02040503050406030204" pitchFamily="18" charset="0"/>
                            </a:rPr>
                            <m:t>cm</m:t>
                          </m:r>
                        </m:e>
                        <m:sup>
                          <m:r>
                            <a:rPr kumimoji="1" lang="en-US" altLang="zh-CN" b="0" i="0" smtClean="0">
                              <a:latin typeface="Cambria Math" panose="02040503050406030204" pitchFamily="18" charset="0"/>
                              <a:ea typeface="Cambria Math" panose="02040503050406030204" pitchFamily="18" charset="0"/>
                            </a:rPr>
                            <m:t>−2</m:t>
                          </m:r>
                        </m:sup>
                      </m:sSup>
                      <m:sSup>
                        <m:sSupPr>
                          <m:ctrlPr>
                            <a:rPr kumimoji="1" lang="en-US" altLang="zh-CN" b="0" i="1" smtClean="0">
                              <a:latin typeface="Cambria Math" panose="02040503050406030204" pitchFamily="18" charset="0"/>
                              <a:ea typeface="Cambria Math" panose="02040503050406030204" pitchFamily="18" charset="0"/>
                            </a:rPr>
                          </m:ctrlPr>
                        </m:sSupPr>
                        <m:e>
                          <m:r>
                            <a:rPr kumimoji="1" lang="en-US" altLang="zh-CN" b="0" i="1" smtClean="0">
                              <a:latin typeface="Cambria Math" panose="02040503050406030204" pitchFamily="18" charset="0"/>
                              <a:ea typeface="Cambria Math" panose="02040503050406030204" pitchFamily="18" charset="0"/>
                            </a:rPr>
                            <m:t>𝑠</m:t>
                          </m:r>
                        </m:e>
                        <m:sup>
                          <m:r>
                            <a:rPr kumimoji="1" lang="en-US" altLang="zh-CN" b="0" i="1" smtClean="0">
                              <a:latin typeface="Cambria Math" panose="02040503050406030204" pitchFamily="18" charset="0"/>
                              <a:ea typeface="Cambria Math" panose="02040503050406030204" pitchFamily="18" charset="0"/>
                            </a:rPr>
                            <m:t>−1</m:t>
                          </m:r>
                        </m:sup>
                      </m:sSup>
                    </m:oMath>
                  </a14:m>
                  <a:r>
                    <a:rPr lang="en-US" altLang="zh-CN" dirty="0"/>
                    <a:t> )</a:t>
                  </a:r>
                  <a:endParaRPr lang="zh-CN" altLang="en-US" dirty="0"/>
                </a:p>
              </p:txBody>
            </p:sp>
          </mc:Choice>
          <mc:Fallback>
            <p:sp>
              <p:nvSpPr>
                <p:cNvPr id="22" name="文本框 21">
                  <a:extLst>
                    <a:ext uri="{FF2B5EF4-FFF2-40B4-BE49-F238E27FC236}">
                      <a16:creationId xmlns:a16="http://schemas.microsoft.com/office/drawing/2014/main" id="{6F7B7719-3FD5-DF46-9BCD-E276E01C87B9}"/>
                    </a:ext>
                  </a:extLst>
                </p:cNvPr>
                <p:cNvSpPr txBox="1">
                  <a:spLocks noRot="1" noChangeAspect="1" noMove="1" noResize="1" noEditPoints="1" noAdjustHandles="1" noChangeArrowheads="1" noChangeShapeType="1" noTextEdit="1"/>
                </p:cNvSpPr>
                <p:nvPr/>
              </p:nvSpPr>
              <p:spPr>
                <a:xfrm>
                  <a:off x="1224402" y="2468083"/>
                  <a:ext cx="2027439" cy="372410"/>
                </a:xfrm>
                <a:prstGeom prst="rect">
                  <a:avLst/>
                </a:prstGeom>
                <a:blipFill>
                  <a:blip r:embed="rId3"/>
                  <a:stretch>
                    <a:fillRect l="-2500" t="-6667" r="-6250" b="-26667"/>
                  </a:stretch>
                </a:blipFill>
              </p:spPr>
              <p:txBody>
                <a:bodyPr/>
                <a:lstStyle/>
                <a:p>
                  <a:r>
                    <a:rPr lang="en-CN">
                      <a:noFill/>
                    </a:rPr>
                    <a:t> </a:t>
                  </a:r>
                </a:p>
              </p:txBody>
            </p:sp>
          </mc:Fallback>
        </mc:AlternateContent>
        <p:sp>
          <p:nvSpPr>
            <p:cNvPr id="29" name="文本框 28">
              <a:extLst>
                <a:ext uri="{FF2B5EF4-FFF2-40B4-BE49-F238E27FC236}">
                  <a16:creationId xmlns:a16="http://schemas.microsoft.com/office/drawing/2014/main" id="{082B280A-B1CD-404F-97CC-33DDE761366F}"/>
                </a:ext>
              </a:extLst>
            </p:cNvPr>
            <p:cNvSpPr txBox="1"/>
            <p:nvPr/>
          </p:nvSpPr>
          <p:spPr>
            <a:xfrm>
              <a:off x="7359359" y="2392834"/>
              <a:ext cx="3632121" cy="369332"/>
            </a:xfrm>
            <a:prstGeom prst="rect">
              <a:avLst/>
            </a:prstGeom>
            <a:noFill/>
          </p:spPr>
          <p:txBody>
            <a:bodyPr wrap="square">
              <a:spAutoFit/>
            </a:bodyPr>
            <a:lstStyle/>
            <a:p>
              <a:r>
                <a:rPr lang="en-US" altLang="zh-CN" sz="1800" dirty="0">
                  <a:effectLst/>
                  <a:latin typeface="CMR10"/>
                </a:rPr>
                <a:t>( ground motion and other effects ) </a:t>
              </a:r>
              <a:endParaRPr lang="en-US" altLang="zh-CN" dirty="0"/>
            </a:p>
          </p:txBody>
        </p:sp>
      </p:grpSp>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p:txBody>
          <a:bodyPr/>
          <a:lstStyle/>
          <a:p>
            <a:fld id="{3E77E41A-3222-472D-9E0D-CAE005F31005}" type="slidenum">
              <a:rPr lang="zh-CN" altLang="en-US" smtClean="0"/>
              <a:t>3</a:t>
            </a:fld>
            <a:endParaRPr lang="zh-CN" altLang="en-US" dirty="0"/>
          </a:p>
        </p:txBody>
      </p:sp>
      <p:sp>
        <p:nvSpPr>
          <p:cNvPr id="12" name="文本框 11">
            <a:extLst>
              <a:ext uri="{FF2B5EF4-FFF2-40B4-BE49-F238E27FC236}">
                <a16:creationId xmlns:a16="http://schemas.microsoft.com/office/drawing/2014/main" id="{95EB0F7C-CF2C-9E6A-726B-0274870F763C}"/>
              </a:ext>
            </a:extLst>
          </p:cNvPr>
          <p:cNvSpPr txBox="1"/>
          <p:nvPr/>
        </p:nvSpPr>
        <p:spPr>
          <a:xfrm>
            <a:off x="4897517" y="68228"/>
            <a:ext cx="1951201" cy="523220"/>
          </a:xfrm>
          <a:prstGeom prst="rect">
            <a:avLst/>
          </a:prstGeom>
          <a:noFill/>
        </p:spPr>
        <p:txBody>
          <a:bodyPr wrap="square" rtlCol="0">
            <a:spAutoFit/>
          </a:bodyPr>
          <a:lstStyle/>
          <a:p>
            <a:r>
              <a:rPr lang="en-US" altLang="zh-CN" sz="2800" b="1" dirty="0">
                <a:solidFill>
                  <a:schemeClr val="accent1">
                    <a:lumMod val="50000"/>
                  </a:schemeClr>
                </a:solidFill>
                <a:latin typeface="Times New Roman" panose="02020603050405020304" pitchFamily="18" charset="0"/>
                <a:ea typeface="华文楷体" panose="02010600040101010101" pitchFamily="2" charset="-122"/>
                <a:cs typeface="Times New Roman" panose="02020603050405020304" pitchFamily="18" charset="0"/>
              </a:rPr>
              <a:t>Motivation</a:t>
            </a:r>
            <a:endParaRPr lang="zh-CN" altLang="en-US" sz="2800" b="1" dirty="0">
              <a:solidFill>
                <a:schemeClr val="accent1">
                  <a:lumMod val="50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5" name="文本框 44">
            <a:extLst>
              <a:ext uri="{FF2B5EF4-FFF2-40B4-BE49-F238E27FC236}">
                <a16:creationId xmlns:a16="http://schemas.microsoft.com/office/drawing/2014/main" id="{3F0F6D0E-4654-C3AB-3833-AF12DF76C0E1}"/>
              </a:ext>
            </a:extLst>
          </p:cNvPr>
          <p:cNvSpPr txBox="1"/>
          <p:nvPr/>
        </p:nvSpPr>
        <p:spPr>
          <a:xfrm>
            <a:off x="8610600" y="5987018"/>
            <a:ext cx="1823428" cy="369332"/>
          </a:xfrm>
          <a:prstGeom prst="rect">
            <a:avLst/>
          </a:prstGeom>
          <a:solidFill>
            <a:schemeClr val="bg1"/>
          </a:solidFill>
        </p:spPr>
        <p:txBody>
          <a:bodyPr wrap="square" rtlCol="0">
            <a:spAutoFit/>
          </a:bodyPr>
          <a:lstStyle/>
          <a:p>
            <a:endParaRPr lang="zh-CN" altLang="en-US" dirty="0"/>
          </a:p>
        </p:txBody>
      </p:sp>
      <p:grpSp>
        <p:nvGrpSpPr>
          <p:cNvPr id="10" name="组合 9">
            <a:extLst>
              <a:ext uri="{FF2B5EF4-FFF2-40B4-BE49-F238E27FC236}">
                <a16:creationId xmlns:a16="http://schemas.microsoft.com/office/drawing/2014/main" id="{71966947-A007-9344-ADBC-06C21CC8174A}"/>
              </a:ext>
            </a:extLst>
          </p:cNvPr>
          <p:cNvGrpSpPr/>
          <p:nvPr/>
        </p:nvGrpSpPr>
        <p:grpSpPr>
          <a:xfrm>
            <a:off x="8846993" y="4575096"/>
            <a:ext cx="2743200" cy="1552137"/>
            <a:chOff x="7844760" y="637879"/>
            <a:chExt cx="3509040" cy="2125923"/>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0AE1B10-B1A8-E34E-8476-19279EDEA61E}"/>
                    </a:ext>
                  </a:extLst>
                </p:cNvPr>
                <p:cNvSpPr txBox="1"/>
                <p:nvPr/>
              </p:nvSpPr>
              <p:spPr>
                <a:xfrm>
                  <a:off x="9238374" y="637879"/>
                  <a:ext cx="283940" cy="147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kumimoji="1" lang="zh-CN" altLang="en-US" sz="1000" i="1" smtClean="0">
                                <a:solidFill>
                                  <a:schemeClr val="tx1">
                                    <a:lumMod val="50000"/>
                                    <a:lumOff val="50000"/>
                                  </a:schemeClr>
                                </a:solidFill>
                                <a:latin typeface="Cambria Math" panose="02040503050406030204" pitchFamily="18" charset="0"/>
                              </a:rPr>
                            </m:ctrlPr>
                          </m:fPr>
                          <m:num>
                            <m:r>
                              <a:rPr kumimoji="1" lang="en-US" altLang="zh-CN" sz="1000" b="0" i="1" smtClean="0">
                                <a:solidFill>
                                  <a:schemeClr val="tx1">
                                    <a:lumMod val="50000"/>
                                    <a:lumOff val="50000"/>
                                  </a:schemeClr>
                                </a:solidFill>
                                <a:latin typeface="Cambria Math" panose="02040503050406030204" pitchFamily="18" charset="0"/>
                              </a:rPr>
                              <m:t>𝐿</m:t>
                            </m:r>
                          </m:num>
                          <m:den>
                            <m:sSub>
                              <m:sSubPr>
                                <m:ctrlPr>
                                  <a:rPr kumimoji="1" lang="en-US" altLang="zh-CN" sz="1000" i="1" smtClean="0">
                                    <a:solidFill>
                                      <a:schemeClr val="tx1">
                                        <a:lumMod val="50000"/>
                                        <a:lumOff val="50000"/>
                                      </a:schemeClr>
                                    </a:solidFill>
                                    <a:latin typeface="Cambria Math" panose="02040503050406030204" pitchFamily="18" charset="0"/>
                                  </a:rPr>
                                </m:ctrlPr>
                              </m:sSubPr>
                              <m:e>
                                <m:r>
                                  <a:rPr kumimoji="1" lang="en-US" altLang="zh-CN" sz="1000" b="0" i="1" smtClean="0">
                                    <a:solidFill>
                                      <a:schemeClr val="tx1">
                                        <a:lumMod val="50000"/>
                                        <a:lumOff val="50000"/>
                                      </a:schemeClr>
                                    </a:solidFill>
                                    <a:latin typeface="Cambria Math" panose="02040503050406030204" pitchFamily="18" charset="0"/>
                                  </a:rPr>
                                  <m:t>𝐿</m:t>
                                </m:r>
                              </m:e>
                              <m:sub>
                                <m:r>
                                  <a:rPr kumimoji="1" lang="en-US" altLang="zh-CN" sz="1000" b="0" i="1" smtClean="0">
                                    <a:solidFill>
                                      <a:schemeClr val="tx1">
                                        <a:lumMod val="50000"/>
                                        <a:lumOff val="50000"/>
                                      </a:schemeClr>
                                    </a:solidFill>
                                    <a:latin typeface="Cambria Math" panose="02040503050406030204" pitchFamily="18" charset="0"/>
                                  </a:rPr>
                                  <m:t>0</m:t>
                                </m:r>
                              </m:sub>
                            </m:sSub>
                          </m:den>
                        </m:f>
                      </m:oMath>
                    </m:oMathPara>
                  </a14:m>
                  <a:endParaRPr kumimoji="1" lang="zh-CN" altLang="en-US" sz="1000" dirty="0"/>
                </a:p>
              </p:txBody>
            </p:sp>
          </mc:Choice>
          <mc:Fallback xmlns="">
            <p:sp>
              <p:nvSpPr>
                <p:cNvPr id="4" name="文本框 3">
                  <a:extLst>
                    <a:ext uri="{FF2B5EF4-FFF2-40B4-BE49-F238E27FC236}">
                      <a16:creationId xmlns:a16="http://schemas.microsoft.com/office/drawing/2014/main" id="{F0AE1B10-B1A8-E34E-8476-19279EDEA61E}"/>
                    </a:ext>
                  </a:extLst>
                </p:cNvPr>
                <p:cNvSpPr txBox="1">
                  <a:spLocks noRot="1" noChangeAspect="1" noMove="1" noResize="1" noEditPoints="1" noAdjustHandles="1" noChangeArrowheads="1" noChangeShapeType="1" noTextEdit="1"/>
                </p:cNvSpPr>
                <p:nvPr/>
              </p:nvSpPr>
              <p:spPr>
                <a:xfrm>
                  <a:off x="9238374" y="637879"/>
                  <a:ext cx="283940" cy="147647"/>
                </a:xfrm>
                <a:prstGeom prst="rect">
                  <a:avLst/>
                </a:prstGeom>
                <a:blipFill>
                  <a:blip r:embed="rId4"/>
                  <a:stretch>
                    <a:fillRect l="-60000" t="-166667" r="-25000" b="-266667"/>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1F8E8928-7452-E44F-AFA8-CFAF35EB82BD}"/>
                </a:ext>
              </a:extLst>
            </p:cNvPr>
            <p:cNvPicPr>
              <a:picLocks noChangeAspect="1"/>
            </p:cNvPicPr>
            <p:nvPr/>
          </p:nvPicPr>
          <p:blipFill rotWithShape="1">
            <a:blip r:embed="rId5"/>
            <a:srcRect t="14724"/>
            <a:stretch/>
          </p:blipFill>
          <p:spPr>
            <a:xfrm>
              <a:off x="7844760" y="785526"/>
              <a:ext cx="3509040" cy="1978276"/>
            </a:xfrm>
            <a:prstGeom prst="rect">
              <a:avLst/>
            </a:prstGeom>
          </p:spPr>
        </p:pic>
      </p:grpSp>
      <p:grpSp>
        <p:nvGrpSpPr>
          <p:cNvPr id="15" name="组合 9">
            <a:extLst>
              <a:ext uri="{FF2B5EF4-FFF2-40B4-BE49-F238E27FC236}">
                <a16:creationId xmlns:a16="http://schemas.microsoft.com/office/drawing/2014/main" id="{218BE46B-32A8-3840-A8FF-243FE0AA5295}"/>
              </a:ext>
            </a:extLst>
          </p:cNvPr>
          <p:cNvGrpSpPr>
            <a:grpSpLocks/>
          </p:cNvGrpSpPr>
          <p:nvPr/>
        </p:nvGrpSpPr>
        <p:grpSpPr bwMode="auto">
          <a:xfrm>
            <a:off x="451743" y="651086"/>
            <a:ext cx="11214039" cy="73930"/>
            <a:chOff x="30834" y="1305568"/>
            <a:chExt cx="8816454" cy="66133"/>
          </a:xfrm>
        </p:grpSpPr>
        <p:sp>
          <p:nvSpPr>
            <p:cNvPr id="16" name="矩形 15">
              <a:extLst>
                <a:ext uri="{FF2B5EF4-FFF2-40B4-BE49-F238E27FC236}">
                  <a16:creationId xmlns:a16="http://schemas.microsoft.com/office/drawing/2014/main" id="{8C92359E-30E1-844B-8AE4-0F50D2C5531F}"/>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17" name="矩形 16">
              <a:extLst>
                <a:ext uri="{FF2B5EF4-FFF2-40B4-BE49-F238E27FC236}">
                  <a16:creationId xmlns:a16="http://schemas.microsoft.com/office/drawing/2014/main" id="{542B3129-0697-504C-9FE3-B4E6C7387A0C}"/>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B22D565F-7BD0-9E45-81F9-9A5CEE39F993}"/>
                  </a:ext>
                </a:extLst>
              </p:cNvPr>
              <p:cNvSpPr txBox="1"/>
              <p:nvPr/>
            </p:nvSpPr>
            <p:spPr>
              <a:xfrm>
                <a:off x="4897517" y="2303795"/>
                <a:ext cx="1704123" cy="394788"/>
              </a:xfrm>
              <a:prstGeom prst="rect">
                <a:avLst/>
              </a:prstGeom>
              <a:noFill/>
            </p:spPr>
            <p:txBody>
              <a:bodyPr wrap="square">
                <a:spAutoFit/>
              </a:bodyPr>
              <a:lstStyle/>
              <a:p>
                <a:r>
                  <a:rPr lang="en-US" altLang="zh-CN" sz="1800" dirty="0"/>
                  <a:t>( </a:t>
                </a:r>
                <a14:m>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𝜎</m:t>
                        </m:r>
                      </m:e>
                      <m:sub>
                        <m:r>
                          <a:rPr lang="en-US" altLang="zh-CN" sz="1800" b="0" i="1" smtClean="0">
                            <a:latin typeface="Cambria Math" panose="02040503050406030204" pitchFamily="18" charset="0"/>
                          </a:rPr>
                          <m:t>𝑦</m:t>
                        </m:r>
                      </m:sub>
                      <m:sup>
                        <m:r>
                          <a:rPr lang="en-US" altLang="zh-CN" sz="1800" b="0" smtClean="0">
                            <a:latin typeface="Cambria Math" panose="02040503050406030204" pitchFamily="18" charset="0"/>
                          </a:rPr>
                          <m:t>∗</m:t>
                        </m:r>
                      </m:sup>
                    </m:sSubSup>
                    <m:r>
                      <a:rPr lang="en-US" altLang="zh-CN" sz="1800" b="0" i="1" smtClean="0">
                        <a:latin typeface="Cambria Math" panose="02040503050406030204" pitchFamily="18" charset="0"/>
                      </a:rPr>
                      <m:t>=36</m:t>
                    </m:r>
                    <m:r>
                      <a:rPr lang="en-US" altLang="zh-CN" sz="1800" b="0" i="1" smtClean="0">
                        <a:latin typeface="Cambria Math" panose="02040503050406030204" pitchFamily="18" charset="0"/>
                      </a:rPr>
                      <m:t>𝑛𝑚</m:t>
                    </m:r>
                  </m:oMath>
                </a14:m>
                <a:r>
                  <a:rPr lang="en-US" altLang="zh-CN" dirty="0"/>
                  <a:t> )</a:t>
                </a:r>
                <a:endParaRPr lang="zh-CN" altLang="en-US" dirty="0"/>
              </a:p>
            </p:txBody>
          </p:sp>
        </mc:Choice>
        <mc:Fallback>
          <p:sp>
            <p:nvSpPr>
              <p:cNvPr id="28" name="文本框 27">
                <a:extLst>
                  <a:ext uri="{FF2B5EF4-FFF2-40B4-BE49-F238E27FC236}">
                    <a16:creationId xmlns:a16="http://schemas.microsoft.com/office/drawing/2014/main" id="{B22D565F-7BD0-9E45-81F9-9A5CEE39F993}"/>
                  </a:ext>
                </a:extLst>
              </p:cNvPr>
              <p:cNvSpPr txBox="1">
                <a:spLocks noRot="1" noChangeAspect="1" noMove="1" noResize="1" noEditPoints="1" noAdjustHandles="1" noChangeArrowheads="1" noChangeShapeType="1" noTextEdit="1"/>
              </p:cNvSpPr>
              <p:nvPr/>
            </p:nvSpPr>
            <p:spPr>
              <a:xfrm>
                <a:off x="4897517" y="2303795"/>
                <a:ext cx="1704123" cy="394788"/>
              </a:xfrm>
              <a:prstGeom prst="rect">
                <a:avLst/>
              </a:prstGeom>
              <a:blipFill>
                <a:blip r:embed="rId6"/>
                <a:stretch>
                  <a:fillRect l="-2963" t="-6250" b="-18750"/>
                </a:stretch>
              </a:blipFill>
            </p:spPr>
            <p:txBody>
              <a:bodyPr/>
              <a:lstStyle/>
              <a:p>
                <a:r>
                  <a:rPr lang="en-CN">
                    <a:noFill/>
                  </a:rPr>
                  <a:t> </a:t>
                </a:r>
              </a:p>
            </p:txBody>
          </p:sp>
        </mc:Fallback>
      </mc:AlternateContent>
      <p:sp>
        <p:nvSpPr>
          <p:cNvPr id="30" name="文本框 29">
            <a:extLst>
              <a:ext uri="{FF2B5EF4-FFF2-40B4-BE49-F238E27FC236}">
                <a16:creationId xmlns:a16="http://schemas.microsoft.com/office/drawing/2014/main" id="{0B7C0A78-4835-614D-8527-E57776755FBA}"/>
              </a:ext>
            </a:extLst>
          </p:cNvPr>
          <p:cNvSpPr txBox="1"/>
          <p:nvPr/>
        </p:nvSpPr>
        <p:spPr>
          <a:xfrm>
            <a:off x="677868" y="2810756"/>
            <a:ext cx="10273038" cy="384721"/>
          </a:xfrm>
          <a:prstGeom prst="rect">
            <a:avLst/>
          </a:prstGeom>
          <a:noFill/>
        </p:spPr>
        <p:txBody>
          <a:bodyPr wrap="square">
            <a:spAutoFit/>
          </a:bodyPr>
          <a:lstStyle/>
          <a:p>
            <a:r>
              <a:rPr kumimoji="1" lang="en-US" altLang="zh-CN" sz="1900" dirty="0">
                <a:latin typeface="Times New Roman" panose="02020603050405020304" pitchFamily="18" charset="0"/>
                <a:cs typeface="Times New Roman" panose="02020603050405020304" pitchFamily="18" charset="0"/>
                <a:sym typeface="Wingdings" pitchFamily="2" charset="2"/>
              </a:rPr>
              <a:t> </a:t>
            </a:r>
            <a:r>
              <a:rPr kumimoji="1" lang="en-US" altLang="zh-CN" sz="1900" b="1" dirty="0">
                <a:latin typeface="Times New Roman" panose="02020603050405020304" pitchFamily="18" charset="0"/>
                <a:cs typeface="Times New Roman" panose="02020603050405020304" pitchFamily="18" charset="0"/>
                <a:sym typeface="Wingdings" pitchFamily="2" charset="2"/>
              </a:rPr>
              <a:t></a:t>
            </a:r>
            <a:r>
              <a:rPr kumimoji="1" lang="en-US" altLang="zh-CN" sz="1900" b="1" dirty="0">
                <a:latin typeface="CMR10"/>
                <a:cs typeface="Times New Roman" panose="02020603050405020304" pitchFamily="18" charset="0"/>
                <a:sym typeface="Wingdings" pitchFamily="2" charset="2"/>
              </a:rPr>
              <a:t>E</a:t>
            </a:r>
            <a:r>
              <a:rPr lang="en-US" altLang="zh-CN" sz="1900" dirty="0">
                <a:effectLst/>
                <a:latin typeface="CMR10"/>
              </a:rPr>
              <a:t>xcellent control two colliding beams to </a:t>
            </a:r>
            <a:r>
              <a:rPr lang="en-US" altLang="zh-CN" sz="1900" dirty="0">
                <a:effectLst/>
                <a:latin typeface="Times" panose="02020603050405020304" pitchFamily="18" charset="0"/>
                <a:ea typeface="Times New Roman" panose="02020603050405020304" pitchFamily="18" charset="0"/>
                <a:cs typeface="Times" panose="02020603050405020304" pitchFamily="18" charset="0"/>
              </a:rPr>
              <a:t>maintain an optimum collision and  </a:t>
            </a:r>
            <a:r>
              <a:rPr lang="en-US" altLang="zh-CN" sz="1900" dirty="0">
                <a:effectLst/>
                <a:latin typeface="CMR9"/>
              </a:rPr>
              <a:t>prevent  luminosity loss</a:t>
            </a:r>
            <a:endParaRPr lang="en-US" altLang="zh-CN" sz="1900" dirty="0"/>
          </a:p>
        </p:txBody>
      </p:sp>
      <p:sp>
        <p:nvSpPr>
          <p:cNvPr id="32" name="文本框 31">
            <a:extLst>
              <a:ext uri="{FF2B5EF4-FFF2-40B4-BE49-F238E27FC236}">
                <a16:creationId xmlns:a16="http://schemas.microsoft.com/office/drawing/2014/main" id="{3B23A7C6-F4A6-DA47-98A2-590CDAD06D5A}"/>
              </a:ext>
            </a:extLst>
          </p:cNvPr>
          <p:cNvSpPr txBox="1"/>
          <p:nvPr/>
        </p:nvSpPr>
        <p:spPr>
          <a:xfrm>
            <a:off x="376153" y="5155543"/>
            <a:ext cx="8074740" cy="707886"/>
          </a:xfrm>
          <a:prstGeom prst="rect">
            <a:avLst/>
          </a:prstGeom>
          <a:noFill/>
        </p:spPr>
        <p:txBody>
          <a:bodyPr wrap="square">
            <a:spAutoFit/>
          </a:bodyPr>
          <a:lstStyle/>
          <a:p>
            <a:pPr marL="342900" indent="-342900">
              <a:buFont typeface="Wingdings" pitchFamily="2" charset="2"/>
              <a:buChar char="n"/>
            </a:pPr>
            <a:r>
              <a:rPr lang="en-US" altLang="zh-CN" sz="2000" b="1" dirty="0">
                <a:latin typeface="Times New Roman" panose="02020603050405020304" pitchFamily="18" charset="0"/>
                <a:cs typeface="Times New Roman" panose="02020603050405020304" pitchFamily="18" charset="0"/>
              </a:rPr>
              <a:t>F</a:t>
            </a:r>
            <a:r>
              <a:rPr lang="en-US" altLang="zh-CN" sz="2000" b="1" dirty="0">
                <a:effectLst/>
                <a:latin typeface="Times New Roman" panose="02020603050405020304" pitchFamily="18" charset="0"/>
                <a:cs typeface="Times New Roman" panose="02020603050405020304" pitchFamily="18" charset="0"/>
              </a:rPr>
              <a:t>ast luminosity measurements and an orbit feedback system at the IP are essential for CEPC. </a:t>
            </a:r>
            <a:endParaRPr lang="en-US" altLang="zh-CN" sz="2000" b="1" dirty="0">
              <a:latin typeface="Times New Roman" panose="02020603050405020304" pitchFamily="18" charset="0"/>
              <a:cs typeface="Times New Roman" panose="02020603050405020304" pitchFamily="18" charset="0"/>
            </a:endParaRPr>
          </a:p>
        </p:txBody>
      </p:sp>
      <p:grpSp>
        <p:nvGrpSpPr>
          <p:cNvPr id="6" name="组合 5">
            <a:extLst>
              <a:ext uri="{FF2B5EF4-FFF2-40B4-BE49-F238E27FC236}">
                <a16:creationId xmlns:a16="http://schemas.microsoft.com/office/drawing/2014/main" id="{B883CBCE-4EC7-BF47-97DA-56BEF221C5F1}"/>
              </a:ext>
            </a:extLst>
          </p:cNvPr>
          <p:cNvGrpSpPr/>
          <p:nvPr/>
        </p:nvGrpSpPr>
        <p:grpSpPr>
          <a:xfrm>
            <a:off x="488980" y="3975455"/>
            <a:ext cx="11214040" cy="906334"/>
            <a:chOff x="509830" y="1984849"/>
            <a:chExt cx="11214040" cy="906334"/>
          </a:xfrm>
        </p:grpSpPr>
        <p:sp>
          <p:nvSpPr>
            <p:cNvPr id="24" name="文本框 23">
              <a:extLst>
                <a:ext uri="{FF2B5EF4-FFF2-40B4-BE49-F238E27FC236}">
                  <a16:creationId xmlns:a16="http://schemas.microsoft.com/office/drawing/2014/main" id="{6B6F6005-1BF3-0F4B-BCE5-94CC33E74209}"/>
                </a:ext>
              </a:extLst>
            </p:cNvPr>
            <p:cNvSpPr txBox="1"/>
            <p:nvPr/>
          </p:nvSpPr>
          <p:spPr>
            <a:xfrm>
              <a:off x="509830" y="1984849"/>
              <a:ext cx="11214040" cy="400110"/>
            </a:xfrm>
            <a:prstGeom prst="rect">
              <a:avLst/>
            </a:prstGeom>
            <a:noFill/>
          </p:spPr>
          <p:txBody>
            <a:bodyPr wrap="square">
              <a:spAutoFit/>
            </a:bodyPr>
            <a:lstStyle/>
            <a:p>
              <a:pPr marL="285750" indent="-285750">
                <a:buFont typeface="Wingdings" pitchFamily="2" charset="2"/>
                <a:buChar char="p"/>
              </a:pPr>
              <a:r>
                <a:rPr lang="en-US" altLang="zh-CN" sz="2000" dirty="0">
                  <a:latin typeface="Times" panose="02020603050405020304" pitchFamily="18" charset="0"/>
                  <a:cs typeface="Times" panose="02020603050405020304" pitchFamily="18" charset="0"/>
                </a:rPr>
                <a:t>Machine tuning and beam parameters studies at IP to increase luminosity</a:t>
              </a:r>
              <a:r>
                <a:rPr lang="zh-CN" altLang="en-US" sz="2000" dirty="0">
                  <a:latin typeface="Times" panose="02020603050405020304" pitchFamily="18" charset="0"/>
                  <a:cs typeface="Times" panose="02020603050405020304" pitchFamily="18" charset="0"/>
                </a:rPr>
                <a:t> </a:t>
              </a:r>
              <a:r>
                <a:rPr lang="en-US" altLang="zh-CN" sz="2000" dirty="0">
                  <a:latin typeface="Times" panose="02020603050405020304" pitchFamily="18" charset="0"/>
                  <a:cs typeface="Times" panose="02020603050405020304" pitchFamily="18" charset="0"/>
                </a:rPr>
                <a:t>and optimize performance</a:t>
              </a:r>
              <a:endParaRPr lang="zh-CN" altLang="en-US" sz="2000" dirty="0">
                <a:latin typeface="Times" panose="02020603050405020304" pitchFamily="18" charset="0"/>
                <a:cs typeface="Times" panose="02020603050405020304" pitchFamily="18" charset="0"/>
              </a:endParaRPr>
            </a:p>
          </p:txBody>
        </p:sp>
        <p:sp>
          <p:nvSpPr>
            <p:cNvPr id="25" name="文本框 24">
              <a:extLst>
                <a:ext uri="{FF2B5EF4-FFF2-40B4-BE49-F238E27FC236}">
                  <a16:creationId xmlns:a16="http://schemas.microsoft.com/office/drawing/2014/main" id="{075CA0AB-FA9A-C04F-9D93-286ACFE9E179}"/>
                </a:ext>
              </a:extLst>
            </p:cNvPr>
            <p:cNvSpPr txBox="1"/>
            <p:nvPr/>
          </p:nvSpPr>
          <p:spPr>
            <a:xfrm>
              <a:off x="623601" y="2506462"/>
              <a:ext cx="6048067" cy="384721"/>
            </a:xfrm>
            <a:prstGeom prst="rect">
              <a:avLst/>
            </a:prstGeom>
            <a:noFill/>
          </p:spPr>
          <p:txBody>
            <a:bodyPr wrap="square">
              <a:spAutoFit/>
            </a:bodyPr>
            <a:lstStyle/>
            <a:p>
              <a:r>
                <a:rPr kumimoji="1" lang="en-US" altLang="zh-CN" sz="1900" dirty="0">
                  <a:solidFill>
                    <a:srgbClr val="7030A0"/>
                  </a:solidFill>
                  <a:latin typeface="Times New Roman" panose="02020603050405020304" pitchFamily="18" charset="0"/>
                  <a:cs typeface="Times New Roman" panose="02020603050405020304" pitchFamily="18" charset="0"/>
                  <a:sym typeface="Wingdings" pitchFamily="2" charset="2"/>
                </a:rPr>
                <a:t> </a:t>
              </a:r>
              <a:r>
                <a:rPr kumimoji="1" lang="en-US" altLang="zh-CN" sz="1900" b="1" dirty="0">
                  <a:solidFill>
                    <a:srgbClr val="7030A0"/>
                  </a:solidFill>
                  <a:latin typeface="Times New Roman" panose="02020603050405020304" pitchFamily="18" charset="0"/>
                  <a:cs typeface="Times New Roman" panose="02020603050405020304" pitchFamily="18" charset="0"/>
                  <a:sym typeface="Wingdings" pitchFamily="2" charset="2"/>
                </a:rPr>
                <a:t></a:t>
              </a:r>
              <a:r>
                <a:rPr kumimoji="1" lang="en-US" altLang="zh-CN" sz="1900" b="1" dirty="0">
                  <a:solidFill>
                    <a:srgbClr val="7030A0"/>
                  </a:solidFill>
                  <a:latin typeface="CMR10"/>
                  <a:cs typeface="Times New Roman" panose="02020603050405020304" pitchFamily="18" charset="0"/>
                  <a:sym typeface="Wingdings" pitchFamily="2" charset="2"/>
                </a:rPr>
                <a:t>R</a:t>
              </a:r>
              <a:r>
                <a:rPr lang="en-US" altLang="zh-CN" sz="1900" b="1" dirty="0">
                  <a:solidFill>
                    <a:srgbClr val="7030A0"/>
                  </a:solidFill>
                  <a:effectLst/>
                  <a:latin typeface="CMR10"/>
                </a:rPr>
                <a:t>equire </a:t>
              </a:r>
              <a:r>
                <a:rPr lang="en-US" altLang="zh-CN" sz="1900" b="1" dirty="0">
                  <a:solidFill>
                    <a:srgbClr val="7030A0"/>
                  </a:solidFill>
                  <a:effectLst/>
                  <a:latin typeface="CMR9"/>
                </a:rPr>
                <a:t>luminosity measurement at very low current</a:t>
              </a:r>
              <a:endParaRPr lang="en-US" altLang="zh-CN" sz="1900" b="1" dirty="0">
                <a:solidFill>
                  <a:srgbClr val="7030A0"/>
                </a:solidFill>
              </a:endParaRPr>
            </a:p>
          </p:txBody>
        </p:sp>
      </p:grpSp>
      <p:sp>
        <p:nvSpPr>
          <p:cNvPr id="27" name="文本框 26">
            <a:extLst>
              <a:ext uri="{FF2B5EF4-FFF2-40B4-BE49-F238E27FC236}">
                <a16:creationId xmlns:a16="http://schemas.microsoft.com/office/drawing/2014/main" id="{25D01F6A-A7C6-E24B-B6DC-215175AB8CAA}"/>
              </a:ext>
            </a:extLst>
          </p:cNvPr>
          <p:cNvSpPr txBox="1"/>
          <p:nvPr/>
        </p:nvSpPr>
        <p:spPr>
          <a:xfrm>
            <a:off x="660355" y="3311372"/>
            <a:ext cx="6369050" cy="384721"/>
          </a:xfrm>
          <a:prstGeom prst="rect">
            <a:avLst/>
          </a:prstGeom>
          <a:noFill/>
        </p:spPr>
        <p:txBody>
          <a:bodyPr wrap="square">
            <a:spAutoFit/>
          </a:bodyPr>
          <a:lstStyle/>
          <a:p>
            <a:r>
              <a:rPr kumimoji="1" lang="en-US" altLang="zh-CN" sz="1900" dirty="0">
                <a:latin typeface="Times New Roman" panose="02020603050405020304" pitchFamily="18" charset="0"/>
                <a:cs typeface="Times New Roman" panose="02020603050405020304" pitchFamily="18" charset="0"/>
                <a:sym typeface="Wingdings" pitchFamily="2" charset="2"/>
              </a:rPr>
              <a:t> </a:t>
            </a:r>
            <a:r>
              <a:rPr kumimoji="1" lang="en-US" altLang="zh-CN" sz="1900" b="1" dirty="0">
                <a:solidFill>
                  <a:srgbClr val="7030A0"/>
                </a:solidFill>
                <a:latin typeface="Times New Roman" panose="02020603050405020304" pitchFamily="18" charset="0"/>
                <a:cs typeface="Times New Roman" panose="02020603050405020304" pitchFamily="18" charset="0"/>
                <a:sym typeface="Wingdings" pitchFamily="2" charset="2"/>
              </a:rPr>
              <a:t></a:t>
            </a:r>
            <a:r>
              <a:rPr kumimoji="1" lang="en-US" altLang="zh-CN" sz="1900" b="1" dirty="0">
                <a:solidFill>
                  <a:srgbClr val="7030A0"/>
                </a:solidFill>
                <a:latin typeface="CMR10"/>
                <a:cs typeface="Times New Roman" panose="02020603050405020304" pitchFamily="18" charset="0"/>
                <a:sym typeface="Wingdings" pitchFamily="2" charset="2"/>
              </a:rPr>
              <a:t>R</a:t>
            </a:r>
            <a:r>
              <a:rPr lang="en-US" altLang="zh-CN" sz="1900" b="1" dirty="0">
                <a:solidFill>
                  <a:srgbClr val="7030A0"/>
                </a:solidFill>
                <a:effectLst/>
                <a:latin typeface="CMR10"/>
              </a:rPr>
              <a:t>equire </a:t>
            </a:r>
            <a:r>
              <a:rPr lang="en-US" altLang="zh-CN" sz="1900" b="1" dirty="0">
                <a:solidFill>
                  <a:srgbClr val="7030A0"/>
                </a:solidFill>
                <a:latin typeface="CMR10"/>
              </a:rPr>
              <a:t>fast IP orbit </a:t>
            </a:r>
            <a:r>
              <a:rPr lang="en-US" altLang="zh-CN" sz="1900" b="1" dirty="0">
                <a:solidFill>
                  <a:srgbClr val="7030A0"/>
                </a:solidFill>
                <a:effectLst/>
                <a:latin typeface="CMR9"/>
              </a:rPr>
              <a:t>feedback system  </a:t>
            </a:r>
            <a:endParaRPr lang="zh-CN" altLang="en-US" sz="1900" b="1" dirty="0">
              <a:solidFill>
                <a:srgbClr val="7030A0"/>
              </a:solidFill>
            </a:endParaRPr>
          </a:p>
        </p:txBody>
      </p:sp>
    </p:spTree>
    <p:extLst>
      <p:ext uri="{BB962C8B-B14F-4D97-AF65-F5344CB8AC3E}">
        <p14:creationId xmlns:p14="http://schemas.microsoft.com/office/powerpoint/2010/main" val="2528904242"/>
      </p:ext>
    </p:extLst>
  </p:cSld>
  <p:clrMapOvr>
    <a:masterClrMapping/>
  </p:clrMapOvr>
  <mc:AlternateContent xmlns:mc="http://schemas.openxmlformats.org/markup-compatibility/2006" xmlns:p14="http://schemas.microsoft.com/office/powerpoint/2010/main">
    <mc:Choice Requires="p14">
      <p:transition spd="slow" p14:dur="2000" advTm="38289"/>
    </mc:Choice>
    <mc:Fallback xmlns="">
      <p:transition spd="slow" advTm="382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3032D54B-F437-30B9-6BD9-750ED40F7485}"/>
              </a:ext>
            </a:extLst>
          </p:cNvPr>
          <p:cNvSpPr txBox="1"/>
          <p:nvPr/>
        </p:nvSpPr>
        <p:spPr>
          <a:xfrm>
            <a:off x="364443" y="872905"/>
            <a:ext cx="11301339" cy="400110"/>
          </a:xfrm>
          <a:prstGeom prst="rect">
            <a:avLst/>
          </a:prstGeom>
          <a:noFill/>
        </p:spPr>
        <p:txBody>
          <a:bodyPr wrap="square">
            <a:spAutoFit/>
          </a:bodyPr>
          <a:lstStyle/>
          <a:p>
            <a:pPr marL="285750" indent="-285750" algn="just">
              <a:buFont typeface="Wingdings" pitchFamily="2" charset="2"/>
              <a:buChar char="p"/>
            </a:pPr>
            <a:r>
              <a:rPr lang="en-US" altLang="zh-CN" sz="2000" dirty="0">
                <a:effectLst/>
                <a:latin typeface="CMR10"/>
              </a:rPr>
              <a:t>We considered two possible methods for the IP </a:t>
            </a:r>
            <a:r>
              <a:rPr lang="en-US" altLang="zh-CN" sz="2000" dirty="0">
                <a:latin typeface="CMR10"/>
              </a:rPr>
              <a:t>orbit </a:t>
            </a:r>
            <a:r>
              <a:rPr lang="en-US" altLang="zh-CN" sz="2000" dirty="0">
                <a:effectLst/>
                <a:latin typeface="CMR10"/>
              </a:rPr>
              <a:t>feedback system at CEPC——similar to </a:t>
            </a:r>
            <a:r>
              <a:rPr lang="en-US" altLang="zh-CN" sz="2000" dirty="0" err="1">
                <a:effectLst/>
                <a:latin typeface="CMR10"/>
              </a:rPr>
              <a:t>SuperKEKB</a:t>
            </a:r>
            <a:r>
              <a:rPr lang="en-US" altLang="zh-CN" sz="2000" dirty="0">
                <a:effectLst/>
                <a:latin typeface="CMR10"/>
              </a:rPr>
              <a:t>. </a:t>
            </a:r>
            <a:endParaRPr lang="en-US" altLang="zh-CN" sz="2000" dirty="0"/>
          </a:p>
        </p:txBody>
      </p:sp>
      <p:grpSp>
        <p:nvGrpSpPr>
          <p:cNvPr id="21" name="组合 20">
            <a:extLst>
              <a:ext uri="{FF2B5EF4-FFF2-40B4-BE49-F238E27FC236}">
                <a16:creationId xmlns:a16="http://schemas.microsoft.com/office/drawing/2014/main" id="{FE970CE5-F501-89C2-CA9C-9BB8195102A4}"/>
              </a:ext>
            </a:extLst>
          </p:cNvPr>
          <p:cNvGrpSpPr/>
          <p:nvPr/>
        </p:nvGrpSpPr>
        <p:grpSpPr>
          <a:xfrm>
            <a:off x="701362" y="1280732"/>
            <a:ext cx="10715625" cy="4867275"/>
            <a:chOff x="806839" y="1390650"/>
            <a:chExt cx="9663613" cy="4867275"/>
          </a:xfrm>
        </p:grpSpPr>
        <p:grpSp>
          <p:nvGrpSpPr>
            <p:cNvPr id="10" name="组合 9">
              <a:extLst>
                <a:ext uri="{FF2B5EF4-FFF2-40B4-BE49-F238E27FC236}">
                  <a16:creationId xmlns:a16="http://schemas.microsoft.com/office/drawing/2014/main" id="{301F7418-EB04-A607-0552-E39D20BB9DFB}"/>
                </a:ext>
              </a:extLst>
            </p:cNvPr>
            <p:cNvGrpSpPr/>
            <p:nvPr/>
          </p:nvGrpSpPr>
          <p:grpSpPr>
            <a:xfrm>
              <a:off x="903237" y="1522806"/>
              <a:ext cx="4478933" cy="4173341"/>
              <a:chOff x="433541" y="1237751"/>
              <a:chExt cx="4478933" cy="4173341"/>
            </a:xfrm>
          </p:grpSpPr>
          <p:sp>
            <p:nvSpPr>
              <p:cNvPr id="11" name="文本框 10">
                <a:extLst>
                  <a:ext uri="{FF2B5EF4-FFF2-40B4-BE49-F238E27FC236}">
                    <a16:creationId xmlns:a16="http://schemas.microsoft.com/office/drawing/2014/main" id="{F0EFE2DF-5787-C190-8CB2-9F5C4E9AB1D2}"/>
                  </a:ext>
                </a:extLst>
              </p:cNvPr>
              <p:cNvSpPr txBox="1"/>
              <p:nvPr/>
            </p:nvSpPr>
            <p:spPr>
              <a:xfrm>
                <a:off x="433541" y="1237751"/>
                <a:ext cx="4387335" cy="338554"/>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1600" dirty="0">
                    <a:solidFill>
                      <a:schemeClr val="accent1">
                        <a:lumMod val="50000"/>
                      </a:schemeClr>
                    </a:solidFill>
                    <a:latin typeface="Times New Roman" panose="02020603050405020304" pitchFamily="18" charset="0"/>
                    <a:cs typeface="Times New Roman" panose="02020603050405020304" pitchFamily="18" charset="0"/>
                  </a:rPr>
                  <a:t>Beam-beam deflection driven method</a:t>
                </a:r>
              </a:p>
            </p:txBody>
          </p:sp>
          <p:sp>
            <p:nvSpPr>
              <p:cNvPr id="12" name="文本框 11">
                <a:extLst>
                  <a:ext uri="{FF2B5EF4-FFF2-40B4-BE49-F238E27FC236}">
                    <a16:creationId xmlns:a16="http://schemas.microsoft.com/office/drawing/2014/main" id="{03134EC9-D05F-DFFA-E1C2-F6A50912DD00}"/>
                  </a:ext>
                </a:extLst>
              </p:cNvPr>
              <p:cNvSpPr txBox="1"/>
              <p:nvPr/>
            </p:nvSpPr>
            <p:spPr>
              <a:xfrm>
                <a:off x="714487" y="1584619"/>
                <a:ext cx="4197987" cy="2246769"/>
              </a:xfrm>
              <a:prstGeom prst="rect">
                <a:avLst/>
              </a:prstGeom>
              <a:noFill/>
            </p:spPr>
            <p:txBody>
              <a:bodyPr wrap="square" rtlCol="0">
                <a:spAutoFit/>
              </a:bodyPr>
              <a:lstStyle/>
              <a:p>
                <a:pPr algn="just"/>
                <a:r>
                  <a:rPr lang="en-US" altLang="zh-CN" sz="1400" b="1" dirty="0">
                    <a:latin typeface="Times" panose="02020603050405020304" pitchFamily="18" charset="0"/>
                    <a:cs typeface="Times" panose="02020603050405020304" pitchFamily="18" charset="0"/>
                  </a:rPr>
                  <a:t>B</a:t>
                </a:r>
                <a:r>
                  <a:rPr lang="en-US" altLang="zh-CN" sz="1400" b="1" dirty="0">
                    <a:effectLst/>
                    <a:latin typeface="Times" panose="02020603050405020304" pitchFamily="18" charset="0"/>
                    <a:cs typeface="Times" panose="02020603050405020304" pitchFamily="18" charset="0"/>
                  </a:rPr>
                  <a:t>ased on the measurement of the beam orbit around the IP.</a:t>
                </a:r>
              </a:p>
              <a:p>
                <a:pPr algn="just"/>
                <a:r>
                  <a:rPr lang="en-US" altLang="zh-CN" sz="1400" dirty="0">
                    <a:effectLst/>
                    <a:latin typeface="Times" panose="02020603050405020304" pitchFamily="18" charset="0"/>
                    <a:cs typeface="Times" panose="02020603050405020304" pitchFamily="18" charset="0"/>
                  </a:rPr>
                  <a:t>The offset at the IP is too small to be accurately measured, but this small offset can be converted into a large offset due to the mutual electromagnetic deflection as the beams propagate forward and collide. </a:t>
                </a:r>
                <a:r>
                  <a:rPr lang="en-US" altLang="zh-CN" sz="1400" dirty="0">
                    <a:latin typeface="Times" panose="02020603050405020304" pitchFamily="18" charset="0"/>
                    <a:cs typeface="Times" panose="02020603050405020304" pitchFamily="18" charset="0"/>
                  </a:rPr>
                  <a:t>B</a:t>
                </a:r>
                <a:r>
                  <a:rPr lang="en-US" altLang="zh-CN" sz="1400" dirty="0">
                    <a:effectLst/>
                    <a:latin typeface="Times" panose="02020603050405020304" pitchFamily="18" charset="0"/>
                    <a:cs typeface="Times" panose="02020603050405020304" pitchFamily="18" charset="0"/>
                  </a:rPr>
                  <a:t>y measuring this offset with BPMs upstream and downstream of the IP,  we can estimate the offset at the IP and the sign. </a:t>
                </a:r>
                <a:r>
                  <a:rPr lang="en" altLang="zh-CN" sz="1400" dirty="0">
                    <a:effectLst/>
                    <a:latin typeface="Times" panose="02020603050405020304" pitchFamily="18" charset="0"/>
                    <a:cs typeface="Times" panose="02020603050405020304" pitchFamily="18" charset="0"/>
                  </a:rPr>
                  <a:t>If accuracy of BPM is precise enough, we may maintain the optimum collision with almost no luminosity loss. </a:t>
                </a:r>
                <a:r>
                  <a:rPr lang="en" altLang="zh-CN" sz="1400" u="sng" dirty="0">
                    <a:effectLst/>
                    <a:latin typeface="Times" panose="02020603050405020304" pitchFamily="18" charset="0"/>
                    <a:cs typeface="Times" panose="02020603050405020304" pitchFamily="18" charset="0"/>
                  </a:rPr>
                  <a:t>We usually prioritize this method</a:t>
                </a:r>
                <a:r>
                  <a:rPr lang="zh-CN" altLang="en-US" sz="1400" u="sng" dirty="0">
                    <a:latin typeface="Times" panose="02020603050405020304" pitchFamily="18" charset="0"/>
                    <a:cs typeface="Times" panose="02020603050405020304" pitchFamily="18" charset="0"/>
                  </a:rPr>
                  <a:t> </a:t>
                </a:r>
                <a:r>
                  <a:rPr lang="en-US" altLang="zh-CN" sz="1400" u="sng" dirty="0">
                    <a:latin typeface="Times" panose="02020603050405020304" pitchFamily="18" charset="0"/>
                    <a:cs typeface="Times" panose="02020603050405020304" pitchFamily="18" charset="0"/>
                  </a:rPr>
                  <a:t>for this reason.</a:t>
                </a:r>
                <a:r>
                  <a:rPr lang="en-US" altLang="zh-CN" sz="1400" u="sng" dirty="0">
                    <a:effectLst/>
                    <a:latin typeface="Times" panose="02020603050405020304" pitchFamily="18" charset="0"/>
                    <a:cs typeface="Times" panose="02020603050405020304" pitchFamily="18" charset="0"/>
                  </a:rPr>
                  <a:t> </a:t>
                </a:r>
                <a:endParaRPr lang="en" altLang="zh-CN" sz="1400" u="sng" dirty="0">
                  <a:latin typeface="Times" panose="02020603050405020304" pitchFamily="18" charset="0"/>
                  <a:cs typeface="Times" panose="02020603050405020304" pitchFamily="18" charset="0"/>
                </a:endParaRPr>
              </a:p>
            </p:txBody>
          </p:sp>
          <p:pic>
            <p:nvPicPr>
              <p:cNvPr id="13" name="图片 12">
                <a:extLst>
                  <a:ext uri="{FF2B5EF4-FFF2-40B4-BE49-F238E27FC236}">
                    <a16:creationId xmlns:a16="http://schemas.microsoft.com/office/drawing/2014/main" id="{8E505E5F-B2FF-5756-C04D-495F037B2602}"/>
                  </a:ext>
                </a:extLst>
              </p:cNvPr>
              <p:cNvPicPr>
                <a:picLocks noChangeAspect="1"/>
              </p:cNvPicPr>
              <p:nvPr/>
            </p:nvPicPr>
            <p:blipFill>
              <a:blip r:embed="rId4"/>
              <a:stretch>
                <a:fillRect/>
              </a:stretch>
            </p:blipFill>
            <p:spPr>
              <a:xfrm>
                <a:off x="1624981" y="3839702"/>
                <a:ext cx="2934523" cy="1571390"/>
              </a:xfrm>
              <a:prstGeom prst="rect">
                <a:avLst/>
              </a:prstGeom>
            </p:spPr>
          </p:pic>
        </p:grpSp>
        <p:grpSp>
          <p:nvGrpSpPr>
            <p:cNvPr id="33" name="组合 32">
              <a:extLst>
                <a:ext uri="{FF2B5EF4-FFF2-40B4-BE49-F238E27FC236}">
                  <a16:creationId xmlns:a16="http://schemas.microsoft.com/office/drawing/2014/main" id="{C4D5EFEA-7616-16A3-A9D8-69FE286C57BF}"/>
                </a:ext>
              </a:extLst>
            </p:cNvPr>
            <p:cNvGrpSpPr/>
            <p:nvPr/>
          </p:nvGrpSpPr>
          <p:grpSpPr>
            <a:xfrm>
              <a:off x="5807351" y="1548648"/>
              <a:ext cx="4549443" cy="2163313"/>
              <a:chOff x="5837230" y="2142904"/>
              <a:chExt cx="4549443" cy="2163313"/>
            </a:xfrm>
          </p:grpSpPr>
          <p:sp>
            <p:nvSpPr>
              <p:cNvPr id="30" name="文本框 29">
                <a:extLst>
                  <a:ext uri="{FF2B5EF4-FFF2-40B4-BE49-F238E27FC236}">
                    <a16:creationId xmlns:a16="http://schemas.microsoft.com/office/drawing/2014/main" id="{694EC84B-3AEF-C027-CBAD-C19E1788076F}"/>
                  </a:ext>
                </a:extLst>
              </p:cNvPr>
              <p:cNvSpPr txBox="1"/>
              <p:nvPr/>
            </p:nvSpPr>
            <p:spPr>
              <a:xfrm>
                <a:off x="5837230" y="2142904"/>
                <a:ext cx="3315413" cy="338554"/>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1600" dirty="0">
                    <a:solidFill>
                      <a:schemeClr val="accent1">
                        <a:lumMod val="50000"/>
                      </a:schemeClr>
                    </a:solidFill>
                    <a:latin typeface="Times New Roman" panose="02020603050405020304" pitchFamily="18" charset="0"/>
                    <a:cs typeface="Times New Roman" panose="02020603050405020304" pitchFamily="18" charset="0"/>
                  </a:rPr>
                  <a:t>Luminosity driven system</a:t>
                </a:r>
                <a:endParaRPr kumimoji="1" lang="zh-CN" altLang="en-US"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B731BAEC-4EC8-9371-F806-263418732822}"/>
                  </a:ext>
                </a:extLst>
              </p:cNvPr>
              <p:cNvSpPr txBox="1"/>
              <p:nvPr/>
            </p:nvSpPr>
            <p:spPr>
              <a:xfrm>
                <a:off x="6108235" y="2490335"/>
                <a:ext cx="4278438" cy="1815882"/>
              </a:xfrm>
              <a:prstGeom prst="rect">
                <a:avLst/>
              </a:prstGeom>
              <a:noFill/>
            </p:spPr>
            <p:txBody>
              <a:bodyPr wrap="square" rtlCol="0">
                <a:spAutoFit/>
              </a:bodyPr>
              <a:lstStyle/>
              <a:p>
                <a:pPr algn="just"/>
                <a:r>
                  <a:rPr lang="en-US" altLang="zh-CN" sz="1400" b="1" dirty="0">
                    <a:latin typeface="Times" pitchFamily="2" charset="0"/>
                  </a:rPr>
                  <a:t>Based on measurements of the luminosity. </a:t>
                </a:r>
                <a:r>
                  <a:rPr lang="en-US" altLang="zh-CN" sz="1400" dirty="0">
                    <a:latin typeface="Times" pitchFamily="2" charset="0"/>
                  </a:rPr>
                  <a:t>Due to the </a:t>
                </a:r>
                <a:r>
                  <a:rPr lang="en-US" altLang="zh-CN" sz="1400" dirty="0" err="1">
                    <a:latin typeface="Times" pitchFamily="2" charset="0"/>
                  </a:rPr>
                  <a:t>lumi</a:t>
                </a:r>
                <a:r>
                  <a:rPr lang="en-US" altLang="zh-CN" sz="1400" dirty="0">
                    <a:latin typeface="Times" pitchFamily="2" charset="0"/>
                  </a:rPr>
                  <a:t>- </a:t>
                </a:r>
                <a:r>
                  <a:rPr lang="en-US" altLang="zh-CN" sz="1400" dirty="0" err="1">
                    <a:latin typeface="Times" pitchFamily="2" charset="0"/>
                  </a:rPr>
                  <a:t>nosity</a:t>
                </a:r>
                <a:r>
                  <a:rPr lang="en-US" altLang="zh-CN" sz="1400" dirty="0">
                    <a:latin typeface="Times" pitchFamily="2" charset="0"/>
                  </a:rPr>
                  <a:t> being a symmetrical function of offset, we can only know the offset between two beams, but cannot easily know its sign. And some other effects ( beam size and intensity) may also cause luminosity changes at relatively low frequency. To solve this problem, we should introduce a dithering with certain frequency, and then luminosity will change with same frequency,  we can extract orbit shifts and correct them. </a:t>
                </a:r>
                <a:endParaRPr kumimoji="1" lang="en-US" altLang="zh-CN" dirty="0">
                  <a:solidFill>
                    <a:schemeClr val="accent4">
                      <a:lumMod val="75000"/>
                    </a:schemeClr>
                  </a:solidFill>
                  <a:latin typeface="Times New Roman" panose="02020603050405020304" pitchFamily="18" charset="0"/>
                  <a:cs typeface="Times New Roman" panose="02020603050405020304" pitchFamily="18" charset="0"/>
                </a:endParaRPr>
              </a:p>
            </p:txBody>
          </p:sp>
        </p:grpSp>
        <p:cxnSp>
          <p:nvCxnSpPr>
            <p:cNvPr id="40" name="直接连接符 39">
              <a:extLst>
                <a:ext uri="{FF2B5EF4-FFF2-40B4-BE49-F238E27FC236}">
                  <a16:creationId xmlns:a16="http://schemas.microsoft.com/office/drawing/2014/main" id="{398DC911-808A-9984-CE15-FCFCF63AB967}"/>
                </a:ext>
              </a:extLst>
            </p:cNvPr>
            <p:cNvCxnSpPr>
              <a:cxnSpLocks/>
            </p:cNvCxnSpPr>
            <p:nvPr/>
          </p:nvCxnSpPr>
          <p:spPr>
            <a:xfrm>
              <a:off x="5759515" y="1568149"/>
              <a:ext cx="41195" cy="4525582"/>
            </a:xfrm>
            <a:prstGeom prst="line">
              <a:avLst/>
            </a:prstGeom>
          </p:spPr>
          <p:style>
            <a:lnRef idx="1">
              <a:schemeClr val="dk1"/>
            </a:lnRef>
            <a:fillRef idx="0">
              <a:schemeClr val="dk1"/>
            </a:fillRef>
            <a:effectRef idx="0">
              <a:schemeClr val="dk1"/>
            </a:effectRef>
            <a:fontRef idx="minor">
              <a:schemeClr val="tx1"/>
            </a:fontRef>
          </p:style>
        </p:cxnSp>
        <p:grpSp>
          <p:nvGrpSpPr>
            <p:cNvPr id="5" name="组合 4">
              <a:extLst>
                <a:ext uri="{FF2B5EF4-FFF2-40B4-BE49-F238E27FC236}">
                  <a16:creationId xmlns:a16="http://schemas.microsoft.com/office/drawing/2014/main" id="{F5325CAF-0C8C-82A9-05B6-4FD23F063938}"/>
                </a:ext>
              </a:extLst>
            </p:cNvPr>
            <p:cNvGrpSpPr/>
            <p:nvPr/>
          </p:nvGrpSpPr>
          <p:grpSpPr>
            <a:xfrm>
              <a:off x="1721548" y="5644762"/>
              <a:ext cx="3809648" cy="448969"/>
              <a:chOff x="-822817" y="6227668"/>
              <a:chExt cx="3809648" cy="448969"/>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A60EEB5-2436-148B-C936-45AC3C822BC9}"/>
                      </a:ext>
                    </a:extLst>
                  </p:cNvPr>
                  <p:cNvSpPr txBox="1"/>
                  <p:nvPr/>
                </p:nvSpPr>
                <p:spPr>
                  <a:xfrm>
                    <a:off x="-822817" y="6227668"/>
                    <a:ext cx="1997812" cy="4489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000" b="1" i="1" smtClean="0">
                                  <a:latin typeface="Cambria Math" panose="02040503050406030204" pitchFamily="18" charset="0"/>
                                </a:rPr>
                              </m:ctrlPr>
                            </m:sSubSupPr>
                            <m:e>
                              <m:r>
                                <a:rPr kumimoji="1" lang="en-US" altLang="zh-CN" sz="1000" b="1" i="1">
                                  <a:latin typeface="Cambria Math" panose="02040503050406030204" pitchFamily="18" charset="0"/>
                                  <a:ea typeface="Cambria Math" panose="02040503050406030204" pitchFamily="18" charset="0"/>
                                </a:rPr>
                                <m:t>∆</m:t>
                              </m:r>
                              <m:r>
                                <a:rPr kumimoji="1" lang="en-US" altLang="zh-CN" sz="1000" b="1" i="1" smtClean="0">
                                  <a:latin typeface="Cambria Math" panose="02040503050406030204" pitchFamily="18" charset="0"/>
                                  <a:ea typeface="Cambria Math" panose="02040503050406030204" pitchFamily="18" charset="0"/>
                                </a:rPr>
                                <m:t>𝒚</m:t>
                              </m:r>
                            </m:e>
                            <m:sub>
                              <m:r>
                                <a:rPr kumimoji="1" lang="en-US" altLang="zh-CN" sz="1000" b="1" i="1">
                                  <a:latin typeface="Cambria Math" panose="02040503050406030204" pitchFamily="18" charset="0"/>
                                  <a:ea typeface="Cambria Math" panose="02040503050406030204" pitchFamily="18" charset="0"/>
                                </a:rPr>
                                <m:t>±</m:t>
                              </m:r>
                            </m:sub>
                            <m:sup>
                              <m:r>
                                <a:rPr kumimoji="1" lang="en-US" altLang="zh-CN" sz="1000" b="1" i="1">
                                  <a:latin typeface="Cambria Math" panose="02040503050406030204" pitchFamily="18" charset="0"/>
                                </a:rPr>
                                <m:t>′</m:t>
                              </m:r>
                            </m:sup>
                          </m:sSubSup>
                          <m:r>
                            <a:rPr kumimoji="1" lang="en-US" altLang="zh-CN" sz="1000" b="1" i="1">
                              <a:latin typeface="Cambria Math" panose="02040503050406030204" pitchFamily="18" charset="0"/>
                            </a:rPr>
                            <m:t>=</m:t>
                          </m:r>
                          <m:r>
                            <a:rPr kumimoji="1" lang="en-US" altLang="zh-CN" sz="1000" b="1">
                              <a:latin typeface="Cambria Math" panose="02040503050406030204" pitchFamily="18" charset="0"/>
                              <a:ea typeface="Cambria Math" panose="02040503050406030204" pitchFamily="18" charset="0"/>
                            </a:rPr>
                            <m:t>−</m:t>
                          </m:r>
                          <m:f>
                            <m:fPr>
                              <m:ctrlPr>
                                <a:rPr lang="en-US" altLang="zh-CN" sz="1000" b="1" i="1">
                                  <a:latin typeface="Cambria Math" panose="02040503050406030204" pitchFamily="18" charset="0"/>
                                </a:rPr>
                              </m:ctrlPr>
                            </m:fPr>
                            <m:num>
                              <m:sSub>
                                <m:sSubPr>
                                  <m:ctrlPr>
                                    <a:rPr lang="en-US" altLang="zh-CN" sz="1000" b="1" i="1">
                                      <a:latin typeface="Cambria Math" panose="02040503050406030204" pitchFamily="18" charset="0"/>
                                    </a:rPr>
                                  </m:ctrlPr>
                                </m:sSubPr>
                                <m:e>
                                  <m:r>
                                    <a:rPr lang="en-US" altLang="zh-CN" sz="1000" b="1" i="1">
                                      <a:latin typeface="Cambria Math" panose="02040503050406030204" pitchFamily="18" charset="0"/>
                                    </a:rPr>
                                    <m:t>𝒓</m:t>
                                  </m:r>
                                </m:e>
                                <m:sub>
                                  <m:r>
                                    <a:rPr lang="en-US" altLang="zh-CN" sz="1000" b="1" i="1">
                                      <a:latin typeface="Cambria Math" panose="02040503050406030204" pitchFamily="18" charset="0"/>
                                    </a:rPr>
                                    <m:t>𝒆</m:t>
                                  </m:r>
                                </m:sub>
                              </m:sSub>
                              <m:sSub>
                                <m:sSubPr>
                                  <m:ctrlPr>
                                    <a:rPr lang="en-US" altLang="zh-CN" sz="1000" b="1" i="1">
                                      <a:latin typeface="Cambria Math" panose="02040503050406030204" pitchFamily="18" charset="0"/>
                                    </a:rPr>
                                  </m:ctrlPr>
                                </m:sSubPr>
                                <m:e>
                                  <m:r>
                                    <a:rPr lang="en-US" altLang="zh-CN" sz="1000" b="1" i="1">
                                      <a:latin typeface="Cambria Math" panose="02040503050406030204" pitchFamily="18" charset="0"/>
                                    </a:rPr>
                                    <m:t>𝑵</m:t>
                                  </m:r>
                                </m:e>
                                <m:sub>
                                  <m:r>
                                    <a:rPr lang="en-US" altLang="zh-CN" sz="1000" b="1" i="1">
                                      <a:latin typeface="Cambria Math" panose="02040503050406030204" pitchFamily="18" charset="0"/>
                                      <a:ea typeface="Cambria Math" panose="02040503050406030204" pitchFamily="18" charset="0"/>
                                    </a:rPr>
                                    <m:t>∓</m:t>
                                  </m:r>
                                </m:sub>
                              </m:sSub>
                            </m:num>
                            <m:den>
                              <m:sSub>
                                <m:sSubPr>
                                  <m:ctrlPr>
                                    <a:rPr lang="en-US" altLang="zh-CN" sz="1000" b="1" i="1">
                                      <a:latin typeface="Cambria Math" panose="02040503050406030204" pitchFamily="18" charset="0"/>
                                      <a:ea typeface="Cambria Math" panose="02040503050406030204" pitchFamily="18" charset="0"/>
                                    </a:rPr>
                                  </m:ctrlPr>
                                </m:sSubPr>
                                <m:e>
                                  <m:r>
                                    <a:rPr lang="en-US" altLang="zh-CN" sz="1000" b="1" i="1">
                                      <a:latin typeface="Cambria Math" panose="02040503050406030204" pitchFamily="18" charset="0"/>
                                      <a:ea typeface="Cambria Math" panose="02040503050406030204" pitchFamily="18" charset="0"/>
                                    </a:rPr>
                                    <m:t>𝜸</m:t>
                                  </m:r>
                                </m:e>
                                <m:sub>
                                  <m:r>
                                    <a:rPr lang="en-US" altLang="zh-CN" sz="1000" b="1" i="1">
                                      <a:latin typeface="Cambria Math" panose="02040503050406030204" pitchFamily="18" charset="0"/>
                                      <a:ea typeface="Cambria Math" panose="02040503050406030204" pitchFamily="18" charset="0"/>
                                    </a:rPr>
                                    <m:t>±</m:t>
                                  </m:r>
                                </m:sub>
                              </m:sSub>
                              <m:sSubSup>
                                <m:sSubSupPr>
                                  <m:ctrlPr>
                                    <a:rPr lang="en-US" altLang="zh-CN" sz="1000" b="1" i="1">
                                      <a:latin typeface="Cambria Math" panose="02040503050406030204" pitchFamily="18" charset="0"/>
                                      <a:ea typeface="Cambria Math" panose="02040503050406030204" pitchFamily="18" charset="0"/>
                                    </a:rPr>
                                  </m:ctrlPr>
                                </m:sSubSupPr>
                                <m:e>
                                  <m:r>
                                    <a:rPr lang="en-US" altLang="zh-CN" sz="1000" b="1" i="1">
                                      <a:latin typeface="Cambria Math" panose="02040503050406030204" pitchFamily="18" charset="0"/>
                                      <a:ea typeface="Cambria Math" panose="02040503050406030204" pitchFamily="18" charset="0"/>
                                    </a:rPr>
                                    <m:t>𝝈</m:t>
                                  </m:r>
                                </m:e>
                                <m:sub>
                                  <m:r>
                                    <a:rPr lang="en-US" altLang="zh-CN" sz="1000" b="1" i="1">
                                      <a:latin typeface="Cambria Math" panose="02040503050406030204" pitchFamily="18" charset="0"/>
                                      <a:ea typeface="Cambria Math" panose="02040503050406030204" pitchFamily="18" charset="0"/>
                                    </a:rPr>
                                    <m:t>𝒚</m:t>
                                  </m:r>
                                  <m:r>
                                    <a:rPr lang="en-US" altLang="zh-CN" sz="1000" b="1" i="1">
                                      <a:latin typeface="Cambria Math" panose="02040503050406030204" pitchFamily="18" charset="0"/>
                                      <a:ea typeface="Cambria Math" panose="02040503050406030204" pitchFamily="18" charset="0"/>
                                    </a:rPr>
                                    <m:t>∓</m:t>
                                  </m:r>
                                </m:sub>
                                <m:sup>
                                  <m:r>
                                    <a:rPr lang="en-US" altLang="zh-CN" sz="1000" b="1" i="1">
                                      <a:latin typeface="Cambria Math" panose="02040503050406030204" pitchFamily="18" charset="0"/>
                                      <a:ea typeface="Cambria Math" panose="02040503050406030204" pitchFamily="18" charset="0"/>
                                    </a:rPr>
                                    <m:t>∗</m:t>
                                  </m:r>
                                </m:sup>
                              </m:sSubSup>
                              <m:d>
                                <m:dPr>
                                  <m:ctrlPr>
                                    <a:rPr lang="en-US" altLang="zh-CN" sz="1000" b="1" i="1">
                                      <a:latin typeface="Cambria Math" panose="02040503050406030204" pitchFamily="18" charset="0"/>
                                      <a:ea typeface="Cambria Math" panose="02040503050406030204" pitchFamily="18" charset="0"/>
                                    </a:rPr>
                                  </m:ctrlPr>
                                </m:dPr>
                                <m:e>
                                  <m:sSubSup>
                                    <m:sSubSupPr>
                                      <m:ctrlPr>
                                        <a:rPr kumimoji="1" lang="en-US" altLang="zh-CN" sz="1000" b="1" i="1">
                                          <a:latin typeface="Cambria Math" panose="02040503050406030204" pitchFamily="18" charset="0"/>
                                        </a:rPr>
                                      </m:ctrlPr>
                                    </m:sSubSupPr>
                                    <m:e>
                                      <m:acc>
                                        <m:accPr>
                                          <m:chr m:val="̃"/>
                                          <m:ctrlPr>
                                            <a:rPr kumimoji="1" lang="en-US" altLang="zh-CN" sz="1000" b="1" i="1">
                                              <a:latin typeface="Cambria Math" panose="02040503050406030204" pitchFamily="18" charset="0"/>
                                              <a:ea typeface="Cambria Math" panose="02040503050406030204" pitchFamily="18" charset="0"/>
                                            </a:rPr>
                                          </m:ctrlPr>
                                        </m:accPr>
                                        <m:e>
                                          <m:r>
                                            <a:rPr kumimoji="1" lang="en-US" altLang="zh-CN" sz="1000" b="1" i="1">
                                              <a:latin typeface="Cambria Math" panose="02040503050406030204" pitchFamily="18" charset="0"/>
                                              <a:ea typeface="Cambria Math" panose="02040503050406030204" pitchFamily="18" charset="0"/>
                                            </a:rPr>
                                            <m:t>𝝈</m:t>
                                          </m:r>
                                        </m:e>
                                      </m:acc>
                                    </m:e>
                                    <m:sub>
                                      <m:r>
                                        <a:rPr kumimoji="1" lang="en-US" altLang="zh-CN" sz="1000" b="1" i="1">
                                          <a:latin typeface="Cambria Math" panose="02040503050406030204" pitchFamily="18" charset="0"/>
                                        </a:rPr>
                                        <m:t>𝒙</m:t>
                                      </m:r>
                                      <m:r>
                                        <a:rPr kumimoji="1" lang="en-US" altLang="zh-CN" sz="1000" b="1" i="1">
                                          <a:latin typeface="Cambria Math" panose="02040503050406030204" pitchFamily="18" charset="0"/>
                                          <a:ea typeface="Cambria Math" panose="02040503050406030204" pitchFamily="18" charset="0"/>
                                        </a:rPr>
                                        <m:t>∓</m:t>
                                      </m:r>
                                    </m:sub>
                                    <m:sup>
                                      <m:r>
                                        <a:rPr kumimoji="1" lang="en-US" altLang="zh-CN" sz="1000" b="1" i="1">
                                          <a:latin typeface="Cambria Math" panose="02040503050406030204" pitchFamily="18" charset="0"/>
                                        </a:rPr>
                                        <m:t>∗</m:t>
                                      </m:r>
                                    </m:sup>
                                  </m:sSubSup>
                                  <m:r>
                                    <a:rPr lang="en-US" altLang="zh-CN" sz="1000" b="1" i="1">
                                      <a:latin typeface="Cambria Math" panose="02040503050406030204" pitchFamily="18" charset="0"/>
                                      <a:ea typeface="Cambria Math" panose="02040503050406030204" pitchFamily="18" charset="0"/>
                                    </a:rPr>
                                    <m:t>+</m:t>
                                  </m:r>
                                  <m:sSubSup>
                                    <m:sSubSupPr>
                                      <m:ctrlPr>
                                        <a:rPr lang="en-US" altLang="zh-CN" sz="1000" b="1" i="1">
                                          <a:latin typeface="Cambria Math" panose="02040503050406030204" pitchFamily="18" charset="0"/>
                                          <a:ea typeface="Cambria Math" panose="02040503050406030204" pitchFamily="18" charset="0"/>
                                        </a:rPr>
                                      </m:ctrlPr>
                                    </m:sSubSupPr>
                                    <m:e>
                                      <m:r>
                                        <a:rPr lang="en-US" altLang="zh-CN" sz="1000" b="1" i="1">
                                          <a:latin typeface="Cambria Math" panose="02040503050406030204" pitchFamily="18" charset="0"/>
                                          <a:ea typeface="Cambria Math" panose="02040503050406030204" pitchFamily="18" charset="0"/>
                                        </a:rPr>
                                        <m:t>𝝈</m:t>
                                      </m:r>
                                    </m:e>
                                    <m:sub>
                                      <m:r>
                                        <a:rPr lang="en-US" altLang="zh-CN" sz="1000" b="1" i="1">
                                          <a:latin typeface="Cambria Math" panose="02040503050406030204" pitchFamily="18" charset="0"/>
                                          <a:ea typeface="Cambria Math" panose="02040503050406030204" pitchFamily="18" charset="0"/>
                                        </a:rPr>
                                        <m:t>𝒚</m:t>
                                      </m:r>
                                      <m:r>
                                        <a:rPr lang="en-US" altLang="zh-CN" sz="1000" b="1" i="1">
                                          <a:latin typeface="Cambria Math" panose="02040503050406030204" pitchFamily="18" charset="0"/>
                                          <a:ea typeface="Cambria Math" panose="02040503050406030204" pitchFamily="18" charset="0"/>
                                        </a:rPr>
                                        <m:t>∓</m:t>
                                      </m:r>
                                    </m:sub>
                                    <m:sup>
                                      <m:r>
                                        <a:rPr lang="en-US" altLang="zh-CN" sz="1000" b="1" i="1">
                                          <a:latin typeface="Cambria Math" panose="02040503050406030204" pitchFamily="18" charset="0"/>
                                          <a:ea typeface="Cambria Math" panose="02040503050406030204" pitchFamily="18" charset="0"/>
                                        </a:rPr>
                                        <m:t>∗</m:t>
                                      </m:r>
                                    </m:sup>
                                  </m:sSubSup>
                                </m:e>
                              </m:d>
                            </m:den>
                          </m:f>
                          <m:sSub>
                            <m:sSubPr>
                              <m:ctrlPr>
                                <a:rPr kumimoji="1" lang="en-US" altLang="zh-CN" sz="1000" b="1" i="1">
                                  <a:latin typeface="Cambria Math" panose="02040503050406030204" pitchFamily="18" charset="0"/>
                                  <a:ea typeface="Cambria Math" panose="02040503050406030204" pitchFamily="18" charset="0"/>
                                </a:rPr>
                              </m:ctrlPr>
                            </m:sSubPr>
                            <m:e>
                              <m:r>
                                <a:rPr kumimoji="1" lang="en-US" altLang="zh-CN" sz="1000" b="1" i="1">
                                  <a:latin typeface="Cambria Math" panose="02040503050406030204" pitchFamily="18" charset="0"/>
                                  <a:ea typeface="Cambria Math" panose="02040503050406030204" pitchFamily="18" charset="0"/>
                                </a:rPr>
                                <m:t>∆</m:t>
                              </m:r>
                              <m:r>
                                <a:rPr kumimoji="1" lang="en-US" altLang="zh-CN" sz="1000" b="1" i="1" smtClean="0">
                                  <a:latin typeface="Cambria Math" panose="02040503050406030204" pitchFamily="18" charset="0"/>
                                  <a:ea typeface="Cambria Math" panose="02040503050406030204" pitchFamily="18" charset="0"/>
                                </a:rPr>
                                <m:t>𝒚</m:t>
                              </m:r>
                            </m:e>
                            <m:sub>
                              <m:r>
                                <a:rPr kumimoji="1" lang="en-US" altLang="zh-CN" sz="1000" b="1" i="1">
                                  <a:latin typeface="Cambria Math" panose="02040503050406030204" pitchFamily="18" charset="0"/>
                                  <a:ea typeface="Cambria Math" panose="02040503050406030204" pitchFamily="18" charset="0"/>
                                </a:rPr>
                                <m:t>𝑰𝑷</m:t>
                              </m:r>
                            </m:sub>
                          </m:sSub>
                        </m:oMath>
                      </m:oMathPara>
                    </a14:m>
                    <a:endParaRPr lang="en-US" altLang="zh-CN" sz="1000" b="1" dirty="0"/>
                  </a:p>
                </p:txBody>
              </p:sp>
            </mc:Choice>
            <mc:Fallback xmlns="">
              <p:sp>
                <p:nvSpPr>
                  <p:cNvPr id="3" name="文本框 2">
                    <a:extLst>
                      <a:ext uri="{FF2B5EF4-FFF2-40B4-BE49-F238E27FC236}">
                        <a16:creationId xmlns:a16="http://schemas.microsoft.com/office/drawing/2014/main" id="{AA60EEB5-2436-148B-C936-45AC3C822BC9}"/>
                      </a:ext>
                    </a:extLst>
                  </p:cNvPr>
                  <p:cNvSpPr txBox="1">
                    <a:spLocks noRot="1" noChangeAspect="1" noMove="1" noResize="1" noEditPoints="1" noAdjustHandles="1" noChangeArrowheads="1" noChangeShapeType="1" noTextEdit="1"/>
                  </p:cNvSpPr>
                  <p:nvPr/>
                </p:nvSpPr>
                <p:spPr>
                  <a:xfrm>
                    <a:off x="-822817" y="6227668"/>
                    <a:ext cx="1997812" cy="44896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EBCF700-33F9-9AAD-AF1B-DAC391DCBF0E}"/>
                      </a:ext>
                    </a:extLst>
                  </p:cNvPr>
                  <p:cNvSpPr txBox="1"/>
                  <p:nvPr/>
                </p:nvSpPr>
                <p:spPr>
                  <a:xfrm>
                    <a:off x="989018" y="6279053"/>
                    <a:ext cx="1997813" cy="3159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200" b="1" i="1" smtClean="0">
                                  <a:solidFill>
                                    <a:schemeClr val="tx1"/>
                                  </a:solidFill>
                                  <a:latin typeface="Cambria Math" panose="02040503050406030204" pitchFamily="18" charset="0"/>
                                  <a:ea typeface="Cambria Math" panose="02040503050406030204" pitchFamily="18" charset="0"/>
                                </a:rPr>
                              </m:ctrlPr>
                            </m:sSubPr>
                            <m:e>
                              <m:r>
                                <a:rPr kumimoji="1" lang="en-US" altLang="zh-CN" sz="1200" b="1" i="0" smtClean="0">
                                  <a:solidFill>
                                    <a:schemeClr val="tx1"/>
                                  </a:solidFill>
                                  <a:latin typeface="Cambria Math" panose="02040503050406030204" pitchFamily="18" charset="0"/>
                                  <a:ea typeface="Cambria Math" panose="02040503050406030204" pitchFamily="18" charset="0"/>
                                </a:rPr>
                                <m:t>∆</m:t>
                              </m:r>
                              <m:r>
                                <a:rPr kumimoji="1" lang="en-US" altLang="zh-CN" sz="1200" b="1" i="0" smtClean="0">
                                  <a:solidFill>
                                    <a:schemeClr val="tx1"/>
                                  </a:solidFill>
                                  <a:latin typeface="Cambria Math" panose="02040503050406030204" pitchFamily="18" charset="0"/>
                                  <a:ea typeface="Cambria Math" panose="02040503050406030204" pitchFamily="18" charset="0"/>
                                </a:rPr>
                                <m:t>𝐲</m:t>
                              </m:r>
                            </m:e>
                            <m:sub>
                              <m:r>
                                <a:rPr kumimoji="1" lang="en-US" altLang="zh-CN" sz="1200" b="1" i="0" smtClean="0">
                                  <a:solidFill>
                                    <a:schemeClr val="tx1"/>
                                  </a:solidFill>
                                  <a:latin typeface="Cambria Math" panose="02040503050406030204" pitchFamily="18" charset="0"/>
                                  <a:ea typeface="Cambria Math" panose="02040503050406030204" pitchFamily="18" charset="0"/>
                                </a:rPr>
                                <m:t>𝐁𝐏𝐌</m:t>
                              </m:r>
                            </m:sub>
                          </m:sSub>
                          <m:r>
                            <a:rPr kumimoji="1" lang="en-US" altLang="zh-CN" sz="1200" b="1" i="0" smtClean="0">
                              <a:solidFill>
                                <a:schemeClr val="tx1"/>
                              </a:solidFill>
                              <a:latin typeface="Cambria Math" panose="02040503050406030204" pitchFamily="18" charset="0"/>
                              <a:ea typeface="Cambria Math" panose="02040503050406030204" pitchFamily="18" charset="0"/>
                            </a:rPr>
                            <m:t>=</m:t>
                          </m:r>
                          <m:rad>
                            <m:radPr>
                              <m:degHide m:val="on"/>
                              <m:ctrlPr>
                                <a:rPr kumimoji="1" lang="en-US" altLang="zh-CN" sz="1200" b="1" i="1">
                                  <a:solidFill>
                                    <a:schemeClr val="tx1"/>
                                  </a:solidFill>
                                  <a:latin typeface="Cambria Math" panose="02040503050406030204" pitchFamily="18" charset="0"/>
                                </a:rPr>
                              </m:ctrlPr>
                            </m:radPr>
                            <m:deg/>
                            <m:e>
                              <m:sSup>
                                <m:sSupPr>
                                  <m:ctrlPr>
                                    <a:rPr kumimoji="1" lang="en-US" altLang="zh-CN" sz="1200" b="1" i="1">
                                      <a:solidFill>
                                        <a:schemeClr val="tx1"/>
                                      </a:solidFill>
                                      <a:latin typeface="Cambria Math" panose="02040503050406030204" pitchFamily="18" charset="0"/>
                                    </a:rPr>
                                  </m:ctrlPr>
                                </m:sSupPr>
                                <m:e>
                                  <m:r>
                                    <a:rPr kumimoji="1" lang="en-US" altLang="zh-CN" sz="1200" b="1" i="0">
                                      <a:solidFill>
                                        <a:schemeClr val="tx1"/>
                                      </a:solidFill>
                                      <a:latin typeface="Cambria Math" panose="02040503050406030204" pitchFamily="18" charset="0"/>
                                      <a:ea typeface="Cambria Math" panose="02040503050406030204" pitchFamily="18" charset="0"/>
                                    </a:rPr>
                                    <m:t>𝛃</m:t>
                                  </m:r>
                                </m:e>
                                <m:sup>
                                  <m:r>
                                    <a:rPr kumimoji="1" lang="en-US" altLang="zh-CN" sz="1200" b="1" i="0">
                                      <a:solidFill>
                                        <a:schemeClr val="tx1"/>
                                      </a:solidFill>
                                      <a:latin typeface="Cambria Math" panose="02040503050406030204" pitchFamily="18" charset="0"/>
                                    </a:rPr>
                                    <m:t>∗</m:t>
                                  </m:r>
                                </m:sup>
                              </m:sSup>
                              <m:sSub>
                                <m:sSubPr>
                                  <m:ctrlPr>
                                    <a:rPr kumimoji="1" lang="en-US" altLang="zh-CN" sz="1200" b="1" i="1">
                                      <a:solidFill>
                                        <a:schemeClr val="tx1"/>
                                      </a:solidFill>
                                      <a:latin typeface="Cambria Math" panose="02040503050406030204" pitchFamily="18" charset="0"/>
                                    </a:rPr>
                                  </m:ctrlPr>
                                </m:sSubPr>
                                <m:e>
                                  <m:r>
                                    <a:rPr kumimoji="1" lang="en-US" altLang="zh-CN" sz="1200" b="1" i="0">
                                      <a:solidFill>
                                        <a:schemeClr val="tx1"/>
                                      </a:solidFill>
                                      <a:latin typeface="Cambria Math" panose="02040503050406030204" pitchFamily="18" charset="0"/>
                                      <a:ea typeface="Cambria Math" panose="02040503050406030204" pitchFamily="18" charset="0"/>
                                    </a:rPr>
                                    <m:t>𝛃</m:t>
                                  </m:r>
                                </m:e>
                                <m:sub>
                                  <m:r>
                                    <a:rPr kumimoji="1" lang="en-US" altLang="zh-CN" sz="1200" b="1" i="0">
                                      <a:solidFill>
                                        <a:schemeClr val="tx1"/>
                                      </a:solidFill>
                                      <a:latin typeface="Cambria Math" panose="02040503050406030204" pitchFamily="18" charset="0"/>
                                      <a:ea typeface="Cambria Math" panose="02040503050406030204" pitchFamily="18" charset="0"/>
                                    </a:rPr>
                                    <m:t>𝐁𝐏𝐌</m:t>
                                  </m:r>
                                </m:sub>
                              </m:sSub>
                            </m:e>
                          </m:rad>
                          <m:r>
                            <a:rPr kumimoji="1" lang="en-US" altLang="zh-CN" sz="1200" b="1" i="0" smtClean="0">
                              <a:solidFill>
                                <a:schemeClr val="tx1"/>
                              </a:solidFill>
                              <a:latin typeface="Cambria Math" panose="02040503050406030204" pitchFamily="18" charset="0"/>
                              <a:ea typeface="Cambria Math" panose="02040503050406030204" pitchFamily="18" charset="0"/>
                            </a:rPr>
                            <m:t>∆</m:t>
                          </m:r>
                          <m:sSup>
                            <m:sSupPr>
                              <m:ctrlPr>
                                <a:rPr kumimoji="1" lang="en-US" altLang="zh-CN" sz="1200" b="1" i="1" smtClean="0">
                                  <a:solidFill>
                                    <a:schemeClr val="tx1"/>
                                  </a:solidFill>
                                  <a:latin typeface="Cambria Math" panose="02040503050406030204" pitchFamily="18" charset="0"/>
                                  <a:ea typeface="Cambria Math" panose="02040503050406030204" pitchFamily="18" charset="0"/>
                                </a:rPr>
                              </m:ctrlPr>
                            </m:sSupPr>
                            <m:e>
                              <m:r>
                                <a:rPr kumimoji="1" lang="en-US" altLang="zh-CN" sz="1200" b="1" i="0" smtClean="0">
                                  <a:solidFill>
                                    <a:schemeClr val="tx1"/>
                                  </a:solidFill>
                                  <a:latin typeface="Cambria Math" panose="02040503050406030204" pitchFamily="18" charset="0"/>
                                  <a:ea typeface="Cambria Math" panose="02040503050406030204" pitchFamily="18" charset="0"/>
                                </a:rPr>
                                <m:t>𝐲</m:t>
                              </m:r>
                            </m:e>
                            <m:sup>
                              <m:r>
                                <a:rPr kumimoji="1" lang="en-US" altLang="zh-CN" sz="1200" b="1" i="0" smtClean="0">
                                  <a:solidFill>
                                    <a:schemeClr val="tx1"/>
                                  </a:solidFill>
                                  <a:latin typeface="Cambria Math" panose="02040503050406030204" pitchFamily="18" charset="0"/>
                                  <a:ea typeface="Cambria Math" panose="02040503050406030204" pitchFamily="18" charset="0"/>
                                </a:rPr>
                                <m:t>′</m:t>
                              </m:r>
                            </m:sup>
                          </m:sSup>
                        </m:oMath>
                      </m:oMathPara>
                    </a14:m>
                    <a:endParaRPr lang="zh-CN" altLang="en-US" sz="1200" dirty="0"/>
                  </a:p>
                </p:txBody>
              </p:sp>
            </mc:Choice>
            <mc:Fallback xmlns="">
              <p:sp>
                <p:nvSpPr>
                  <p:cNvPr id="4" name="文本框 3">
                    <a:extLst>
                      <a:ext uri="{FF2B5EF4-FFF2-40B4-BE49-F238E27FC236}">
                        <a16:creationId xmlns:a16="http://schemas.microsoft.com/office/drawing/2014/main" id="{BEBCF700-33F9-9AAD-AF1B-DAC391DCBF0E}"/>
                      </a:ext>
                    </a:extLst>
                  </p:cNvPr>
                  <p:cNvSpPr txBox="1">
                    <a:spLocks noRot="1" noChangeAspect="1" noMove="1" noResize="1" noEditPoints="1" noAdjustHandles="1" noChangeArrowheads="1" noChangeShapeType="1" noTextEdit="1"/>
                  </p:cNvSpPr>
                  <p:nvPr/>
                </p:nvSpPr>
                <p:spPr>
                  <a:xfrm>
                    <a:off x="989018" y="6279053"/>
                    <a:ext cx="1997813" cy="315984"/>
                  </a:xfrm>
                  <a:prstGeom prst="rect">
                    <a:avLst/>
                  </a:prstGeom>
                  <a:blipFill>
                    <a:blip r:embed="rId8"/>
                    <a:stretch>
                      <a:fillRect b="-3846"/>
                    </a:stretch>
                  </a:blipFill>
                </p:spPr>
                <p:txBody>
                  <a:bodyPr/>
                  <a:lstStyle/>
                  <a:p>
                    <a:r>
                      <a:rPr lang="zh-CN" altLang="en-US">
                        <a:noFill/>
                      </a:rPr>
                      <a:t> </a:t>
                    </a:r>
                  </a:p>
                </p:txBody>
              </p:sp>
            </mc:Fallback>
          </mc:AlternateContent>
        </p:grpSp>
        <p:pic>
          <p:nvPicPr>
            <p:cNvPr id="15" name="图片 14">
              <a:extLst>
                <a:ext uri="{FF2B5EF4-FFF2-40B4-BE49-F238E27FC236}">
                  <a16:creationId xmlns:a16="http://schemas.microsoft.com/office/drawing/2014/main" id="{F4097F10-7D9D-0438-92E6-38BE0054BA18}"/>
                </a:ext>
              </a:extLst>
            </p:cNvPr>
            <p:cNvPicPr>
              <a:picLocks noChangeAspect="1"/>
            </p:cNvPicPr>
            <p:nvPr/>
          </p:nvPicPr>
          <p:blipFill rotWithShape="1">
            <a:blip r:embed="rId9"/>
            <a:srcRect r="9541"/>
            <a:stretch/>
          </p:blipFill>
          <p:spPr>
            <a:xfrm>
              <a:off x="8310552" y="3885202"/>
              <a:ext cx="1934458" cy="1030649"/>
            </a:xfrm>
            <a:prstGeom prst="rect">
              <a:avLst/>
            </a:prstGeom>
          </p:spPr>
        </p:pic>
        <p:pic>
          <p:nvPicPr>
            <p:cNvPr id="17" name="图片 16" descr="图表&#10;&#10;描述已自动生成">
              <a:extLst>
                <a:ext uri="{FF2B5EF4-FFF2-40B4-BE49-F238E27FC236}">
                  <a16:creationId xmlns:a16="http://schemas.microsoft.com/office/drawing/2014/main" id="{53F57ACE-576F-11C6-2A8F-192C32D1F331}"/>
                </a:ext>
              </a:extLst>
            </p:cNvPr>
            <p:cNvPicPr>
              <a:picLocks noChangeAspect="1"/>
            </p:cNvPicPr>
            <p:nvPr/>
          </p:nvPicPr>
          <p:blipFill>
            <a:blip r:embed="rId10"/>
            <a:stretch>
              <a:fillRect/>
            </a:stretch>
          </p:blipFill>
          <p:spPr>
            <a:xfrm>
              <a:off x="8327969" y="4901413"/>
              <a:ext cx="1993209" cy="1061950"/>
            </a:xfrm>
            <a:prstGeom prst="rect">
              <a:avLst/>
            </a:prstGeom>
          </p:spPr>
        </p:pic>
        <p:sp>
          <p:nvSpPr>
            <p:cNvPr id="20" name="矩形 19">
              <a:extLst>
                <a:ext uri="{FF2B5EF4-FFF2-40B4-BE49-F238E27FC236}">
                  <a16:creationId xmlns:a16="http://schemas.microsoft.com/office/drawing/2014/main" id="{84BF5A5E-9F4B-C298-9540-D23D844F2973}"/>
                </a:ext>
              </a:extLst>
            </p:cNvPr>
            <p:cNvSpPr/>
            <p:nvPr/>
          </p:nvSpPr>
          <p:spPr>
            <a:xfrm>
              <a:off x="806839" y="1390650"/>
              <a:ext cx="9663613" cy="48672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a:extLst>
              <a:ext uri="{FF2B5EF4-FFF2-40B4-BE49-F238E27FC236}">
                <a16:creationId xmlns:a16="http://schemas.microsoft.com/office/drawing/2014/main" id="{BD9DD239-EF2A-284C-9A93-6B04A94E2248}"/>
              </a:ext>
            </a:extLst>
          </p:cNvPr>
          <p:cNvSpPr txBox="1"/>
          <p:nvPr/>
        </p:nvSpPr>
        <p:spPr>
          <a:xfrm>
            <a:off x="4897517" y="68228"/>
            <a:ext cx="1951201" cy="523220"/>
          </a:xfrm>
          <a:prstGeom prst="rect">
            <a:avLst/>
          </a:prstGeom>
          <a:noFill/>
        </p:spPr>
        <p:txBody>
          <a:bodyPr wrap="square" rtlCol="0">
            <a:spAutoFit/>
          </a:bodyPr>
          <a:lstStyle/>
          <a:p>
            <a:r>
              <a:rPr lang="en-US" altLang="zh-CN" sz="2800" b="1" dirty="0">
                <a:solidFill>
                  <a:schemeClr val="accent1">
                    <a:lumMod val="50000"/>
                  </a:schemeClr>
                </a:solidFill>
                <a:latin typeface="Times New Roman" panose="02020603050405020304" pitchFamily="18" charset="0"/>
                <a:ea typeface="华文楷体" panose="02010600040101010101" pitchFamily="2" charset="-122"/>
                <a:cs typeface="Times New Roman" panose="02020603050405020304" pitchFamily="18" charset="0"/>
              </a:rPr>
              <a:t>Methods</a:t>
            </a:r>
            <a:endParaRPr lang="zh-CN" altLang="en-US" sz="2800" b="1" dirty="0">
              <a:solidFill>
                <a:schemeClr val="accent1">
                  <a:lumMod val="50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23" name="组合 9">
            <a:extLst>
              <a:ext uri="{FF2B5EF4-FFF2-40B4-BE49-F238E27FC236}">
                <a16:creationId xmlns:a16="http://schemas.microsoft.com/office/drawing/2014/main" id="{27B08901-F412-2845-81AD-8DE7D6A459E2}"/>
              </a:ext>
            </a:extLst>
          </p:cNvPr>
          <p:cNvGrpSpPr>
            <a:grpSpLocks/>
          </p:cNvGrpSpPr>
          <p:nvPr/>
        </p:nvGrpSpPr>
        <p:grpSpPr bwMode="auto">
          <a:xfrm>
            <a:off x="451743" y="651086"/>
            <a:ext cx="11214039" cy="73930"/>
            <a:chOff x="30834" y="1305568"/>
            <a:chExt cx="8816454" cy="66133"/>
          </a:xfrm>
        </p:grpSpPr>
        <p:sp>
          <p:nvSpPr>
            <p:cNvPr id="24" name="矩形 23">
              <a:extLst>
                <a:ext uri="{FF2B5EF4-FFF2-40B4-BE49-F238E27FC236}">
                  <a16:creationId xmlns:a16="http://schemas.microsoft.com/office/drawing/2014/main" id="{01FD10DB-B291-0041-869B-22327B0ACC39}"/>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25" name="矩形 24">
              <a:extLst>
                <a:ext uri="{FF2B5EF4-FFF2-40B4-BE49-F238E27FC236}">
                  <a16:creationId xmlns:a16="http://schemas.microsoft.com/office/drawing/2014/main" id="{2480E798-1732-4047-AEC4-41C071E079FD}"/>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pic>
        <p:nvPicPr>
          <p:cNvPr id="2" name="图片 1">
            <a:extLst>
              <a:ext uri="{FF2B5EF4-FFF2-40B4-BE49-F238E27FC236}">
                <a16:creationId xmlns:a16="http://schemas.microsoft.com/office/drawing/2014/main" id="{2AF1F1CA-8324-4B47-A221-B4056AEFE978}"/>
              </a:ext>
            </a:extLst>
          </p:cNvPr>
          <p:cNvPicPr>
            <a:picLocks noChangeAspect="1"/>
          </p:cNvPicPr>
          <p:nvPr/>
        </p:nvPicPr>
        <p:blipFill>
          <a:blip r:embed="rId11"/>
          <a:stretch>
            <a:fillRect/>
          </a:stretch>
        </p:blipFill>
        <p:spPr>
          <a:xfrm>
            <a:off x="6733333" y="5459223"/>
            <a:ext cx="2169478" cy="439220"/>
          </a:xfrm>
          <a:prstGeom prst="rect">
            <a:avLst/>
          </a:prstGeom>
        </p:spPr>
      </p:pic>
      <p:pic>
        <p:nvPicPr>
          <p:cNvPr id="7" name="图片 6" descr="图表, 直方图&#10;&#10;描述已自动生成">
            <a:extLst>
              <a:ext uri="{FF2B5EF4-FFF2-40B4-BE49-F238E27FC236}">
                <a16:creationId xmlns:a16="http://schemas.microsoft.com/office/drawing/2014/main" id="{D98D7760-AB18-1F4B-B2AE-DF827432B1F4}"/>
              </a:ext>
            </a:extLst>
          </p:cNvPr>
          <p:cNvPicPr>
            <a:picLocks noChangeAspect="1"/>
          </p:cNvPicPr>
          <p:nvPr/>
        </p:nvPicPr>
        <p:blipFill rotWithShape="1">
          <a:blip r:embed="rId12"/>
          <a:srcRect l="10921" t="10300" r="7331"/>
          <a:stretch/>
        </p:blipFill>
        <p:spPr>
          <a:xfrm>
            <a:off x="6518858" y="3762387"/>
            <a:ext cx="2309076" cy="1689119"/>
          </a:xfrm>
          <a:prstGeom prst="rect">
            <a:avLst/>
          </a:prstGeom>
        </p:spPr>
      </p:pic>
      <p:sp>
        <p:nvSpPr>
          <p:cNvPr id="26" name="TextBox 25">
            <a:extLst>
              <a:ext uri="{FF2B5EF4-FFF2-40B4-BE49-F238E27FC236}">
                <a16:creationId xmlns:a16="http://schemas.microsoft.com/office/drawing/2014/main" id="{62AAE5C9-1E61-B343-9459-9023AC40F81E}"/>
              </a:ext>
            </a:extLst>
          </p:cNvPr>
          <p:cNvSpPr txBox="1"/>
          <p:nvPr/>
        </p:nvSpPr>
        <p:spPr>
          <a:xfrm>
            <a:off x="451743" y="6263772"/>
            <a:ext cx="10509172" cy="523220"/>
          </a:xfrm>
          <a:prstGeom prst="rect">
            <a:avLst/>
          </a:prstGeom>
          <a:noFill/>
        </p:spPr>
        <p:txBody>
          <a:bodyPr wrap="square">
            <a:spAutoFit/>
          </a:bodyPr>
          <a:lstStyle/>
          <a:p>
            <a:pPr marL="285750" indent="-285750" algn="just">
              <a:buFont typeface="Wingdings" pitchFamily="2" charset="2"/>
              <a:buChar char="v"/>
            </a:pPr>
            <a:r>
              <a:rPr lang="en-US" sz="1400" kern="100" dirty="0">
                <a:effectLst/>
                <a:latin typeface="DengXian" panose="02010600030101010101" pitchFamily="2" charset="-122"/>
                <a:ea typeface="DengXian" panose="02010600030101010101" pitchFamily="2" charset="-122"/>
                <a:cs typeface="Times New Roman" panose="02020603050405020304" pitchFamily="18" charset="0"/>
              </a:rPr>
              <a:t>The design of luminosity feedback system depends on the </a:t>
            </a:r>
            <a:r>
              <a:rPr lang="en-US" sz="1400" b="1" kern="100" dirty="0">
                <a:solidFill>
                  <a:schemeClr val="accent1"/>
                </a:solidFill>
                <a:effectLst/>
                <a:latin typeface="DengXian" panose="02010600030101010101" pitchFamily="2" charset="-122"/>
                <a:ea typeface="DengXian" panose="02010600030101010101" pitchFamily="2" charset="-122"/>
                <a:cs typeface="Times New Roman" panose="02020603050405020304" pitchFamily="18" charset="0"/>
              </a:rPr>
              <a:t>Designed machine parameters</a:t>
            </a:r>
            <a:r>
              <a:rPr lang="en-US" sz="1400" kern="100" dirty="0">
                <a:effectLst/>
                <a:latin typeface="DengXian" panose="02010600030101010101" pitchFamily="2" charset="-122"/>
                <a:ea typeface="DengXian" panose="02010600030101010101" pitchFamily="2" charset="-122"/>
                <a:cs typeface="Times New Roman" panose="02020603050405020304" pitchFamily="18" charset="0"/>
              </a:rPr>
              <a:t>, Position and resolution of the </a:t>
            </a:r>
            <a:r>
              <a:rPr lang="en-US" sz="1400" b="1" kern="100" dirty="0">
                <a:solidFill>
                  <a:schemeClr val="accent1"/>
                </a:solidFill>
                <a:effectLst/>
                <a:latin typeface="DengXian" panose="02010600030101010101" pitchFamily="2" charset="-122"/>
                <a:ea typeface="DengXian" panose="02010600030101010101" pitchFamily="2" charset="-122"/>
                <a:cs typeface="Times New Roman" panose="02020603050405020304" pitchFamily="18" charset="0"/>
              </a:rPr>
              <a:t>IP BPMs</a:t>
            </a:r>
            <a:r>
              <a:rPr lang="en-US" sz="14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sz="1400" b="1" kern="100" dirty="0">
                <a:solidFill>
                  <a:schemeClr val="accent1"/>
                </a:solidFill>
                <a:effectLst/>
                <a:latin typeface="DengXian" panose="02010600030101010101" pitchFamily="2" charset="-122"/>
                <a:ea typeface="DengXian" panose="02010600030101010101" pitchFamily="2" charset="-122"/>
                <a:cs typeface="Times New Roman" panose="02020603050405020304" pitchFamily="18" charset="0"/>
              </a:rPr>
              <a:t>Ground motion of the construction site</a:t>
            </a:r>
            <a:r>
              <a:rPr lang="en-US" sz="1400" kern="100" dirty="0">
                <a:effectLst/>
                <a:latin typeface="DengXian" panose="02010600030101010101" pitchFamily="2" charset="-122"/>
                <a:ea typeface="DengXian" panose="02010600030101010101" pitchFamily="2" charset="-122"/>
                <a:cs typeface="Times New Roman" panose="02020603050405020304" pitchFamily="18" charset="0"/>
              </a:rPr>
              <a:t>. </a:t>
            </a:r>
            <a:endParaRPr lang="en-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799422075"/>
      </p:ext>
    </p:extLst>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1791E1B-A0F8-EB47-B8CB-20CA8863DCDE}"/>
              </a:ext>
            </a:extLst>
          </p:cNvPr>
          <p:cNvSpPr txBox="1"/>
          <p:nvPr/>
        </p:nvSpPr>
        <p:spPr>
          <a:xfrm>
            <a:off x="1893299" y="148724"/>
            <a:ext cx="8782618" cy="461665"/>
          </a:xfrm>
          <a:prstGeom prst="rect">
            <a:avLst/>
          </a:prstGeom>
          <a:noFill/>
        </p:spPr>
        <p:txBody>
          <a:bodyPr wrap="square">
            <a:spAutoFit/>
          </a:bodyPr>
          <a:lstStyle/>
          <a:p>
            <a:r>
              <a:rPr lang="en-US" altLang="zh-CN" sz="2400" b="1" dirty="0">
                <a:solidFill>
                  <a:schemeClr val="accent1">
                    <a:lumMod val="50000"/>
                  </a:schemeClr>
                </a:solidFill>
                <a:effectLst/>
                <a:latin typeface="Times" pitchFamily="2" charset="0"/>
              </a:rPr>
              <a:t>Estimate the performance of the beam-beam deflection at CEPC </a:t>
            </a:r>
            <a:endParaRPr lang="en-US" altLang="zh-CN" sz="2400" b="1" dirty="0">
              <a:solidFill>
                <a:schemeClr val="accent1">
                  <a:lumMod val="50000"/>
                </a:schemeClr>
              </a:solidFill>
              <a:latin typeface="Times" pitchFamily="2" charset="0"/>
            </a:endParaRPr>
          </a:p>
        </p:txBody>
      </p:sp>
      <p:grpSp>
        <p:nvGrpSpPr>
          <p:cNvPr id="7" name="组合 9">
            <a:extLst>
              <a:ext uri="{FF2B5EF4-FFF2-40B4-BE49-F238E27FC236}">
                <a16:creationId xmlns:a16="http://schemas.microsoft.com/office/drawing/2014/main" id="{0A3FE5A8-048D-4547-A67D-70E0E40CD615}"/>
              </a:ext>
            </a:extLst>
          </p:cNvPr>
          <p:cNvGrpSpPr>
            <a:grpSpLocks/>
          </p:cNvGrpSpPr>
          <p:nvPr/>
        </p:nvGrpSpPr>
        <p:grpSpPr bwMode="auto">
          <a:xfrm>
            <a:off x="451743" y="651086"/>
            <a:ext cx="11214039" cy="73930"/>
            <a:chOff x="30834" y="1305568"/>
            <a:chExt cx="8816454" cy="66133"/>
          </a:xfrm>
        </p:grpSpPr>
        <p:sp>
          <p:nvSpPr>
            <p:cNvPr id="8" name="矩形 7">
              <a:extLst>
                <a:ext uri="{FF2B5EF4-FFF2-40B4-BE49-F238E27FC236}">
                  <a16:creationId xmlns:a16="http://schemas.microsoft.com/office/drawing/2014/main" id="{15A5251B-4909-044B-A348-938F1CB11DA9}"/>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9" name="矩形 8">
              <a:extLst>
                <a:ext uri="{FF2B5EF4-FFF2-40B4-BE49-F238E27FC236}">
                  <a16:creationId xmlns:a16="http://schemas.microsoft.com/office/drawing/2014/main" id="{25D7FC9D-E07D-1E40-B442-46B526C3CAE3}"/>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sp>
        <p:nvSpPr>
          <p:cNvPr id="11" name="文本框 10">
            <a:extLst>
              <a:ext uri="{FF2B5EF4-FFF2-40B4-BE49-F238E27FC236}">
                <a16:creationId xmlns:a16="http://schemas.microsoft.com/office/drawing/2014/main" id="{E57C3CA2-A189-B842-AC0F-E701E99D8A82}"/>
              </a:ext>
            </a:extLst>
          </p:cNvPr>
          <p:cNvSpPr txBox="1"/>
          <p:nvPr/>
        </p:nvSpPr>
        <p:spPr>
          <a:xfrm>
            <a:off x="484544" y="897561"/>
            <a:ext cx="11048511" cy="1015663"/>
          </a:xfrm>
          <a:prstGeom prst="rect">
            <a:avLst/>
          </a:prstGeom>
          <a:noFill/>
        </p:spPr>
        <p:txBody>
          <a:bodyPr wrap="square">
            <a:spAutoFit/>
          </a:bodyPr>
          <a:lstStyle/>
          <a:p>
            <a:pPr marL="285750" indent="-285750" algn="just">
              <a:buFont typeface="Wingdings" pitchFamily="2" charset="2"/>
              <a:buChar char="p"/>
            </a:pPr>
            <a:r>
              <a:rPr lang="en-US" altLang="zh-CN" sz="2000" dirty="0">
                <a:latin typeface="CMR10"/>
              </a:rPr>
              <a:t>C</a:t>
            </a:r>
            <a:r>
              <a:rPr lang="en-US" altLang="zh-CN" sz="2000" dirty="0">
                <a:effectLst/>
                <a:latin typeface="CMR10"/>
              </a:rPr>
              <a:t>onsider the case where the offset at IP is 10% of the beam size caused by ground motion and the luminosity loss is about 1% . The beam-beam angular deflection can be estimated based on the CEPC TDR parameters and the distance from the IP to the IP BPM of about 0.9m.</a:t>
            </a:r>
            <a:endParaRPr lang="en-US" altLang="zh-CN" sz="2000" dirty="0"/>
          </a:p>
        </p:txBody>
      </p:sp>
      <p:sp>
        <p:nvSpPr>
          <p:cNvPr id="15" name="文本框 14">
            <a:extLst>
              <a:ext uri="{FF2B5EF4-FFF2-40B4-BE49-F238E27FC236}">
                <a16:creationId xmlns:a16="http://schemas.microsoft.com/office/drawing/2014/main" id="{7BD3D2E2-527D-8F40-BE26-2728F1A3297A}"/>
              </a:ext>
            </a:extLst>
          </p:cNvPr>
          <p:cNvSpPr txBox="1"/>
          <p:nvPr/>
        </p:nvSpPr>
        <p:spPr>
          <a:xfrm>
            <a:off x="683385" y="4166041"/>
            <a:ext cx="5706170" cy="2139047"/>
          </a:xfrm>
          <a:prstGeom prst="rect">
            <a:avLst/>
          </a:prstGeom>
          <a:noFill/>
        </p:spPr>
        <p:txBody>
          <a:bodyPr wrap="square">
            <a:spAutoFit/>
          </a:bodyPr>
          <a:lstStyle/>
          <a:p>
            <a:pPr marL="285750" indent="-285750" algn="just">
              <a:buFont typeface="Wingdings" pitchFamily="2" charset="2"/>
              <a:buChar char="p"/>
            </a:pPr>
            <a:r>
              <a:rPr lang="en-US" altLang="zh-CN" sz="1900" dirty="0">
                <a:solidFill>
                  <a:schemeClr val="accent6">
                    <a:lumMod val="50000"/>
                  </a:schemeClr>
                </a:solidFill>
                <a:effectLst/>
                <a:latin typeface="CMR10"/>
              </a:rPr>
              <a:t>For the vertical orbit feedback system, this method may work</a:t>
            </a:r>
            <a:r>
              <a:rPr lang="en-US" altLang="zh-CN" sz="1900" dirty="0">
                <a:effectLst/>
                <a:latin typeface="CMR10"/>
              </a:rPr>
              <a:t>, since the offset is sizable compared to typical expected BPM resolution(0.2um).</a:t>
            </a:r>
          </a:p>
          <a:p>
            <a:pPr marL="285750" indent="-285750" algn="just">
              <a:buFont typeface="Wingdings" pitchFamily="2" charset="2"/>
              <a:buChar char="p"/>
            </a:pPr>
            <a:r>
              <a:rPr lang="en-US" altLang="zh-CN" sz="1900" dirty="0">
                <a:effectLst/>
                <a:latin typeface="CMR10"/>
              </a:rPr>
              <a:t>But for horizontal the beam-beam deflection is too weak, makes it difficult to measure such a small beam deflection.  </a:t>
            </a:r>
            <a:r>
              <a:rPr lang="en-US" altLang="zh-CN" sz="1900" dirty="0">
                <a:solidFill>
                  <a:schemeClr val="accent6">
                    <a:lumMod val="50000"/>
                  </a:schemeClr>
                </a:solidFill>
                <a:latin typeface="CMR10"/>
              </a:rPr>
              <a:t>T</a:t>
            </a:r>
            <a:r>
              <a:rPr lang="en-US" altLang="zh-CN" sz="1900" dirty="0">
                <a:solidFill>
                  <a:schemeClr val="accent6">
                    <a:lumMod val="50000"/>
                  </a:schemeClr>
                </a:solidFill>
                <a:effectLst/>
                <a:latin typeface="CMR10"/>
              </a:rPr>
              <a:t>he luminosity driven method will be used for the horizontal orbit feedback. </a:t>
            </a:r>
            <a:endParaRPr lang="en-US" altLang="zh-CN" sz="1900" dirty="0">
              <a:solidFill>
                <a:schemeClr val="accent6">
                  <a:lumMod val="50000"/>
                </a:schemeClr>
              </a:solidFill>
            </a:endParaRPr>
          </a:p>
        </p:txBody>
      </p:sp>
      <p:pic>
        <p:nvPicPr>
          <p:cNvPr id="18" name="图片 17" descr="黑暗中的灯光&#10;&#10;中度可信度描述已自动生成">
            <a:extLst>
              <a:ext uri="{FF2B5EF4-FFF2-40B4-BE49-F238E27FC236}">
                <a16:creationId xmlns:a16="http://schemas.microsoft.com/office/drawing/2014/main" id="{E795D52F-D8DD-B940-B97C-32DC63988B6B}"/>
              </a:ext>
            </a:extLst>
          </p:cNvPr>
          <p:cNvPicPr>
            <a:picLocks noChangeAspect="1"/>
          </p:cNvPicPr>
          <p:nvPr/>
        </p:nvPicPr>
        <p:blipFill>
          <a:blip r:embed="rId2"/>
          <a:stretch>
            <a:fillRect/>
          </a:stretch>
        </p:blipFill>
        <p:spPr>
          <a:xfrm>
            <a:off x="6695381" y="4518893"/>
            <a:ext cx="4177408" cy="1337293"/>
          </a:xfrm>
          <a:prstGeom prst="rect">
            <a:avLst/>
          </a:prstGeom>
        </p:spPr>
      </p:pic>
      <p:pic>
        <p:nvPicPr>
          <p:cNvPr id="2" name="图片 1">
            <a:extLst>
              <a:ext uri="{FF2B5EF4-FFF2-40B4-BE49-F238E27FC236}">
                <a16:creationId xmlns:a16="http://schemas.microsoft.com/office/drawing/2014/main" id="{C5F13E17-C2F6-F547-B61F-97C0566574CB}"/>
              </a:ext>
            </a:extLst>
          </p:cNvPr>
          <p:cNvPicPr>
            <a:picLocks noChangeAspect="1"/>
          </p:cNvPicPr>
          <p:nvPr/>
        </p:nvPicPr>
        <p:blipFill>
          <a:blip r:embed="rId3"/>
          <a:stretch>
            <a:fillRect/>
          </a:stretch>
        </p:blipFill>
        <p:spPr>
          <a:xfrm>
            <a:off x="1228218" y="1913224"/>
            <a:ext cx="9561162" cy="2223526"/>
          </a:xfrm>
          <a:prstGeom prst="rect">
            <a:avLst/>
          </a:prstGeom>
        </p:spPr>
      </p:pic>
    </p:spTree>
    <p:extLst>
      <p:ext uri="{BB962C8B-B14F-4D97-AF65-F5344CB8AC3E}">
        <p14:creationId xmlns:p14="http://schemas.microsoft.com/office/powerpoint/2010/main" val="113623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204ACD9-AE01-EB4E-A3FC-B0D7C9AEA649}"/>
              </a:ext>
            </a:extLst>
          </p:cNvPr>
          <p:cNvPicPr>
            <a:picLocks noChangeAspect="1"/>
          </p:cNvPicPr>
          <p:nvPr/>
        </p:nvPicPr>
        <p:blipFill>
          <a:blip r:embed="rId2"/>
          <a:stretch>
            <a:fillRect/>
          </a:stretch>
        </p:blipFill>
        <p:spPr>
          <a:xfrm>
            <a:off x="786058" y="1984004"/>
            <a:ext cx="8757530" cy="1344640"/>
          </a:xfrm>
          <a:prstGeom prst="rect">
            <a:avLst/>
          </a:prstGeom>
        </p:spPr>
      </p:pic>
      <p:sp>
        <p:nvSpPr>
          <p:cNvPr id="5" name="文本框 4">
            <a:extLst>
              <a:ext uri="{FF2B5EF4-FFF2-40B4-BE49-F238E27FC236}">
                <a16:creationId xmlns:a16="http://schemas.microsoft.com/office/drawing/2014/main" id="{0282ACEB-0607-8E45-B2F4-FD73B86158C0}"/>
              </a:ext>
            </a:extLst>
          </p:cNvPr>
          <p:cNvSpPr txBox="1"/>
          <p:nvPr/>
        </p:nvSpPr>
        <p:spPr>
          <a:xfrm>
            <a:off x="4250531" y="129659"/>
            <a:ext cx="6100762" cy="461665"/>
          </a:xfrm>
          <a:prstGeom prst="rect">
            <a:avLst/>
          </a:prstGeom>
          <a:noFill/>
        </p:spPr>
        <p:txBody>
          <a:bodyPr wrap="square">
            <a:spAutoFit/>
          </a:bodyPr>
          <a:lstStyle/>
          <a:p>
            <a:r>
              <a:rPr lang="en-US" altLang="zh-CN" sz="2400" b="1" dirty="0">
                <a:solidFill>
                  <a:schemeClr val="accent1">
                    <a:lumMod val="50000"/>
                  </a:schemeClr>
                </a:solidFill>
                <a:effectLst/>
                <a:latin typeface="Times" pitchFamily="2" charset="0"/>
              </a:rPr>
              <a:t>Vertical IP orbit feedback </a:t>
            </a:r>
            <a:endParaRPr lang="en-US" altLang="zh-CN" sz="2400" b="1" dirty="0">
              <a:solidFill>
                <a:schemeClr val="accent1">
                  <a:lumMod val="50000"/>
                </a:schemeClr>
              </a:solidFill>
              <a:latin typeface="Times" pitchFamily="2" charset="0"/>
            </a:endParaRPr>
          </a:p>
        </p:txBody>
      </p:sp>
      <p:grpSp>
        <p:nvGrpSpPr>
          <p:cNvPr id="6" name="组合 9">
            <a:extLst>
              <a:ext uri="{FF2B5EF4-FFF2-40B4-BE49-F238E27FC236}">
                <a16:creationId xmlns:a16="http://schemas.microsoft.com/office/drawing/2014/main" id="{697158C4-207C-6E45-AB99-894A24C3FD5A}"/>
              </a:ext>
            </a:extLst>
          </p:cNvPr>
          <p:cNvGrpSpPr>
            <a:grpSpLocks/>
          </p:cNvGrpSpPr>
          <p:nvPr/>
        </p:nvGrpSpPr>
        <p:grpSpPr bwMode="auto">
          <a:xfrm>
            <a:off x="451743" y="651086"/>
            <a:ext cx="11214039" cy="73930"/>
            <a:chOff x="30834" y="1305568"/>
            <a:chExt cx="8816454" cy="66133"/>
          </a:xfrm>
        </p:grpSpPr>
        <p:sp>
          <p:nvSpPr>
            <p:cNvPr id="7" name="矩形 6">
              <a:extLst>
                <a:ext uri="{FF2B5EF4-FFF2-40B4-BE49-F238E27FC236}">
                  <a16:creationId xmlns:a16="http://schemas.microsoft.com/office/drawing/2014/main" id="{3BBBE611-F535-1A41-8EDF-22EF84E31B7C}"/>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8" name="矩形 7">
              <a:extLst>
                <a:ext uri="{FF2B5EF4-FFF2-40B4-BE49-F238E27FC236}">
                  <a16:creationId xmlns:a16="http://schemas.microsoft.com/office/drawing/2014/main" id="{71A69B12-7FE0-E44F-8085-B4B90E388D55}"/>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sp>
        <p:nvSpPr>
          <p:cNvPr id="14" name="文本框 13">
            <a:extLst>
              <a:ext uri="{FF2B5EF4-FFF2-40B4-BE49-F238E27FC236}">
                <a16:creationId xmlns:a16="http://schemas.microsoft.com/office/drawing/2014/main" id="{DA95C41B-C221-9646-92DE-45734A34E3FC}"/>
              </a:ext>
            </a:extLst>
          </p:cNvPr>
          <p:cNvSpPr txBox="1"/>
          <p:nvPr/>
        </p:nvSpPr>
        <p:spPr>
          <a:xfrm>
            <a:off x="451743" y="860820"/>
            <a:ext cx="10479882" cy="400110"/>
          </a:xfrm>
          <a:prstGeom prst="rect">
            <a:avLst/>
          </a:prstGeom>
          <a:noFill/>
        </p:spPr>
        <p:txBody>
          <a:bodyPr wrap="square">
            <a:spAutoFit/>
          </a:bodyPr>
          <a:lstStyle/>
          <a:p>
            <a:pPr marL="285750" indent="-285750">
              <a:buFont typeface="Wingdings" pitchFamily="2" charset="2"/>
              <a:buChar char="p"/>
            </a:pPr>
            <a:r>
              <a:rPr lang="en-US" altLang="zh-CN" sz="2000" dirty="0">
                <a:effectLst/>
                <a:latin typeface="CMR10"/>
              </a:rPr>
              <a:t>We prioritize using the </a:t>
            </a:r>
            <a:r>
              <a:rPr lang="en-US" altLang="zh-CN" sz="2000" dirty="0">
                <a:solidFill>
                  <a:srgbClr val="0070C0"/>
                </a:solidFill>
                <a:effectLst/>
                <a:latin typeface="CMR10"/>
              </a:rPr>
              <a:t>beam-beam deflection method </a:t>
            </a:r>
            <a:r>
              <a:rPr lang="en-US" altLang="zh-CN" sz="2000" dirty="0">
                <a:effectLst/>
                <a:latin typeface="CMR10"/>
              </a:rPr>
              <a:t>for vertical orbit feedback at the IP. </a:t>
            </a:r>
            <a:endParaRPr lang="en-US" altLang="zh-CN" sz="2000" dirty="0"/>
          </a:p>
        </p:txBody>
      </p:sp>
      <p:sp>
        <p:nvSpPr>
          <p:cNvPr id="16" name="文本框 15">
            <a:extLst>
              <a:ext uri="{FF2B5EF4-FFF2-40B4-BE49-F238E27FC236}">
                <a16:creationId xmlns:a16="http://schemas.microsoft.com/office/drawing/2014/main" id="{2C3F3E02-1793-F647-9E67-740159C7FFD2}"/>
              </a:ext>
            </a:extLst>
          </p:cNvPr>
          <p:cNvSpPr txBox="1"/>
          <p:nvPr/>
        </p:nvSpPr>
        <p:spPr>
          <a:xfrm>
            <a:off x="451743" y="1337661"/>
            <a:ext cx="11214039" cy="984885"/>
          </a:xfrm>
          <a:prstGeom prst="rect">
            <a:avLst/>
          </a:prstGeom>
          <a:noFill/>
        </p:spPr>
        <p:txBody>
          <a:bodyPr wrap="square">
            <a:spAutoFit/>
          </a:bodyPr>
          <a:lstStyle/>
          <a:p>
            <a:pPr marL="342900" indent="-342900">
              <a:buFont typeface="Wingdings" pitchFamily="2" charset="2"/>
              <a:buChar char="p"/>
            </a:pPr>
            <a:r>
              <a:rPr lang="en-US" altLang="zh-CN" sz="2000" dirty="0">
                <a:effectLst/>
                <a:latin typeface="CMR10"/>
              </a:rPr>
              <a:t>Higgs mode (2.24</a:t>
            </a:r>
            <a:r>
              <a:rPr lang="el-GR" altLang="zh-CN" sz="2000" dirty="0">
                <a:effectLst/>
                <a:latin typeface="CMMI10"/>
              </a:rPr>
              <a:t>μ</a:t>
            </a:r>
            <a:r>
              <a:rPr lang="en-US" altLang="zh-CN" sz="2000" dirty="0">
                <a:effectLst/>
                <a:latin typeface="CMMI10"/>
              </a:rPr>
              <a:t>m</a:t>
            </a:r>
            <a:r>
              <a:rPr lang="en-US" altLang="zh-CN" sz="2000" dirty="0">
                <a:effectLst/>
                <a:latin typeface="CMR10"/>
              </a:rPr>
              <a:t>) is the smallest among the four energy modes. </a:t>
            </a:r>
            <a:r>
              <a:rPr lang="en-US" sz="1800" dirty="0">
                <a:effectLst/>
                <a:latin typeface="CMR10"/>
              </a:rPr>
              <a:t>To keep luminosity loss within 1%, the maximum allowable offset between the two colliding beams at the IP is 0</a:t>
            </a:r>
            <a:r>
              <a:rPr lang="en-US" sz="1800" dirty="0">
                <a:effectLst/>
                <a:latin typeface="CMMI10"/>
              </a:rPr>
              <a:t>.</a:t>
            </a:r>
            <a:r>
              <a:rPr lang="en-US" sz="1800" dirty="0">
                <a:effectLst/>
                <a:latin typeface="CMR10"/>
              </a:rPr>
              <a:t>1</a:t>
            </a:r>
            <a:r>
              <a:rPr lang="el-GR" sz="1800" dirty="0">
                <a:effectLst/>
                <a:latin typeface="CMMI10"/>
              </a:rPr>
              <a:t>σ</a:t>
            </a:r>
            <a:r>
              <a:rPr lang="en-US" sz="1800" dirty="0">
                <a:effectLst/>
                <a:latin typeface="CMMI7"/>
              </a:rPr>
              <a:t>y</a:t>
            </a:r>
            <a:r>
              <a:rPr lang="en-US" sz="1800" dirty="0">
                <a:effectLst/>
                <a:latin typeface="CMSY7"/>
              </a:rPr>
              <a:t>∗ </a:t>
            </a:r>
            <a:r>
              <a:rPr lang="en-US" sz="1800" dirty="0">
                <a:effectLst/>
                <a:latin typeface="CMR10"/>
              </a:rPr>
              <a:t>(3.6 nm) </a:t>
            </a:r>
            <a:endParaRPr lang="en-US" sz="2000" dirty="0"/>
          </a:p>
          <a:p>
            <a:pPr marL="342900" indent="-342900">
              <a:buFont typeface="Wingdings" pitchFamily="2" charset="2"/>
              <a:buChar char="p"/>
            </a:pPr>
            <a:endParaRPr lang="en-US" altLang="zh-CN" sz="2000" dirty="0"/>
          </a:p>
        </p:txBody>
      </p:sp>
      <p:sp>
        <p:nvSpPr>
          <p:cNvPr id="20" name="矩形 19">
            <a:extLst>
              <a:ext uri="{FF2B5EF4-FFF2-40B4-BE49-F238E27FC236}">
                <a16:creationId xmlns:a16="http://schemas.microsoft.com/office/drawing/2014/main" id="{68E6F66C-F1DF-E242-9B78-F66ACFABDC72}"/>
              </a:ext>
            </a:extLst>
          </p:cNvPr>
          <p:cNvSpPr/>
          <p:nvPr/>
        </p:nvSpPr>
        <p:spPr>
          <a:xfrm>
            <a:off x="8484365" y="2865023"/>
            <a:ext cx="400050" cy="300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9F2B4818-C42A-184A-971E-26F6D31A4C91}"/>
              </a:ext>
            </a:extLst>
          </p:cNvPr>
          <p:cNvSpPr txBox="1"/>
          <p:nvPr/>
        </p:nvSpPr>
        <p:spPr>
          <a:xfrm>
            <a:off x="9934120" y="2497647"/>
            <a:ext cx="1995010" cy="830997"/>
          </a:xfrm>
          <a:prstGeom prst="rect">
            <a:avLst/>
          </a:prstGeom>
          <a:noFill/>
          <a:ln>
            <a:solidFill>
              <a:schemeClr val="tx1"/>
            </a:solidFill>
          </a:ln>
        </p:spPr>
        <p:txBody>
          <a:bodyPr wrap="square" rtlCol="0">
            <a:spAutoFit/>
          </a:bodyPr>
          <a:lstStyle/>
          <a:p>
            <a:r>
              <a:rPr kumimoji="1" lang="en-US" altLang="zh-CN" sz="1600" dirty="0">
                <a:solidFill>
                  <a:srgbClr val="FF0000"/>
                </a:solidFill>
                <a:latin typeface="+mj-lt"/>
              </a:rPr>
              <a:t>Good enough to </a:t>
            </a:r>
            <a:r>
              <a:rPr lang="en-US" altLang="zh-CN" sz="1600" dirty="0">
                <a:solidFill>
                  <a:srgbClr val="FF0000"/>
                </a:solidFill>
                <a:effectLst/>
                <a:latin typeface="+mj-lt"/>
              </a:rPr>
              <a:t>accurately measure orbit changes</a:t>
            </a:r>
            <a:endParaRPr kumimoji="1" lang="zh-CN" altLang="en-US" dirty="0">
              <a:solidFill>
                <a:srgbClr val="FF0000"/>
              </a:solidFill>
              <a:latin typeface="+mj-lt"/>
            </a:endParaRPr>
          </a:p>
        </p:txBody>
      </p:sp>
      <p:cxnSp>
        <p:nvCxnSpPr>
          <p:cNvPr id="23" name="直线箭头连接符 22">
            <a:extLst>
              <a:ext uri="{FF2B5EF4-FFF2-40B4-BE49-F238E27FC236}">
                <a16:creationId xmlns:a16="http://schemas.microsoft.com/office/drawing/2014/main" id="{CAAC8606-7494-AF4D-A4B7-AFCFF7A5F6BB}"/>
              </a:ext>
            </a:extLst>
          </p:cNvPr>
          <p:cNvCxnSpPr/>
          <p:nvPr/>
        </p:nvCxnSpPr>
        <p:spPr>
          <a:xfrm>
            <a:off x="9079972" y="3015041"/>
            <a:ext cx="68189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47F7D42B-6797-0640-89BA-09D3FF426427}"/>
              </a:ext>
            </a:extLst>
          </p:cNvPr>
          <p:cNvSpPr txBox="1"/>
          <p:nvPr/>
        </p:nvSpPr>
        <p:spPr>
          <a:xfrm>
            <a:off x="451743" y="3328644"/>
            <a:ext cx="10109251" cy="400110"/>
          </a:xfrm>
          <a:prstGeom prst="rect">
            <a:avLst/>
          </a:prstGeom>
          <a:noFill/>
        </p:spPr>
        <p:txBody>
          <a:bodyPr wrap="square">
            <a:spAutoFit/>
          </a:bodyPr>
          <a:lstStyle/>
          <a:p>
            <a:pPr marL="342900" indent="-342900">
              <a:buFont typeface="Wingdings" pitchFamily="2" charset="2"/>
              <a:buChar char="p"/>
            </a:pPr>
            <a:r>
              <a:rPr lang="en-US" altLang="zh-CN" sz="2000" dirty="0">
                <a:solidFill>
                  <a:schemeClr val="accent6">
                    <a:lumMod val="50000"/>
                  </a:schemeClr>
                </a:solidFill>
                <a:effectLst/>
                <a:latin typeface="CMR10"/>
              </a:rPr>
              <a:t>However, relying solely on a single pair of BPMs for IP fast orbit feedback is insufficient. </a:t>
            </a:r>
            <a:endParaRPr lang="en-US" altLang="zh-CN" sz="2000" dirty="0">
              <a:solidFill>
                <a:schemeClr val="accent6">
                  <a:lumMod val="50000"/>
                </a:schemeClr>
              </a:solidFill>
            </a:endParaRPr>
          </a:p>
        </p:txBody>
      </p:sp>
      <p:sp>
        <p:nvSpPr>
          <p:cNvPr id="31" name="文本框 30">
            <a:extLst>
              <a:ext uri="{FF2B5EF4-FFF2-40B4-BE49-F238E27FC236}">
                <a16:creationId xmlns:a16="http://schemas.microsoft.com/office/drawing/2014/main" id="{91ECEF31-5C4F-E14B-BEA3-320B0DD8F663}"/>
              </a:ext>
            </a:extLst>
          </p:cNvPr>
          <p:cNvSpPr txBox="1"/>
          <p:nvPr/>
        </p:nvSpPr>
        <p:spPr>
          <a:xfrm>
            <a:off x="875218" y="5172292"/>
            <a:ext cx="6750625" cy="400110"/>
          </a:xfrm>
          <a:prstGeom prst="rect">
            <a:avLst/>
          </a:prstGeom>
          <a:noFill/>
        </p:spPr>
        <p:txBody>
          <a:bodyPr wrap="square">
            <a:spAutoFit/>
          </a:bodyPr>
          <a:lstStyle/>
          <a:p>
            <a:r>
              <a:rPr kumimoji="1" lang="en-US" altLang="zh-CN" sz="2000" dirty="0">
                <a:latin typeface="Times New Roman" panose="02020603050405020304" pitchFamily="18" charset="0"/>
                <a:cs typeface="Times New Roman" panose="02020603050405020304" pitchFamily="18" charset="0"/>
                <a:sym typeface="Wingdings" pitchFamily="2" charset="2"/>
              </a:rPr>
              <a:t></a:t>
            </a:r>
            <a:r>
              <a:rPr kumimoji="1" lang="en-US" altLang="zh-CN" sz="2000" dirty="0">
                <a:solidFill>
                  <a:schemeClr val="accent6">
                    <a:lumMod val="50000"/>
                  </a:schemeClr>
                </a:solidFill>
                <a:latin typeface="Times New Roman" panose="02020603050405020304" pitchFamily="18" charset="0"/>
                <a:cs typeface="Times New Roman" panose="02020603050405020304" pitchFamily="18" charset="0"/>
                <a:sym typeface="Wingdings" pitchFamily="2" charset="2"/>
              </a:rPr>
              <a:t> </a:t>
            </a:r>
            <a:r>
              <a:rPr lang="en-US" altLang="zh-CN" sz="2000" dirty="0">
                <a:solidFill>
                  <a:schemeClr val="accent6">
                    <a:lumMod val="50000"/>
                  </a:schemeClr>
                </a:solidFill>
                <a:effectLst/>
                <a:latin typeface="CMR10"/>
              </a:rPr>
              <a:t>it is essential to have at least two or more pairs of BPMs </a:t>
            </a:r>
            <a:endParaRPr lang="en-US" altLang="zh-CN" sz="2000" dirty="0">
              <a:solidFill>
                <a:schemeClr val="accent6">
                  <a:lumMod val="50000"/>
                </a:schemeClr>
              </a:solidFill>
            </a:endParaRPr>
          </a:p>
        </p:txBody>
      </p:sp>
      <p:sp>
        <p:nvSpPr>
          <p:cNvPr id="33" name="文本框 32">
            <a:extLst>
              <a:ext uri="{FF2B5EF4-FFF2-40B4-BE49-F238E27FC236}">
                <a16:creationId xmlns:a16="http://schemas.microsoft.com/office/drawing/2014/main" id="{DF9AB7BC-D51B-0442-B568-4DC584C98B6A}"/>
              </a:ext>
            </a:extLst>
          </p:cNvPr>
          <p:cNvSpPr txBox="1"/>
          <p:nvPr/>
        </p:nvSpPr>
        <p:spPr>
          <a:xfrm>
            <a:off x="921763" y="5647554"/>
            <a:ext cx="6100762"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dirty="0">
                <a:effectLst/>
                <a:latin typeface="CMR10"/>
              </a:rPr>
              <a:t>cross-verification </a:t>
            </a:r>
            <a:endParaRPr lang="en-US" altLang="zh-CN" dirty="0"/>
          </a:p>
        </p:txBody>
      </p:sp>
      <p:sp>
        <p:nvSpPr>
          <p:cNvPr id="35" name="文本框 34">
            <a:extLst>
              <a:ext uri="{FF2B5EF4-FFF2-40B4-BE49-F238E27FC236}">
                <a16:creationId xmlns:a16="http://schemas.microsoft.com/office/drawing/2014/main" id="{FFABE9BC-CA58-B34A-8BE7-79AA93326BB1}"/>
              </a:ext>
            </a:extLst>
          </p:cNvPr>
          <p:cNvSpPr txBox="1"/>
          <p:nvPr/>
        </p:nvSpPr>
        <p:spPr>
          <a:xfrm>
            <a:off x="932643" y="6063311"/>
            <a:ext cx="4553757"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dirty="0">
                <a:effectLst/>
                <a:latin typeface="CMR10"/>
              </a:rPr>
              <a:t>further improve measurement precision </a:t>
            </a:r>
            <a:endParaRPr lang="en-US" altLang="zh-CN" dirty="0"/>
          </a:p>
        </p:txBody>
      </p:sp>
      <p:grpSp>
        <p:nvGrpSpPr>
          <p:cNvPr id="39" name="组合 38">
            <a:extLst>
              <a:ext uri="{FF2B5EF4-FFF2-40B4-BE49-F238E27FC236}">
                <a16:creationId xmlns:a16="http://schemas.microsoft.com/office/drawing/2014/main" id="{49101341-4FEA-6D49-96C7-56D7DF4699F5}"/>
              </a:ext>
            </a:extLst>
          </p:cNvPr>
          <p:cNvGrpSpPr/>
          <p:nvPr/>
        </p:nvGrpSpPr>
        <p:grpSpPr>
          <a:xfrm>
            <a:off x="908447" y="3920745"/>
            <a:ext cx="7136895" cy="1119455"/>
            <a:chOff x="908447" y="3920745"/>
            <a:chExt cx="7136895" cy="1119455"/>
          </a:xfrm>
        </p:grpSpPr>
        <p:sp>
          <p:nvSpPr>
            <p:cNvPr id="27" name="文本框 26">
              <a:extLst>
                <a:ext uri="{FF2B5EF4-FFF2-40B4-BE49-F238E27FC236}">
                  <a16:creationId xmlns:a16="http://schemas.microsoft.com/office/drawing/2014/main" id="{4E587731-98A1-5844-98AC-708A1215E4E4}"/>
                </a:ext>
              </a:extLst>
            </p:cNvPr>
            <p:cNvSpPr txBox="1"/>
            <p:nvPr/>
          </p:nvSpPr>
          <p:spPr>
            <a:xfrm>
              <a:off x="908447" y="3920745"/>
              <a:ext cx="3050381" cy="369332"/>
            </a:xfrm>
            <a:prstGeom prst="rect">
              <a:avLst/>
            </a:prstGeom>
            <a:noFill/>
          </p:spPr>
          <p:txBody>
            <a:bodyPr wrap="square">
              <a:spAutoFit/>
            </a:bodyPr>
            <a:lstStyle/>
            <a:p>
              <a:pPr marL="285750" indent="-285750">
                <a:buFont typeface="Arial" panose="020B0604020202020204" pitchFamily="34" charset="0"/>
                <a:buChar char="•"/>
              </a:pPr>
              <a:r>
                <a:rPr lang="en-US" altLang="zh-CN" dirty="0">
                  <a:latin typeface="CMR10"/>
                </a:rPr>
                <a:t>P</a:t>
              </a:r>
              <a:r>
                <a:rPr lang="en-US" altLang="zh-CN" sz="1800" dirty="0">
                  <a:effectLst/>
                  <a:latin typeface="CMR10"/>
                </a:rPr>
                <a:t>otential BPM failures </a:t>
              </a:r>
              <a:endParaRPr lang="en-US" altLang="zh-CN" dirty="0"/>
            </a:p>
          </p:txBody>
        </p:sp>
        <p:sp>
          <p:nvSpPr>
            <p:cNvPr id="29" name="文本框 28">
              <a:extLst>
                <a:ext uri="{FF2B5EF4-FFF2-40B4-BE49-F238E27FC236}">
                  <a16:creationId xmlns:a16="http://schemas.microsoft.com/office/drawing/2014/main" id="{A4993996-B0F4-6F40-A8DE-CFEA5E995634}"/>
                </a:ext>
              </a:extLst>
            </p:cNvPr>
            <p:cNvSpPr txBox="1"/>
            <p:nvPr/>
          </p:nvSpPr>
          <p:spPr>
            <a:xfrm>
              <a:off x="908447" y="4290077"/>
              <a:ext cx="7136895"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dirty="0">
                  <a:effectLst/>
                  <a:latin typeface="CMR10"/>
                </a:rPr>
                <a:t>Actual accuracy and resolution lower than design</a:t>
              </a:r>
              <a:endParaRPr lang="en-US" altLang="zh-CN" dirty="0"/>
            </a:p>
          </p:txBody>
        </p:sp>
        <p:sp>
          <p:nvSpPr>
            <p:cNvPr id="38" name="文本框 37">
              <a:extLst>
                <a:ext uri="{FF2B5EF4-FFF2-40B4-BE49-F238E27FC236}">
                  <a16:creationId xmlns:a16="http://schemas.microsoft.com/office/drawing/2014/main" id="{C0FF09C2-7A5A-684D-866F-D1C1E9F69A51}"/>
                </a:ext>
              </a:extLst>
            </p:cNvPr>
            <p:cNvSpPr txBox="1"/>
            <p:nvPr/>
          </p:nvSpPr>
          <p:spPr>
            <a:xfrm>
              <a:off x="921763" y="4670868"/>
              <a:ext cx="6897419"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effectLst/>
                  <a:latin typeface="CMR10"/>
                </a:rPr>
                <a:t>BPM resolution get worse</a:t>
              </a:r>
              <a:r>
                <a:rPr lang="en-US" altLang="zh-CN" dirty="0"/>
                <a:t> </a:t>
              </a:r>
              <a:r>
                <a:rPr lang="en-US" altLang="zh-CN" sz="1800" dirty="0">
                  <a:effectLst/>
                  <a:latin typeface="CMR10"/>
                </a:rPr>
                <a:t>when operates at lower beam intensity </a:t>
              </a:r>
              <a:endParaRPr lang="en-US" altLang="zh-CN" dirty="0"/>
            </a:p>
          </p:txBody>
        </p:sp>
      </p:grpSp>
      <p:pic>
        <p:nvPicPr>
          <p:cNvPr id="3" name="Picture 2">
            <a:extLst>
              <a:ext uri="{FF2B5EF4-FFF2-40B4-BE49-F238E27FC236}">
                <a16:creationId xmlns:a16="http://schemas.microsoft.com/office/drawing/2014/main" id="{2080FCDF-A8D8-0048-A0F0-02BFAEA537B7}"/>
              </a:ext>
            </a:extLst>
          </p:cNvPr>
          <p:cNvPicPr>
            <a:picLocks noChangeAspect="1"/>
          </p:cNvPicPr>
          <p:nvPr/>
        </p:nvPicPr>
        <p:blipFill rotWithShape="1">
          <a:blip r:embed="rId3"/>
          <a:srcRect l="4022" r="2479"/>
          <a:stretch/>
        </p:blipFill>
        <p:spPr>
          <a:xfrm>
            <a:off x="7642441" y="3728754"/>
            <a:ext cx="4053317" cy="3082780"/>
          </a:xfrm>
          <a:prstGeom prst="rect">
            <a:avLst/>
          </a:prstGeom>
        </p:spPr>
      </p:pic>
    </p:spTree>
    <p:extLst>
      <p:ext uri="{BB962C8B-B14F-4D97-AF65-F5344CB8AC3E}">
        <p14:creationId xmlns:p14="http://schemas.microsoft.com/office/powerpoint/2010/main" val="19600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6576C90-3909-DD49-9AEC-D29C924B4F23}"/>
              </a:ext>
            </a:extLst>
          </p:cNvPr>
          <p:cNvSpPr txBox="1"/>
          <p:nvPr/>
        </p:nvSpPr>
        <p:spPr>
          <a:xfrm>
            <a:off x="4250531" y="129659"/>
            <a:ext cx="6100762" cy="461665"/>
          </a:xfrm>
          <a:prstGeom prst="rect">
            <a:avLst/>
          </a:prstGeom>
          <a:noFill/>
        </p:spPr>
        <p:txBody>
          <a:bodyPr wrap="square">
            <a:spAutoFit/>
          </a:bodyPr>
          <a:lstStyle/>
          <a:p>
            <a:r>
              <a:rPr lang="en-US" altLang="zh-CN" sz="2400" b="1" dirty="0">
                <a:solidFill>
                  <a:schemeClr val="accent1">
                    <a:lumMod val="50000"/>
                  </a:schemeClr>
                </a:solidFill>
                <a:effectLst/>
                <a:latin typeface="Times" pitchFamily="2" charset="0"/>
              </a:rPr>
              <a:t>Vertical IP orbit feedback </a:t>
            </a:r>
            <a:endParaRPr lang="en-US" altLang="zh-CN" sz="2400" b="1" dirty="0">
              <a:solidFill>
                <a:schemeClr val="accent1">
                  <a:lumMod val="50000"/>
                </a:schemeClr>
              </a:solidFill>
              <a:latin typeface="Times" pitchFamily="2" charset="0"/>
            </a:endParaRPr>
          </a:p>
        </p:txBody>
      </p:sp>
      <p:grpSp>
        <p:nvGrpSpPr>
          <p:cNvPr id="5" name="组合 9">
            <a:extLst>
              <a:ext uri="{FF2B5EF4-FFF2-40B4-BE49-F238E27FC236}">
                <a16:creationId xmlns:a16="http://schemas.microsoft.com/office/drawing/2014/main" id="{5CFF16A3-2C6B-0648-979A-B5504D2544F8}"/>
              </a:ext>
            </a:extLst>
          </p:cNvPr>
          <p:cNvGrpSpPr>
            <a:grpSpLocks/>
          </p:cNvGrpSpPr>
          <p:nvPr/>
        </p:nvGrpSpPr>
        <p:grpSpPr bwMode="auto">
          <a:xfrm>
            <a:off x="451743" y="651086"/>
            <a:ext cx="11214039" cy="73930"/>
            <a:chOff x="30834" y="1305568"/>
            <a:chExt cx="8816454" cy="66133"/>
          </a:xfrm>
        </p:grpSpPr>
        <p:sp>
          <p:nvSpPr>
            <p:cNvPr id="6" name="矩形 5">
              <a:extLst>
                <a:ext uri="{FF2B5EF4-FFF2-40B4-BE49-F238E27FC236}">
                  <a16:creationId xmlns:a16="http://schemas.microsoft.com/office/drawing/2014/main" id="{2903EF77-1884-FD47-86BE-3AD68327D6EC}"/>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7" name="矩形 6">
              <a:extLst>
                <a:ext uri="{FF2B5EF4-FFF2-40B4-BE49-F238E27FC236}">
                  <a16:creationId xmlns:a16="http://schemas.microsoft.com/office/drawing/2014/main" id="{2DAA3EE7-4D1B-E44B-8C3C-84293DA69C03}"/>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pic>
        <p:nvPicPr>
          <p:cNvPr id="18" name="图片 17" descr="图表, 折线图&#10;&#10;描述已自动生成">
            <a:extLst>
              <a:ext uri="{FF2B5EF4-FFF2-40B4-BE49-F238E27FC236}">
                <a16:creationId xmlns:a16="http://schemas.microsoft.com/office/drawing/2014/main" id="{D8EEE0D2-C9A1-5348-81C9-7C450E56A212}"/>
              </a:ext>
            </a:extLst>
          </p:cNvPr>
          <p:cNvPicPr>
            <a:picLocks noChangeAspect="1"/>
          </p:cNvPicPr>
          <p:nvPr/>
        </p:nvPicPr>
        <p:blipFill>
          <a:blip r:embed="rId2"/>
          <a:stretch>
            <a:fillRect/>
          </a:stretch>
        </p:blipFill>
        <p:spPr>
          <a:xfrm>
            <a:off x="3575817" y="3799432"/>
            <a:ext cx="4737984" cy="2928909"/>
          </a:xfrm>
          <a:prstGeom prst="rect">
            <a:avLst/>
          </a:prstGeom>
        </p:spPr>
      </p:pic>
      <p:sp>
        <p:nvSpPr>
          <p:cNvPr id="24" name="文本框 23">
            <a:extLst>
              <a:ext uri="{FF2B5EF4-FFF2-40B4-BE49-F238E27FC236}">
                <a16:creationId xmlns:a16="http://schemas.microsoft.com/office/drawing/2014/main" id="{724EB877-07E6-3B47-9626-66219884F025}"/>
              </a:ext>
            </a:extLst>
          </p:cNvPr>
          <p:cNvSpPr txBox="1"/>
          <p:nvPr/>
        </p:nvSpPr>
        <p:spPr>
          <a:xfrm>
            <a:off x="547073" y="902845"/>
            <a:ext cx="11097853" cy="707886"/>
          </a:xfrm>
          <a:prstGeom prst="rect">
            <a:avLst/>
          </a:prstGeom>
          <a:noFill/>
        </p:spPr>
        <p:txBody>
          <a:bodyPr wrap="square">
            <a:spAutoFit/>
          </a:bodyPr>
          <a:lstStyle/>
          <a:p>
            <a:pPr marL="285750" indent="-285750">
              <a:buFont typeface="Wingdings" pitchFamily="2" charset="2"/>
              <a:buChar char="p"/>
            </a:pPr>
            <a:r>
              <a:rPr lang="en-US" altLang="zh-CN" sz="2000" dirty="0">
                <a:latin typeface="CMR10"/>
              </a:rPr>
              <a:t>U</a:t>
            </a:r>
            <a:r>
              <a:rPr lang="en-US" altLang="zh-CN" sz="2000" dirty="0">
                <a:effectLst/>
                <a:latin typeface="CMR10"/>
              </a:rPr>
              <a:t>tilize </a:t>
            </a:r>
            <a:r>
              <a:rPr lang="en-US" altLang="zh-CN" sz="2000" dirty="0">
                <a:solidFill>
                  <a:srgbClr val="0070C0"/>
                </a:solidFill>
                <a:effectLst/>
                <a:latin typeface="CMR10"/>
              </a:rPr>
              <a:t>two pairs of BPMs for vertical beam orbit feedback</a:t>
            </a:r>
            <a:r>
              <a:rPr lang="en-US" altLang="zh-CN" sz="2000" dirty="0">
                <a:effectLst/>
                <a:latin typeface="CMR10"/>
              </a:rPr>
              <a:t>, placed at symmetric positions on each side of the IP, located at distances of 0.9m and 4.5m </a:t>
            </a:r>
            <a:endParaRPr lang="en-US" altLang="zh-CN" sz="2000" dirty="0"/>
          </a:p>
        </p:txBody>
      </p:sp>
      <p:pic>
        <p:nvPicPr>
          <p:cNvPr id="2" name="图片 1">
            <a:extLst>
              <a:ext uri="{FF2B5EF4-FFF2-40B4-BE49-F238E27FC236}">
                <a16:creationId xmlns:a16="http://schemas.microsoft.com/office/drawing/2014/main" id="{7B529A4C-173A-0A40-8D54-41FC40E48045}"/>
              </a:ext>
            </a:extLst>
          </p:cNvPr>
          <p:cNvPicPr>
            <a:picLocks noChangeAspect="1"/>
          </p:cNvPicPr>
          <p:nvPr/>
        </p:nvPicPr>
        <p:blipFill>
          <a:blip r:embed="rId3"/>
          <a:stretch>
            <a:fillRect/>
          </a:stretch>
        </p:blipFill>
        <p:spPr>
          <a:xfrm>
            <a:off x="2227437" y="1632548"/>
            <a:ext cx="7119761" cy="2166884"/>
          </a:xfrm>
          <a:prstGeom prst="rect">
            <a:avLst/>
          </a:prstGeom>
        </p:spPr>
      </p:pic>
    </p:spTree>
    <p:extLst>
      <p:ext uri="{BB962C8B-B14F-4D97-AF65-F5344CB8AC3E}">
        <p14:creationId xmlns:p14="http://schemas.microsoft.com/office/powerpoint/2010/main" val="195556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6576C90-3909-DD49-9AEC-D29C924B4F23}"/>
              </a:ext>
            </a:extLst>
          </p:cNvPr>
          <p:cNvSpPr txBox="1"/>
          <p:nvPr/>
        </p:nvSpPr>
        <p:spPr>
          <a:xfrm>
            <a:off x="4250531" y="129659"/>
            <a:ext cx="6100762" cy="461665"/>
          </a:xfrm>
          <a:prstGeom prst="rect">
            <a:avLst/>
          </a:prstGeom>
          <a:noFill/>
        </p:spPr>
        <p:txBody>
          <a:bodyPr wrap="square">
            <a:spAutoFit/>
          </a:bodyPr>
          <a:lstStyle/>
          <a:p>
            <a:r>
              <a:rPr lang="en-US" altLang="zh-CN" sz="2400" b="1" dirty="0">
                <a:solidFill>
                  <a:schemeClr val="accent1">
                    <a:lumMod val="50000"/>
                  </a:schemeClr>
                </a:solidFill>
                <a:latin typeface="Times" pitchFamily="2" charset="0"/>
              </a:rPr>
              <a:t>Horizontal</a:t>
            </a:r>
            <a:r>
              <a:rPr lang="en-US" altLang="zh-CN" sz="2400" b="1" dirty="0">
                <a:solidFill>
                  <a:schemeClr val="accent1">
                    <a:lumMod val="50000"/>
                  </a:schemeClr>
                </a:solidFill>
                <a:effectLst/>
                <a:latin typeface="Times" pitchFamily="2" charset="0"/>
              </a:rPr>
              <a:t> IP orbit feedback </a:t>
            </a:r>
            <a:endParaRPr lang="en-US" altLang="zh-CN" sz="2400" b="1" dirty="0">
              <a:solidFill>
                <a:schemeClr val="accent1">
                  <a:lumMod val="50000"/>
                </a:schemeClr>
              </a:solidFill>
              <a:latin typeface="Times" pitchFamily="2" charset="0"/>
            </a:endParaRPr>
          </a:p>
        </p:txBody>
      </p:sp>
      <p:grpSp>
        <p:nvGrpSpPr>
          <p:cNvPr id="5" name="组合 9">
            <a:extLst>
              <a:ext uri="{FF2B5EF4-FFF2-40B4-BE49-F238E27FC236}">
                <a16:creationId xmlns:a16="http://schemas.microsoft.com/office/drawing/2014/main" id="{5CFF16A3-2C6B-0648-979A-B5504D2544F8}"/>
              </a:ext>
            </a:extLst>
          </p:cNvPr>
          <p:cNvGrpSpPr>
            <a:grpSpLocks/>
          </p:cNvGrpSpPr>
          <p:nvPr/>
        </p:nvGrpSpPr>
        <p:grpSpPr bwMode="auto">
          <a:xfrm>
            <a:off x="451743" y="651086"/>
            <a:ext cx="11214039" cy="73930"/>
            <a:chOff x="30834" y="1305568"/>
            <a:chExt cx="8816454" cy="66133"/>
          </a:xfrm>
        </p:grpSpPr>
        <p:sp>
          <p:nvSpPr>
            <p:cNvPr id="6" name="矩形 5">
              <a:extLst>
                <a:ext uri="{FF2B5EF4-FFF2-40B4-BE49-F238E27FC236}">
                  <a16:creationId xmlns:a16="http://schemas.microsoft.com/office/drawing/2014/main" id="{2903EF77-1884-FD47-86BE-3AD68327D6EC}"/>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7" name="矩形 6">
              <a:extLst>
                <a:ext uri="{FF2B5EF4-FFF2-40B4-BE49-F238E27FC236}">
                  <a16:creationId xmlns:a16="http://schemas.microsoft.com/office/drawing/2014/main" id="{2DAA3EE7-4D1B-E44B-8C3C-84293DA69C03}"/>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sp>
        <p:nvSpPr>
          <p:cNvPr id="24" name="文本框 23">
            <a:extLst>
              <a:ext uri="{FF2B5EF4-FFF2-40B4-BE49-F238E27FC236}">
                <a16:creationId xmlns:a16="http://schemas.microsoft.com/office/drawing/2014/main" id="{724EB877-07E6-3B47-9626-66219884F025}"/>
              </a:ext>
            </a:extLst>
          </p:cNvPr>
          <p:cNvSpPr txBox="1"/>
          <p:nvPr/>
        </p:nvSpPr>
        <p:spPr>
          <a:xfrm>
            <a:off x="451743" y="888558"/>
            <a:ext cx="11535470" cy="384721"/>
          </a:xfrm>
          <a:prstGeom prst="rect">
            <a:avLst/>
          </a:prstGeom>
          <a:noFill/>
        </p:spPr>
        <p:txBody>
          <a:bodyPr wrap="square">
            <a:spAutoFit/>
          </a:bodyPr>
          <a:lstStyle/>
          <a:p>
            <a:pPr marL="285750" indent="-285750" algn="just">
              <a:buFont typeface="Wingdings" pitchFamily="2" charset="2"/>
              <a:buChar char="p"/>
            </a:pPr>
            <a:r>
              <a:rPr lang="en-US" altLang="zh-CN" sz="1900" dirty="0">
                <a:solidFill>
                  <a:srgbClr val="0070C0"/>
                </a:solidFill>
                <a:latin typeface="CMR10"/>
              </a:rPr>
              <a:t>L</a:t>
            </a:r>
            <a:r>
              <a:rPr lang="en-US" altLang="zh-CN" sz="1900" dirty="0">
                <a:solidFill>
                  <a:srgbClr val="0070C0"/>
                </a:solidFill>
                <a:effectLst/>
                <a:latin typeface="CMR10"/>
              </a:rPr>
              <a:t>uminosity-driven method with a dithering system </a:t>
            </a:r>
            <a:r>
              <a:rPr lang="en-US" altLang="zh-CN" sz="1900" dirty="0">
                <a:effectLst/>
                <a:latin typeface="CMR10"/>
              </a:rPr>
              <a:t>used for orbit feedback and luminosity optimization</a:t>
            </a:r>
            <a:endParaRPr lang="en-US" altLang="zh-CN" sz="1900" dirty="0"/>
          </a:p>
        </p:txBody>
      </p:sp>
      <p:sp>
        <p:nvSpPr>
          <p:cNvPr id="10" name="文本框 9">
            <a:extLst>
              <a:ext uri="{FF2B5EF4-FFF2-40B4-BE49-F238E27FC236}">
                <a16:creationId xmlns:a16="http://schemas.microsoft.com/office/drawing/2014/main" id="{1D0381AB-0128-474B-91AB-99A4E62C10D0}"/>
              </a:ext>
            </a:extLst>
          </p:cNvPr>
          <p:cNvSpPr txBox="1"/>
          <p:nvPr/>
        </p:nvSpPr>
        <p:spPr>
          <a:xfrm>
            <a:off x="796194" y="1385847"/>
            <a:ext cx="8936832" cy="36933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sym typeface="Wingdings" pitchFamily="2" charset="2"/>
              </a:rPr>
              <a:t> </a:t>
            </a:r>
            <a:r>
              <a:rPr lang="en-US" altLang="zh-CN" sz="1800" dirty="0">
                <a:effectLst/>
                <a:latin typeface="CMR10"/>
              </a:rPr>
              <a:t>considering the weak beam-beam deflection and a lower required feedback speed (1kHz) </a:t>
            </a:r>
            <a:endParaRPr lang="zh-CN" altLang="en-US" dirty="0"/>
          </a:p>
        </p:txBody>
      </p:sp>
      <p:sp>
        <p:nvSpPr>
          <p:cNvPr id="13" name="文本框 12">
            <a:extLst>
              <a:ext uri="{FF2B5EF4-FFF2-40B4-BE49-F238E27FC236}">
                <a16:creationId xmlns:a16="http://schemas.microsoft.com/office/drawing/2014/main" id="{2C2BCB1C-606B-8B45-86C6-ECFAE8841603}"/>
              </a:ext>
            </a:extLst>
          </p:cNvPr>
          <p:cNvSpPr txBox="1"/>
          <p:nvPr/>
        </p:nvSpPr>
        <p:spPr>
          <a:xfrm>
            <a:off x="451743" y="1867747"/>
            <a:ext cx="11535470" cy="892552"/>
          </a:xfrm>
          <a:prstGeom prst="rect">
            <a:avLst/>
          </a:prstGeom>
          <a:noFill/>
        </p:spPr>
        <p:txBody>
          <a:bodyPr wrap="square">
            <a:spAutoFit/>
          </a:bodyPr>
          <a:lstStyle/>
          <a:p>
            <a:pPr marL="285750" indent="-285750" algn="just">
              <a:buFont typeface="Wingdings" pitchFamily="2" charset="2"/>
              <a:buChar char="p"/>
            </a:pPr>
            <a:r>
              <a:rPr kumimoji="1" lang="en-US" altLang="zh-CN" sz="1800" dirty="0">
                <a:latin typeface="Times New Roman" panose="02020603050405020304" pitchFamily="18" charset="0"/>
                <a:cs typeface="Times New Roman" panose="02020603050405020304" pitchFamily="18" charset="0"/>
                <a:sym typeface="Wingdings" pitchFamily="2" charset="2"/>
              </a:rPr>
              <a:t> </a:t>
            </a:r>
            <a:r>
              <a:rPr kumimoji="1" lang="en-US" altLang="zh-CN" sz="1800" dirty="0">
                <a:solidFill>
                  <a:schemeClr val="accent5">
                    <a:lumMod val="75000"/>
                  </a:schemeClr>
                </a:solidFill>
                <a:latin typeface="Times New Roman" panose="02020603050405020304" pitchFamily="18" charset="0"/>
                <a:cs typeface="Times New Roman" panose="02020603050405020304" pitchFamily="18" charset="0"/>
                <a:sym typeface="Wingdings" pitchFamily="2" charset="2"/>
              </a:rPr>
              <a:t>T</a:t>
            </a:r>
            <a:r>
              <a:rPr kumimoji="1" lang="en-US" altLang="zh-CN" sz="1800" dirty="0">
                <a:solidFill>
                  <a:schemeClr val="accent5">
                    <a:lumMod val="75000"/>
                  </a:schemeClr>
                </a:solidFill>
                <a:latin typeface="Times New Roman" panose="02020603050405020304" pitchFamily="18" charset="0"/>
                <a:cs typeface="Times New Roman" panose="02020603050405020304" pitchFamily="18" charset="0"/>
              </a:rPr>
              <a:t>he fast luminosity monitor based on </a:t>
            </a:r>
            <a:r>
              <a:rPr kumimoji="1" lang="en" altLang="zh-CN" sz="1800" dirty="0">
                <a:solidFill>
                  <a:schemeClr val="accent5">
                    <a:lumMod val="75000"/>
                  </a:schemeClr>
                </a:solidFill>
                <a:latin typeface="Times New Roman" panose="02020603050405020304" pitchFamily="18" charset="0"/>
                <a:cs typeface="Times New Roman" panose="02020603050405020304" pitchFamily="18" charset="0"/>
              </a:rPr>
              <a:t>radiative Bhabha at zero degree</a:t>
            </a:r>
          </a:p>
          <a:p>
            <a:r>
              <a:rPr kumimoji="1" lang="en" altLang="zh-CN"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altLang="zh-CN" dirty="0">
                <a:effectLst/>
                <a:latin typeface="CMR10"/>
              </a:rPr>
              <a:t>single Bremsstrahlung of </a:t>
            </a:r>
            <a:r>
              <a:rPr lang="en-US" sz="1800" dirty="0">
                <a:effectLst/>
                <a:latin typeface="CMR10"/>
              </a:rPr>
              <a:t>of one beam particle in the field of an opposing beam particle </a:t>
            </a:r>
            <a:endParaRPr lang="en-US" dirty="0"/>
          </a:p>
          <a:p>
            <a:pPr marL="285750" indent="-285750" algn="just">
              <a:buFont typeface="Wingdings" pitchFamily="2" charset="2"/>
              <a:buChar char="p"/>
            </a:pPr>
            <a:endParaRPr lang="en" altLang="zh-CN" sz="1400" dirty="0">
              <a:latin typeface="Times New Roman" panose="02020603050405020304" pitchFamily="18" charset="0"/>
              <a:cs typeface="Times New Roman" panose="02020603050405020304" pitchFamily="18" charset="0"/>
            </a:endParaRPr>
          </a:p>
        </p:txBody>
      </p:sp>
      <p:pic>
        <p:nvPicPr>
          <p:cNvPr id="9" name="图片 8" descr="图形用户界面, 应用程序&#10;&#10;描述已自动生成">
            <a:extLst>
              <a:ext uri="{FF2B5EF4-FFF2-40B4-BE49-F238E27FC236}">
                <a16:creationId xmlns:a16="http://schemas.microsoft.com/office/drawing/2014/main" id="{19AF4889-2046-1247-951D-31E0C747AE2D}"/>
              </a:ext>
            </a:extLst>
          </p:cNvPr>
          <p:cNvPicPr>
            <a:picLocks noChangeAspect="1"/>
          </p:cNvPicPr>
          <p:nvPr/>
        </p:nvPicPr>
        <p:blipFill rotWithShape="1">
          <a:blip r:embed="rId2"/>
          <a:srcRect t="20042" r="61099" b="20431"/>
          <a:stretch/>
        </p:blipFill>
        <p:spPr>
          <a:xfrm>
            <a:off x="3660706" y="3882746"/>
            <a:ext cx="2797915" cy="1382400"/>
          </a:xfrm>
          <a:prstGeom prst="rect">
            <a:avLst/>
          </a:prstGeom>
        </p:spPr>
      </p:pic>
      <p:sp>
        <p:nvSpPr>
          <p:cNvPr id="17" name="文本框 16">
            <a:extLst>
              <a:ext uri="{FF2B5EF4-FFF2-40B4-BE49-F238E27FC236}">
                <a16:creationId xmlns:a16="http://schemas.microsoft.com/office/drawing/2014/main" id="{A00A4D4A-87A8-834C-BF9A-3B436506EB47}"/>
              </a:ext>
            </a:extLst>
          </p:cNvPr>
          <p:cNvSpPr txBox="1"/>
          <p:nvPr/>
        </p:nvSpPr>
        <p:spPr>
          <a:xfrm>
            <a:off x="796194" y="2553145"/>
            <a:ext cx="6100762" cy="36933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sym typeface="Wingdings" pitchFamily="2" charset="2"/>
              </a:rPr>
              <a:t>very large cross section (127mbarn) </a:t>
            </a:r>
            <a:endParaRPr lang="zh-CN" altLang="en-US" dirty="0"/>
          </a:p>
        </p:txBody>
      </p:sp>
      <p:sp>
        <p:nvSpPr>
          <p:cNvPr id="19" name="文本框 18">
            <a:extLst>
              <a:ext uri="{FF2B5EF4-FFF2-40B4-BE49-F238E27FC236}">
                <a16:creationId xmlns:a16="http://schemas.microsoft.com/office/drawing/2014/main" id="{DAADDE74-04DE-4A44-958E-CD9647B8969A}"/>
              </a:ext>
            </a:extLst>
          </p:cNvPr>
          <p:cNvSpPr txBox="1"/>
          <p:nvPr/>
        </p:nvSpPr>
        <p:spPr>
          <a:xfrm>
            <a:off x="796194" y="2876724"/>
            <a:ext cx="6956461" cy="36933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sym typeface="Wingdings" pitchFamily="2" charset="2"/>
              </a:rPr>
              <a:t> </a:t>
            </a:r>
            <a:r>
              <a:rPr lang="en-US" altLang="zh-CN" sz="1800" dirty="0">
                <a:effectLst/>
                <a:latin typeface="CMR10"/>
              </a:rPr>
              <a:t>Bhabha particles produced at the IP is proportional to the luminosity </a:t>
            </a:r>
            <a:endParaRPr lang="en-US" altLang="zh-CN" dirty="0"/>
          </a:p>
        </p:txBody>
      </p:sp>
      <p:pic>
        <p:nvPicPr>
          <p:cNvPr id="31" name="图片 30">
            <a:extLst>
              <a:ext uri="{FF2B5EF4-FFF2-40B4-BE49-F238E27FC236}">
                <a16:creationId xmlns:a16="http://schemas.microsoft.com/office/drawing/2014/main" id="{9E54987E-C3BF-4944-8018-EA9DE6D697A3}"/>
              </a:ext>
            </a:extLst>
          </p:cNvPr>
          <p:cNvPicPr>
            <a:picLocks noChangeAspect="1"/>
          </p:cNvPicPr>
          <p:nvPr/>
        </p:nvPicPr>
        <p:blipFill rotWithShape="1">
          <a:blip r:embed="rId3"/>
          <a:srcRect b="70446"/>
          <a:stretch/>
        </p:blipFill>
        <p:spPr>
          <a:xfrm>
            <a:off x="7752655" y="2872867"/>
            <a:ext cx="1743304" cy="374400"/>
          </a:xfrm>
          <a:prstGeom prst="rect">
            <a:avLst/>
          </a:prstGeom>
        </p:spPr>
      </p:pic>
      <p:pic>
        <p:nvPicPr>
          <p:cNvPr id="33" name="图片 32">
            <a:extLst>
              <a:ext uri="{FF2B5EF4-FFF2-40B4-BE49-F238E27FC236}">
                <a16:creationId xmlns:a16="http://schemas.microsoft.com/office/drawing/2014/main" id="{131993D8-923B-F24A-80D4-699EDF7C0727}"/>
              </a:ext>
            </a:extLst>
          </p:cNvPr>
          <p:cNvPicPr>
            <a:picLocks noChangeAspect="1"/>
          </p:cNvPicPr>
          <p:nvPr/>
        </p:nvPicPr>
        <p:blipFill rotWithShape="1">
          <a:blip r:embed="rId3"/>
          <a:srcRect t="46321"/>
          <a:stretch/>
        </p:blipFill>
        <p:spPr>
          <a:xfrm>
            <a:off x="9505122" y="2811243"/>
            <a:ext cx="1917700" cy="681725"/>
          </a:xfrm>
          <a:prstGeom prst="rect">
            <a:avLst/>
          </a:prstGeom>
        </p:spPr>
      </p:pic>
      <p:sp>
        <p:nvSpPr>
          <p:cNvPr id="3" name="文本框 2">
            <a:extLst>
              <a:ext uri="{FF2B5EF4-FFF2-40B4-BE49-F238E27FC236}">
                <a16:creationId xmlns:a16="http://schemas.microsoft.com/office/drawing/2014/main" id="{2DCB9072-F48A-9544-96BC-792156E42980}"/>
              </a:ext>
            </a:extLst>
          </p:cNvPr>
          <p:cNvSpPr txBox="1"/>
          <p:nvPr/>
        </p:nvSpPr>
        <p:spPr>
          <a:xfrm>
            <a:off x="7821891" y="5308923"/>
            <a:ext cx="461516" cy="369332"/>
          </a:xfrm>
          <a:prstGeom prst="rect">
            <a:avLst/>
          </a:prstGeom>
          <a:noFill/>
        </p:spPr>
        <p:txBody>
          <a:bodyPr wrap="square" rtlCol="0">
            <a:spAutoFit/>
          </a:bodyPr>
          <a:lstStyle/>
          <a:p>
            <a:r>
              <a:rPr kumimoji="1" lang="en-US" altLang="zh-CN" dirty="0"/>
              <a:t>*</a:t>
            </a:r>
            <a:endParaRPr kumimoji="1" lang="zh-CN" altLang="en-US" dirty="0"/>
          </a:p>
        </p:txBody>
      </p:sp>
      <p:pic>
        <p:nvPicPr>
          <p:cNvPr id="18" name="图片 9">
            <a:extLst>
              <a:ext uri="{FF2B5EF4-FFF2-40B4-BE49-F238E27FC236}">
                <a16:creationId xmlns:a16="http://schemas.microsoft.com/office/drawing/2014/main" id="{4A0398D8-65F5-ED4A-981A-8507315BBAC0}"/>
              </a:ext>
            </a:extLst>
          </p:cNvPr>
          <p:cNvPicPr>
            <a:picLocks noChangeAspect="1"/>
          </p:cNvPicPr>
          <p:nvPr/>
        </p:nvPicPr>
        <p:blipFill rotWithShape="1">
          <a:blip r:embed="rId4"/>
          <a:srcRect r="6388"/>
          <a:stretch/>
        </p:blipFill>
        <p:spPr>
          <a:xfrm>
            <a:off x="528281" y="3913570"/>
            <a:ext cx="3262159" cy="2495180"/>
          </a:xfrm>
          <a:prstGeom prst="rect">
            <a:avLst/>
          </a:prstGeom>
        </p:spPr>
      </p:pic>
      <p:pic>
        <p:nvPicPr>
          <p:cNvPr id="20" name="图片 2">
            <a:extLst>
              <a:ext uri="{FF2B5EF4-FFF2-40B4-BE49-F238E27FC236}">
                <a16:creationId xmlns:a16="http://schemas.microsoft.com/office/drawing/2014/main" id="{0708BB0B-885F-0C4D-8E72-06BEF3C4263B}"/>
              </a:ext>
            </a:extLst>
          </p:cNvPr>
          <p:cNvPicPr>
            <a:picLocks noChangeAspect="1"/>
          </p:cNvPicPr>
          <p:nvPr/>
        </p:nvPicPr>
        <p:blipFill>
          <a:blip r:embed="rId5"/>
          <a:stretch>
            <a:fillRect/>
          </a:stretch>
        </p:blipFill>
        <p:spPr>
          <a:xfrm>
            <a:off x="6458621" y="3902771"/>
            <a:ext cx="4177948" cy="1671179"/>
          </a:xfrm>
          <a:prstGeom prst="rect">
            <a:avLst/>
          </a:prstGeom>
        </p:spPr>
      </p:pic>
      <p:pic>
        <p:nvPicPr>
          <p:cNvPr id="21" name="图片 4">
            <a:extLst>
              <a:ext uri="{FF2B5EF4-FFF2-40B4-BE49-F238E27FC236}">
                <a16:creationId xmlns:a16="http://schemas.microsoft.com/office/drawing/2014/main" id="{32B88D91-7B11-CE41-BF72-12B7A7EB54A2}"/>
              </a:ext>
            </a:extLst>
          </p:cNvPr>
          <p:cNvPicPr>
            <a:picLocks noChangeAspect="1"/>
          </p:cNvPicPr>
          <p:nvPr/>
        </p:nvPicPr>
        <p:blipFill rotWithShape="1">
          <a:blip r:embed="rId6"/>
          <a:srcRect r="4640"/>
          <a:stretch/>
        </p:blipFill>
        <p:spPr>
          <a:xfrm>
            <a:off x="10410791" y="4577403"/>
            <a:ext cx="1618244" cy="996547"/>
          </a:xfrm>
          <a:prstGeom prst="rect">
            <a:avLst/>
          </a:prstGeom>
        </p:spPr>
      </p:pic>
      <p:sp>
        <p:nvSpPr>
          <p:cNvPr id="22" name="TextBox 21">
            <a:extLst>
              <a:ext uri="{FF2B5EF4-FFF2-40B4-BE49-F238E27FC236}">
                <a16:creationId xmlns:a16="http://schemas.microsoft.com/office/drawing/2014/main" id="{262FC204-B4F9-6841-987F-CEBF06980ABA}"/>
              </a:ext>
            </a:extLst>
          </p:cNvPr>
          <p:cNvSpPr txBox="1"/>
          <p:nvPr/>
        </p:nvSpPr>
        <p:spPr>
          <a:xfrm>
            <a:off x="451743" y="3369354"/>
            <a:ext cx="8917888" cy="392480"/>
          </a:xfrm>
          <a:prstGeom prst="rect">
            <a:avLst/>
          </a:prstGeom>
          <a:noFill/>
        </p:spPr>
        <p:txBody>
          <a:bodyPr wrap="square">
            <a:spAutoFit/>
          </a:bodyPr>
          <a:lstStyle/>
          <a:p>
            <a:pPr marL="285750" indent="-285750" algn="just">
              <a:lnSpc>
                <a:spcPts val="2460"/>
              </a:lnSpc>
              <a:buFont typeface="Wingdings" pitchFamily="2" charset="2"/>
              <a:buChar char="p"/>
            </a:pPr>
            <a:r>
              <a:rPr lang="en-CA" altLang="zh-CN" sz="1800" dirty="0">
                <a:solidFill>
                  <a:srgbClr val="990099"/>
                </a:solidFill>
              </a:rPr>
              <a:t>Only relative luminosity </a:t>
            </a:r>
            <a:r>
              <a:rPr lang="en-CA" altLang="zh-CN" sz="1800" dirty="0">
                <a:solidFill>
                  <a:srgbClr val="990099"/>
                </a:solidFill>
                <a:sym typeface="Wingdings" panose="05000000000000000000" pitchFamily="2" charset="2"/>
              </a:rPr>
              <a:t>.             count the number and amplitude of signals</a:t>
            </a:r>
            <a:endParaRPr lang="en-US" altLang="zh-CN" sz="1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3" name="Rectangle 72">
                <a:extLst>
                  <a:ext uri="{FF2B5EF4-FFF2-40B4-BE49-F238E27FC236}">
                    <a16:creationId xmlns:a16="http://schemas.microsoft.com/office/drawing/2014/main" id="{92951AC3-9ACB-7843-BE1C-8303AC44367B}"/>
                  </a:ext>
                </a:extLst>
              </p:cNvPr>
              <p:cNvSpPr/>
              <p:nvPr/>
            </p:nvSpPr>
            <p:spPr>
              <a:xfrm>
                <a:off x="3212386" y="3348541"/>
                <a:ext cx="1170226" cy="4429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dirty="0">
                          <a:solidFill>
                            <a:srgbClr val="990099"/>
                          </a:solidFill>
                          <a:latin typeface="Cambria Math" panose="02040503050406030204" pitchFamily="18" charset="0"/>
                        </a:rPr>
                        <m:t>𝐿</m:t>
                      </m:r>
                      <m:r>
                        <a:rPr lang="en-US" sz="1200" i="1" dirty="0">
                          <a:solidFill>
                            <a:srgbClr val="990099"/>
                          </a:solidFill>
                          <a:latin typeface="Cambria Math" panose="02040503050406030204" pitchFamily="18" charset="0"/>
                          <a:ea typeface="Cambria Math" panose="02040503050406030204" pitchFamily="18" charset="0"/>
                        </a:rPr>
                        <m:t>∝</m:t>
                      </m:r>
                      <m:f>
                        <m:fPr>
                          <m:ctrlPr>
                            <a:rPr lang="en-US" sz="1200" i="1" dirty="0">
                              <a:solidFill>
                                <a:srgbClr val="990099"/>
                              </a:solidFill>
                              <a:latin typeface="Cambria Math" panose="02040503050406030204" pitchFamily="18" charset="0"/>
                            </a:rPr>
                          </m:ctrlPr>
                        </m:fPr>
                        <m:num>
                          <m:r>
                            <a:rPr lang="en-US" sz="1200" i="1" dirty="0">
                              <a:solidFill>
                                <a:srgbClr val="990099"/>
                              </a:solidFill>
                              <a:latin typeface="Cambria Math" panose="02040503050406030204" pitchFamily="18" charset="0"/>
                            </a:rPr>
                            <m:t>𝑑𝑁</m:t>
                          </m:r>
                        </m:num>
                        <m:den>
                          <m:r>
                            <a:rPr lang="en-US" sz="1200" i="1" dirty="0">
                              <a:solidFill>
                                <a:srgbClr val="990099"/>
                              </a:solidFill>
                              <a:latin typeface="Cambria Math" panose="02040503050406030204" pitchFamily="18" charset="0"/>
                            </a:rPr>
                            <m:t>𝑑𝑡</m:t>
                          </m:r>
                        </m:den>
                      </m:f>
                    </m:oMath>
                  </m:oMathPara>
                </a14:m>
                <a:endParaRPr lang="en-US" sz="1013" dirty="0"/>
              </a:p>
            </p:txBody>
          </p:sp>
        </mc:Choice>
        <mc:Fallback>
          <p:sp>
            <p:nvSpPr>
              <p:cNvPr id="23" name="Rectangle 72">
                <a:extLst>
                  <a:ext uri="{FF2B5EF4-FFF2-40B4-BE49-F238E27FC236}">
                    <a16:creationId xmlns:a16="http://schemas.microsoft.com/office/drawing/2014/main" id="{92951AC3-9ACB-7843-BE1C-8303AC44367B}"/>
                  </a:ext>
                </a:extLst>
              </p:cNvPr>
              <p:cNvSpPr>
                <a:spLocks noRot="1" noChangeAspect="1" noMove="1" noResize="1" noEditPoints="1" noAdjustHandles="1" noChangeArrowheads="1" noChangeShapeType="1" noTextEdit="1"/>
              </p:cNvSpPr>
              <p:nvPr/>
            </p:nvSpPr>
            <p:spPr>
              <a:xfrm>
                <a:off x="3212386" y="3348541"/>
                <a:ext cx="1170226" cy="442942"/>
              </a:xfrm>
              <a:prstGeom prst="rect">
                <a:avLst/>
              </a:prstGeom>
              <a:blipFill>
                <a:blip r:embed="rId7"/>
                <a:stretch>
                  <a:fillRect/>
                </a:stretch>
              </a:blipFill>
            </p:spPr>
            <p:txBody>
              <a:bodyPr/>
              <a:lstStyle/>
              <a:p>
                <a:r>
                  <a:rPr lang="en-CN">
                    <a:noFill/>
                  </a:rPr>
                  <a:t> </a:t>
                </a:r>
              </a:p>
            </p:txBody>
          </p:sp>
        </mc:Fallback>
      </mc:AlternateContent>
      <p:sp>
        <p:nvSpPr>
          <p:cNvPr id="25" name="TextBox 24">
            <a:extLst>
              <a:ext uri="{FF2B5EF4-FFF2-40B4-BE49-F238E27FC236}">
                <a16:creationId xmlns:a16="http://schemas.microsoft.com/office/drawing/2014/main" id="{32FD7AAF-B053-1C4C-AB53-7DCF52AE8F0A}"/>
              </a:ext>
            </a:extLst>
          </p:cNvPr>
          <p:cNvSpPr txBox="1"/>
          <p:nvPr/>
        </p:nvSpPr>
        <p:spPr>
          <a:xfrm>
            <a:off x="3813029" y="5591455"/>
            <a:ext cx="8174184" cy="1107996"/>
          </a:xfrm>
          <a:prstGeom prst="rect">
            <a:avLst/>
          </a:prstGeom>
          <a:noFill/>
        </p:spPr>
        <p:txBody>
          <a:bodyPr wrap="square">
            <a:spAutoFit/>
          </a:bodyPr>
          <a:lstStyle/>
          <a:p>
            <a:pPr marL="285750" indent="-285750" algn="just">
              <a:buFont typeface="Arial" panose="020B0604020202020204" pitchFamily="34" charset="0"/>
              <a:buChar char="•"/>
            </a:pPr>
            <a:r>
              <a:rPr lang="en-US" sz="1600" dirty="0">
                <a:effectLst/>
                <a:latin typeface="CMR10"/>
              </a:rPr>
              <a:t>The low-energy scattered Bhabha electrons will be deflected downstream of the IP at different locations when they go through the successive quadruples and dipoles of the ring.</a:t>
            </a:r>
          </a:p>
          <a:p>
            <a:pPr marL="285750" indent="-285750" algn="just">
              <a:buFont typeface="Arial" panose="020B0604020202020204" pitchFamily="34" charset="0"/>
              <a:buChar char="•"/>
            </a:pPr>
            <a:r>
              <a:rPr lang="en-US" sz="1800" dirty="0">
                <a:effectLst/>
                <a:latin typeface="CMR10"/>
              </a:rPr>
              <a:t>luminosity can be considered proportional to the number of detected signals </a:t>
            </a:r>
            <a:endParaRPr lang="en-US" sz="1600" dirty="0"/>
          </a:p>
          <a:p>
            <a:pPr algn="just"/>
            <a:r>
              <a:rPr lang="en-US" sz="1600" dirty="0">
                <a:effectLst/>
                <a:latin typeface="CMR10"/>
              </a:rPr>
              <a:t> </a:t>
            </a:r>
            <a:endParaRPr lang="en-US" sz="1600" dirty="0"/>
          </a:p>
        </p:txBody>
      </p:sp>
    </p:spTree>
    <p:extLst>
      <p:ext uri="{BB962C8B-B14F-4D97-AF65-F5344CB8AC3E}">
        <p14:creationId xmlns:p14="http://schemas.microsoft.com/office/powerpoint/2010/main" val="11503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071D7FF1-BC37-A34E-A4CD-E3161B70AF8A}"/>
              </a:ext>
            </a:extLst>
          </p:cNvPr>
          <p:cNvSpPr txBox="1"/>
          <p:nvPr/>
        </p:nvSpPr>
        <p:spPr>
          <a:xfrm>
            <a:off x="3023312" y="264433"/>
            <a:ext cx="7368210" cy="523220"/>
          </a:xfrm>
          <a:prstGeom prst="rect">
            <a:avLst/>
          </a:prstGeom>
          <a:noFill/>
        </p:spPr>
        <p:txBody>
          <a:bodyPr wrap="square" rtlCol="0">
            <a:spAutoFit/>
          </a:bodyPr>
          <a:lstStyle/>
          <a:p>
            <a:r>
              <a:rPr kumimoji="1" lang="en-US" altLang="zh-CN" sz="2800" b="1" dirty="0">
                <a:solidFill>
                  <a:schemeClr val="accent1">
                    <a:lumMod val="50000"/>
                  </a:schemeClr>
                </a:solidFill>
                <a:latin typeface="Times New Roman" panose="02020603050405020304" pitchFamily="18" charset="0"/>
                <a:cs typeface="Times New Roman" panose="02020603050405020304" pitchFamily="18" charset="0"/>
              </a:rPr>
              <a:t>Fast luminosity monitor design plan</a:t>
            </a:r>
            <a:endParaRPr kumimoji="1" lang="zh-CN" alt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3" name="组合 2">
            <a:extLst>
              <a:ext uri="{FF2B5EF4-FFF2-40B4-BE49-F238E27FC236}">
                <a16:creationId xmlns:a16="http://schemas.microsoft.com/office/drawing/2014/main" id="{7246B788-4838-B2C3-6606-71A82030329A}"/>
              </a:ext>
            </a:extLst>
          </p:cNvPr>
          <p:cNvGrpSpPr/>
          <p:nvPr/>
        </p:nvGrpSpPr>
        <p:grpSpPr>
          <a:xfrm>
            <a:off x="860933" y="1121669"/>
            <a:ext cx="10226167" cy="3427859"/>
            <a:chOff x="718442" y="875535"/>
            <a:chExt cx="10226167" cy="3427859"/>
          </a:xfrm>
        </p:grpSpPr>
        <p:sp>
          <p:nvSpPr>
            <p:cNvPr id="2" name="文本框 1">
              <a:extLst>
                <a:ext uri="{FF2B5EF4-FFF2-40B4-BE49-F238E27FC236}">
                  <a16:creationId xmlns:a16="http://schemas.microsoft.com/office/drawing/2014/main" id="{A7DE05E2-06E8-E447-8DCD-405DA5B4C004}"/>
                </a:ext>
              </a:extLst>
            </p:cNvPr>
            <p:cNvSpPr txBox="1"/>
            <p:nvPr/>
          </p:nvSpPr>
          <p:spPr>
            <a:xfrm>
              <a:off x="718442" y="875535"/>
              <a:ext cx="9300337" cy="369332"/>
            </a:xfrm>
            <a:prstGeom prst="rect">
              <a:avLst/>
            </a:prstGeom>
            <a:noFill/>
            <a:ln>
              <a:noFill/>
            </a:ln>
          </p:spPr>
          <p:txBody>
            <a:bodyPr wrap="square" rtlCol="0">
              <a:spAutoFit/>
            </a:bodyPr>
            <a:lstStyle/>
            <a:p>
              <a:pPr marL="285750" indent="-285750" algn="just">
                <a:buFont typeface="Wingdings" pitchFamily="2" charset="2"/>
                <a:buChar char="p"/>
              </a:pPr>
              <a:r>
                <a:rPr kumimoji="1" lang="en-US" altLang="zh-CN" b="1" dirty="0">
                  <a:solidFill>
                    <a:schemeClr val="accent6">
                      <a:lumMod val="50000"/>
                    </a:schemeClr>
                  </a:solidFill>
                  <a:latin typeface="Times New Roman" panose="02020603050405020304" pitchFamily="18" charset="0"/>
                  <a:cs typeface="Times New Roman" panose="02020603050405020304" pitchFamily="18" charset="0"/>
                </a:rPr>
                <a:t>Generating the Bhabha particles through the program( BBBREM or GUINEA-PIG)</a:t>
              </a:r>
              <a:endParaRPr kumimoji="1" lang="zh-CN" alt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AE6A73B-29AB-2B4F-9607-979942D67FD8}"/>
                </a:ext>
              </a:extLst>
            </p:cNvPr>
            <p:cNvSpPr txBox="1"/>
            <p:nvPr/>
          </p:nvSpPr>
          <p:spPr>
            <a:xfrm>
              <a:off x="718442" y="1420404"/>
              <a:ext cx="10226167" cy="923330"/>
            </a:xfrm>
            <a:prstGeom prst="rect">
              <a:avLst/>
            </a:prstGeom>
            <a:noFill/>
            <a:ln>
              <a:noFill/>
            </a:ln>
          </p:spPr>
          <p:txBody>
            <a:bodyPr wrap="square" rtlCol="0">
              <a:spAutoFit/>
            </a:bodyPr>
            <a:lstStyle/>
            <a:p>
              <a:pPr marL="285750" indent="-285750" algn="just">
                <a:buFont typeface="Wingdings" pitchFamily="2" charset="2"/>
                <a:buChar char="p"/>
              </a:pPr>
              <a:r>
                <a:rPr kumimoji="1" lang="en-US" altLang="zh-CN" b="1" dirty="0">
                  <a:solidFill>
                    <a:schemeClr val="accent6">
                      <a:lumMod val="50000"/>
                    </a:schemeClr>
                  </a:solidFill>
                  <a:latin typeface="Times New Roman" panose="02020603050405020304" pitchFamily="18" charset="0"/>
                  <a:cs typeface="Times New Roman" panose="02020603050405020304" pitchFamily="18" charset="0"/>
                </a:rPr>
                <a:t>Tracking scattered positrons up to 100 meters downstream of the IP using the SAD code and calculate the loss map to </a:t>
              </a:r>
              <a:r>
                <a:rPr lang="en-US" altLang="zh-CN" sz="1800" b="1" dirty="0">
                  <a:solidFill>
                    <a:schemeClr val="accent6">
                      <a:lumMod val="50000"/>
                    </a:schemeClr>
                  </a:solidFill>
                  <a:effectLst/>
                  <a:latin typeface="CMR10"/>
                </a:rPr>
                <a:t>identify a </a:t>
              </a:r>
              <a:r>
                <a:rPr lang="en-US" altLang="zh-CN" b="1" dirty="0">
                  <a:solidFill>
                    <a:schemeClr val="accent6">
                      <a:lumMod val="50000"/>
                    </a:schemeClr>
                  </a:solidFill>
                  <a:latin typeface="CMR10"/>
                </a:rPr>
                <a:t>possible</a:t>
              </a:r>
              <a:r>
                <a:rPr lang="en-US" altLang="zh-CN" sz="1800" b="1" dirty="0">
                  <a:solidFill>
                    <a:schemeClr val="accent6">
                      <a:lumMod val="50000"/>
                    </a:schemeClr>
                  </a:solidFill>
                  <a:effectLst/>
                  <a:latin typeface="CMR10"/>
                </a:rPr>
                <a:t> position for placing a luminosity detector </a:t>
              </a:r>
              <a:endParaRPr lang="en-US" altLang="zh-CN" b="1" dirty="0">
                <a:solidFill>
                  <a:schemeClr val="accent6">
                    <a:lumMod val="50000"/>
                  </a:schemeClr>
                </a:solidFill>
              </a:endParaRPr>
            </a:p>
            <a:p>
              <a:pPr algn="just"/>
              <a:endParaRPr kumimoji="1"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EED7D9EA-49FE-5D4C-8AF2-9F893E84954F}"/>
                </a:ext>
              </a:extLst>
            </p:cNvPr>
            <p:cNvSpPr txBox="1"/>
            <p:nvPr/>
          </p:nvSpPr>
          <p:spPr>
            <a:xfrm>
              <a:off x="780273" y="3657063"/>
              <a:ext cx="9996913" cy="646331"/>
            </a:xfrm>
            <a:prstGeom prst="rect">
              <a:avLst/>
            </a:prstGeom>
            <a:noFill/>
            <a:ln>
              <a:noFill/>
            </a:ln>
          </p:spPr>
          <p:txBody>
            <a:bodyPr wrap="square" rtlCol="0">
              <a:spAutoFit/>
            </a:bodyPr>
            <a:lstStyle/>
            <a:p>
              <a:pPr marL="285750" indent="-285750" algn="just">
                <a:buFont typeface="Wingdings" pitchFamily="2" charset="2"/>
                <a:buChar char="p"/>
              </a:pPr>
              <a:r>
                <a:rPr kumimoji="1" lang="en-US" altLang="zh-CN" b="1" dirty="0">
                  <a:latin typeface="Times New Roman" panose="02020603050405020304" pitchFamily="18" charset="0"/>
                  <a:cs typeface="Times New Roman" panose="02020603050405020304" pitchFamily="18" charset="0"/>
                </a:rPr>
                <a:t>Detailed simulation in Geant4</a:t>
              </a:r>
              <a:r>
                <a:rPr kumimoji="1" lang="zh-CN" altLang="en-US" b="1" dirty="0">
                  <a:latin typeface="Times New Roman" panose="02020603050405020304" pitchFamily="18" charset="0"/>
                  <a:cs typeface="Times New Roman" panose="02020603050405020304" pitchFamily="18" charset="0"/>
                </a:rPr>
                <a:t> </a:t>
              </a:r>
              <a:r>
                <a:rPr kumimoji="1" lang="en-US" altLang="zh-CN" b="1" dirty="0">
                  <a:latin typeface="Times New Roman" panose="02020603050405020304" pitchFamily="18" charset="0"/>
                  <a:cs typeface="Times New Roman" panose="02020603050405020304" pitchFamily="18" charset="0"/>
                </a:rPr>
                <a:t>to estimate the signal in the detector and r</a:t>
              </a:r>
              <a:r>
                <a:rPr lang="en-US" altLang="zh-CN" sz="1800" b="1" dirty="0">
                  <a:latin typeface="Times New Roman" panose="02020603050405020304" pitchFamily="18" charset="0"/>
                  <a:cs typeface="Times New Roman" panose="02020603050405020304" pitchFamily="18" charset="0"/>
                </a:rPr>
                <a:t>adiation dose simulation</a:t>
              </a:r>
            </a:p>
            <a:p>
              <a:pPr marL="285750" indent="-285750" algn="just">
                <a:buFont typeface="Wingdings" pitchFamily="2" charset="2"/>
                <a:buChar char="p"/>
              </a:pPr>
              <a:endParaRPr kumimoji="1" lang="zh-CN" altLang="en-US" dirty="0">
                <a:latin typeface="Times New Roman" panose="02020603050405020304" pitchFamily="18" charset="0"/>
                <a:cs typeface="Times New Roman" panose="02020603050405020304" pitchFamily="18" charset="0"/>
              </a:endParaRPr>
            </a:p>
          </p:txBody>
        </p:sp>
      </p:grpSp>
      <p:sp>
        <p:nvSpPr>
          <p:cNvPr id="6" name="文本框 5">
            <a:extLst>
              <a:ext uri="{FF2B5EF4-FFF2-40B4-BE49-F238E27FC236}">
                <a16:creationId xmlns:a16="http://schemas.microsoft.com/office/drawing/2014/main" id="{65E3F406-1D02-4147-77BB-52A76E27CBBC}"/>
              </a:ext>
            </a:extLst>
          </p:cNvPr>
          <p:cNvSpPr txBox="1"/>
          <p:nvPr/>
        </p:nvSpPr>
        <p:spPr>
          <a:xfrm>
            <a:off x="922764" y="4349473"/>
            <a:ext cx="9068554" cy="400110"/>
          </a:xfrm>
          <a:prstGeom prst="rect">
            <a:avLst/>
          </a:prstGeom>
          <a:noFill/>
        </p:spPr>
        <p:txBody>
          <a:bodyPr wrap="square" rtlCol="0">
            <a:spAutoFit/>
          </a:bodyPr>
          <a:lstStyle/>
          <a:p>
            <a:pPr marL="342900" indent="-342900" algn="just">
              <a:buFont typeface="Wingdings" pitchFamily="2" charset="2"/>
              <a:buChar char="p"/>
            </a:pPr>
            <a:r>
              <a:rPr kumimoji="1" lang="en-US" altLang="zh-CN" sz="2000" b="1" dirty="0">
                <a:latin typeface="Times New Roman" panose="02020603050405020304" pitchFamily="18" charset="0"/>
                <a:cs typeface="Times New Roman" panose="02020603050405020304" pitchFamily="18" charset="0"/>
              </a:rPr>
              <a:t>C</a:t>
            </a:r>
            <a:r>
              <a:rPr kumimoji="1" lang="en-US" altLang="zh-CN" b="1" dirty="0">
                <a:latin typeface="Times New Roman" panose="02020603050405020304" pitchFamily="18" charset="0"/>
                <a:cs typeface="Times New Roman" panose="02020603050405020304" pitchFamily="18" charset="0"/>
              </a:rPr>
              <a:t>onsidering / selecting the detector technology </a:t>
            </a:r>
            <a:r>
              <a:rPr kumimoji="1" lang="en-US" altLang="zh-CN" dirty="0">
                <a:latin typeface="Times New Roman" panose="02020603050405020304" pitchFamily="18" charset="0"/>
                <a:cs typeface="Times New Roman" panose="02020603050405020304" pitchFamily="18" charset="0"/>
              </a:rPr>
              <a:t>(e.g., Cerenkov, array of pin </a:t>
            </a:r>
            <a:r>
              <a:rPr kumimoji="1" lang="en-US" altLang="zh-CN" dirty="0" err="1">
                <a:latin typeface="Times New Roman" panose="02020603050405020304" pitchFamily="18" charset="0"/>
                <a:cs typeface="Times New Roman" panose="02020603050405020304" pitchFamily="18" charset="0"/>
              </a:rPr>
              <a:t>diodes,etc</a:t>
            </a: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4A30A10B-A726-634C-91E4-9587586C3850}"/>
              </a:ext>
            </a:extLst>
          </p:cNvPr>
          <p:cNvSpPr txBox="1"/>
          <p:nvPr/>
        </p:nvSpPr>
        <p:spPr>
          <a:xfrm>
            <a:off x="1278731" y="2396073"/>
            <a:ext cx="8622508" cy="369332"/>
          </a:xfrm>
          <a:prstGeom prst="rect">
            <a:avLst/>
          </a:prstGeom>
          <a:noFill/>
        </p:spPr>
        <p:txBody>
          <a:bodyPr wrap="square">
            <a:spAutoFit/>
          </a:bodyPr>
          <a:lstStyle/>
          <a:p>
            <a:pPr marL="285750" indent="-285750">
              <a:buFont typeface="Wingdings" pitchFamily="2" charset="2"/>
              <a:buChar char="ü"/>
            </a:pPr>
            <a:r>
              <a:rPr lang="en-US" altLang="zh-CN" sz="1800" dirty="0">
                <a:effectLst/>
                <a:latin typeface="CMR10"/>
              </a:rPr>
              <a:t>fraction of scattered electrons hitting the beam pipe is close to the required value </a:t>
            </a:r>
            <a:endParaRPr lang="en-US" altLang="zh-CN" dirty="0"/>
          </a:p>
        </p:txBody>
      </p:sp>
      <p:sp>
        <p:nvSpPr>
          <p:cNvPr id="12" name="文本框 11">
            <a:extLst>
              <a:ext uri="{FF2B5EF4-FFF2-40B4-BE49-F238E27FC236}">
                <a16:creationId xmlns:a16="http://schemas.microsoft.com/office/drawing/2014/main" id="{E5953B0C-1BF5-2F40-AC18-09EDFB84F59F}"/>
              </a:ext>
            </a:extLst>
          </p:cNvPr>
          <p:cNvSpPr txBox="1"/>
          <p:nvPr/>
        </p:nvSpPr>
        <p:spPr>
          <a:xfrm>
            <a:off x="1278730" y="2795714"/>
            <a:ext cx="9222581" cy="369332"/>
          </a:xfrm>
          <a:prstGeom prst="rect">
            <a:avLst/>
          </a:prstGeom>
          <a:noFill/>
        </p:spPr>
        <p:txBody>
          <a:bodyPr wrap="square">
            <a:spAutoFit/>
          </a:bodyPr>
          <a:lstStyle/>
          <a:p>
            <a:pPr marL="285750" indent="-285750">
              <a:buFont typeface="Wingdings" pitchFamily="2" charset="2"/>
              <a:buChar char="ü"/>
            </a:pPr>
            <a:r>
              <a:rPr lang="en-US" altLang="zh-CN" sz="1800" dirty="0">
                <a:effectLst/>
                <a:latin typeface="CMR10"/>
              </a:rPr>
              <a:t>radiative Bhabha process at zero degree dominates over other particle loss processes </a:t>
            </a:r>
            <a:endParaRPr lang="en-US" altLang="zh-CN" dirty="0"/>
          </a:p>
        </p:txBody>
      </p:sp>
      <p:sp>
        <p:nvSpPr>
          <p:cNvPr id="14" name="文本框 13">
            <a:extLst>
              <a:ext uri="{FF2B5EF4-FFF2-40B4-BE49-F238E27FC236}">
                <a16:creationId xmlns:a16="http://schemas.microsoft.com/office/drawing/2014/main" id="{E6CA4A60-F70C-464D-965B-9D86592D39D5}"/>
              </a:ext>
            </a:extLst>
          </p:cNvPr>
          <p:cNvSpPr txBox="1"/>
          <p:nvPr/>
        </p:nvSpPr>
        <p:spPr>
          <a:xfrm>
            <a:off x="1278730" y="3188593"/>
            <a:ext cx="9640947" cy="369332"/>
          </a:xfrm>
          <a:prstGeom prst="rect">
            <a:avLst/>
          </a:prstGeom>
          <a:noFill/>
        </p:spPr>
        <p:txBody>
          <a:bodyPr wrap="square">
            <a:spAutoFit/>
          </a:bodyPr>
          <a:lstStyle/>
          <a:p>
            <a:pPr marL="285750" indent="-285750">
              <a:buFont typeface="Wingdings" pitchFamily="2" charset="2"/>
              <a:buChar char="ü"/>
            </a:pPr>
            <a:r>
              <a:rPr lang="en-US" altLang="zh-CN" sz="1800" dirty="0">
                <a:effectLst/>
                <a:latin typeface="CMR10"/>
              </a:rPr>
              <a:t>ensure that the Bhabha event rate at this position is minimally affected by beam-beam deflection </a:t>
            </a:r>
            <a:endParaRPr lang="en-US" altLang="zh-CN" dirty="0"/>
          </a:p>
        </p:txBody>
      </p:sp>
    </p:spTree>
    <p:extLst>
      <p:ext uri="{BB962C8B-B14F-4D97-AF65-F5344CB8AC3E}">
        <p14:creationId xmlns:p14="http://schemas.microsoft.com/office/powerpoint/2010/main" val="1233138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39017</TotalTime>
  <Words>2592</Words>
  <Application>Microsoft Macintosh PowerPoint</Application>
  <PresentationFormat>Widescreen</PresentationFormat>
  <Paragraphs>249</Paragraphs>
  <Slides>20</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vt:i4>
      </vt:variant>
    </vt:vector>
  </HeadingPairs>
  <TitlesOfParts>
    <vt:vector size="37" baseType="lpstr">
      <vt:lpstr>CMMI10</vt:lpstr>
      <vt:lpstr>CMMI7</vt:lpstr>
      <vt:lpstr>CMR10</vt:lpstr>
      <vt:lpstr>CMR17</vt:lpstr>
      <vt:lpstr>CMR9</vt:lpstr>
      <vt:lpstr>CMSY7</vt:lpstr>
      <vt:lpstr>DengXian</vt:lpstr>
      <vt:lpstr>DengXian</vt:lpstr>
      <vt:lpstr>等线 Light</vt:lpstr>
      <vt:lpstr>华文新魏</vt:lpstr>
      <vt:lpstr>Arial</vt:lpstr>
      <vt:lpstr>Calibri</vt:lpstr>
      <vt:lpstr>Cambria Math</vt:lpstr>
      <vt:lpstr>Times</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outlook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25280</dc:creator>
  <cp:lastModifiedBy>25280</cp:lastModifiedBy>
  <cp:revision>86</cp:revision>
  <dcterms:created xsi:type="dcterms:W3CDTF">2023-05-30T15:05:37Z</dcterms:created>
  <dcterms:modified xsi:type="dcterms:W3CDTF">2024-09-14T03:15:56Z</dcterms:modified>
</cp:coreProperties>
</file>