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26" r:id="rId3"/>
    <p:sldId id="327" r:id="rId4"/>
    <p:sldId id="353" r:id="rId5"/>
    <p:sldId id="360" r:id="rId6"/>
    <p:sldId id="349" r:id="rId7"/>
    <p:sldId id="350" r:id="rId8"/>
    <p:sldId id="351" r:id="rId9"/>
    <p:sldId id="354" r:id="rId10"/>
    <p:sldId id="352" r:id="rId11"/>
    <p:sldId id="355" r:id="rId12"/>
    <p:sldId id="356" r:id="rId13"/>
    <p:sldId id="357" r:id="rId14"/>
    <p:sldId id="358" r:id="rId15"/>
    <p:sldId id="359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1069" autoAdjust="0"/>
  </p:normalViewPr>
  <p:slideViewPr>
    <p:cSldViewPr>
      <p:cViewPr varScale="1">
        <p:scale>
          <a:sx n="78" d="100"/>
          <a:sy n="78" d="100"/>
        </p:scale>
        <p:origin x="169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E234C-5752-46DF-BF3F-2CA1CC2F7CA4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2BABE-A268-4011-AB62-F38D4174A1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96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93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6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44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背景副本"/>
          <p:cNvPicPr>
            <a:picLocks noChangeAspect="1" noChangeArrowheads="1"/>
          </p:cNvPicPr>
          <p:nvPr/>
        </p:nvPicPr>
        <p:blipFill>
          <a:blip r:embed="rId2" cstate="print"/>
          <a:srcRect l="7502" t="7797"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472" y="1714488"/>
            <a:ext cx="7772400" cy="209073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5400" b="1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69270C-5D8E-4139-AAFE-150C5AF7E74D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836612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3276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38600" cy="2587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65563"/>
            <a:ext cx="4038600" cy="2587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500" b="1" baseline="0" dirty="0">
                <a:solidFill>
                  <a:srgbClr val="660066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buClr>
                <a:srgbClr val="00B0F0"/>
              </a:buClr>
              <a:buSzPct val="80000"/>
              <a:buFont typeface="Wingdings" pitchFamily="2" charset="2"/>
              <a:buChar char="n"/>
              <a:defRPr b="0">
                <a:solidFill>
                  <a:srgbClr val="002060"/>
                </a:solidFill>
                <a:latin typeface="+mn-ea"/>
                <a:ea typeface="+mn-ea"/>
              </a:defRPr>
            </a:lvl1pPr>
            <a:lvl2pPr algn="l">
              <a:buClr>
                <a:srgbClr val="00B050"/>
              </a:buClr>
              <a:buSzPct val="80000"/>
              <a:defRPr b="0" baseline="0">
                <a:solidFill>
                  <a:srgbClr val="0070C0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600" b="1" baseline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600" b="1" baseline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资料\PPT----汇总\PPT模版\PPT背景副本-窄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2910" y="44450"/>
            <a:ext cx="8043890" cy="95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7297"/>
            <a:ext cx="8229600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0D69270C-5D8E-4139-AAFE-150C5AF7E74D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zh-CN" altLang="en-US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9pPr>
    </p:titleStyle>
    <p:bodyStyle>
      <a:lvl1pPr marL="342900" indent="-342900" algn="just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rgbClr val="FF0000"/>
        </a:buClr>
        <a:buSzPct val="90000"/>
        <a:buFont typeface="Wingdings" pitchFamily="2" charset="2"/>
        <a:buChar char="n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33CC33"/>
        </a:buClr>
        <a:buFont typeface="Wingdings" pitchFamily="2" charset="2"/>
        <a:buChar char="l"/>
        <a:defRPr sz="2400" b="1">
          <a:solidFill>
            <a:srgbClr val="0000FF"/>
          </a:solidFill>
          <a:latin typeface="+mn-lt"/>
          <a:ea typeface="+mn-ea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charset="-122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charset="-122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5pPr>
      <a:lvl6pPr marL="25146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6pPr>
      <a:lvl7pPr marL="29718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7pPr>
      <a:lvl8pPr marL="34290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8pPr>
      <a:lvl9pPr marL="38862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5.png"/><Relationship Id="rId7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Visio_Drawing.vsdx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0" y="1353892"/>
            <a:ext cx="9162678" cy="20907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dirty="0"/>
              <a:t>High Luminosity </a:t>
            </a:r>
            <a:r>
              <a:rPr lang="sv-SE" altLang="zh-CN" sz="3200" dirty="0"/>
              <a:t>Fast Feedback System Design </a:t>
            </a:r>
            <a:r>
              <a:rPr lang="en-US" altLang="zh-CN" sz="3200" dirty="0"/>
              <a:t>for CEPC interaction point</a:t>
            </a:r>
            <a:endParaRPr lang="zh-CN" altLang="en-US" sz="32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051720" y="4725144"/>
            <a:ext cx="6400800" cy="1752600"/>
          </a:xfrm>
        </p:spPr>
        <p:txBody>
          <a:bodyPr/>
          <a:lstStyle/>
          <a:p>
            <a:pPr algn="l"/>
            <a:r>
              <a:rPr lang="en-US" altLang="zh-CN" dirty="0"/>
              <a:t>Shu-Jun Wei</a:t>
            </a:r>
          </a:p>
          <a:p>
            <a:pPr algn="l"/>
            <a:r>
              <a:rPr lang="en-US" altLang="zh-CN" dirty="0"/>
              <a:t>2024.09.14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9CB618-928F-4E80-AB8A-5D21BCCF6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44450"/>
            <a:ext cx="8501090" cy="955658"/>
          </a:xfrm>
        </p:spPr>
        <p:txBody>
          <a:bodyPr/>
          <a:lstStyle/>
          <a:p>
            <a:r>
              <a:rPr lang="sv-SE" altLang="zh-CN" sz="3600" dirty="0">
                <a:solidFill>
                  <a:schemeClr val="bg1"/>
                </a:solidFill>
              </a:rPr>
              <a:t>4,  Fast Orbit </a:t>
            </a:r>
            <a:r>
              <a:rPr lang="en-US" altLang="zh-CN" sz="3600" dirty="0">
                <a:solidFill>
                  <a:schemeClr val="bg1"/>
                </a:solidFill>
              </a:rPr>
              <a:t>Controller </a:t>
            </a:r>
            <a:r>
              <a:rPr lang="en-US" altLang="zh-CN" dirty="0">
                <a:solidFill>
                  <a:schemeClr val="bg1"/>
                </a:solidFill>
              </a:rPr>
              <a:t>electronics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53C8A1-CCFA-45F0-B6EE-F4B44031C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FOC Input signals</a:t>
            </a:r>
          </a:p>
          <a:p>
            <a:pPr lvl="1"/>
            <a:r>
              <a:rPr lang="en-US" altLang="zh-CN" dirty="0"/>
              <a:t>Digital BPMs data</a:t>
            </a:r>
          </a:p>
          <a:p>
            <a:pPr lvl="1"/>
            <a:r>
              <a:rPr lang="en-US" altLang="zh-CN" dirty="0"/>
              <a:t>Luminosity monitor data</a:t>
            </a:r>
          </a:p>
          <a:p>
            <a:pPr lvl="1"/>
            <a:r>
              <a:rPr lang="en-US" altLang="zh-CN" dirty="0"/>
              <a:t>Electron and positron beam arriving time</a:t>
            </a:r>
          </a:p>
          <a:p>
            <a:pPr lvl="1"/>
            <a:r>
              <a:rPr lang="en-US" altLang="zh-CN" dirty="0"/>
              <a:t>Clock and Timing signal</a:t>
            </a:r>
          </a:p>
          <a:p>
            <a:r>
              <a:rPr lang="en-US" altLang="zh-CN" dirty="0"/>
              <a:t>FOC output signals</a:t>
            </a:r>
          </a:p>
          <a:p>
            <a:pPr lvl="1"/>
            <a:r>
              <a:rPr lang="en-US" altLang="zh-CN" dirty="0"/>
              <a:t>Fast corrector power supply setting</a:t>
            </a:r>
          </a:p>
          <a:p>
            <a:pPr lvl="1"/>
            <a:r>
              <a:rPr lang="en-US" altLang="zh-CN" dirty="0"/>
              <a:t>Dithering controlling information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416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05385B-43DC-4E09-BF44-DC7918FE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zh-CN" sz="3200" dirty="0">
                <a:solidFill>
                  <a:schemeClr val="bg1"/>
                </a:solidFill>
              </a:rPr>
              <a:t>Fast Orbit </a:t>
            </a:r>
            <a:r>
              <a:rPr lang="en-US" altLang="zh-CN" sz="3200" dirty="0">
                <a:solidFill>
                  <a:schemeClr val="bg1"/>
                </a:solidFill>
              </a:rPr>
              <a:t>Controller </a:t>
            </a:r>
            <a:r>
              <a:rPr lang="en-US" altLang="zh-CN" dirty="0">
                <a:solidFill>
                  <a:schemeClr val="bg1"/>
                </a:solidFill>
              </a:rPr>
              <a:t>electronics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4724CE-09E8-4C62-AAC2-019499F30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FOC  and  it related electronics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52D5229-996F-4868-8E7A-6B2D94267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37" y="2060848"/>
            <a:ext cx="8417526" cy="427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4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072AB7-CCB9-4318-AC68-3C1181B9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zh-CN" sz="3600" dirty="0">
                <a:solidFill>
                  <a:schemeClr val="bg1"/>
                </a:solidFill>
              </a:rPr>
              <a:t>Fast Orbit </a:t>
            </a:r>
            <a:r>
              <a:rPr lang="en-US" altLang="zh-CN" sz="3600" dirty="0">
                <a:solidFill>
                  <a:schemeClr val="bg1"/>
                </a:solidFill>
              </a:rPr>
              <a:t>Controller </a:t>
            </a:r>
            <a:r>
              <a:rPr lang="en-US" altLang="zh-CN" dirty="0">
                <a:solidFill>
                  <a:schemeClr val="bg1"/>
                </a:solidFill>
              </a:rPr>
              <a:t>electronics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4CCD23-062E-45CD-A984-8D1BBA63D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7297"/>
            <a:ext cx="9108504" cy="4768865"/>
          </a:xfrm>
        </p:spPr>
        <p:txBody>
          <a:bodyPr/>
          <a:lstStyle/>
          <a:p>
            <a:r>
              <a:rPr lang="en-US" altLang="zh-CN" dirty="0"/>
              <a:t>Electron and Positron beam arriving time monitor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40C7E02-0C00-464F-8FB2-803088D7F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492896"/>
            <a:ext cx="6804248" cy="320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57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6B9721-3947-4DB6-8494-A04D105C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5.  Two statements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7379A8-2372-459D-B53F-FA360256C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57297"/>
            <a:ext cx="8435280" cy="4768865"/>
          </a:xfrm>
        </p:spPr>
        <p:txBody>
          <a:bodyPr/>
          <a:lstStyle/>
          <a:p>
            <a:r>
              <a:rPr lang="en-US" altLang="zh-CN" dirty="0"/>
              <a:t>The digital BPM electronics used in HEPS  can not be copied to CEPC directly.</a:t>
            </a:r>
          </a:p>
          <a:p>
            <a:pPr lvl="1"/>
            <a:r>
              <a:rPr lang="en-US" altLang="zh-CN" dirty="0"/>
              <a:t>Compared to HEPS, the digital BPM in CEPC have a high measurement accuracy over a wide range, so the hardware and the firmware must be optimized.</a:t>
            </a:r>
          </a:p>
          <a:p>
            <a:r>
              <a:rPr lang="en-US" altLang="zh-CN" dirty="0"/>
              <a:t>The FOFB system of HEPS can not be directly used in CEPC.</a:t>
            </a:r>
          </a:p>
          <a:p>
            <a:pPr lvl="1"/>
            <a:r>
              <a:rPr lang="en-US" altLang="zh-CN" dirty="0"/>
              <a:t>Different hardware interfaces.</a:t>
            </a:r>
          </a:p>
          <a:p>
            <a:pPr lvl="1"/>
            <a:r>
              <a:rPr lang="en-US" altLang="zh-CN" dirty="0"/>
              <a:t>Different control principles and logic.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6171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0B1F7D-0FF5-4674-BBAE-91DC8C62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6. Summary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A0F887-3E67-4689-880A-09F11EFB8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1"/>
            <a:ext cx="8291264" cy="5400600"/>
          </a:xfrm>
        </p:spPr>
        <p:txBody>
          <a:bodyPr/>
          <a:lstStyle/>
          <a:p>
            <a:r>
              <a:rPr lang="en-US" altLang="zh-CN" dirty="0"/>
              <a:t>3 main parts are include in CEPC fast feedback system.</a:t>
            </a:r>
          </a:p>
          <a:p>
            <a:pPr lvl="1"/>
            <a:r>
              <a:rPr lang="en-US" altLang="zh-CN" dirty="0"/>
              <a:t>High precision digital BPM electronics</a:t>
            </a:r>
          </a:p>
          <a:p>
            <a:pPr lvl="1"/>
            <a:r>
              <a:rPr lang="en-US" altLang="zh-CN" dirty="0"/>
              <a:t>Fast luminosity monitoring system</a:t>
            </a:r>
          </a:p>
          <a:p>
            <a:pPr lvl="1"/>
            <a:r>
              <a:rPr lang="en-US" altLang="zh-CN" dirty="0"/>
              <a:t>Local, Real time, FOFB electronics</a:t>
            </a:r>
          </a:p>
          <a:p>
            <a:r>
              <a:rPr lang="en-US" altLang="zh-CN" dirty="0"/>
              <a:t>Arriving time of electron and positron should be measured and monitored.</a:t>
            </a:r>
          </a:p>
          <a:p>
            <a:r>
              <a:rPr lang="en-US" altLang="zh-CN" dirty="0"/>
              <a:t> The digital BPM and FOFB electronics used in HEPS cannot be directly copied to CEPC.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8882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CC2587E-FB7E-47B3-BF37-6258D5B98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20" y="3140968"/>
            <a:ext cx="6840760" cy="936104"/>
          </a:xfrm>
        </p:spPr>
        <p:txBody>
          <a:bodyPr/>
          <a:lstStyle/>
          <a:p>
            <a:pPr algn="ctr"/>
            <a:r>
              <a:rPr lang="en-US" altLang="zh-CN" dirty="0"/>
              <a:t>Thanks for your attention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564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</a:rPr>
              <a:t>Content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8894" y="1844824"/>
            <a:ext cx="8043890" cy="46085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Framework of the luminosity feedback control system at Interaction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BPMs near the CEPC IP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Luminosity monitor sub-system</a:t>
            </a:r>
          </a:p>
          <a:p>
            <a:pPr marL="514350" indent="-514350">
              <a:buFont typeface="+mj-lt"/>
              <a:buAutoNum type="arabicPeriod"/>
            </a:pPr>
            <a:r>
              <a:rPr lang="sv-SE" altLang="zh-CN" sz="2800" dirty="0"/>
              <a:t>Fast orbit </a:t>
            </a:r>
            <a:r>
              <a:rPr lang="en-US" altLang="zh-CN" sz="2800" dirty="0"/>
              <a:t>Controller </a:t>
            </a:r>
            <a:r>
              <a:rPr lang="en-US" altLang="zh-CN" dirty="0"/>
              <a:t>Electronics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Some statement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Summary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F94323D-573C-4476-9F91-977B562B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97" y="3068960"/>
            <a:ext cx="6319489" cy="29523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4450"/>
            <a:ext cx="9036496" cy="955658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</a:rPr>
              <a:t>，</a:t>
            </a:r>
            <a:r>
              <a:rPr lang="en-US" altLang="zh-CN" sz="2800" dirty="0">
                <a:solidFill>
                  <a:schemeClr val="bg1"/>
                </a:solidFill>
              </a:rPr>
              <a:t>Framework of the FOFB system at CEPC IP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17993"/>
            <a:ext cx="8424936" cy="496855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Fast Orbit Feedback Controller</a:t>
            </a:r>
            <a:endParaRPr lang="zh-CN" altLang="zh-CN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BPMs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Luminosity Monitor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TDC logic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Interface to PSC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22125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D2E5A5-0174-4155-B8C9-7DDC5F02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955658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electronics function block of </a:t>
            </a:r>
            <a:r>
              <a:rPr kumimoji="1"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rbit feedback system for CEPC IP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B31CC48-660E-4E3C-94E3-D96BC1AEC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" y="1124744"/>
            <a:ext cx="8964488" cy="5733256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BPM sub-system</a:t>
            </a:r>
          </a:p>
          <a:p>
            <a:pPr lvl="1"/>
            <a:r>
              <a:rPr lang="en-US" altLang="zh-CN" dirty="0"/>
              <a:t>BPM detector</a:t>
            </a:r>
          </a:p>
          <a:p>
            <a:pPr lvl="1"/>
            <a:r>
              <a:rPr lang="en-US" altLang="zh-CN" dirty="0"/>
              <a:t>PT module</a:t>
            </a:r>
          </a:p>
          <a:p>
            <a:pPr lvl="1"/>
            <a:r>
              <a:rPr lang="en-US" altLang="zh-CN" dirty="0"/>
              <a:t>Digital BPM electronics</a:t>
            </a:r>
          </a:p>
          <a:p>
            <a:r>
              <a:rPr lang="en-US" altLang="zh-CN" dirty="0"/>
              <a:t>L</a:t>
            </a:r>
            <a:r>
              <a:rPr lang="en" altLang="zh-CN" dirty="0"/>
              <a:t>uminosity </a:t>
            </a:r>
            <a:r>
              <a:rPr lang="en-US" altLang="zh-CN" dirty="0"/>
              <a:t>monitor </a:t>
            </a:r>
            <a:br>
              <a:rPr lang="en-US" altLang="zh-CN" dirty="0"/>
            </a:br>
            <a:r>
              <a:rPr lang="en-US" altLang="zh-CN" dirty="0"/>
              <a:t>sub-system</a:t>
            </a:r>
          </a:p>
          <a:p>
            <a:pPr lvl="1"/>
            <a:r>
              <a:rPr lang="en-US" altLang="zh-CN" dirty="0"/>
              <a:t>Luminosity detector</a:t>
            </a:r>
          </a:p>
          <a:p>
            <a:pPr lvl="1"/>
            <a:r>
              <a:rPr lang="en-US" altLang="zh-CN" dirty="0"/>
              <a:t>Front-end electronics</a:t>
            </a:r>
          </a:p>
          <a:p>
            <a:pPr lvl="1"/>
            <a:r>
              <a:rPr lang="en-US" altLang="zh-CN" dirty="0"/>
              <a:t>DAS electronics</a:t>
            </a:r>
          </a:p>
          <a:p>
            <a:r>
              <a:rPr lang="en-US" altLang="zh-CN" dirty="0"/>
              <a:t>Interaction Point fast orbit feedback control system of CEPC</a:t>
            </a:r>
          </a:p>
          <a:p>
            <a:pPr lvl="1"/>
            <a:r>
              <a:rPr lang="en-US" altLang="zh-CN" dirty="0"/>
              <a:t>BPM interface logic</a:t>
            </a:r>
          </a:p>
          <a:p>
            <a:pPr lvl="1"/>
            <a:r>
              <a:rPr lang="en-US" altLang="zh-CN" dirty="0"/>
              <a:t>Luminosity monitor interface logic</a:t>
            </a:r>
          </a:p>
          <a:p>
            <a:pPr lvl="1"/>
            <a:r>
              <a:rPr lang="en-US" altLang="zh-CN" dirty="0"/>
              <a:t>TDC logic</a:t>
            </a:r>
          </a:p>
          <a:p>
            <a:pPr lvl="1"/>
            <a:r>
              <a:rPr lang="en-US" altLang="zh-CN" dirty="0"/>
              <a:t>FOC, Fast Orbit Controller</a:t>
            </a:r>
          </a:p>
          <a:p>
            <a:pPr lvl="1"/>
            <a:r>
              <a:rPr lang="en-US" altLang="zh-CN" dirty="0"/>
              <a:t>Power Supply Controller Interface</a:t>
            </a:r>
          </a:p>
          <a:p>
            <a:pPr lvl="1"/>
            <a:r>
              <a:rPr lang="en-US" altLang="zh-CN" dirty="0"/>
              <a:t>……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EF895A-4A0E-4E86-A983-7A0C2FE68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623" y="1124744"/>
            <a:ext cx="514437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0261DD-860C-4F07-BED9-891681F8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，</a:t>
            </a:r>
            <a:r>
              <a:rPr lang="en-US" altLang="zh-CN" dirty="0">
                <a:solidFill>
                  <a:schemeClr val="bg1"/>
                </a:solidFill>
              </a:rPr>
              <a:t>BPMs near the CEPC IP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F277DB-E381-435F-99CE-C5F88215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37" y="1340768"/>
            <a:ext cx="8387055" cy="4768865"/>
          </a:xfrm>
        </p:spPr>
        <p:txBody>
          <a:bodyPr/>
          <a:lstStyle/>
          <a:p>
            <a:r>
              <a:rPr lang="en-US" altLang="zh-CN" dirty="0"/>
              <a:t>Only 4 BPM detectors are designed and reserved</a:t>
            </a:r>
            <a:r>
              <a:rPr lang="zh-CN" altLang="en-US" dirty="0"/>
              <a:t> </a:t>
            </a:r>
            <a:r>
              <a:rPr lang="en-US" altLang="zh-CN" dirty="0"/>
              <a:t>in the CEPC IP area.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635F03-7538-4D4E-B885-D58C200E4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93175"/>
            <a:ext cx="8201344" cy="2668073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90EF1465-AE32-4831-8F5E-72DD54CF7000}"/>
              </a:ext>
            </a:extLst>
          </p:cNvPr>
          <p:cNvSpPr/>
          <p:nvPr/>
        </p:nvSpPr>
        <p:spPr>
          <a:xfrm>
            <a:off x="900523" y="2850169"/>
            <a:ext cx="504056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F515413-1D0F-4811-A673-F49E0752023B}"/>
              </a:ext>
            </a:extLst>
          </p:cNvPr>
          <p:cNvSpPr/>
          <p:nvPr/>
        </p:nvSpPr>
        <p:spPr>
          <a:xfrm>
            <a:off x="7893675" y="2997367"/>
            <a:ext cx="504056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05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6" y="61692"/>
            <a:ext cx="7920880" cy="955658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BPM Electronics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412" y="1071939"/>
            <a:ext cx="5077727" cy="77075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BPM Electronics on HEPS</a:t>
            </a:r>
            <a:endParaRPr lang="zh-CN" altLang="zh-C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18BA903-6AB8-43F1-A6A5-1127A570B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" y="1970804"/>
            <a:ext cx="4949022" cy="222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7E8324B0-8A47-47B2-872A-47C37C979543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7" y="4653135"/>
            <a:ext cx="1707837" cy="19484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4166B1D-8602-4571-A2A8-C687EFD0B7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139" y="1825863"/>
            <a:ext cx="1807652" cy="22774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FAFD730-C362-4BE0-BE57-0207264CFC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94" y="1862725"/>
            <a:ext cx="1669495" cy="2225123"/>
          </a:xfrm>
          <a:prstGeom prst="rect">
            <a:avLst/>
          </a:prstGeom>
        </p:spPr>
      </p:pic>
      <p:pic>
        <p:nvPicPr>
          <p:cNvPr id="9" name="内容占位符 7">
            <a:extLst>
              <a:ext uri="{FF2B5EF4-FFF2-40B4-BE49-F238E27FC236}">
                <a16:creationId xmlns:a16="http://schemas.microsoft.com/office/drawing/2014/main" id="{46D5A190-613C-41B8-87D1-261861EB2CCD}"/>
              </a:ext>
            </a:extLst>
          </p:cNvPr>
          <p:cNvPicPr>
            <a:picLocks noGrp="1"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93" b="95837" l="3134" r="97270">
                        <a14:foregroundMark x1="12942" y1="13239" x2="14661" y2="64779"/>
                        <a14:foregroundMark x1="14661" y1="64779" x2="11931" y2="86928"/>
                        <a14:foregroundMark x1="11527" y1="93089" x2="72801" y2="95837"/>
                        <a14:foregroundMark x1="72801" y1="95837" x2="87968" y2="93339"/>
                        <a14:foregroundMark x1="94742" y1="76353" x2="95046" y2="39134"/>
                        <a14:foregroundMark x1="97472" y1="81432" x2="92315" y2="44130"/>
                        <a14:foregroundMark x1="85642" y1="30225" x2="84631" y2="11574"/>
                        <a14:foregroundMark x1="76138" y1="8493" x2="72396" y2="8493"/>
                        <a14:foregroundMark x1="10516" y1="33555" x2="10212" y2="42132"/>
                        <a14:foregroundMark x1="20728" y1="29059" x2="22042" y2="42964"/>
                        <a14:foregroundMark x1="41355" y1="28809" x2="42973" y2="44963"/>
                        <a14:foregroundMark x1="40950" y1="70858" x2="41962" y2="85262"/>
                        <a14:foregroundMark x1="19009" y1="71357" x2="19717" y2="85595"/>
                        <a14:foregroundMark x1="68049" y1="91674" x2="79171" y2="91674"/>
                        <a14:foregroundMark x1="4146" y1="30475" x2="8898" y2="30475"/>
                        <a14:foregroundMark x1="3438" y1="41882" x2="9505" y2="42132"/>
                        <a14:foregroundMark x1="4449" y1="53289" x2="10920" y2="53289"/>
                        <a14:foregroundMark x1="3438" y1="61366" x2="10212" y2="61116"/>
                        <a14:foregroundMark x1="3134" y1="73605" x2="13549" y2="74438"/>
                        <a14:foregroundMark x1="3741" y1="83930" x2="9505" y2="83347"/>
                        <a14:foregroundMark x1="3438" y1="61948" x2="9201" y2="61615"/>
                        <a14:foregroundMark x1="6168" y1="60533" x2="10516" y2="61366"/>
                        <a14:foregroundMark x1="78463" y1="9076" x2="82912" y2="9575"/>
                        <a14:backgroundMark x1="20324" y1="5162" x2="50961" y2="3497"/>
                        <a14:backgroundMark x1="50961" y1="3497" x2="60566" y2="4330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83" y="4437112"/>
            <a:ext cx="1874166" cy="22773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BA2A95-F19D-482B-AEDC-A5AD182A0F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3419873" y="4596322"/>
            <a:ext cx="1542816" cy="207303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D59D82-4D29-4B06-9237-79D69C8D52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1176" y="4580688"/>
            <a:ext cx="4044307" cy="20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1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A05619-8142-4099-BC1D-8B5D1BAA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7" y="44450"/>
            <a:ext cx="9124593" cy="955658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New algorithm for CEPC BPM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C28379-A42E-40E8-B347-19929B5F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1132649"/>
            <a:ext cx="7272808" cy="2157901"/>
          </a:xfrm>
        </p:spPr>
        <p:txBody>
          <a:bodyPr/>
          <a:lstStyle/>
          <a:p>
            <a:r>
              <a:rPr lang="en-US" altLang="zh-CN" dirty="0"/>
              <a:t>The method can used to improve the measurement accuracy of the BPMs, when the beam is far from the BPM center point.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9207EE-9C1B-4A79-BE76-74AAB020279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63" y="3455461"/>
            <a:ext cx="3060273" cy="285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C4B758-4BF7-4EF7-80A1-7E23AA682D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75" y="3423091"/>
            <a:ext cx="3538736" cy="29657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DA87E525-DF7C-43EF-A854-23EDB8462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560382"/>
              </p:ext>
            </p:extLst>
          </p:nvPr>
        </p:nvGraphicFramePr>
        <p:xfrm>
          <a:off x="106909" y="3645024"/>
          <a:ext cx="256222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Visio" r:id="rId5" imgW="2581451" imgH="2390960" progId="Visio.Drawing.15">
                  <p:embed/>
                </p:oleObj>
              </mc:Choice>
              <mc:Fallback>
                <p:oleObj name="Visio" r:id="rId5" imgW="2581451" imgH="239096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09" y="3645024"/>
                        <a:ext cx="2562225" cy="239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2F0804DB-64AE-451B-BF60-1571ED0877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5642"/>
              </p:ext>
            </p:extLst>
          </p:nvPr>
        </p:nvGraphicFramePr>
        <p:xfrm>
          <a:off x="6440574" y="1132649"/>
          <a:ext cx="2822290" cy="264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Visio" r:id="rId7" imgW="2495774" imgH="2333767" progId="Visio.Drawing.15">
                  <p:embed/>
                </p:oleObj>
              </mc:Choice>
              <mc:Fallback>
                <p:oleObj name="Visio" r:id="rId7" imgW="2495774" imgH="2333767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574" y="1132649"/>
                        <a:ext cx="2822290" cy="26453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75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CC8AD-B7C8-4FF3-871D-1D2DE930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3,  Luminosity monitor sub-system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FCE0ED-A1DA-445C-8A1F-500F2C69A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2376264"/>
          </a:xfrm>
        </p:spPr>
        <p:txBody>
          <a:bodyPr/>
          <a:lstStyle/>
          <a:p>
            <a:r>
              <a:rPr lang="en-US" altLang="zh-CN" dirty="0"/>
              <a:t>Fast Luminosity monitor is necessary for CEPC. </a:t>
            </a:r>
          </a:p>
          <a:p>
            <a:r>
              <a:rPr lang="en-US" altLang="zh-CN" dirty="0"/>
              <a:t>Fast luminosity monitoring for the Super-KEKB collider.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81D4B4-AE07-40E9-9F5D-5A2913F4A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755869"/>
            <a:ext cx="4937144" cy="27160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654692-D524-44C5-B415-48B1DC7DC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778790"/>
            <a:ext cx="3305128" cy="24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7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CC8AD-B7C8-4FF3-871D-1D2DE930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3. Luminosity monitor sub-system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FCE0ED-A1DA-445C-8A1F-500F2C69A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96" y="1844824"/>
            <a:ext cx="8229600" cy="39604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Luminosity monitor system building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Fast Luminosity monitor detector: adopt the commercial products or developed by </a:t>
            </a:r>
            <a:r>
              <a:rPr lang="en-US" altLang="zh-CN"/>
              <a:t>other working group</a:t>
            </a:r>
            <a:r>
              <a:rPr lang="en-US" altLang="zh-CN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DAS electronics:</a:t>
            </a:r>
            <a:r>
              <a:rPr lang="zh-CN" altLang="en-US" dirty="0"/>
              <a:t>　</a:t>
            </a:r>
            <a:r>
              <a:rPr lang="en-US" altLang="zh-CN" dirty="0"/>
              <a:t>design the front end electronics and DAS electronics by ourself.</a:t>
            </a:r>
            <a:endParaRPr lang="zh-CN" altLang="en-US" dirty="0"/>
          </a:p>
          <a:p>
            <a:pPr lvl="1"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2047395"/>
      </p:ext>
    </p:extLst>
  </p:cSld>
  <p:clrMapOvr>
    <a:masterClrMapping/>
  </p:clrMapOvr>
</p:sld>
</file>

<file path=ppt/theme/theme1.xml><?xml version="1.0" encoding="utf-8"?>
<a:theme xmlns:a="http://schemas.openxmlformats.org/drawingml/2006/main" name="IHEP">
  <a:themeElements>
    <a:clrScheme name="IHE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HE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13323</TotalTime>
  <Words>431</Words>
  <Application>Microsoft Office PowerPoint</Application>
  <PresentationFormat>全屏显示(4:3)</PresentationFormat>
  <Paragraphs>77</Paragraphs>
  <Slides>15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华文中宋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IHEP</vt:lpstr>
      <vt:lpstr>Visio</vt:lpstr>
      <vt:lpstr>High Luminosity Fast Feedback System Design for CEPC interaction point</vt:lpstr>
      <vt:lpstr>Content</vt:lpstr>
      <vt:lpstr>1，Framework of the FOFB system at CEPC IP</vt:lpstr>
      <vt:lpstr>Main electronics function block of Orbit feedback system for CEPC IP</vt:lpstr>
      <vt:lpstr>2，BPMs near the CEPC IP</vt:lpstr>
      <vt:lpstr>BPM Electronics</vt:lpstr>
      <vt:lpstr>New algorithm for CEPC BPM</vt:lpstr>
      <vt:lpstr>3,  Luminosity monitor sub-system</vt:lpstr>
      <vt:lpstr>3. Luminosity monitor sub-system</vt:lpstr>
      <vt:lpstr>4,  Fast Orbit Controller electronics</vt:lpstr>
      <vt:lpstr>Fast Orbit Controller electronics</vt:lpstr>
      <vt:lpstr>Fast Orbit Controller electronics</vt:lpstr>
      <vt:lpstr>5.  Two statements</vt:lpstr>
      <vt:lpstr>6. Summary</vt:lpstr>
      <vt:lpstr>Thanks for your attention</vt:lpstr>
    </vt:vector>
  </TitlesOfParts>
  <Company>soft.netnest.com.cn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蒙巍</dc:creator>
  <cp:lastModifiedBy>max</cp:lastModifiedBy>
  <cp:revision>281</cp:revision>
  <dcterms:created xsi:type="dcterms:W3CDTF">2011-06-10T07:16:01Z</dcterms:created>
  <dcterms:modified xsi:type="dcterms:W3CDTF">2024-09-14T03:40:26Z</dcterms:modified>
</cp:coreProperties>
</file>