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8" r:id="rId4"/>
    <p:sldId id="261" r:id="rId5"/>
    <p:sldId id="272" r:id="rId6"/>
    <p:sldId id="257" r:id="rId7"/>
    <p:sldId id="266" r:id="rId8"/>
    <p:sldId id="265" r:id="rId9"/>
    <p:sldId id="262" r:id="rId10"/>
    <p:sldId id="26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44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E3AD-8265-4B9C-89BB-8B10003AD345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4E2E9-0B3F-4C14-ABAB-FD8A3D2586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0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E2E9-0B3F-4C14-ABAB-FD8A3D2586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8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26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2015/6/14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70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45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12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50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2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83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2015/6/15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BES collaboration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B674-7135-4F30-8884-209C070D3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09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BLM &amp; ZDD for BEPC2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Xiao</a:t>
            </a:r>
            <a:r>
              <a:rPr lang="zh-CN" altLang="en-US" dirty="0"/>
              <a:t> </a:t>
            </a:r>
            <a:r>
              <a:rPr lang="en-US" altLang="zh-CN" dirty="0"/>
              <a:t>CAI</a:t>
            </a:r>
          </a:p>
          <a:p>
            <a:r>
              <a:rPr lang="en-US" altLang="zh-CN" dirty="0"/>
              <a:t>2024.9.14</a:t>
            </a:r>
          </a:p>
        </p:txBody>
      </p:sp>
    </p:spTree>
    <p:extLst>
      <p:ext uri="{BB962C8B-B14F-4D97-AF65-F5344CB8AC3E}">
        <p14:creationId xmlns:p14="http://schemas.microsoft.com/office/powerpoint/2010/main" val="92438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10899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Thanks!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940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BLM (</a:t>
            </a:r>
            <a:r>
              <a:rPr lang="fi-FI" altLang="zh-CN" dirty="0"/>
              <a:t>BEPCII luminosity monitor</a:t>
            </a:r>
            <a:r>
              <a:rPr lang="en-US" altLang="zh-CN" dirty="0"/>
              <a:t>,@west side) </a:t>
            </a:r>
          </a:p>
          <a:p>
            <a:endParaRPr lang="en-US" altLang="zh-CN" dirty="0"/>
          </a:p>
          <a:p>
            <a:r>
              <a:rPr lang="en-US" altLang="zh-CN" dirty="0"/>
              <a:t>ZDD (Zero Degree Detector, @east side) </a:t>
            </a:r>
          </a:p>
          <a:p>
            <a:endParaRPr lang="en-US" altLang="zh-CN" dirty="0"/>
          </a:p>
          <a:p>
            <a:r>
              <a:rPr lang="en-US" altLang="zh-CN" dirty="0"/>
              <a:t>Electronics</a:t>
            </a:r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1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02"/>
            <a:ext cx="7886700" cy="1325563"/>
          </a:xfrm>
        </p:spPr>
        <p:txBody>
          <a:bodyPr/>
          <a:lstStyle/>
          <a:p>
            <a:r>
              <a:rPr lang="en-US" altLang="zh-CN" dirty="0"/>
              <a:t>BLM (Provided by USTC, 2009)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50854" y="1076841"/>
                <a:ext cx="2048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zh-CN" alt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54" y="1076841"/>
                <a:ext cx="204825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488" r="-2976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/>
          <p:cNvGrpSpPr/>
          <p:nvPr/>
        </p:nvGrpSpPr>
        <p:grpSpPr>
          <a:xfrm>
            <a:off x="873797" y="1358359"/>
            <a:ext cx="3237625" cy="2643338"/>
            <a:chOff x="4866016" y="3091262"/>
            <a:chExt cx="3649334" cy="3011560"/>
          </a:xfrm>
        </p:grpSpPr>
        <p:grpSp>
          <p:nvGrpSpPr>
            <p:cNvPr id="15" name="组合 14"/>
            <p:cNvGrpSpPr/>
            <p:nvPr/>
          </p:nvGrpSpPr>
          <p:grpSpPr>
            <a:xfrm>
              <a:off x="5607536" y="3493057"/>
              <a:ext cx="2907814" cy="2609765"/>
              <a:chOff x="5000654" y="3440032"/>
              <a:chExt cx="2907814" cy="260976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000654" y="4190765"/>
                <a:ext cx="321275" cy="974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剪去同侧角的矩形 8"/>
              <p:cNvSpPr/>
              <p:nvPr/>
            </p:nvSpPr>
            <p:spPr>
              <a:xfrm rot="5400000">
                <a:off x="5711792" y="3850044"/>
                <a:ext cx="974361" cy="1655805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梯形 9"/>
              <p:cNvSpPr/>
              <p:nvPr/>
            </p:nvSpPr>
            <p:spPr>
              <a:xfrm rot="2690433">
                <a:off x="6838919" y="3520939"/>
                <a:ext cx="662135" cy="1060749"/>
              </a:xfrm>
              <a:prstGeom prst="trapezoid">
                <a:avLst>
                  <a:gd name="adj" fmla="val 3730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2700000">
                <a:off x="7617423" y="3310948"/>
                <a:ext cx="161961" cy="42012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梯形 12"/>
              <p:cNvSpPr/>
              <p:nvPr/>
            </p:nvSpPr>
            <p:spPr>
              <a:xfrm rot="18909567" flipV="1">
                <a:off x="6838921" y="4774205"/>
                <a:ext cx="662135" cy="1060749"/>
              </a:xfrm>
              <a:prstGeom prst="trapezoid">
                <a:avLst>
                  <a:gd name="adj" fmla="val 3730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8900000" flipV="1">
                <a:off x="7617423" y="5629668"/>
                <a:ext cx="161961" cy="42012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7" name="直接箭头连接符 16"/>
            <p:cNvCxnSpPr>
              <a:endCxn id="8" idx="1"/>
            </p:cNvCxnSpPr>
            <p:nvPr/>
          </p:nvCxnSpPr>
          <p:spPr>
            <a:xfrm>
              <a:off x="4866016" y="4730970"/>
              <a:ext cx="741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4982488" y="4255803"/>
                  <a:ext cx="46519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488" y="4255803"/>
                  <a:ext cx="465191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矩形 20"/>
            <p:cNvSpPr/>
            <p:nvPr/>
          </p:nvSpPr>
          <p:spPr>
            <a:xfrm>
              <a:off x="5156273" y="3574038"/>
              <a:ext cx="10878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T</a:t>
              </a:r>
              <a:r>
                <a:rPr lang="zh-CN" altLang="en-US" dirty="0"/>
                <a:t>ungsten</a:t>
              </a:r>
              <a:endParaRPr lang="en-US" altLang="zh-CN" dirty="0"/>
            </a:p>
            <a:p>
              <a:r>
                <a:rPr lang="en-US" altLang="zh-CN" dirty="0"/>
                <a:t>converter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063431" y="4516184"/>
              <a:ext cx="1263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Fused Silica</a:t>
              </a:r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6546239" y="3546521"/>
              <a:ext cx="1251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Light Guide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7788887" y="3091262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PMT</a:t>
              </a:r>
              <a:endParaRPr lang="zh-CN" alt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0465" y="4027863"/>
            <a:ext cx="3454090" cy="2358838"/>
            <a:chOff x="403098" y="3942236"/>
            <a:chExt cx="3454090" cy="2358838"/>
          </a:xfrm>
        </p:grpSpPr>
        <p:pic>
          <p:nvPicPr>
            <p:cNvPr id="7" name="Picture 2" descr="照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98" y="3942236"/>
              <a:ext cx="3454090" cy="23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443991" y="4526062"/>
              <a:ext cx="12447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Light Guide</a:t>
              </a: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2378588" y="4249196"/>
              <a:ext cx="12846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Fused Silica</a:t>
              </a:r>
              <a:endParaRPr lang="zh-CN" altLang="en-US" dirty="0"/>
            </a:p>
          </p:txBody>
        </p:sp>
      </p:grpSp>
      <p:pic>
        <p:nvPicPr>
          <p:cNvPr id="27" name="Picture 2" descr="真实的监测器图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75" y="1501927"/>
            <a:ext cx="3978898" cy="24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36" name="Picture 4127"/>
          <p:cNvPicPr/>
          <p:nvPr/>
        </p:nvPicPr>
        <p:blipFill>
          <a:blip r:embed="rId6"/>
          <a:stretch>
            <a:fillRect/>
          </a:stretch>
        </p:blipFill>
        <p:spPr>
          <a:xfrm>
            <a:off x="4810899" y="3999359"/>
            <a:ext cx="3704452" cy="23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5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-7952"/>
            <a:ext cx="7886700" cy="1325563"/>
          </a:xfrm>
        </p:spPr>
        <p:txBody>
          <a:bodyPr/>
          <a:lstStyle/>
          <a:p>
            <a:r>
              <a:rPr lang="en-US" altLang="zh-CN" dirty="0"/>
              <a:t>ZDD (provided by INFN-LNF, 2011)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664918" y="926464"/>
            <a:ext cx="2057400" cy="2765523"/>
            <a:chOff x="2014024" y="1690689"/>
            <a:chExt cx="3324095" cy="4089581"/>
          </a:xfrm>
        </p:grpSpPr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024" y="1690689"/>
              <a:ext cx="3324095" cy="408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014024" y="3469522"/>
                  <a:ext cx="3656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024" y="3469522"/>
                  <a:ext cx="3656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2432" b="-536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3" y="1524722"/>
            <a:ext cx="6020307" cy="32215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793145"/>
            <a:ext cx="3027547" cy="2596599"/>
          </a:xfrm>
          <a:prstGeom prst="rect">
            <a:avLst/>
          </a:prstGeom>
        </p:spPr>
      </p:pic>
      <p:pic>
        <p:nvPicPr>
          <p:cNvPr id="15" name="Picture 5232"/>
          <p:cNvPicPr/>
          <p:nvPr/>
        </p:nvPicPr>
        <p:blipFill>
          <a:blip r:embed="rId6"/>
          <a:stretch>
            <a:fillRect/>
          </a:stretch>
        </p:blipFill>
        <p:spPr>
          <a:xfrm>
            <a:off x="173002" y="4651925"/>
            <a:ext cx="5756697" cy="170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23641" y="992125"/>
                <a:ext cx="1582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41" y="992125"/>
                <a:ext cx="15826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317" r="-3475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8CCCBC6-7837-451B-A17B-A6C02CBE97D5}"/>
              </a:ext>
            </a:extLst>
          </p:cNvPr>
          <p:cNvSpPr txBox="1"/>
          <p:nvPr/>
        </p:nvSpPr>
        <p:spPr>
          <a:xfrm>
            <a:off x="2945958" y="23092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lead-scintillating fibers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549C28-20CB-40AB-8094-F331C807278A}"/>
              </a:ext>
            </a:extLst>
          </p:cNvPr>
          <p:cNvSpPr txBox="1"/>
          <p:nvPr/>
        </p:nvSpPr>
        <p:spPr>
          <a:xfrm>
            <a:off x="2945958" y="31167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lead-scintillating fibers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905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FEFB0F-0C0C-403F-8BC1-597CBA70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7903B4-6C40-49EB-A5F3-82839590B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7"/>
          <a:stretch/>
        </p:blipFill>
        <p:spPr>
          <a:xfrm>
            <a:off x="1987177" y="291826"/>
            <a:ext cx="4923153" cy="48248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C75B0D-5958-4960-8E52-37921DDB5390}"/>
              </a:ext>
            </a:extLst>
          </p:cNvPr>
          <p:cNvSpPr txBox="1"/>
          <p:nvPr/>
        </p:nvSpPr>
        <p:spPr>
          <a:xfrm>
            <a:off x="1546528" y="5285139"/>
            <a:ext cx="5804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Angular distributions for emitted photons in Bremsstrahlung (black histogram) and ISR (red histogram) processes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59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A50FBD3-955B-49EF-A74B-E99971750170}"/>
              </a:ext>
            </a:extLst>
          </p:cNvPr>
          <p:cNvSpPr/>
          <p:nvPr/>
        </p:nvSpPr>
        <p:spPr>
          <a:xfrm>
            <a:off x="637291" y="1109186"/>
            <a:ext cx="3541844" cy="39637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B21080-4B48-43C6-87F1-488ED5F6EC61}"/>
              </a:ext>
            </a:extLst>
          </p:cNvPr>
          <p:cNvSpPr/>
          <p:nvPr/>
        </p:nvSpPr>
        <p:spPr>
          <a:xfrm>
            <a:off x="4907798" y="1109188"/>
            <a:ext cx="3683604" cy="3963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6863186-4D3E-447A-B64C-C5012C8E77A8}"/>
              </a:ext>
            </a:extLst>
          </p:cNvPr>
          <p:cNvSpPr/>
          <p:nvPr/>
        </p:nvSpPr>
        <p:spPr>
          <a:xfrm>
            <a:off x="837569" y="1684425"/>
            <a:ext cx="639190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PMT</a:t>
            </a:r>
            <a:r>
              <a:rPr lang="zh-CN" altLang="en-US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>
                <a:solidFill>
                  <a:schemeClr val="tx1"/>
                </a:solidFill>
              </a:rPr>
              <a:t>signal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F740ACF-EAFE-46B2-80EA-A58D6B7BA41F}"/>
              </a:ext>
            </a:extLst>
          </p:cNvPr>
          <p:cNvSpPr txBox="1"/>
          <p:nvPr/>
        </p:nvSpPr>
        <p:spPr>
          <a:xfrm>
            <a:off x="563195" y="4746069"/>
            <a:ext cx="26371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B0F0"/>
                </a:solidFill>
                <a:highlight>
                  <a:srgbClr val="FFFF00"/>
                </a:highlight>
              </a:rPr>
              <a:t>BES</a:t>
            </a:r>
            <a:r>
              <a:rPr lang="zh-CN" altLang="en-US" sz="1350" b="1" dirty="0">
                <a:solidFill>
                  <a:srgbClr val="00B0F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1350" b="1" dirty="0">
                <a:solidFill>
                  <a:srgbClr val="00B0F0"/>
                </a:solidFill>
                <a:highlight>
                  <a:srgbClr val="FFFF00"/>
                </a:highlight>
              </a:rPr>
              <a:t>experimental hall</a:t>
            </a:r>
            <a:endParaRPr lang="zh-CN" altLang="en-US" sz="1350" b="1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A72DD3-2FFB-4B58-B629-F31A6D250DC4}"/>
              </a:ext>
            </a:extLst>
          </p:cNvPr>
          <p:cNvSpPr txBox="1"/>
          <p:nvPr/>
        </p:nvSpPr>
        <p:spPr>
          <a:xfrm>
            <a:off x="4858660" y="4716858"/>
            <a:ext cx="3781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B0F0"/>
                </a:solidFill>
                <a:highlight>
                  <a:srgbClr val="FFFF00"/>
                </a:highlight>
              </a:rPr>
              <a:t>BES electronics hall (next to BES control room)</a:t>
            </a:r>
            <a:endParaRPr lang="zh-CN" altLang="en-US" sz="1350" b="1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13749E-C35E-48D6-B660-2062CE036B8F}"/>
              </a:ext>
            </a:extLst>
          </p:cNvPr>
          <p:cNvSpPr/>
          <p:nvPr/>
        </p:nvSpPr>
        <p:spPr>
          <a:xfrm>
            <a:off x="1801331" y="1684425"/>
            <a:ext cx="837725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F0000"/>
                </a:solidFill>
              </a:rPr>
              <a:t>×10</a:t>
            </a:r>
            <a:r>
              <a:rPr lang="en-US" altLang="zh-CN" sz="1350" dirty="0">
                <a:solidFill>
                  <a:schemeClr val="tx1"/>
                </a:solidFill>
              </a:rPr>
              <a:t>  Fast amplifier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41E9F0-3F6C-4606-B287-28EB4CDFB9D9}"/>
              </a:ext>
            </a:extLst>
          </p:cNvPr>
          <p:cNvSpPr/>
          <p:nvPr/>
        </p:nvSpPr>
        <p:spPr>
          <a:xfrm>
            <a:off x="2802601" y="1684425"/>
            <a:ext cx="1131056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Discriminator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51C4C0-3C49-4B17-BD89-820BBF57B632}"/>
              </a:ext>
            </a:extLst>
          </p:cNvPr>
          <p:cNvSpPr/>
          <p:nvPr/>
        </p:nvSpPr>
        <p:spPr>
          <a:xfrm>
            <a:off x="1669847" y="1555840"/>
            <a:ext cx="2352933" cy="623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0A31BB-440F-4ADC-8EAC-6D3936FD73C0}"/>
              </a:ext>
            </a:extLst>
          </p:cNvPr>
          <p:cNvSpPr txBox="1"/>
          <p:nvPr/>
        </p:nvSpPr>
        <p:spPr>
          <a:xfrm>
            <a:off x="2154930" y="2202104"/>
            <a:ext cx="13827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Preamplifier box</a:t>
            </a:r>
            <a:endParaRPr lang="zh-CN" altLang="en-US" sz="1350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FD52B39-9C82-48E6-A003-25DF4CE747B8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476758" y="1867527"/>
            <a:ext cx="32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0196A44-5622-4933-A2B7-5642434BC273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639056" y="1867527"/>
            <a:ext cx="163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68BB1C68-F190-441B-AD3D-F0FA37C2614A}"/>
              </a:ext>
            </a:extLst>
          </p:cNvPr>
          <p:cNvSpPr/>
          <p:nvPr/>
        </p:nvSpPr>
        <p:spPr>
          <a:xfrm>
            <a:off x="5584348" y="1684424"/>
            <a:ext cx="798989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DAQ 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F0ADEBD-E13B-4FFC-BBBA-77AB6A062D45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3933656" y="1867527"/>
            <a:ext cx="1650692" cy="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ABF46E7-1DF8-4DC1-9B48-B927B232783D}"/>
              </a:ext>
            </a:extLst>
          </p:cNvPr>
          <p:cNvSpPr txBox="1"/>
          <p:nvPr/>
        </p:nvSpPr>
        <p:spPr>
          <a:xfrm>
            <a:off x="4054615" y="1902569"/>
            <a:ext cx="1022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~30m</a:t>
            </a:r>
            <a:r>
              <a:rPr lang="zh-CN" altLang="en-US" sz="1350" dirty="0"/>
              <a:t> </a:t>
            </a:r>
            <a:r>
              <a:rPr lang="en-US" altLang="zh-CN" sz="1350" dirty="0"/>
              <a:t>cable</a:t>
            </a:r>
            <a:endParaRPr lang="zh-CN" altLang="en-US" sz="135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975379-2832-4BAE-91F3-1A9CAF8D9811}"/>
              </a:ext>
            </a:extLst>
          </p:cNvPr>
          <p:cNvSpPr/>
          <p:nvPr/>
        </p:nvSpPr>
        <p:spPr>
          <a:xfrm>
            <a:off x="7025214" y="2146454"/>
            <a:ext cx="1367231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Slow control PC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12A2216-6B3D-4BA4-B2DF-6E6E20C0B46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383338" y="1867526"/>
            <a:ext cx="1045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9A5B384D-99E5-4431-B340-7CD88F3A6F1E}"/>
              </a:ext>
            </a:extLst>
          </p:cNvPr>
          <p:cNvCxnSpPr>
            <a:cxnSpLocks/>
            <a:stCxn id="24" idx="0"/>
            <a:endCxn id="10" idx="0"/>
          </p:cNvCxnSpPr>
          <p:nvPr/>
        </p:nvCxnSpPr>
        <p:spPr>
          <a:xfrm rot="16200000" flipV="1">
            <a:off x="5307465" y="-254911"/>
            <a:ext cx="462029" cy="4340701"/>
          </a:xfrm>
          <a:prstGeom prst="bentConnector3">
            <a:avLst>
              <a:gd name="adj1" fmla="val 1371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9899CC81-83CF-480F-9602-F7678429714F}"/>
              </a:ext>
            </a:extLst>
          </p:cNvPr>
          <p:cNvSpPr txBox="1"/>
          <p:nvPr/>
        </p:nvSpPr>
        <p:spPr>
          <a:xfrm>
            <a:off x="3328179" y="1224322"/>
            <a:ext cx="12955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Write threshold</a:t>
            </a:r>
            <a:endParaRPr lang="zh-CN" altLang="en-US" sz="135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B2A9F6E-CCA0-4CDB-B91C-D8954E5CD346}"/>
              </a:ext>
            </a:extLst>
          </p:cNvPr>
          <p:cNvSpPr txBox="1"/>
          <p:nvPr/>
        </p:nvSpPr>
        <p:spPr>
          <a:xfrm>
            <a:off x="5180706" y="2135204"/>
            <a:ext cx="29162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33CC"/>
                </a:solidFill>
                <a:highlight>
                  <a:srgbClr val="00FF00"/>
                </a:highlight>
              </a:rPr>
              <a:t>DAQ</a:t>
            </a:r>
            <a:r>
              <a:rPr lang="zh-CN" altLang="en-US" sz="1350" b="1" dirty="0">
                <a:solidFill>
                  <a:srgbClr val="0033CC"/>
                </a:solidFill>
                <a:highlight>
                  <a:srgbClr val="00FF00"/>
                </a:highlight>
              </a:rPr>
              <a:t> </a:t>
            </a:r>
            <a:r>
              <a:rPr lang="en-US" altLang="zh-CN" sz="1350" b="1" dirty="0">
                <a:solidFill>
                  <a:srgbClr val="0033CC"/>
                </a:solidFill>
                <a:highlight>
                  <a:srgbClr val="00FF00"/>
                </a:highlight>
              </a:rPr>
              <a:t>input</a:t>
            </a:r>
            <a:r>
              <a:rPr lang="zh-CN" altLang="en-US" sz="1350" b="1" dirty="0">
                <a:solidFill>
                  <a:srgbClr val="0033CC"/>
                </a:solidFill>
                <a:highlight>
                  <a:srgbClr val="00FF00"/>
                </a:highlight>
              </a:rPr>
              <a:t> </a:t>
            </a:r>
            <a:r>
              <a:rPr lang="en-US" altLang="zh-CN" sz="1350" b="1" dirty="0">
                <a:solidFill>
                  <a:srgbClr val="0033CC"/>
                </a:solidFill>
                <a:highlight>
                  <a:srgbClr val="00FF00"/>
                </a:highlight>
              </a:rPr>
              <a:t>signal:</a:t>
            </a:r>
            <a:br>
              <a:rPr lang="en-US" altLang="zh-CN" sz="1350" b="1" dirty="0">
                <a:solidFill>
                  <a:srgbClr val="0033CC"/>
                </a:solidFill>
              </a:rPr>
            </a:br>
            <a:r>
              <a:rPr lang="en-US" altLang="zh-CN" sz="1350" b="1" dirty="0">
                <a:solidFill>
                  <a:srgbClr val="0033CC"/>
                </a:solidFill>
              </a:rPr>
              <a:t>TTL, height &gt;2.5V</a:t>
            </a:r>
          </a:p>
          <a:p>
            <a:r>
              <a:rPr lang="en-US" altLang="zh-CN" sz="1350" b="1" dirty="0">
                <a:solidFill>
                  <a:srgbClr val="0033CC"/>
                </a:solidFill>
              </a:rPr>
              <a:t>Fast signal, width 2~3ns</a:t>
            </a:r>
            <a:endParaRPr lang="zh-CN" altLang="en-US" sz="1350" b="1" dirty="0">
              <a:solidFill>
                <a:srgbClr val="0033CC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48EB911-2BCD-4CC1-BC1D-54801BF44E89}"/>
              </a:ext>
            </a:extLst>
          </p:cNvPr>
          <p:cNvSpPr/>
          <p:nvPr/>
        </p:nvSpPr>
        <p:spPr>
          <a:xfrm>
            <a:off x="432371" y="5251701"/>
            <a:ext cx="8208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zh-CN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PMT signal &amp; ZDD signal: front edge ~2ns, </a:t>
            </a:r>
            <a:r>
              <a:rPr lang="en-US" altLang="zh-CN" sz="1350" dirty="0"/>
              <a:t>FWHM</a:t>
            </a:r>
            <a:r>
              <a:rPr lang="en-US" altLang="zh-CN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~3.2ns, Pulse height ~100mV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zh-CN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ZDD 16 PMT signals send to ZDD VME system (flash</a:t>
            </a:r>
            <a:r>
              <a:rPr lang="zh-CN" altLang="en-US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ADC), as a part of BES3 physics data </a:t>
            </a:r>
            <a:r>
              <a:rPr lang="zh-CN" altLang="en-US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acquirement.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zh-CN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 sum signal for 4 PMTs (block 1/5/9/13) of ZDD send to preamplifier box for BEPC2 beam tunning.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zh-CN" sz="135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Preamplifier box located at BES Electronics Platform first floor.</a:t>
            </a:r>
            <a:endParaRPr lang="en-US" altLang="zh-CN" sz="1350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AA8E38C-832F-44BE-8AAE-B252800EBE80}"/>
              </a:ext>
            </a:extLst>
          </p:cNvPr>
          <p:cNvSpPr/>
          <p:nvPr/>
        </p:nvSpPr>
        <p:spPr>
          <a:xfrm>
            <a:off x="2894521" y="480986"/>
            <a:ext cx="316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LUM/ZDD electronics</a:t>
            </a:r>
            <a:endParaRPr lang="zh-CN" altLang="zh-CN" sz="12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7A9CDA2-1C6A-4E44-A175-C860330491D4}"/>
              </a:ext>
            </a:extLst>
          </p:cNvPr>
          <p:cNvSpPr txBox="1"/>
          <p:nvPr/>
        </p:nvSpPr>
        <p:spPr>
          <a:xfrm>
            <a:off x="837569" y="1165081"/>
            <a:ext cx="12955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highlight>
                  <a:srgbClr val="00FF00"/>
                </a:highlight>
              </a:rPr>
              <a:t>LUM (west side)</a:t>
            </a:r>
            <a:endParaRPr lang="zh-CN" altLang="en-US" sz="1350" dirty="0">
              <a:highlight>
                <a:srgbClr val="00FF00"/>
              </a:highlight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A426AB0-93D4-4D08-A9F8-AC106993C2E2}"/>
              </a:ext>
            </a:extLst>
          </p:cNvPr>
          <p:cNvSpPr/>
          <p:nvPr/>
        </p:nvSpPr>
        <p:spPr>
          <a:xfrm>
            <a:off x="837569" y="3081828"/>
            <a:ext cx="639190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ZDD</a:t>
            </a:r>
            <a:r>
              <a:rPr lang="zh-CN" altLang="en-US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>
                <a:solidFill>
                  <a:schemeClr val="tx1"/>
                </a:solidFill>
              </a:rPr>
              <a:t>signal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16A90A2-1225-4F41-A830-383FDC6B93F1}"/>
              </a:ext>
            </a:extLst>
          </p:cNvPr>
          <p:cNvSpPr/>
          <p:nvPr/>
        </p:nvSpPr>
        <p:spPr>
          <a:xfrm>
            <a:off x="1801331" y="3081828"/>
            <a:ext cx="837725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F0000"/>
                </a:solidFill>
              </a:rPr>
              <a:t>×10</a:t>
            </a:r>
            <a:r>
              <a:rPr lang="en-US" altLang="zh-CN" sz="1350" dirty="0">
                <a:solidFill>
                  <a:schemeClr val="tx1"/>
                </a:solidFill>
              </a:rPr>
              <a:t>  Fast amplifier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51C39EF-819D-4A50-8FAC-657D5DDEFB50}"/>
              </a:ext>
            </a:extLst>
          </p:cNvPr>
          <p:cNvSpPr/>
          <p:nvPr/>
        </p:nvSpPr>
        <p:spPr>
          <a:xfrm>
            <a:off x="2802601" y="3081828"/>
            <a:ext cx="1131056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Discriminator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9FA48ADA-96C3-441F-AF1A-D75EDEFD15CF}"/>
              </a:ext>
            </a:extLst>
          </p:cNvPr>
          <p:cNvSpPr/>
          <p:nvPr/>
        </p:nvSpPr>
        <p:spPr>
          <a:xfrm>
            <a:off x="1669847" y="2953243"/>
            <a:ext cx="2352933" cy="623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FBDC361-8A21-475D-8AE5-EFBBCC4CADB6}"/>
              </a:ext>
            </a:extLst>
          </p:cNvPr>
          <p:cNvSpPr txBox="1"/>
          <p:nvPr/>
        </p:nvSpPr>
        <p:spPr>
          <a:xfrm>
            <a:off x="2154930" y="3599507"/>
            <a:ext cx="13827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Preamplifier box</a:t>
            </a:r>
            <a:endParaRPr lang="zh-CN" altLang="en-US" sz="1350" dirty="0"/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71E37842-D4C3-44C5-A155-1646F553F7B2}"/>
              </a:ext>
            </a:extLst>
          </p:cNvPr>
          <p:cNvCxnSpPr>
            <a:cxnSpLocks/>
            <a:stCxn id="64" idx="3"/>
            <a:endCxn id="65" idx="1"/>
          </p:cNvCxnSpPr>
          <p:nvPr/>
        </p:nvCxnSpPr>
        <p:spPr>
          <a:xfrm>
            <a:off x="1476758" y="3264930"/>
            <a:ext cx="32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BAC6E6CB-2B4C-495E-94FD-76D918974D84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>
            <a:off x="2639056" y="3264930"/>
            <a:ext cx="163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id="{64804F20-C172-42F0-811A-5051B8D2CF22}"/>
              </a:ext>
            </a:extLst>
          </p:cNvPr>
          <p:cNvSpPr/>
          <p:nvPr/>
        </p:nvSpPr>
        <p:spPr>
          <a:xfrm>
            <a:off x="5584348" y="3081827"/>
            <a:ext cx="798989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DAQ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95EE479-0301-4380-A917-BD4DC467E8E8}"/>
              </a:ext>
            </a:extLst>
          </p:cNvPr>
          <p:cNvCxnSpPr>
            <a:cxnSpLocks/>
            <a:stCxn id="66" idx="3"/>
            <a:endCxn id="71" idx="1"/>
          </p:cNvCxnSpPr>
          <p:nvPr/>
        </p:nvCxnSpPr>
        <p:spPr>
          <a:xfrm flipV="1">
            <a:off x="3933656" y="3264930"/>
            <a:ext cx="1650692" cy="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7B9A572-E59C-4C80-9326-F982889410DE}"/>
              </a:ext>
            </a:extLst>
          </p:cNvPr>
          <p:cNvSpPr txBox="1"/>
          <p:nvPr/>
        </p:nvSpPr>
        <p:spPr>
          <a:xfrm>
            <a:off x="4054615" y="3299972"/>
            <a:ext cx="1022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~30m</a:t>
            </a:r>
            <a:r>
              <a:rPr lang="zh-CN" altLang="en-US" sz="1350" dirty="0"/>
              <a:t> </a:t>
            </a:r>
            <a:r>
              <a:rPr lang="en-US" altLang="zh-CN" sz="1350" dirty="0"/>
              <a:t>cable</a:t>
            </a:r>
            <a:endParaRPr lang="zh-CN" altLang="en-US" sz="1350" dirty="0"/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6667AF03-D45F-4318-AFEA-C1FED8B05A35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6383337" y="3264929"/>
            <a:ext cx="1551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连接符: 肘形 75">
            <a:extLst>
              <a:ext uri="{FF2B5EF4-FFF2-40B4-BE49-F238E27FC236}">
                <a16:creationId xmlns:a16="http://schemas.microsoft.com/office/drawing/2014/main" id="{77874964-D0CA-44AB-A1AD-1571E6C55974}"/>
              </a:ext>
            </a:extLst>
          </p:cNvPr>
          <p:cNvCxnSpPr>
            <a:cxnSpLocks/>
            <a:stCxn id="24" idx="2"/>
            <a:endCxn id="66" idx="0"/>
          </p:cNvCxnSpPr>
          <p:nvPr/>
        </p:nvCxnSpPr>
        <p:spPr>
          <a:xfrm rot="5400000">
            <a:off x="5253894" y="626893"/>
            <a:ext cx="569171" cy="4340701"/>
          </a:xfrm>
          <a:prstGeom prst="bentConnector3">
            <a:avLst>
              <a:gd name="adj1" fmla="val 698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134E5565-0FE2-4A06-873A-0D12A01E661C}"/>
              </a:ext>
            </a:extLst>
          </p:cNvPr>
          <p:cNvSpPr txBox="1"/>
          <p:nvPr/>
        </p:nvSpPr>
        <p:spPr>
          <a:xfrm>
            <a:off x="3328179" y="2621725"/>
            <a:ext cx="12955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Write threshold</a:t>
            </a:r>
            <a:endParaRPr lang="zh-CN" altLang="en-US" sz="1350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47470541-6301-4D37-88F1-2B968BB5E31A}"/>
              </a:ext>
            </a:extLst>
          </p:cNvPr>
          <p:cNvSpPr txBox="1"/>
          <p:nvPr/>
        </p:nvSpPr>
        <p:spPr>
          <a:xfrm>
            <a:off x="837569" y="2562484"/>
            <a:ext cx="12955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highlight>
                  <a:srgbClr val="00FF00"/>
                </a:highlight>
              </a:rPr>
              <a:t>ZDD (east side)</a:t>
            </a:r>
            <a:endParaRPr lang="zh-CN" altLang="en-US" sz="1350" dirty="0">
              <a:highlight>
                <a:srgbClr val="00FF00"/>
              </a:highlight>
            </a:endParaRP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87892A80-4D2B-434C-A2CA-CD575CF58412}"/>
              </a:ext>
            </a:extLst>
          </p:cNvPr>
          <p:cNvCxnSpPr>
            <a:cxnSpLocks/>
          </p:cNvCxnSpPr>
          <p:nvPr/>
        </p:nvCxnSpPr>
        <p:spPr>
          <a:xfrm flipV="1">
            <a:off x="7926618" y="2512659"/>
            <a:ext cx="0" cy="7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CE661672-7EEF-4EC5-9CA7-BC9DBA86E3EC}"/>
              </a:ext>
            </a:extLst>
          </p:cNvPr>
          <p:cNvCxnSpPr>
            <a:cxnSpLocks/>
          </p:cNvCxnSpPr>
          <p:nvPr/>
        </p:nvCxnSpPr>
        <p:spPr>
          <a:xfrm>
            <a:off x="7422050" y="1867527"/>
            <a:ext cx="0" cy="27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94154538-707E-4760-BDCE-E663C224CE59}"/>
              </a:ext>
            </a:extLst>
          </p:cNvPr>
          <p:cNvCxnSpPr>
            <a:cxnSpLocks/>
          </p:cNvCxnSpPr>
          <p:nvPr/>
        </p:nvCxnSpPr>
        <p:spPr>
          <a:xfrm flipV="1">
            <a:off x="1578307" y="4173315"/>
            <a:ext cx="4333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C4B779A-7386-4D9F-ABB9-79DD5D15FA2B}"/>
              </a:ext>
            </a:extLst>
          </p:cNvPr>
          <p:cNvCxnSpPr>
            <a:cxnSpLocks/>
          </p:cNvCxnSpPr>
          <p:nvPr/>
        </p:nvCxnSpPr>
        <p:spPr>
          <a:xfrm>
            <a:off x="1583142" y="3263107"/>
            <a:ext cx="0" cy="91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AB8B86A6-6F77-4FBD-9181-E8523D465DDC}"/>
              </a:ext>
            </a:extLst>
          </p:cNvPr>
          <p:cNvSpPr/>
          <p:nvPr/>
        </p:nvSpPr>
        <p:spPr>
          <a:xfrm>
            <a:off x="2011653" y="3973906"/>
            <a:ext cx="1131056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Flash ADC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FDBA63B-A638-4789-811B-EA710C524814}"/>
              </a:ext>
            </a:extLst>
          </p:cNvPr>
          <p:cNvSpPr/>
          <p:nvPr/>
        </p:nvSpPr>
        <p:spPr>
          <a:xfrm>
            <a:off x="1669846" y="3850396"/>
            <a:ext cx="2352933" cy="623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44215556-D4B1-42AD-9993-C025763C00DC}"/>
              </a:ext>
            </a:extLst>
          </p:cNvPr>
          <p:cNvCxnSpPr>
            <a:cxnSpLocks/>
          </p:cNvCxnSpPr>
          <p:nvPr/>
        </p:nvCxnSpPr>
        <p:spPr>
          <a:xfrm flipV="1">
            <a:off x="3933656" y="4152000"/>
            <a:ext cx="1650692" cy="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8657A591-A796-4B3F-A70F-1E6D4B541EB5}"/>
              </a:ext>
            </a:extLst>
          </p:cNvPr>
          <p:cNvSpPr txBox="1"/>
          <p:nvPr/>
        </p:nvSpPr>
        <p:spPr>
          <a:xfrm>
            <a:off x="2154930" y="4445987"/>
            <a:ext cx="13827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ZDD VME crate</a:t>
            </a:r>
            <a:endParaRPr lang="zh-CN" altLang="en-US" sz="135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CA3D9A9-F9AE-4B57-9921-B42721E860CA}"/>
              </a:ext>
            </a:extLst>
          </p:cNvPr>
          <p:cNvSpPr/>
          <p:nvPr/>
        </p:nvSpPr>
        <p:spPr>
          <a:xfrm>
            <a:off x="5576306" y="3965562"/>
            <a:ext cx="807031" cy="3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BES3 DAQ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 descr="J:\DCIM\100MEDIA\IMAG03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20" y="793556"/>
            <a:ext cx="3686279" cy="55242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5562085" y="793556"/>
            <a:ext cx="258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VME Crate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(Provide Time Signal)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562085" y="1629389"/>
            <a:ext cx="258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Lum Crate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(Lum DAQ board)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55674" y="5520518"/>
            <a:ext cx="258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DC Power Supply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(for Pre-Amplifier)</a:t>
            </a:r>
            <a:endParaRPr lang="zh-CN" altLang="en-US" dirty="0"/>
          </a:p>
        </p:txBody>
      </p:sp>
      <p:pic>
        <p:nvPicPr>
          <p:cNvPr id="9" name="图片 8" descr="J:\DCIM\100MEDIA\IMAG04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79" y="2238258"/>
            <a:ext cx="3623748" cy="2682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直接箭头连接符 10"/>
          <p:cNvCxnSpPr>
            <a:stCxn id="6" idx="1"/>
          </p:cNvCxnSpPr>
          <p:nvPr/>
        </p:nvCxnSpPr>
        <p:spPr>
          <a:xfrm flipH="1">
            <a:off x="3393989" y="1116722"/>
            <a:ext cx="2168096" cy="313800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7" idx="1"/>
          </p:cNvCxnSpPr>
          <p:nvPr/>
        </p:nvCxnSpPr>
        <p:spPr>
          <a:xfrm flipH="1">
            <a:off x="3278659" y="1952555"/>
            <a:ext cx="2283426" cy="749456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1"/>
          </p:cNvCxnSpPr>
          <p:nvPr/>
        </p:nvCxnSpPr>
        <p:spPr>
          <a:xfrm flipH="1" flipV="1">
            <a:off x="3204519" y="4920486"/>
            <a:ext cx="2551155" cy="923198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479589" y="296562"/>
            <a:ext cx="442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</a:rPr>
              <a:t>Electronics in BES control room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9" y="936712"/>
            <a:ext cx="389518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7" y="936712"/>
            <a:ext cx="389518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031" y="3497496"/>
            <a:ext cx="6293708" cy="261637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57350" y="407527"/>
            <a:ext cx="565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</a:rPr>
              <a:t>Online relative luminosity and history graph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6C4D30-5BFD-4445-B2E3-1BDFB43AA6BA}"/>
              </a:ext>
            </a:extLst>
          </p:cNvPr>
          <p:cNvSpPr txBox="1"/>
          <p:nvPr/>
        </p:nvSpPr>
        <p:spPr>
          <a:xfrm>
            <a:off x="1109206" y="6198042"/>
            <a:ext cx="59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Note: only have some old pictures in laptop, sorry for it!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55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running status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2007, BLMs installation(east &amp; west side)</a:t>
            </a:r>
          </a:p>
          <a:p>
            <a:r>
              <a:rPr lang="en-US" altLang="zh-CN" sz="2400" dirty="0"/>
              <a:t>2011, east side BLM uninstallation, ZDD installation</a:t>
            </a:r>
          </a:p>
          <a:p>
            <a:r>
              <a:rPr lang="en-US" altLang="zh-CN" sz="2400" dirty="0"/>
              <a:t>2011,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DAQ electronics installation (provided by IHEP trigger group)</a:t>
            </a:r>
          </a:p>
          <a:p>
            <a:r>
              <a:rPr lang="en-US" altLang="zh-CN" sz="2400" dirty="0"/>
              <a:t>2015-2017, output signal of preamplifier box decay, a NIM electronics added before DAQ to amplify signal.</a:t>
            </a:r>
          </a:p>
          <a:p>
            <a:r>
              <a:rPr lang="en-US" altLang="zh-CN" sz="2400" dirty="0"/>
              <a:t>2020, ZDD preamplifier box crashed again, ZDD not work for several months.</a:t>
            </a:r>
          </a:p>
          <a:p>
            <a:r>
              <a:rPr lang="en-US" altLang="zh-CN" sz="2400" dirty="0"/>
              <a:t>2021, a company make 4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preamplifier</a:t>
            </a:r>
            <a:r>
              <a:rPr lang="zh-CN" altLang="en-US" sz="2400" dirty="0"/>
              <a:t> </a:t>
            </a:r>
            <a:r>
              <a:rPr lang="en-US" altLang="zh-CN" sz="2400" dirty="0"/>
              <a:t>boxes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us,</a:t>
            </a:r>
            <a:r>
              <a:rPr lang="zh-CN" altLang="en-US" sz="2400" dirty="0"/>
              <a:t> </a:t>
            </a:r>
            <a:r>
              <a:rPr lang="en-US" altLang="zh-CN" sz="2400" dirty="0"/>
              <a:t>ZDD</a:t>
            </a:r>
            <a:r>
              <a:rPr lang="zh-CN" altLang="en-US" sz="2400" dirty="0"/>
              <a:t> </a:t>
            </a:r>
            <a:r>
              <a:rPr lang="en-US" altLang="zh-CN" sz="2400" dirty="0"/>
              <a:t>running well.</a:t>
            </a:r>
            <a:endParaRPr lang="en-US" altLang="zh-CN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674-7135-4F30-8884-209C070D399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5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3473</TotalTime>
  <Words>386</Words>
  <Application>Microsoft Office PowerPoint</Application>
  <PresentationFormat>全屏显示(4:3)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Cambria Math</vt:lpstr>
      <vt:lpstr>Office 主题</vt:lpstr>
      <vt:lpstr>BLM &amp; ZDD for BEPC2</vt:lpstr>
      <vt:lpstr>PowerPoint 演示文稿</vt:lpstr>
      <vt:lpstr>BLM (Provided by USTC, 2009)</vt:lpstr>
      <vt:lpstr>ZDD (provided by INFN-LNF, 2011)</vt:lpstr>
      <vt:lpstr>PowerPoint 演示文稿</vt:lpstr>
      <vt:lpstr>PowerPoint 演示文稿</vt:lpstr>
      <vt:lpstr>PowerPoint 演示文稿</vt:lpstr>
      <vt:lpstr>PowerPoint 演示文稿</vt:lpstr>
      <vt:lpstr>Detector running status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Luminosity Monitor</dc:title>
  <dc:creator>ghost</dc:creator>
  <cp:lastModifiedBy>cai</cp:lastModifiedBy>
  <cp:revision>48</cp:revision>
  <dcterms:created xsi:type="dcterms:W3CDTF">2015-06-09T01:14:03Z</dcterms:created>
  <dcterms:modified xsi:type="dcterms:W3CDTF">2024-09-13T14:20:38Z</dcterms:modified>
</cp:coreProperties>
</file>