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9"/>
  </p:notesMasterIdLst>
  <p:sldIdLst>
    <p:sldId id="327" r:id="rId3"/>
    <p:sldId id="282" r:id="rId4"/>
    <p:sldId id="288" r:id="rId5"/>
    <p:sldId id="287" r:id="rId6"/>
    <p:sldId id="280" r:id="rId7"/>
    <p:sldId id="283" r:id="rId8"/>
    <p:sldId id="266" r:id="rId9"/>
    <p:sldId id="272" r:id="rId10"/>
    <p:sldId id="273" r:id="rId11"/>
    <p:sldId id="277" r:id="rId12"/>
    <p:sldId id="328" r:id="rId13"/>
    <p:sldId id="278" r:id="rId14"/>
    <p:sldId id="284" r:id="rId15"/>
    <p:sldId id="329" r:id="rId16"/>
    <p:sldId id="330" r:id="rId17"/>
    <p:sldId id="33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0" autoAdjust="0"/>
    <p:restoredTop sz="76944" autoAdjust="0"/>
  </p:normalViewPr>
  <p:slideViewPr>
    <p:cSldViewPr snapToGrid="0">
      <p:cViewPr varScale="1">
        <p:scale>
          <a:sx n="76" d="100"/>
          <a:sy n="76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14C34-0D2E-441A-BD7A-0848FE3B9BBA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AC08-096D-4168-BD06-0988465F45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87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DAC08-096D-4168-BD06-0988465F45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359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DAC08-096D-4168-BD06-0988465F45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10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DAC08-096D-4168-BD06-0988465F45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62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DAC08-096D-4168-BD06-0988465F45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76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>
              <a:solidFill>
                <a:srgbClr val="000000"/>
              </a:solidFill>
              <a:effectLst/>
              <a:latin typeface="CMR1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DAC08-096D-4168-BD06-0988465F45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578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DAC08-096D-4168-BD06-0988465F45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257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DAC08-096D-4168-BD06-0988465F45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419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DAC08-096D-4168-BD06-0988465F45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2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DAC08-096D-4168-BD06-0988465F45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784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DAC08-096D-4168-BD06-0988465F45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88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DAC08-096D-4168-BD06-0988465F45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769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DAC08-096D-4168-BD06-0988465F45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296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b="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The algorithm we use is Deep</a:t>
                </a:r>
                <a:r>
                  <a:rPr lang="en-US" altLang="zh-CN" baseline="0" dirty="0"/>
                  <a:t> Q learning. </a:t>
                </a:r>
                <a:r>
                  <a:rPr lang="en-US" altLang="zh-CN" dirty="0"/>
                  <a:t>The kernel of Deep-Q-learning is a Q-neural Network, so it</a:t>
                </a:r>
                <a:r>
                  <a:rPr lang="en-US" altLang="zh-CN" baseline="0" dirty="0"/>
                  <a:t> is always called DQN .The neural network</a:t>
                </a:r>
                <a:r>
                  <a:rPr lang="en-US" altLang="zh-CN" dirty="0"/>
                  <a:t> input with the observation state and output with Q-value for each action at observed state, The Q value means the quality of a state\action pair.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 each step ,The agent take a  observation and calculate Q-value of each action ,</a:t>
                </a:r>
                <a:r>
                  <a:rPr lang="en-US" altLang="zh-CN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Choose the action with greatest </a:t>
                </a:r>
                <a:r>
                  <a:rPr lang="en-US" altLang="zh-CN" b="0" i="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𝑄value</a:t>
                </a:r>
                <a:r>
                  <a:rPr lang="en-US" altLang="zh-CN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zh-CN" alt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 choose random actions with a small probability for exploration</a:t>
                </a:r>
                <a:r>
                  <a:rPr lang="zh-CN" alt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。</a:t>
                </a:r>
                <a:endParaRPr lang="en-US" altLang="zh-CN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The NN will be update every few steps follow the bellman optimality Equation .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DAC08-096D-4168-BD06-0988465F45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971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DAC08-096D-4168-BD06-0988465F45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88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DAC08-096D-4168-BD06-0988465F45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205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DAC08-096D-4168-BD06-0988465F45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81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DFD2-B131-47F4-8883-3F4F41EBD22C}" type="datetime1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Jiaqi Fan, Institute of High Energy Physics(IHEP)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80BB-7A26-49DC-9499-BD9798AF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43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3CA7-1811-47E9-B482-1BBAD4C2F446}" type="datetime1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Jiaqi Fan, Institute of High Energy Physics(IHEP)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80BB-7A26-49DC-9499-BD9798AF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79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0A4C-8F31-4E16-BBB1-1AF86A42DC4D}" type="datetime1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Jiaqi Fan, Institute of High Energy Physics(IHEP)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80BB-7A26-49DC-9499-BD9798AF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008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DC9FB4-133C-4C0B-9C18-33C781456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802BC9A-3C27-48B3-A4F1-877391C97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E61735-64A5-4580-B80A-C44F8116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D535-A089-458B-B34B-5C15D2289FE6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1B0C7B-9EB0-4602-93E1-66B7356D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132794-0515-426A-9EF9-EF6C2956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E3A4-E4D0-42A5-A440-98C39EF90D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439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17272-DAB1-4EED-B287-4CBAFF49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DC592A-AC0F-4B31-836D-93EF89C2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D527BF-7048-49EF-9E9A-E6062D92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D535-A089-458B-B34B-5C15D2289FE6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19AAE0-6CA1-4D36-B57D-784C8674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26DD52-B250-4420-B06A-A3893870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E3A4-E4D0-42A5-A440-98C39EF90D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081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46E479-75BF-4A97-9D27-D09F2DB8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D6B043-0730-4EC3-A7F9-B013E84E7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7188FA-9275-4F90-A47B-6CE461335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D535-A089-458B-B34B-5C15D2289FE6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7BBB55-F3C1-4CC6-A28A-5443F581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74ACAE-1B7B-4898-9DCD-4D4933C8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E3A4-E4D0-42A5-A440-98C39EF90D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360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B68D9-61B6-41C2-8F8A-C4EA90968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1605FD-84B1-48F4-8D32-CC67C59B7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736C9EA-7201-40A5-8974-AA2E8EA3C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496BDE-A911-40C4-8ED6-0411761E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D535-A089-458B-B34B-5C15D2289FE6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C1AE6E-6515-4782-9E8C-34EA3D24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202906-3DCA-4E5E-80FA-CD28E62C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E3A4-E4D0-42A5-A440-98C39EF90D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73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C67618-34F2-4B85-8F0A-1AE8AFE0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32D724-8B75-4C58-A58A-1F0023C66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5874EA-EB78-444A-A546-F483D837B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5B9573-30E0-4561-990C-44D70A463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4B59069-9292-428F-857C-4FAF49311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16596A0-0C98-4D73-9EF2-8BC14A80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D535-A089-458B-B34B-5C15D2289FE6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A3B6CBB-05FC-41F5-AF3B-F770F03F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3433A8-BA5F-4E89-A123-8FA58E43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E3A4-E4D0-42A5-A440-98C39EF90D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375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8F4977-F075-4DBB-BDD7-EED36359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89BFCD-0D26-4AFE-AEFD-92B91003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D535-A089-458B-B34B-5C15D2289FE6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492CA6-EC0A-4A95-8312-1EBE9047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A6B441-C6AC-4739-B211-D8E30034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E3A4-E4D0-42A5-A440-98C39EF90D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651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F18FA35-BD8F-4C72-ACDD-782E286C0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D535-A089-458B-B34B-5C15D2289FE6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DD07E23-AF45-4379-B48B-E90D2AB5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9CA5B6-90D5-498D-81CF-2F44CA6A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E3A4-E4D0-42A5-A440-98C39EF90D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729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6CF01A-6986-4944-9FDC-23110E99B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2BAD-A6BB-401D-BB50-9BD2C4013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0AE44E-1892-4010-BC25-4B6FD1B2D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8ECB3C-5A50-44B8-BBFE-AAAAD55B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D535-A089-458B-B34B-5C15D2289FE6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12A587-FD75-4424-9EEE-564E6D77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CF9F6B-C974-4E3E-8287-87FED9C3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E3A4-E4D0-42A5-A440-98C39EF90D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59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A336-4218-4697-BA6A-C3BE10CCCB49}" type="datetime1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Jiaqi Fan, Institute of High Energy Physics(IHEP)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80BB-7A26-49DC-9499-BD9798AF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24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EF3550-128E-400E-8126-72AA0CBA7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E077B3-940B-4C7F-95DD-3C8600155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D568E2-BF1F-4DEB-84A6-FA3B71B07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02947D-D0A6-4BB2-ACA2-2E6A3637C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D535-A089-458B-B34B-5C15D2289FE6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5D2840-F7E9-4CB0-B9E7-C0C8C76E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33B10-716D-4935-B110-EF325D2D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E3A4-E4D0-42A5-A440-98C39EF90D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621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1B274D-C750-4D25-9D9E-890CA395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370BE8-CC5D-4A20-BE3F-32A1E3FDB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96F002-876B-4B78-A93B-615C613E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D535-A089-458B-B34B-5C15D2289FE6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375AD6-BA7F-47E7-88B8-111695BD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E17211-16D3-4BDF-9E4E-0168EDB5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E3A4-E4D0-42A5-A440-98C39EF90D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940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8CD1097-72BD-4008-8EBB-9B32AFEA0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E25266-8452-4AA8-AA10-7C0AB7C77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3BF1C9-75C1-47C4-8B88-3D19D551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D535-A089-458B-B34B-5C15D2289FE6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03EA00-AD42-40E9-A9AC-0137FE3F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D0F4FE-772E-485C-AF10-53F09860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E3A4-E4D0-42A5-A440-98C39EF90D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51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F906-94F5-4D47-A479-03212C91EB01}" type="datetime1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Jiaqi Fan, Institute of High Energy Physics(IHEP)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80BB-7A26-49DC-9499-BD9798AF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1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65B-4876-48E9-B101-0E0B8F87B063}" type="datetime1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Jiaqi Fan, Institute of High Energy Physics(IHEP)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80BB-7A26-49DC-9499-BD9798AF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84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7462-F78E-4372-BD69-90353FCAC616}" type="datetime1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Jiaqi Fan, Institute of High Energy Physics(IHEP)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80BB-7A26-49DC-9499-BD9798AF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05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5119-FB66-4BA9-9B8D-44F74C11A104}" type="datetime1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Jiaqi Fan, Institute of High Energy Physics(IHEP)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80BB-7A26-49DC-9499-BD9798AF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24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97B9-D547-4511-AB4D-AF5A34EAF3F1}" type="datetime1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Jiaqi Fan, Institute of High Energy Physics(IHEP)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80BB-7A26-49DC-9499-BD9798AF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26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5D20-8BFB-433B-9CC1-428CCF061411}" type="datetime1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Jiaqi Fan, Institute of High Energy Physics(IHEP)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80BB-7A26-49DC-9499-BD9798AF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1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BA8A-373B-46A2-9EA8-EE5CD5949A00}" type="datetime1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Jiaqi Fan, Institute of High Energy Physics(IHEP)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80BB-7A26-49DC-9499-BD9798AF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30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C95AE-E437-4ABE-96F7-E813753577F5}" type="datetime1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Jiaqi Fan, Institute of High Energy Physics(IHEP)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C80BB-7A26-49DC-9499-BD9798AF47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80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FDC27AC-6C64-4C17-8903-B1C53B37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20F587-A17E-46C8-BCB3-ECB9900D7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AA4855-BFAD-4827-A1C5-462520B46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5D535-A089-458B-B34B-5C15D2289FE6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14EB08-29E9-4CBE-A30E-C04CEF93B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7E8E75-C2A8-409F-ABED-8F01C8C2B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E3A4-E4D0-42A5-A440-98C39EF90D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20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1E9272E-B30D-9765-9245-29D4AC2AE53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599066" y="1569711"/>
            <a:ext cx="9144000" cy="27640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zh-CN" sz="6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Reinforcement learning control of beam collision at IP for BEPCII</a:t>
            </a:r>
            <a:endParaRPr lang="en-US" altLang="zh-CN" sz="6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99ADC-D37F-DB46-AC6E-83D7090CC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622" y="218502"/>
            <a:ext cx="4788505" cy="1005586"/>
          </a:xfrm>
          <a:prstGeom prst="rect">
            <a:avLst/>
          </a:prstGeom>
        </p:spPr>
      </p:pic>
      <p:pic>
        <p:nvPicPr>
          <p:cNvPr id="8" name="Picture 8" descr="中科院高能物理研究所教育处">
            <a:extLst>
              <a:ext uri="{FF2B5EF4-FFF2-40B4-BE49-F238E27FC236}">
                <a16:creationId xmlns:a16="http://schemas.microsoft.com/office/drawing/2014/main" id="{C013FB8D-C288-A15D-6E5E-F850C0D4A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7" b="94667" l="0" r="100000">
                        <a14:foregroundMark x1="461" y1="3333" x2="99539" y2="34667"/>
                        <a14:foregroundMark x1="8756" y1="4000" x2="28571" y2="97333"/>
                        <a14:foregroundMark x1="99539" y1="82667" x2="28571" y2="96667"/>
                        <a14:foregroundMark x1="20737" y1="5333" x2="922" y2="72667"/>
                        <a14:foregroundMark x1="922" y1="72667" x2="461" y2="82000"/>
                        <a14:foregroundMark x1="60829" y1="44000" x2="60369" y2="51333"/>
                        <a14:foregroundMark x1="44240" y1="42667" x2="44240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259"/>
          <a:stretch/>
        </p:blipFill>
        <p:spPr bwMode="auto">
          <a:xfrm>
            <a:off x="147092" y="215141"/>
            <a:ext cx="1302321" cy="73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C66C9A7-5D06-26DD-D94D-F1E2E2172FFD}"/>
              </a:ext>
            </a:extLst>
          </p:cNvPr>
          <p:cNvSpPr txBox="1"/>
          <p:nvPr/>
        </p:nvSpPr>
        <p:spPr>
          <a:xfrm>
            <a:off x="4252300" y="5552218"/>
            <a:ext cx="4958966" cy="831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/>
              <a:t>Jiaqi Fan &amp; Jiuqing Wang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/>
              <a:t>14/09/2024</a:t>
            </a:r>
          </a:p>
        </p:txBody>
      </p:sp>
    </p:spTree>
    <p:extLst>
      <p:ext uri="{BB962C8B-B14F-4D97-AF65-F5344CB8AC3E}">
        <p14:creationId xmlns:p14="http://schemas.microsoft.com/office/powerpoint/2010/main" val="189771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8">
            <a:extLst>
              <a:ext uri="{FF2B5EF4-FFF2-40B4-BE49-F238E27FC236}">
                <a16:creationId xmlns:a16="http://schemas.microsoft.com/office/drawing/2014/main" id="{8831466E-DB88-691B-7436-73F067A3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43756" y="6492875"/>
            <a:ext cx="4114800" cy="365125"/>
          </a:xfrm>
        </p:spPr>
        <p:txBody>
          <a:bodyPr/>
          <a:lstStyle/>
          <a:p>
            <a:r>
              <a:rPr lang="en-US" altLang="zh-CN" dirty="0"/>
              <a:t>Jiaqi Fan, Institute of High Energy Physics(IHEP)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34E35790-06A5-1810-24FE-B94BB55D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8C80BB-7A26-49DC-9499-BD9798AF4734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2" name="Picture 8" descr="中科院高能物理研究所教育处">
            <a:extLst>
              <a:ext uri="{FF2B5EF4-FFF2-40B4-BE49-F238E27FC236}">
                <a16:creationId xmlns:a16="http://schemas.microsoft.com/office/drawing/2014/main" id="{B9890555-715D-EE10-D1B7-1E48BD671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4667" l="0" r="100000">
                        <a14:foregroundMark x1="461" y1="3333" x2="99539" y2="34667"/>
                        <a14:foregroundMark x1="8756" y1="4000" x2="28571" y2="97333"/>
                        <a14:foregroundMark x1="99539" y1="82667" x2="28571" y2="96667"/>
                        <a14:foregroundMark x1="20737" y1="5333" x2="922" y2="72667"/>
                        <a14:foregroundMark x1="922" y1="72667" x2="461" y2="82000"/>
                        <a14:foregroundMark x1="60829" y1="44000" x2="60369" y2="51333"/>
                        <a14:foregroundMark x1="44240" y1="42667" x2="44240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259"/>
          <a:stretch/>
        </p:blipFill>
        <p:spPr bwMode="auto">
          <a:xfrm>
            <a:off x="10710215" y="16756"/>
            <a:ext cx="1481785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C4E7764-A0F6-D09D-A011-A6F26C1F4BF9}"/>
              </a:ext>
            </a:extLst>
          </p:cNvPr>
          <p:cNvCxnSpPr>
            <a:cxnSpLocks/>
          </p:cNvCxnSpPr>
          <p:nvPr/>
        </p:nvCxnSpPr>
        <p:spPr>
          <a:xfrm>
            <a:off x="372863" y="811426"/>
            <a:ext cx="115860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标题 1">
            <a:extLst>
              <a:ext uri="{FF2B5EF4-FFF2-40B4-BE49-F238E27FC236}">
                <a16:creationId xmlns:a16="http://schemas.microsoft.com/office/drawing/2014/main" id="{9247FDEF-D64D-2750-CFAA-EE88E0690F3E}"/>
              </a:ext>
            </a:extLst>
          </p:cNvPr>
          <p:cNvSpPr txBox="1">
            <a:spLocks/>
          </p:cNvSpPr>
          <p:nvPr/>
        </p:nvSpPr>
        <p:spPr>
          <a:xfrm>
            <a:off x="372863" y="203225"/>
            <a:ext cx="9408971" cy="608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/>
              <a:t>Reinforcement learning control for BEPCII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F7C0490-2014-024C-AB0E-393464E0C848}"/>
              </a:ext>
            </a:extLst>
          </p:cNvPr>
          <p:cNvSpPr txBox="1"/>
          <p:nvPr/>
        </p:nvSpPr>
        <p:spPr>
          <a:xfrm>
            <a:off x="372863" y="896407"/>
            <a:ext cx="1125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The method has been used about 8 months: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6DBC8E4-D83C-5C68-B71E-2CAEFE89F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93" y="2655758"/>
            <a:ext cx="11188557" cy="4123119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A271EEED-E3CC-CB50-321A-090CB864C1BC}"/>
              </a:ext>
            </a:extLst>
          </p:cNvPr>
          <p:cNvGrpSpPr/>
          <p:nvPr/>
        </p:nvGrpSpPr>
        <p:grpSpPr>
          <a:xfrm>
            <a:off x="1511651" y="1747300"/>
            <a:ext cx="1765604" cy="523220"/>
            <a:chOff x="472963" y="0"/>
            <a:chExt cx="1765604" cy="850893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ACEBC34F-8EB2-B1EE-168B-FDF8DD5A52FA}"/>
                </a:ext>
              </a:extLst>
            </p:cNvPr>
            <p:cNvSpPr/>
            <p:nvPr/>
          </p:nvSpPr>
          <p:spPr>
            <a:xfrm>
              <a:off x="472963" y="0"/>
              <a:ext cx="1765604" cy="85089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7" name="矩形: 圆角 4">
              <a:extLst>
                <a:ext uri="{FF2B5EF4-FFF2-40B4-BE49-F238E27FC236}">
                  <a16:creationId xmlns:a16="http://schemas.microsoft.com/office/drawing/2014/main" id="{2C0BA4F2-9B12-1903-A638-B2F863C3299F}"/>
                </a:ext>
              </a:extLst>
            </p:cNvPr>
            <p:cNvSpPr txBox="1"/>
            <p:nvPr/>
          </p:nvSpPr>
          <p:spPr>
            <a:xfrm>
              <a:off x="497885" y="24922"/>
              <a:ext cx="1715760" cy="801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800" kern="1200" dirty="0"/>
                <a:t>test</a:t>
              </a:r>
              <a:endParaRPr lang="zh-CN" altLang="en-US" sz="1800" kern="1200" dirty="0"/>
            </a:p>
          </p:txBody>
        </p:sp>
      </p:grp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7751D212-E064-8900-A96F-F1EECFF82472}"/>
              </a:ext>
            </a:extLst>
          </p:cNvPr>
          <p:cNvSpPr/>
          <p:nvPr/>
        </p:nvSpPr>
        <p:spPr>
          <a:xfrm>
            <a:off x="2688771" y="2533510"/>
            <a:ext cx="7336567" cy="512236"/>
          </a:xfrm>
          <a:custGeom>
            <a:avLst/>
            <a:gdLst>
              <a:gd name="connsiteX0" fmla="*/ 0 w 8523514"/>
              <a:gd name="connsiteY0" fmla="*/ 1480457 h 1665514"/>
              <a:gd name="connsiteX1" fmla="*/ 10886 w 8523514"/>
              <a:gd name="connsiteY1" fmla="*/ 0 h 1665514"/>
              <a:gd name="connsiteX2" fmla="*/ 8512628 w 8523514"/>
              <a:gd name="connsiteY2" fmla="*/ 0 h 1665514"/>
              <a:gd name="connsiteX3" fmla="*/ 8523514 w 8523514"/>
              <a:gd name="connsiteY3" fmla="*/ 1665514 h 166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3514" h="1665514">
                <a:moveTo>
                  <a:pt x="0" y="1480457"/>
                </a:moveTo>
                <a:cubicBezTo>
                  <a:pt x="3629" y="986971"/>
                  <a:pt x="7257" y="493486"/>
                  <a:pt x="10886" y="0"/>
                </a:cubicBezTo>
                <a:lnTo>
                  <a:pt x="8512628" y="0"/>
                </a:lnTo>
                <a:cubicBezTo>
                  <a:pt x="8516257" y="555171"/>
                  <a:pt x="8519885" y="1110343"/>
                  <a:pt x="8523514" y="1665514"/>
                </a:cubicBezTo>
              </a:path>
            </a:pathLst>
          </a:cu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B61A591-B007-8C52-29EE-0B701B725F8F}"/>
              </a:ext>
            </a:extLst>
          </p:cNvPr>
          <p:cNvGrpSpPr/>
          <p:nvPr/>
        </p:nvGrpSpPr>
        <p:grpSpPr>
          <a:xfrm>
            <a:off x="3964006" y="1949166"/>
            <a:ext cx="4403767" cy="523220"/>
            <a:chOff x="0" y="1661"/>
            <a:chExt cx="2711532" cy="3400251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51CDDF8B-2626-9A4C-E301-D9D02B066D7E}"/>
                </a:ext>
              </a:extLst>
            </p:cNvPr>
            <p:cNvSpPr/>
            <p:nvPr/>
          </p:nvSpPr>
          <p:spPr>
            <a:xfrm>
              <a:off x="0" y="1661"/>
              <a:ext cx="2711532" cy="34002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4" name="矩形: 圆角 4">
              <a:extLst>
                <a:ext uri="{FF2B5EF4-FFF2-40B4-BE49-F238E27FC236}">
                  <a16:creationId xmlns:a16="http://schemas.microsoft.com/office/drawing/2014/main" id="{92A15DC7-C4A6-9B41-6FF1-B88DE7602648}"/>
                </a:ext>
              </a:extLst>
            </p:cNvPr>
            <p:cNvSpPr txBox="1"/>
            <p:nvPr/>
          </p:nvSpPr>
          <p:spPr>
            <a:xfrm>
              <a:off x="79418" y="81079"/>
              <a:ext cx="2552696" cy="3241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kern="1200" dirty="0"/>
                <a:t>Use for daily operation</a:t>
              </a:r>
              <a:endParaRPr lang="zh-CN" altLang="en-US" kern="1200" dirty="0"/>
            </a:p>
          </p:txBody>
        </p:sp>
      </p:grp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07D01DC0-A9C1-3D0E-AA68-C112CF59D1F6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2394453" y="2255196"/>
            <a:ext cx="141919" cy="79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61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724451-B974-E149-3865-7C63F0F34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8" y="1303519"/>
            <a:ext cx="5081672" cy="3519942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446B914-E254-2EBE-8861-5F15F1674398}"/>
              </a:ext>
            </a:extLst>
          </p:cNvPr>
          <p:cNvCxnSpPr>
            <a:cxnSpLocks/>
          </p:cNvCxnSpPr>
          <p:nvPr/>
        </p:nvCxnSpPr>
        <p:spPr>
          <a:xfrm>
            <a:off x="372863" y="811426"/>
            <a:ext cx="115860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标题 1">
            <a:extLst>
              <a:ext uri="{FF2B5EF4-FFF2-40B4-BE49-F238E27FC236}">
                <a16:creationId xmlns:a16="http://schemas.microsoft.com/office/drawing/2014/main" id="{34C04ACC-9103-3E27-2495-86D773B7F0B4}"/>
              </a:ext>
            </a:extLst>
          </p:cNvPr>
          <p:cNvSpPr txBox="1">
            <a:spLocks/>
          </p:cNvSpPr>
          <p:nvPr/>
        </p:nvSpPr>
        <p:spPr>
          <a:xfrm>
            <a:off x="372863" y="203225"/>
            <a:ext cx="9408971" cy="608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/>
              <a:t>Results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B80AD75-167F-8F94-EAF8-D0F9D8988F30}"/>
              </a:ext>
            </a:extLst>
          </p:cNvPr>
          <p:cNvSpPr txBox="1"/>
          <p:nvPr/>
        </p:nvSpPr>
        <p:spPr>
          <a:xfrm>
            <a:off x="2410166" y="284415"/>
            <a:ext cx="598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Increase on Luminosity.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8A6B4B-4AB9-FC2A-6506-8FA2DC4C307F}"/>
              </a:ext>
            </a:extLst>
          </p:cNvPr>
          <p:cNvSpPr txBox="1"/>
          <p:nvPr/>
        </p:nvSpPr>
        <p:spPr>
          <a:xfrm>
            <a:off x="393298" y="5102413"/>
            <a:ext cx="577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Dither method make a 2-4% increase on integral luminosity compared to the always used linear method </a:t>
            </a:r>
          </a:p>
        </p:txBody>
      </p:sp>
      <p:pic>
        <p:nvPicPr>
          <p:cNvPr id="9" name="图片 8" descr="图表, 折线图">
            <a:extLst>
              <a:ext uri="{FF2B5EF4-FFF2-40B4-BE49-F238E27FC236}">
                <a16:creationId xmlns:a16="http://schemas.microsoft.com/office/drawing/2014/main" id="{F9AF833B-337C-C033-A77B-295ECC47F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32" y="1354281"/>
            <a:ext cx="4780878" cy="334817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B53767B-1419-595D-CCD1-C268F48AF039}"/>
              </a:ext>
            </a:extLst>
          </p:cNvPr>
          <p:cNvSpPr txBox="1"/>
          <p:nvPr/>
        </p:nvSpPr>
        <p:spPr>
          <a:xfrm>
            <a:off x="6443006" y="4963914"/>
            <a:ext cx="5772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DQN do not perform much better than dither method </a:t>
            </a:r>
          </a:p>
          <a:p>
            <a:r>
              <a:rPr lang="en-US" altLang="zh-CN" dirty="0"/>
              <a:t>in regular operation. The statistical results indicate an improvement of approximately 1%.</a:t>
            </a:r>
          </a:p>
        </p:txBody>
      </p:sp>
      <p:pic>
        <p:nvPicPr>
          <p:cNvPr id="13" name="Picture 8" descr="中科院高能物理研究所教育处">
            <a:extLst>
              <a:ext uri="{FF2B5EF4-FFF2-40B4-BE49-F238E27FC236}">
                <a16:creationId xmlns:a16="http://schemas.microsoft.com/office/drawing/2014/main" id="{4AD7F040-A1D1-F985-1A02-4E6A981B4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67" b="94667" l="0" r="100000">
                        <a14:foregroundMark x1="461" y1="3333" x2="99539" y2="34667"/>
                        <a14:foregroundMark x1="8756" y1="4000" x2="28571" y2="97333"/>
                        <a14:foregroundMark x1="99539" y1="82667" x2="28571" y2="96667"/>
                        <a14:foregroundMark x1="20737" y1="5333" x2="922" y2="72667"/>
                        <a14:foregroundMark x1="922" y1="72667" x2="461" y2="82000"/>
                        <a14:foregroundMark x1="60829" y1="44000" x2="60369" y2="51333"/>
                        <a14:foregroundMark x1="44240" y1="42667" x2="44240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259"/>
          <a:stretch/>
        </p:blipFill>
        <p:spPr bwMode="auto">
          <a:xfrm>
            <a:off x="10710215" y="16756"/>
            <a:ext cx="1481785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9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8">
            <a:extLst>
              <a:ext uri="{FF2B5EF4-FFF2-40B4-BE49-F238E27FC236}">
                <a16:creationId xmlns:a16="http://schemas.microsoft.com/office/drawing/2014/main" id="{8831466E-DB88-691B-7436-73F067A3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43756" y="6492875"/>
            <a:ext cx="4114800" cy="365125"/>
          </a:xfrm>
        </p:spPr>
        <p:txBody>
          <a:bodyPr/>
          <a:lstStyle/>
          <a:p>
            <a:r>
              <a:rPr lang="en-US" altLang="zh-CN" dirty="0"/>
              <a:t>Jiaqi Fan, Institute of High Energy Physics(IHEP)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34E35790-06A5-1810-24FE-B94BB55D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8C80BB-7A26-49DC-9499-BD9798AF4734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2" name="Picture 8" descr="中科院高能物理研究所教育处">
            <a:extLst>
              <a:ext uri="{FF2B5EF4-FFF2-40B4-BE49-F238E27FC236}">
                <a16:creationId xmlns:a16="http://schemas.microsoft.com/office/drawing/2014/main" id="{B9890555-715D-EE10-D1B7-1E48BD671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4667" l="0" r="100000">
                        <a14:foregroundMark x1="461" y1="3333" x2="99539" y2="34667"/>
                        <a14:foregroundMark x1="8756" y1="4000" x2="28571" y2="97333"/>
                        <a14:foregroundMark x1="99539" y1="82667" x2="28571" y2="96667"/>
                        <a14:foregroundMark x1="20737" y1="5333" x2="922" y2="72667"/>
                        <a14:foregroundMark x1="922" y1="72667" x2="461" y2="82000"/>
                        <a14:foregroundMark x1="60829" y1="44000" x2="60369" y2="51333"/>
                        <a14:foregroundMark x1="44240" y1="42667" x2="44240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259"/>
          <a:stretch/>
        </p:blipFill>
        <p:spPr bwMode="auto">
          <a:xfrm>
            <a:off x="10710215" y="16756"/>
            <a:ext cx="1481785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C4E7764-A0F6-D09D-A011-A6F26C1F4BF9}"/>
              </a:ext>
            </a:extLst>
          </p:cNvPr>
          <p:cNvCxnSpPr>
            <a:cxnSpLocks/>
          </p:cNvCxnSpPr>
          <p:nvPr/>
        </p:nvCxnSpPr>
        <p:spPr>
          <a:xfrm>
            <a:off x="372863" y="811426"/>
            <a:ext cx="115860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521AD3AC-7E20-519B-B01D-99AB4E928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91" y="2032295"/>
            <a:ext cx="5329494" cy="370003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6EAB150-9227-E78A-39AB-0F5D389E8FCE}"/>
              </a:ext>
            </a:extLst>
          </p:cNvPr>
          <p:cNvSpPr/>
          <p:nvPr/>
        </p:nvSpPr>
        <p:spPr>
          <a:xfrm>
            <a:off x="2190538" y="2561976"/>
            <a:ext cx="1446965" cy="2813892"/>
          </a:xfrm>
          <a:prstGeom prst="rect">
            <a:avLst/>
          </a:prstGeom>
          <a:noFill/>
          <a:ln w="635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4798B7C-C53C-D3F8-5E9B-F83DD37F59CF}"/>
              </a:ext>
            </a:extLst>
          </p:cNvPr>
          <p:cNvSpPr txBox="1"/>
          <p:nvPr/>
        </p:nvSpPr>
        <p:spPr>
          <a:xfrm>
            <a:off x="2190537" y="4307407"/>
            <a:ext cx="148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Dithering</a:t>
            </a:r>
            <a:r>
              <a:rPr lang="zh-CN" altLang="en-US" sz="1400" dirty="0"/>
              <a:t> </a:t>
            </a:r>
            <a:r>
              <a:rPr lang="en-US" altLang="zh-CN" sz="1400" dirty="0"/>
              <a:t>search</a:t>
            </a:r>
          </a:p>
          <a:p>
            <a:r>
              <a:rPr lang="en-US" altLang="zh-CN" sz="1400" dirty="0"/>
              <a:t>Take </a:t>
            </a:r>
            <a:r>
              <a:rPr lang="en-US" altLang="zh-CN" sz="1400" dirty="0">
                <a:solidFill>
                  <a:srgbClr val="FF0000"/>
                </a:solidFill>
              </a:rPr>
              <a:t>16 steps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5C83167-F05B-4547-FDFA-8AED5A30A150}"/>
              </a:ext>
            </a:extLst>
          </p:cNvPr>
          <p:cNvSpPr txBox="1"/>
          <p:nvPr/>
        </p:nvSpPr>
        <p:spPr>
          <a:xfrm>
            <a:off x="3033872" y="1484513"/>
            <a:ext cx="214102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Add a offset on X : -0.5</a:t>
            </a:r>
            <a:endParaRPr lang="zh-CN" altLang="en-US" sz="1400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AA0660F-6C4E-DFCC-D6BF-9612397175D5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1915205" y="1638402"/>
            <a:ext cx="1118667" cy="562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1F890047-12BA-A178-BDC2-E91A48AEC2E5}"/>
              </a:ext>
            </a:extLst>
          </p:cNvPr>
          <p:cNvCxnSpPr>
            <a:cxnSpLocks/>
          </p:cNvCxnSpPr>
          <p:nvPr/>
        </p:nvCxnSpPr>
        <p:spPr>
          <a:xfrm flipH="1">
            <a:off x="3792912" y="1852346"/>
            <a:ext cx="266065" cy="901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D9DE2015-83DD-8B6A-039E-4E3FF04210D8}"/>
              </a:ext>
            </a:extLst>
          </p:cNvPr>
          <p:cNvSpPr/>
          <p:nvPr/>
        </p:nvSpPr>
        <p:spPr>
          <a:xfrm>
            <a:off x="3785513" y="3429000"/>
            <a:ext cx="266065" cy="1669825"/>
          </a:xfrm>
          <a:prstGeom prst="rect">
            <a:avLst/>
          </a:prstGeom>
          <a:noFill/>
          <a:ln w="6350">
            <a:solidFill>
              <a:srgbClr val="00206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F646C06-3851-32B3-5655-670E3559C8E1}"/>
              </a:ext>
            </a:extLst>
          </p:cNvPr>
          <p:cNvSpPr txBox="1"/>
          <p:nvPr/>
        </p:nvSpPr>
        <p:spPr>
          <a:xfrm>
            <a:off x="4389145" y="2694781"/>
            <a:ext cx="11585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DQN  Search: </a:t>
            </a:r>
            <a:r>
              <a:rPr lang="en-US" altLang="zh-CN" sz="1400" dirty="0">
                <a:solidFill>
                  <a:srgbClr val="FF0000"/>
                </a:solidFill>
              </a:rPr>
              <a:t>5 steps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337F16C-0526-B71E-5B70-33F7C68C3B76}"/>
              </a:ext>
            </a:extLst>
          </p:cNvPr>
          <p:cNvCxnSpPr>
            <a:cxnSpLocks/>
          </p:cNvCxnSpPr>
          <p:nvPr/>
        </p:nvCxnSpPr>
        <p:spPr>
          <a:xfrm flipH="1">
            <a:off x="4058977" y="3218001"/>
            <a:ext cx="270442" cy="240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4ADEA666-EA5E-EA48-FD9E-DF0B19BEA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586" y="811426"/>
            <a:ext cx="4409084" cy="4224781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EF139A7-91BE-325E-D7E9-F1007051BB9F}"/>
              </a:ext>
            </a:extLst>
          </p:cNvPr>
          <p:cNvSpPr/>
          <p:nvPr/>
        </p:nvSpPr>
        <p:spPr>
          <a:xfrm>
            <a:off x="7675442" y="1423577"/>
            <a:ext cx="1186792" cy="4032176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32851E9-E3CA-2F45-692C-A47D96AD241D}"/>
              </a:ext>
            </a:extLst>
          </p:cNvPr>
          <p:cNvSpPr txBox="1"/>
          <p:nvPr/>
        </p:nvSpPr>
        <p:spPr>
          <a:xfrm>
            <a:off x="7675441" y="5574598"/>
            <a:ext cx="118679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Search every direction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5499708-C046-D0A0-964B-0EB371C52E7B}"/>
              </a:ext>
            </a:extLst>
          </p:cNvPr>
          <p:cNvSpPr/>
          <p:nvPr/>
        </p:nvSpPr>
        <p:spPr>
          <a:xfrm>
            <a:off x="8968530" y="1413077"/>
            <a:ext cx="336364" cy="4042676"/>
          </a:xfrm>
          <a:prstGeom prst="rect">
            <a:avLst/>
          </a:prstGeom>
          <a:noFill/>
          <a:ln w="19050">
            <a:solidFill>
              <a:schemeClr val="tx2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040FBA8-FBE3-62C2-D715-00A4EB30112C}"/>
              </a:ext>
            </a:extLst>
          </p:cNvPr>
          <p:cNvSpPr txBox="1"/>
          <p:nvPr/>
        </p:nvSpPr>
        <p:spPr>
          <a:xfrm>
            <a:off x="8968530" y="5569418"/>
            <a:ext cx="604489" cy="523220"/>
          </a:xfrm>
          <a:prstGeom prst="rect">
            <a:avLst/>
          </a:prstGeom>
          <a:noFill/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Focus on X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F0DEDF6-8F18-BC1B-F1D4-83037D7D9E13}"/>
              </a:ext>
            </a:extLst>
          </p:cNvPr>
          <p:cNvSpPr txBox="1"/>
          <p:nvPr/>
        </p:nvSpPr>
        <p:spPr>
          <a:xfrm>
            <a:off x="5663034" y="5320364"/>
            <a:ext cx="61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step</a:t>
            </a:r>
            <a:endParaRPr lang="zh-CN" altLang="en-US" sz="14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D5549A7-4E47-F0D3-39D8-04D91DB3389A}"/>
              </a:ext>
            </a:extLst>
          </p:cNvPr>
          <p:cNvSpPr txBox="1"/>
          <p:nvPr/>
        </p:nvSpPr>
        <p:spPr>
          <a:xfrm rot="10800000">
            <a:off x="854590" y="2976000"/>
            <a:ext cx="369332" cy="964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dirty="0"/>
              <a:t>Reward</a:t>
            </a:r>
            <a:endParaRPr lang="zh-CN" altLang="en-US" sz="12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34F01D8-0F0C-B41F-5B70-CB6F056E6B9A}"/>
              </a:ext>
            </a:extLst>
          </p:cNvPr>
          <p:cNvSpPr txBox="1"/>
          <p:nvPr/>
        </p:nvSpPr>
        <p:spPr>
          <a:xfrm>
            <a:off x="10769385" y="1353020"/>
            <a:ext cx="27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71BB135-97DF-B2FF-1D92-9011E933177E}"/>
              </a:ext>
            </a:extLst>
          </p:cNvPr>
          <p:cNvSpPr txBox="1"/>
          <p:nvPr/>
        </p:nvSpPr>
        <p:spPr>
          <a:xfrm>
            <a:off x="10770499" y="2788470"/>
            <a:ext cx="45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4CF4EDF-FA83-3F28-4C0D-99C63A5B4E0A}"/>
              </a:ext>
            </a:extLst>
          </p:cNvPr>
          <p:cNvSpPr txBox="1"/>
          <p:nvPr/>
        </p:nvSpPr>
        <p:spPr>
          <a:xfrm>
            <a:off x="10770499" y="4293269"/>
            <a:ext cx="45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Y’</a:t>
            </a:r>
            <a:endParaRPr lang="zh-CN" altLang="en-US" dirty="0"/>
          </a:p>
        </p:txBody>
      </p:sp>
      <p:sp>
        <p:nvSpPr>
          <p:cNvPr id="28" name="标题 1">
            <a:extLst>
              <a:ext uri="{FF2B5EF4-FFF2-40B4-BE49-F238E27FC236}">
                <a16:creationId xmlns:a16="http://schemas.microsoft.com/office/drawing/2014/main" id="{88458E14-E1B8-BA69-B5CB-845665A42F41}"/>
              </a:ext>
            </a:extLst>
          </p:cNvPr>
          <p:cNvSpPr txBox="1">
            <a:spLocks/>
          </p:cNvSpPr>
          <p:nvPr/>
        </p:nvSpPr>
        <p:spPr>
          <a:xfrm>
            <a:off x="372863" y="203225"/>
            <a:ext cx="9408971" cy="608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5637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表&#10;&#10;描述已自动生成">
            <a:extLst>
              <a:ext uri="{FF2B5EF4-FFF2-40B4-BE49-F238E27FC236}">
                <a16:creationId xmlns:a16="http://schemas.microsoft.com/office/drawing/2014/main" id="{05774128-C7C7-4EC0-2B60-2296804F0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96" y="1540750"/>
            <a:ext cx="8260160" cy="5824507"/>
          </a:xfrm>
          <a:prstGeom prst="rect">
            <a:avLst/>
          </a:prstGeom>
        </p:spPr>
      </p:pic>
      <p:pic>
        <p:nvPicPr>
          <p:cNvPr id="2" name="Picture 8" descr="中科院高能物理研究所教育处">
            <a:extLst>
              <a:ext uri="{FF2B5EF4-FFF2-40B4-BE49-F238E27FC236}">
                <a16:creationId xmlns:a16="http://schemas.microsoft.com/office/drawing/2014/main" id="{B9890555-715D-EE10-D1B7-1E48BD671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7" b="94667" l="0" r="100000">
                        <a14:foregroundMark x1="461" y1="3333" x2="99539" y2="34667"/>
                        <a14:foregroundMark x1="8756" y1="4000" x2="28571" y2="97333"/>
                        <a14:foregroundMark x1="99539" y1="82667" x2="28571" y2="96667"/>
                        <a14:foregroundMark x1="20737" y1="5333" x2="922" y2="72667"/>
                        <a14:foregroundMark x1="922" y1="72667" x2="461" y2="82000"/>
                        <a14:foregroundMark x1="60829" y1="44000" x2="60369" y2="51333"/>
                        <a14:foregroundMark x1="44240" y1="42667" x2="44240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259"/>
          <a:stretch/>
        </p:blipFill>
        <p:spPr bwMode="auto">
          <a:xfrm>
            <a:off x="10710215" y="16756"/>
            <a:ext cx="1481785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C4E7764-A0F6-D09D-A011-A6F26C1F4BF9}"/>
              </a:ext>
            </a:extLst>
          </p:cNvPr>
          <p:cNvCxnSpPr>
            <a:cxnSpLocks/>
          </p:cNvCxnSpPr>
          <p:nvPr/>
        </p:nvCxnSpPr>
        <p:spPr>
          <a:xfrm>
            <a:off x="372863" y="811426"/>
            <a:ext cx="115860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7F63DA1E-0A15-6205-B1C9-6F846F8D2878}"/>
              </a:ext>
            </a:extLst>
          </p:cNvPr>
          <p:cNvSpPr txBox="1">
            <a:spLocks/>
          </p:cNvSpPr>
          <p:nvPr/>
        </p:nvSpPr>
        <p:spPr>
          <a:xfrm>
            <a:off x="372863" y="203225"/>
            <a:ext cx="9408971" cy="608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/>
              <a:t>Results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5C705B-4A21-1480-2635-4997FDE75DEE}"/>
              </a:ext>
            </a:extLst>
          </p:cNvPr>
          <p:cNvSpPr txBox="1"/>
          <p:nvPr/>
        </p:nvSpPr>
        <p:spPr>
          <a:xfrm>
            <a:off x="2410166" y="284415"/>
            <a:ext cx="598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Increase on Luminosity.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4400F92-8324-1D0A-199F-C319114B37E7}"/>
              </a:ext>
            </a:extLst>
          </p:cNvPr>
          <p:cNvGrpSpPr/>
          <p:nvPr/>
        </p:nvGrpSpPr>
        <p:grpSpPr>
          <a:xfrm>
            <a:off x="5389643" y="1947434"/>
            <a:ext cx="3701793" cy="1368069"/>
            <a:chOff x="3612639" y="1834985"/>
            <a:chExt cx="1840070" cy="740609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528F7F-82B9-58D0-CA8C-B01049839B5E}"/>
                </a:ext>
              </a:extLst>
            </p:cNvPr>
            <p:cNvGrpSpPr/>
            <p:nvPr/>
          </p:nvGrpSpPr>
          <p:grpSpPr>
            <a:xfrm>
              <a:off x="3612639" y="2156145"/>
              <a:ext cx="150905" cy="419449"/>
              <a:chOff x="5371301" y="2041282"/>
              <a:chExt cx="150905" cy="933975"/>
            </a:xfrm>
          </p:grpSpPr>
          <p:cxnSp>
            <p:nvCxnSpPr>
              <p:cNvPr id="5" name="直接连接符 4">
                <a:extLst>
                  <a:ext uri="{FF2B5EF4-FFF2-40B4-BE49-F238E27FC236}">
                    <a16:creationId xmlns:a16="http://schemas.microsoft.com/office/drawing/2014/main" id="{B828AA5C-401E-B1B6-64C2-975FB23985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1301" y="2049306"/>
                <a:ext cx="15090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1E27DB2F-8945-528D-A93A-70819A3562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6753" y="2041282"/>
                <a:ext cx="0" cy="9339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E3A0155A-BFD2-2118-EA1E-7ADCA59092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5421" y="2003972"/>
              <a:ext cx="0" cy="18292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A446327-0E0F-8AC1-4550-09CB1C5D7A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2709" y="1834985"/>
              <a:ext cx="0" cy="12660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892D5802-DD84-A17B-612F-167C2EE1B150}"/>
              </a:ext>
            </a:extLst>
          </p:cNvPr>
          <p:cNvCxnSpPr>
            <a:cxnSpLocks/>
          </p:cNvCxnSpPr>
          <p:nvPr/>
        </p:nvCxnSpPr>
        <p:spPr>
          <a:xfrm>
            <a:off x="5389643" y="3322006"/>
            <a:ext cx="30358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3445B68D-E47E-03D4-4CD3-8892BCEC5B46}"/>
              </a:ext>
            </a:extLst>
          </p:cNvPr>
          <p:cNvCxnSpPr>
            <a:cxnSpLocks/>
          </p:cNvCxnSpPr>
          <p:nvPr/>
        </p:nvCxnSpPr>
        <p:spPr>
          <a:xfrm>
            <a:off x="7167535" y="2259590"/>
            <a:ext cx="30358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A84345F6-E949-6E5D-66DE-6B8737EF0C5B}"/>
              </a:ext>
            </a:extLst>
          </p:cNvPr>
          <p:cNvCxnSpPr>
            <a:cxnSpLocks/>
          </p:cNvCxnSpPr>
          <p:nvPr/>
        </p:nvCxnSpPr>
        <p:spPr>
          <a:xfrm>
            <a:off x="7169230" y="2612224"/>
            <a:ext cx="30358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E4F0519E-7B03-FB46-55BE-AE608310F75B}"/>
              </a:ext>
            </a:extLst>
          </p:cNvPr>
          <p:cNvCxnSpPr>
            <a:cxnSpLocks/>
          </p:cNvCxnSpPr>
          <p:nvPr/>
        </p:nvCxnSpPr>
        <p:spPr>
          <a:xfrm>
            <a:off x="8939642" y="1953889"/>
            <a:ext cx="30358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B5DABF09-BB65-988A-82BE-F69BAD1AE26B}"/>
              </a:ext>
            </a:extLst>
          </p:cNvPr>
          <p:cNvCxnSpPr>
            <a:cxnSpLocks/>
          </p:cNvCxnSpPr>
          <p:nvPr/>
        </p:nvCxnSpPr>
        <p:spPr>
          <a:xfrm>
            <a:off x="8939642" y="2179224"/>
            <a:ext cx="30358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24A81FFE-4D1A-3280-C63C-C4E2995E802B}"/>
              </a:ext>
            </a:extLst>
          </p:cNvPr>
          <p:cNvSpPr txBox="1"/>
          <p:nvPr/>
        </p:nvSpPr>
        <p:spPr>
          <a:xfrm>
            <a:off x="3742657" y="1196785"/>
            <a:ext cx="6258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Variance          0.42                        0.2                        0.12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947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中科院高能物理研究所教育处">
            <a:extLst>
              <a:ext uri="{FF2B5EF4-FFF2-40B4-BE49-F238E27FC236}">
                <a16:creationId xmlns:a16="http://schemas.microsoft.com/office/drawing/2014/main" id="{B9890555-715D-EE10-D1B7-1E48BD671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4667" l="0" r="100000">
                        <a14:foregroundMark x1="461" y1="3333" x2="99539" y2="34667"/>
                        <a14:foregroundMark x1="8756" y1="4000" x2="28571" y2="97333"/>
                        <a14:foregroundMark x1="99539" y1="82667" x2="28571" y2="96667"/>
                        <a14:foregroundMark x1="20737" y1="5333" x2="922" y2="72667"/>
                        <a14:foregroundMark x1="922" y1="72667" x2="461" y2="82000"/>
                        <a14:foregroundMark x1="60829" y1="44000" x2="60369" y2="51333"/>
                        <a14:foregroundMark x1="44240" y1="42667" x2="44240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259"/>
          <a:stretch/>
        </p:blipFill>
        <p:spPr bwMode="auto">
          <a:xfrm>
            <a:off x="10710215" y="16756"/>
            <a:ext cx="1481785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C4E7764-A0F6-D09D-A011-A6F26C1F4BF9}"/>
              </a:ext>
            </a:extLst>
          </p:cNvPr>
          <p:cNvCxnSpPr>
            <a:cxnSpLocks/>
          </p:cNvCxnSpPr>
          <p:nvPr/>
        </p:nvCxnSpPr>
        <p:spPr>
          <a:xfrm>
            <a:off x="372863" y="811426"/>
            <a:ext cx="115860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7F63DA1E-0A15-6205-B1C9-6F846F8D2878}"/>
              </a:ext>
            </a:extLst>
          </p:cNvPr>
          <p:cNvSpPr txBox="1">
            <a:spLocks/>
          </p:cNvSpPr>
          <p:nvPr/>
        </p:nvSpPr>
        <p:spPr>
          <a:xfrm>
            <a:off x="372863" y="203225"/>
            <a:ext cx="9408971" cy="608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/>
              <a:t>Next step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AAD5B2A-DBED-DE23-3D0A-3FD528FA78E5}"/>
              </a:ext>
            </a:extLst>
          </p:cNvPr>
          <p:cNvSpPr txBox="1"/>
          <p:nvPr/>
        </p:nvSpPr>
        <p:spPr>
          <a:xfrm>
            <a:off x="511493" y="959765"/>
            <a:ext cx="10999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Limitations: Discreate action space                                    response time            </a:t>
            </a:r>
            <a:endParaRPr lang="zh-CN" altLang="en-US" sz="2400" dirty="0"/>
          </a:p>
        </p:txBody>
      </p:sp>
      <p:pic>
        <p:nvPicPr>
          <p:cNvPr id="12" name="图片 11" descr="图表, 折线图&#10;&#10;描述已自动生成">
            <a:extLst>
              <a:ext uri="{FF2B5EF4-FFF2-40B4-BE49-F238E27FC236}">
                <a16:creationId xmlns:a16="http://schemas.microsoft.com/office/drawing/2014/main" id="{7559EF01-F5F1-A0BE-EC05-B7B431BEF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5"/>
          <a:stretch/>
        </p:blipFill>
        <p:spPr>
          <a:xfrm>
            <a:off x="554117" y="3746545"/>
            <a:ext cx="4722560" cy="2575767"/>
          </a:xfrm>
          <a:prstGeom prst="rect">
            <a:avLst/>
          </a:prstGeom>
        </p:spPr>
      </p:pic>
      <p:pic>
        <p:nvPicPr>
          <p:cNvPr id="13" name="图片 12" descr="图表, 折线图&#10;&#10;描述已自动生成">
            <a:extLst>
              <a:ext uri="{FF2B5EF4-FFF2-40B4-BE49-F238E27FC236}">
                <a16:creationId xmlns:a16="http://schemas.microsoft.com/office/drawing/2014/main" id="{997E3537-74C7-2F82-3889-3F3D26BA7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5"/>
          <a:stretch/>
        </p:blipFill>
        <p:spPr>
          <a:xfrm>
            <a:off x="509846" y="1431058"/>
            <a:ext cx="4766830" cy="24390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CF56612-F2EE-9974-9345-3CAA246D1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5389" y="1418759"/>
            <a:ext cx="3833061" cy="507502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0E1685C-9E59-68EB-C344-586F3D1590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5389" y="3773205"/>
            <a:ext cx="4625741" cy="272057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FF6D881-2BD6-C111-3815-FB33A2FB925A}"/>
              </a:ext>
            </a:extLst>
          </p:cNvPr>
          <p:cNvSpPr txBox="1"/>
          <p:nvPr/>
        </p:nvSpPr>
        <p:spPr>
          <a:xfrm>
            <a:off x="4051883" y="4077049"/>
            <a:ext cx="82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895AAB-F6FF-DC3F-22CB-AF5B91F1B554}"/>
              </a:ext>
            </a:extLst>
          </p:cNvPr>
          <p:cNvSpPr txBox="1"/>
          <p:nvPr/>
        </p:nvSpPr>
        <p:spPr>
          <a:xfrm>
            <a:off x="3977780" y="1654026"/>
            <a:ext cx="82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63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中科院高能物理研究所教育处">
            <a:extLst>
              <a:ext uri="{FF2B5EF4-FFF2-40B4-BE49-F238E27FC236}">
                <a16:creationId xmlns:a16="http://schemas.microsoft.com/office/drawing/2014/main" id="{B9890555-715D-EE10-D1B7-1E48BD671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4667" l="0" r="100000">
                        <a14:foregroundMark x1="461" y1="3333" x2="99539" y2="34667"/>
                        <a14:foregroundMark x1="8756" y1="4000" x2="28571" y2="97333"/>
                        <a14:foregroundMark x1="99539" y1="82667" x2="28571" y2="96667"/>
                        <a14:foregroundMark x1="20737" y1="5333" x2="922" y2="72667"/>
                        <a14:foregroundMark x1="922" y1="72667" x2="461" y2="82000"/>
                        <a14:foregroundMark x1="60829" y1="44000" x2="60369" y2="51333"/>
                        <a14:foregroundMark x1="44240" y1="42667" x2="44240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259"/>
          <a:stretch/>
        </p:blipFill>
        <p:spPr bwMode="auto">
          <a:xfrm>
            <a:off x="10710215" y="16756"/>
            <a:ext cx="1481785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C4E7764-A0F6-D09D-A011-A6F26C1F4BF9}"/>
              </a:ext>
            </a:extLst>
          </p:cNvPr>
          <p:cNvCxnSpPr>
            <a:cxnSpLocks/>
          </p:cNvCxnSpPr>
          <p:nvPr/>
        </p:nvCxnSpPr>
        <p:spPr>
          <a:xfrm>
            <a:off x="372863" y="811426"/>
            <a:ext cx="115860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7F63DA1E-0A15-6205-B1C9-6F846F8D2878}"/>
              </a:ext>
            </a:extLst>
          </p:cNvPr>
          <p:cNvSpPr txBox="1">
            <a:spLocks/>
          </p:cNvSpPr>
          <p:nvPr/>
        </p:nvSpPr>
        <p:spPr>
          <a:xfrm>
            <a:off x="372863" y="203225"/>
            <a:ext cx="9408971" cy="608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/>
              <a:t>Next step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AAD5B2A-DBED-DE23-3D0A-3FD528FA78E5}"/>
              </a:ext>
            </a:extLst>
          </p:cNvPr>
          <p:cNvSpPr txBox="1"/>
          <p:nvPr/>
        </p:nvSpPr>
        <p:spPr>
          <a:xfrm>
            <a:off x="3746183" y="1039775"/>
            <a:ext cx="2349817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/>
              <a:t>Faster response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CE530A-8B14-0918-3193-388D4F7ECD41}"/>
              </a:ext>
            </a:extLst>
          </p:cNvPr>
          <p:cNvSpPr txBox="1"/>
          <p:nvPr/>
        </p:nvSpPr>
        <p:spPr>
          <a:xfrm>
            <a:off x="7140892" y="1048097"/>
            <a:ext cx="3157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Faster optimize speed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934C5DA-7DC7-2002-A977-79C510307730}"/>
              </a:ext>
            </a:extLst>
          </p:cNvPr>
          <p:cNvSpPr txBox="1"/>
          <p:nvPr/>
        </p:nvSpPr>
        <p:spPr>
          <a:xfrm>
            <a:off x="3700463" y="2145733"/>
            <a:ext cx="2593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More history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1AA470C-4A5A-C3A4-961C-575B8A6B42C1}"/>
              </a:ext>
            </a:extLst>
          </p:cNvPr>
          <p:cNvCxnSpPr/>
          <p:nvPr/>
        </p:nvCxnSpPr>
        <p:spPr>
          <a:xfrm>
            <a:off x="6195060" y="1278929"/>
            <a:ext cx="8115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C03AD56-58FC-FB3A-275B-C3923ED68C71}"/>
              </a:ext>
            </a:extLst>
          </p:cNvPr>
          <p:cNvCxnSpPr>
            <a:cxnSpLocks/>
          </p:cNvCxnSpPr>
          <p:nvPr/>
        </p:nvCxnSpPr>
        <p:spPr>
          <a:xfrm>
            <a:off x="4993480" y="1607114"/>
            <a:ext cx="1" cy="447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FFB8B337-E6B4-82B7-68FD-47F9330A07D4}"/>
              </a:ext>
            </a:extLst>
          </p:cNvPr>
          <p:cNvSpPr txBox="1"/>
          <p:nvPr/>
        </p:nvSpPr>
        <p:spPr>
          <a:xfrm>
            <a:off x="3887608" y="3531078"/>
            <a:ext cx="2211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Faster training </a:t>
            </a:r>
            <a:endParaRPr lang="zh-CN" altLang="en-US" sz="2400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0D8B197-54B2-F1AB-3BB4-0ADEE81D19F5}"/>
              </a:ext>
            </a:extLst>
          </p:cNvPr>
          <p:cNvCxnSpPr>
            <a:cxnSpLocks/>
          </p:cNvCxnSpPr>
          <p:nvPr/>
        </p:nvCxnSpPr>
        <p:spPr>
          <a:xfrm>
            <a:off x="4956292" y="2607398"/>
            <a:ext cx="0" cy="701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D1E52E59-56F3-FCF5-39D7-75724D87203C}"/>
              </a:ext>
            </a:extLst>
          </p:cNvPr>
          <p:cNvSpPr txBox="1"/>
          <p:nvPr/>
        </p:nvSpPr>
        <p:spPr>
          <a:xfrm>
            <a:off x="7168039" y="3308589"/>
            <a:ext cx="33518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      Smaller action step </a:t>
            </a:r>
          </a:p>
          <a:p>
            <a:r>
              <a:rPr lang="en-US" altLang="zh-CN" sz="2400" dirty="0"/>
              <a:t>(continuous action space)</a:t>
            </a:r>
            <a:endParaRPr lang="zh-CN" altLang="en-US" sz="2400" dirty="0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3701B4CA-19E6-6846-2862-FB7D3D35DB30}"/>
              </a:ext>
            </a:extLst>
          </p:cNvPr>
          <p:cNvCxnSpPr>
            <a:cxnSpLocks/>
          </p:cNvCxnSpPr>
          <p:nvPr/>
        </p:nvCxnSpPr>
        <p:spPr>
          <a:xfrm>
            <a:off x="8552022" y="1607114"/>
            <a:ext cx="0" cy="1490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E494161A-3429-227E-0F94-83FFDDE72155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6099354" y="3761911"/>
            <a:ext cx="1041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71AE9784-89A0-E9A6-4F8D-932DB217EEDB}"/>
              </a:ext>
            </a:extLst>
          </p:cNvPr>
          <p:cNvSpPr txBox="1"/>
          <p:nvPr/>
        </p:nvSpPr>
        <p:spPr>
          <a:xfrm>
            <a:off x="3887608" y="5054915"/>
            <a:ext cx="25932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More luminosity optimize knobs</a:t>
            </a:r>
            <a:endParaRPr lang="zh-CN" altLang="en-US" sz="2400" dirty="0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D24AFB9-BEEE-E0F3-9AFC-8CB748DE5F92}"/>
              </a:ext>
            </a:extLst>
          </p:cNvPr>
          <p:cNvCxnSpPr>
            <a:cxnSpLocks/>
          </p:cNvCxnSpPr>
          <p:nvPr/>
        </p:nvCxnSpPr>
        <p:spPr>
          <a:xfrm>
            <a:off x="4956292" y="4131235"/>
            <a:ext cx="0" cy="701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CEDB024C-94B3-583E-DA83-252630E1D6E7}"/>
              </a:ext>
            </a:extLst>
          </p:cNvPr>
          <p:cNvCxnSpPr>
            <a:cxnSpLocks/>
          </p:cNvCxnSpPr>
          <p:nvPr/>
        </p:nvCxnSpPr>
        <p:spPr>
          <a:xfrm>
            <a:off x="6099354" y="5514511"/>
            <a:ext cx="10686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81F7E2C3-9C98-C039-DC38-4FFCE46C59A7}"/>
              </a:ext>
            </a:extLst>
          </p:cNvPr>
          <p:cNvSpPr txBox="1"/>
          <p:nvPr/>
        </p:nvSpPr>
        <p:spPr>
          <a:xfrm>
            <a:off x="7574757" y="5283678"/>
            <a:ext cx="2495071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zh-CN" sz="2400" dirty="0"/>
              <a:t>Higher luminosity </a:t>
            </a:r>
            <a:endParaRPr lang="zh-CN" altLang="en-US" sz="2400" dirty="0"/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8600B802-E45E-F003-B267-168CD4EBDA64}"/>
              </a:ext>
            </a:extLst>
          </p:cNvPr>
          <p:cNvCxnSpPr>
            <a:cxnSpLocks/>
          </p:cNvCxnSpPr>
          <p:nvPr/>
        </p:nvCxnSpPr>
        <p:spPr>
          <a:xfrm>
            <a:off x="8644456" y="4131235"/>
            <a:ext cx="0" cy="1046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CF92AB56-6207-C2C7-EDDB-EDBD388D82F3}"/>
              </a:ext>
            </a:extLst>
          </p:cNvPr>
          <p:cNvCxnSpPr>
            <a:cxnSpLocks/>
          </p:cNvCxnSpPr>
          <p:nvPr/>
        </p:nvCxnSpPr>
        <p:spPr>
          <a:xfrm flipH="1">
            <a:off x="2320290" y="2396339"/>
            <a:ext cx="13801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F9C999FF-DC8F-31B0-3065-807D6F5D7CA9}"/>
              </a:ext>
            </a:extLst>
          </p:cNvPr>
          <p:cNvSpPr txBox="1"/>
          <p:nvPr/>
        </p:nvSpPr>
        <p:spPr>
          <a:xfrm>
            <a:off x="1487288" y="3651079"/>
            <a:ext cx="2363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More stable environment</a:t>
            </a:r>
            <a:endParaRPr lang="zh-CN" altLang="en-US" sz="2400" dirty="0"/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815E8F4E-F6B8-E955-A729-8ABB59CFF646}"/>
              </a:ext>
            </a:extLst>
          </p:cNvPr>
          <p:cNvCxnSpPr>
            <a:cxnSpLocks/>
          </p:cNvCxnSpPr>
          <p:nvPr/>
        </p:nvCxnSpPr>
        <p:spPr>
          <a:xfrm flipH="1">
            <a:off x="2320290" y="2396339"/>
            <a:ext cx="10912" cy="912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连接符: 肘形 47">
            <a:extLst>
              <a:ext uri="{FF2B5EF4-FFF2-40B4-BE49-F238E27FC236}">
                <a16:creationId xmlns:a16="http://schemas.microsoft.com/office/drawing/2014/main" id="{BDA88EA6-283A-2918-6BC2-D836522ECFF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21416" y="2024575"/>
            <a:ext cx="1263267" cy="6581826"/>
          </a:xfrm>
          <a:prstGeom prst="bentConnector3">
            <a:avLst>
              <a:gd name="adj1" fmla="val 15609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426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99ADC-D37F-DB46-AC6E-83D7090CC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622" y="218502"/>
            <a:ext cx="4788505" cy="1005586"/>
          </a:xfrm>
          <a:prstGeom prst="rect">
            <a:avLst/>
          </a:prstGeom>
        </p:spPr>
      </p:pic>
      <p:pic>
        <p:nvPicPr>
          <p:cNvPr id="8" name="Picture 8" descr="中科院高能物理研究所教育处">
            <a:extLst>
              <a:ext uri="{FF2B5EF4-FFF2-40B4-BE49-F238E27FC236}">
                <a16:creationId xmlns:a16="http://schemas.microsoft.com/office/drawing/2014/main" id="{C013FB8D-C288-A15D-6E5E-F850C0D4A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7" b="94667" l="0" r="100000">
                        <a14:foregroundMark x1="461" y1="3333" x2="99539" y2="34667"/>
                        <a14:foregroundMark x1="8756" y1="4000" x2="28571" y2="97333"/>
                        <a14:foregroundMark x1="99539" y1="82667" x2="28571" y2="96667"/>
                        <a14:foregroundMark x1="20737" y1="5333" x2="922" y2="72667"/>
                        <a14:foregroundMark x1="922" y1="72667" x2="461" y2="82000"/>
                        <a14:foregroundMark x1="60829" y1="44000" x2="60369" y2="51333"/>
                        <a14:foregroundMark x1="44240" y1="42667" x2="44240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259"/>
          <a:stretch/>
        </p:blipFill>
        <p:spPr bwMode="auto">
          <a:xfrm>
            <a:off x="147092" y="215141"/>
            <a:ext cx="1302321" cy="73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86CEDEF-1D6A-D73E-97BC-4AB54943505F}"/>
              </a:ext>
            </a:extLst>
          </p:cNvPr>
          <p:cNvSpPr txBox="1"/>
          <p:nvPr/>
        </p:nvSpPr>
        <p:spPr>
          <a:xfrm>
            <a:off x="4506685" y="2749084"/>
            <a:ext cx="3178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Thank you! 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31383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8">
            <a:extLst>
              <a:ext uri="{FF2B5EF4-FFF2-40B4-BE49-F238E27FC236}">
                <a16:creationId xmlns:a16="http://schemas.microsoft.com/office/drawing/2014/main" id="{8831466E-DB88-691B-7436-73F067A3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70401"/>
            <a:ext cx="4114800" cy="365125"/>
          </a:xfrm>
        </p:spPr>
        <p:txBody>
          <a:bodyPr/>
          <a:lstStyle/>
          <a:p>
            <a:r>
              <a:rPr lang="en-US" altLang="zh-CN" dirty="0"/>
              <a:t>Jiaqi Fan, Institute of High Energy Physics(IHEP)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34E35790-06A5-1810-24FE-B94BB55D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401"/>
            <a:ext cx="2743200" cy="365125"/>
          </a:xfrm>
        </p:spPr>
        <p:txBody>
          <a:bodyPr/>
          <a:lstStyle/>
          <a:p>
            <a:fld id="{608C80BB-7A26-49DC-9499-BD9798AF4734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2" name="Picture 8" descr="中科院高能物理研究所教育处">
            <a:extLst>
              <a:ext uri="{FF2B5EF4-FFF2-40B4-BE49-F238E27FC236}">
                <a16:creationId xmlns:a16="http://schemas.microsoft.com/office/drawing/2014/main" id="{B9890555-715D-EE10-D1B7-1E48BD671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4667" l="0" r="100000">
                        <a14:foregroundMark x1="461" y1="3333" x2="99539" y2="34667"/>
                        <a14:foregroundMark x1="8756" y1="4000" x2="28571" y2="97333"/>
                        <a14:foregroundMark x1="99539" y1="82667" x2="28571" y2="96667"/>
                        <a14:foregroundMark x1="20737" y1="5333" x2="922" y2="72667"/>
                        <a14:foregroundMark x1="922" y1="72667" x2="461" y2="82000"/>
                        <a14:foregroundMark x1="60829" y1="44000" x2="60369" y2="51333"/>
                        <a14:foregroundMark x1="44240" y1="42667" x2="44240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259"/>
          <a:stretch/>
        </p:blipFill>
        <p:spPr bwMode="auto">
          <a:xfrm>
            <a:off x="10710215" y="16756"/>
            <a:ext cx="1481785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C4E7764-A0F6-D09D-A011-A6F26C1F4BF9}"/>
              </a:ext>
            </a:extLst>
          </p:cNvPr>
          <p:cNvCxnSpPr>
            <a:cxnSpLocks/>
          </p:cNvCxnSpPr>
          <p:nvPr/>
        </p:nvCxnSpPr>
        <p:spPr>
          <a:xfrm>
            <a:off x="372863" y="811426"/>
            <a:ext cx="115860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7F63DA1E-0A15-6205-B1C9-6F846F8D2878}"/>
              </a:ext>
            </a:extLst>
          </p:cNvPr>
          <p:cNvSpPr txBox="1">
            <a:spLocks/>
          </p:cNvSpPr>
          <p:nvPr/>
        </p:nvSpPr>
        <p:spPr>
          <a:xfrm>
            <a:off x="372863" y="203225"/>
            <a:ext cx="9408971" cy="608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zh-CN" sz="4000" dirty="0"/>
              <a:t>Introduction</a:t>
            </a:r>
            <a:endParaRPr lang="en-US" altLang="zh-CN" sz="4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29C838-9423-4A1F-1559-BCF1E3657D34}"/>
              </a:ext>
            </a:extLst>
          </p:cNvPr>
          <p:cNvSpPr txBox="1"/>
          <p:nvPr/>
        </p:nvSpPr>
        <p:spPr>
          <a:xfrm>
            <a:off x="3250864" y="333920"/>
            <a:ext cx="8475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The upgrade project of Beijing Electron–Positron Collider (BEPCII)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72F037C-60EE-A248-E0B7-49353BF7C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560" y="811426"/>
            <a:ext cx="8046720" cy="543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F020527-D226-D9DD-39FA-8FA87A9FE6C9}"/>
              </a:ext>
            </a:extLst>
          </p:cNvPr>
          <p:cNvCxnSpPr>
            <a:cxnSpLocks/>
          </p:cNvCxnSpPr>
          <p:nvPr/>
        </p:nvCxnSpPr>
        <p:spPr>
          <a:xfrm flipV="1">
            <a:off x="7731760" y="1522340"/>
            <a:ext cx="2418080" cy="12329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椭圆 13">
            <a:extLst>
              <a:ext uri="{FF2B5EF4-FFF2-40B4-BE49-F238E27FC236}">
                <a16:creationId xmlns:a16="http://schemas.microsoft.com/office/drawing/2014/main" id="{AD479AE9-6188-30B3-C816-ADF8ED2DAA29}"/>
              </a:ext>
            </a:extLst>
          </p:cNvPr>
          <p:cNvSpPr/>
          <p:nvPr/>
        </p:nvSpPr>
        <p:spPr>
          <a:xfrm>
            <a:off x="5323840" y="2399735"/>
            <a:ext cx="2641600" cy="1889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爆炸形: 8 pt  15">
            <a:extLst>
              <a:ext uri="{FF2B5EF4-FFF2-40B4-BE49-F238E27FC236}">
                <a16:creationId xmlns:a16="http://schemas.microsoft.com/office/drawing/2014/main" id="{890C35E9-052F-AFCC-5A46-2454525F72AF}"/>
              </a:ext>
            </a:extLst>
          </p:cNvPr>
          <p:cNvSpPr/>
          <p:nvPr/>
        </p:nvSpPr>
        <p:spPr>
          <a:xfrm>
            <a:off x="5252720" y="3514792"/>
            <a:ext cx="274320" cy="335280"/>
          </a:xfrm>
          <a:prstGeom prst="irregularSeal1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B0592E6-12D7-F7BB-1003-4D10DEB2603D}"/>
              </a:ext>
            </a:extLst>
          </p:cNvPr>
          <p:cNvSpPr txBox="1"/>
          <p:nvPr/>
        </p:nvSpPr>
        <p:spPr>
          <a:xfrm rot="19917810">
            <a:off x="8008620" y="1613918"/>
            <a:ext cx="1864360" cy="369332"/>
          </a:xfrm>
          <a:prstGeom prst="rect">
            <a:avLst/>
          </a:prstGeom>
          <a:solidFill>
            <a:srgbClr val="FFC00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linear accelerator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FF7DB8D-F9F8-70EA-D6D4-C38B9F4727A9}"/>
              </a:ext>
            </a:extLst>
          </p:cNvPr>
          <p:cNvSpPr txBox="1"/>
          <p:nvPr/>
        </p:nvSpPr>
        <p:spPr>
          <a:xfrm>
            <a:off x="5938291" y="3109900"/>
            <a:ext cx="1550511" cy="369332"/>
          </a:xfrm>
          <a:prstGeom prst="rect">
            <a:avLst/>
          </a:prstGeom>
          <a:solidFill>
            <a:schemeClr val="accent4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Storage Ring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0B4B4A1-9277-4BBD-15C3-81654B35E6CF}"/>
              </a:ext>
            </a:extLst>
          </p:cNvPr>
          <p:cNvSpPr txBox="1"/>
          <p:nvPr/>
        </p:nvSpPr>
        <p:spPr>
          <a:xfrm>
            <a:off x="1351280" y="3109900"/>
            <a:ext cx="2915920" cy="369332"/>
          </a:xfrm>
          <a:prstGeom prst="rect">
            <a:avLst/>
          </a:prstGeom>
          <a:solidFill>
            <a:schemeClr val="accent4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Beijing Spectrometer(BESIII)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A2777DF-E026-43B9-1ED4-2174A76A8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5367" y="2974727"/>
            <a:ext cx="4165867" cy="3549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A9028FD-BC9C-F5F9-281F-8FBF0AAB03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" y="3514792"/>
            <a:ext cx="4993818" cy="302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3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2901CF20-DE5A-3D5D-D084-0D3E55064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9" y="3869348"/>
            <a:ext cx="3880983" cy="252129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5D3F5F2-E399-EB96-F5F7-C3A93DBC0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120" y="1494324"/>
            <a:ext cx="4937760" cy="4154385"/>
          </a:xfrm>
          <a:prstGeom prst="rect">
            <a:avLst/>
          </a:prstGeom>
        </p:spPr>
      </p:pic>
      <p:sp>
        <p:nvSpPr>
          <p:cNvPr id="9" name="页脚占位符 8">
            <a:extLst>
              <a:ext uri="{FF2B5EF4-FFF2-40B4-BE49-F238E27FC236}">
                <a16:creationId xmlns:a16="http://schemas.microsoft.com/office/drawing/2014/main" id="{8831466E-DB88-691B-7436-73F067A3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40343" y="6492875"/>
            <a:ext cx="4114800" cy="365125"/>
          </a:xfrm>
        </p:spPr>
        <p:txBody>
          <a:bodyPr/>
          <a:lstStyle/>
          <a:p>
            <a:r>
              <a:rPr lang="en-US" altLang="zh-CN" dirty="0"/>
              <a:t>Jiaqi Fan, Institute of High Energy Physics(IHEP)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34E35790-06A5-1810-24FE-B94BB55D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8C80BB-7A26-49DC-9499-BD9798AF4734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2" name="Picture 8" descr="中科院高能物理研究所教育处">
            <a:extLst>
              <a:ext uri="{FF2B5EF4-FFF2-40B4-BE49-F238E27FC236}">
                <a16:creationId xmlns:a16="http://schemas.microsoft.com/office/drawing/2014/main" id="{B9890555-715D-EE10-D1B7-1E48BD671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67" b="94667" l="0" r="100000">
                        <a14:foregroundMark x1="461" y1="3333" x2="99539" y2="34667"/>
                        <a14:foregroundMark x1="8756" y1="4000" x2="28571" y2="97333"/>
                        <a14:foregroundMark x1="99539" y1="82667" x2="28571" y2="96667"/>
                        <a14:foregroundMark x1="20737" y1="5333" x2="922" y2="72667"/>
                        <a14:foregroundMark x1="922" y1="72667" x2="461" y2="82000"/>
                        <a14:foregroundMark x1="60829" y1="44000" x2="60369" y2="51333"/>
                        <a14:foregroundMark x1="44240" y1="42667" x2="44240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259"/>
          <a:stretch/>
        </p:blipFill>
        <p:spPr bwMode="auto">
          <a:xfrm>
            <a:off x="10710215" y="16756"/>
            <a:ext cx="1481785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C4E7764-A0F6-D09D-A011-A6F26C1F4BF9}"/>
              </a:ext>
            </a:extLst>
          </p:cNvPr>
          <p:cNvCxnSpPr>
            <a:cxnSpLocks/>
          </p:cNvCxnSpPr>
          <p:nvPr/>
        </p:nvCxnSpPr>
        <p:spPr>
          <a:xfrm>
            <a:off x="372863" y="811426"/>
            <a:ext cx="115860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7F63DA1E-0A15-6205-B1C9-6F846F8D2878}"/>
              </a:ext>
            </a:extLst>
          </p:cNvPr>
          <p:cNvSpPr txBox="1">
            <a:spLocks/>
          </p:cNvSpPr>
          <p:nvPr/>
        </p:nvSpPr>
        <p:spPr>
          <a:xfrm>
            <a:off x="372863" y="203225"/>
            <a:ext cx="9408971" cy="608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zh-CN" sz="4000" dirty="0"/>
              <a:t>Introduction</a:t>
            </a:r>
            <a:endParaRPr lang="en-US" altLang="zh-CN" sz="40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E3FBAA4-C410-7DCD-0291-213CD8077381}"/>
              </a:ext>
            </a:extLst>
          </p:cNvPr>
          <p:cNvSpPr txBox="1"/>
          <p:nvPr/>
        </p:nvSpPr>
        <p:spPr>
          <a:xfrm>
            <a:off x="282037" y="884694"/>
            <a:ext cx="1111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ransverse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offset in displacement and angular deviation (Offset)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E4E875F-6E91-C1A8-FD17-1BE10E706794}"/>
                  </a:ext>
                </a:extLst>
              </p:cNvPr>
              <p:cNvSpPr txBox="1"/>
              <p:nvPr/>
            </p:nvSpPr>
            <p:spPr>
              <a:xfrm>
                <a:off x="282037" y="1419624"/>
                <a:ext cx="7023003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lang="en-US" altLang="zh-CN" sz="2000" dirty="0">
                    <a:solidFill>
                      <a:prstClr val="black"/>
                    </a:solidFill>
                    <a:ea typeface="等线" panose="02010600030101010101" pitchFamily="2" charset="-122"/>
                  </a:rPr>
                  <a:t>Four knobs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</m:t>
                    </m:r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𝑦</m:t>
                    </m:r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,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𝑦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ea typeface="等线" panose="02010600030101010101" pitchFamily="2" charset="-122"/>
                  </a:rPr>
                  <a:t> make of eight correctors for each ring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Inter"/>
                  </a:rPr>
                  <a:t>The most frequently used parameters </a:t>
                </a:r>
              </a:p>
              <a:p>
                <a:pPr marL="342900" indent="-342900" defTabSz="914400"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2000" dirty="0">
                    <a:solidFill>
                      <a:prstClr val="black"/>
                    </a:solidFill>
                    <a:ea typeface="等线" panose="02010600030101010101" pitchFamily="2" charset="-122"/>
                  </a:rPr>
                  <a:t>Always only tune the knobs of electron ring 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Inter"/>
                  </a:rPr>
                  <a:t>Tune manually</a:t>
                </a:r>
                <a:endParaRPr lang="en-US" altLang="zh-CN" sz="2000" b="0" i="0" dirty="0">
                  <a:solidFill>
                    <a:srgbClr val="000000"/>
                  </a:solidFill>
                  <a:effectLst/>
                  <a:latin typeface="Inter"/>
                </a:endParaRPr>
              </a:p>
              <a:p>
                <a:pPr marL="342900" indent="-342900" defTabSz="914400"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2000" dirty="0">
                    <a:solidFill>
                      <a:srgbClr val="FF0000"/>
                    </a:solidFill>
                    <a:ea typeface="等线" panose="02010600030101010101" pitchFamily="2" charset="-122"/>
                  </a:rPr>
                  <a:t>Depends on orbit</a:t>
                </a:r>
                <a:r>
                  <a:rPr lang="zh-CN" altLang="en-US" sz="2000" dirty="0">
                    <a:solidFill>
                      <a:srgbClr val="FF0000"/>
                    </a:solidFill>
                    <a:ea typeface="等线" panose="02010600030101010101" pitchFamily="2" charset="-122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ea typeface="等线" panose="02010600030101010101" pitchFamily="2" charset="-122"/>
                  </a:rPr>
                  <a:t>and</a:t>
                </a:r>
                <a:r>
                  <a:rPr lang="zh-CN" altLang="en-US" sz="2000" dirty="0">
                    <a:solidFill>
                      <a:srgbClr val="FF0000"/>
                    </a:solidFill>
                    <a:ea typeface="等线" panose="02010600030101010101" pitchFamily="2" charset="-122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ea typeface="等线" panose="02010600030101010101" pitchFamily="2" charset="-122"/>
                  </a:rPr>
                  <a:t>current, need c</a:t>
                </a:r>
                <a:r>
                  <a:rPr lang="en-US" altLang="it-IT" sz="2000" dirty="0">
                    <a:solidFill>
                      <a:srgbClr val="FF0000"/>
                    </a:solidFill>
                    <a:ea typeface="等线" panose="02010600030101010101" pitchFamily="2" charset="-122"/>
                  </a:rPr>
                  <a:t>ontinuous optimization</a:t>
                </a:r>
                <a:endParaRPr lang="en-US" altLang="zh-CN" sz="2000" dirty="0">
                  <a:solidFill>
                    <a:srgbClr val="FF0000"/>
                  </a:solidFill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E4E875F-6E91-C1A8-FD17-1BE10E706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37" y="1419624"/>
                <a:ext cx="7023003" cy="1631216"/>
              </a:xfrm>
              <a:prstGeom prst="rect">
                <a:avLst/>
              </a:prstGeom>
              <a:blipFill>
                <a:blip r:embed="rId7"/>
                <a:stretch>
                  <a:fillRect l="-781" t="-2247" b="-59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435C2B7A-D89D-3D50-EC44-E349BB68209C}"/>
              </a:ext>
            </a:extLst>
          </p:cNvPr>
          <p:cNvSpPr txBox="1"/>
          <p:nvPr/>
        </p:nvSpPr>
        <p:spPr>
          <a:xfrm>
            <a:off x="1635717" y="3044780"/>
            <a:ext cx="2225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ea typeface="等线" panose="02010600030101010101" pitchFamily="2" charset="-122"/>
              </a:rPr>
              <a:t>M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anual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operation!</a:t>
            </a:r>
          </a:p>
          <a:p>
            <a:r>
              <a:rPr lang="en-US" altLang="zh-CN" dirty="0">
                <a:solidFill>
                  <a:srgbClr val="FF0000"/>
                </a:solidFill>
                <a:ea typeface="等线" panose="02010600030101010101" pitchFamily="2" charset="-122"/>
              </a:rPr>
              <a:t>Scan one by one!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4438675-82B7-D26E-56FC-7F340F46FB85}"/>
              </a:ext>
            </a:extLst>
          </p:cNvPr>
          <p:cNvSpPr txBox="1"/>
          <p:nvPr/>
        </p:nvSpPr>
        <p:spPr>
          <a:xfrm>
            <a:off x="8003400" y="5606193"/>
            <a:ext cx="13488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/>
              <a:t>Y plane offset</a:t>
            </a:r>
            <a:endParaRPr lang="zh-CN" altLang="en-US" sz="1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4246419-6272-FE26-332F-4BD66E3CA2CE}"/>
              </a:ext>
            </a:extLst>
          </p:cNvPr>
          <p:cNvSpPr txBox="1"/>
          <p:nvPr/>
        </p:nvSpPr>
        <p:spPr>
          <a:xfrm>
            <a:off x="9781834" y="5609126"/>
            <a:ext cx="133208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/>
              <a:t>X plane Offset </a:t>
            </a:r>
            <a:endParaRPr lang="zh-CN" altLang="en-US" sz="1400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4406CC6D-A2E2-8626-4A09-215BD112A928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8677840" y="4124960"/>
            <a:ext cx="437952" cy="148123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7946891E-02D0-7E32-54DD-0743AE056970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0322560" y="4902892"/>
            <a:ext cx="125316" cy="7062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左大括号 40">
            <a:extLst>
              <a:ext uri="{FF2B5EF4-FFF2-40B4-BE49-F238E27FC236}">
                <a16:creationId xmlns:a16="http://schemas.microsoft.com/office/drawing/2014/main" id="{6917068F-1097-96D5-6B81-C5ACBC286AD5}"/>
              </a:ext>
            </a:extLst>
          </p:cNvPr>
          <p:cNvSpPr/>
          <p:nvPr/>
        </p:nvSpPr>
        <p:spPr>
          <a:xfrm rot="5400000">
            <a:off x="10063410" y="1365162"/>
            <a:ext cx="160452" cy="642326"/>
          </a:xfrm>
          <a:prstGeom prst="leftBrace">
            <a:avLst>
              <a:gd name="adj1" fmla="val 8333"/>
              <a:gd name="adj2" fmla="val 5318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BF4188A-9957-A71E-79F0-327A94B1C7F9}"/>
              </a:ext>
            </a:extLst>
          </p:cNvPr>
          <p:cNvSpPr txBox="1"/>
          <p:nvPr/>
        </p:nvSpPr>
        <p:spPr>
          <a:xfrm>
            <a:off x="9477594" y="1235851"/>
            <a:ext cx="1332084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/>
              <a:t>A physics run</a:t>
            </a:r>
            <a:endParaRPr lang="zh-CN" alt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00C1AF-DD34-4657-E161-708F103DDF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8529" y="4074885"/>
            <a:ext cx="3236754" cy="2417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0969D33-3389-50D7-395C-AC1AADBF6149}"/>
                  </a:ext>
                </a:extLst>
              </p:cNvPr>
              <p:cNvSpPr txBox="1"/>
              <p:nvPr/>
            </p:nvSpPr>
            <p:spPr>
              <a:xfrm>
                <a:off x="4521542" y="3691111"/>
                <a:ext cx="23948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chemeClr val="tx1"/>
                    </a:solidFill>
                    <a:ea typeface="等线" panose="02010600030101010101" pitchFamily="2" charset="-122"/>
                  </a:rPr>
                  <a:t>Offset knobs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800" b="0" dirty="0">
                    <a:solidFill>
                      <a:schemeClr val="tx1"/>
                    </a:solidFill>
                    <a:ea typeface="等线" panose="02010600030101010101" pitchFamily="2" charset="-122"/>
                  </a:rPr>
                  <a:t> ring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0969D33-3389-50D7-395C-AC1AADBF6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542" y="3691111"/>
                <a:ext cx="2394878" cy="369332"/>
              </a:xfrm>
              <a:prstGeom prst="rect">
                <a:avLst/>
              </a:prstGeom>
              <a:blipFill>
                <a:blip r:embed="rId9"/>
                <a:stretch>
                  <a:fillRect l="-229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73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8">
            <a:extLst>
              <a:ext uri="{FF2B5EF4-FFF2-40B4-BE49-F238E27FC236}">
                <a16:creationId xmlns:a16="http://schemas.microsoft.com/office/drawing/2014/main" id="{8831466E-DB88-691B-7436-73F067A3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43756" y="6492875"/>
            <a:ext cx="4114800" cy="365125"/>
          </a:xfrm>
        </p:spPr>
        <p:txBody>
          <a:bodyPr/>
          <a:lstStyle/>
          <a:p>
            <a:r>
              <a:rPr lang="en-US" altLang="zh-CN" dirty="0"/>
              <a:t>Jiaqi Fan, Institute of High Energy Physics(IHEP)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34E35790-06A5-1810-24FE-B94BB55D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8C80BB-7A26-49DC-9499-BD9798AF4734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2" name="Picture 8" descr="中科院高能物理研究所教育处">
            <a:extLst>
              <a:ext uri="{FF2B5EF4-FFF2-40B4-BE49-F238E27FC236}">
                <a16:creationId xmlns:a16="http://schemas.microsoft.com/office/drawing/2014/main" id="{B9890555-715D-EE10-D1B7-1E48BD671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4667" l="0" r="100000">
                        <a14:foregroundMark x1="461" y1="3333" x2="99539" y2="34667"/>
                        <a14:foregroundMark x1="8756" y1="4000" x2="28571" y2="97333"/>
                        <a14:foregroundMark x1="99539" y1="82667" x2="28571" y2="96667"/>
                        <a14:foregroundMark x1="20737" y1="5333" x2="922" y2="72667"/>
                        <a14:foregroundMark x1="922" y1="72667" x2="461" y2="82000"/>
                        <a14:foregroundMark x1="60829" y1="44000" x2="60369" y2="51333"/>
                        <a14:foregroundMark x1="44240" y1="42667" x2="44240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259"/>
          <a:stretch/>
        </p:blipFill>
        <p:spPr bwMode="auto">
          <a:xfrm>
            <a:off x="10710215" y="16756"/>
            <a:ext cx="1481785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C4E7764-A0F6-D09D-A011-A6F26C1F4BF9}"/>
              </a:ext>
            </a:extLst>
          </p:cNvPr>
          <p:cNvCxnSpPr>
            <a:cxnSpLocks/>
          </p:cNvCxnSpPr>
          <p:nvPr/>
        </p:nvCxnSpPr>
        <p:spPr>
          <a:xfrm>
            <a:off x="372863" y="811426"/>
            <a:ext cx="115860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7F63DA1E-0A15-6205-B1C9-6F846F8D2878}"/>
              </a:ext>
            </a:extLst>
          </p:cNvPr>
          <p:cNvSpPr txBox="1">
            <a:spLocks/>
          </p:cNvSpPr>
          <p:nvPr/>
        </p:nvSpPr>
        <p:spPr>
          <a:xfrm>
            <a:off x="372863" y="203225"/>
            <a:ext cx="9408971" cy="608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zh-CN" sz="4000" dirty="0"/>
              <a:t>Introduction</a:t>
            </a:r>
            <a:endParaRPr lang="en-US" altLang="zh-CN" sz="4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5897B27-909D-DDD5-0E66-0E46AF518948}"/>
              </a:ext>
            </a:extLst>
          </p:cNvPr>
          <p:cNvSpPr txBox="1"/>
          <p:nvPr/>
        </p:nvSpPr>
        <p:spPr>
          <a:xfrm>
            <a:off x="337294" y="871528"/>
            <a:ext cx="11586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method: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E335AEFD-4CCD-DF40-F2C4-629FB496E18B}"/>
              </a:ext>
            </a:extLst>
          </p:cNvPr>
          <p:cNvSpPr/>
          <p:nvPr/>
        </p:nvSpPr>
        <p:spPr>
          <a:xfrm>
            <a:off x="359646" y="1419627"/>
            <a:ext cx="2682240" cy="621465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altLang="zh-CN" sz="2400" kern="1200" dirty="0">
                <a:solidFill>
                  <a:schemeClr val="tx1"/>
                </a:solidFill>
              </a:rPr>
              <a:t>Feedback Method: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334C259-D07E-AC0E-28B2-5DBA7F3D4393}"/>
              </a:ext>
            </a:extLst>
          </p:cNvPr>
          <p:cNvSpPr txBox="1"/>
          <p:nvPr/>
        </p:nvSpPr>
        <p:spPr>
          <a:xfrm>
            <a:off x="372863" y="2177727"/>
            <a:ext cx="8115818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kern="1200" dirty="0"/>
              <a:t>KEKB</a:t>
            </a:r>
            <a:r>
              <a:rPr lang="en-US" altLang="zh-CN" sz="2000" kern="1200" dirty="0"/>
              <a:t>: based on measurements of the beam orbits around the IP</a:t>
            </a:r>
            <a:r>
              <a:rPr lang="en-US" altLang="zh-CN" sz="2000" dirty="0"/>
              <a:t>. Can suppresses the luminosity loss due to the vertical orbit drift to below 1%.</a:t>
            </a:r>
            <a:r>
              <a:rPr lang="zh-CN" altLang="en-US" sz="2000" dirty="0"/>
              <a:t> </a:t>
            </a:r>
            <a:endParaRPr lang="en-US" altLang="zh-CN" sz="2000" kern="1200" dirty="0"/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69179CA0-AE28-8922-1B6B-520D5453338F}"/>
              </a:ext>
            </a:extLst>
          </p:cNvPr>
          <p:cNvSpPr/>
          <p:nvPr/>
        </p:nvSpPr>
        <p:spPr>
          <a:xfrm>
            <a:off x="337294" y="3337412"/>
            <a:ext cx="3088640" cy="621465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altLang="zh-CN" sz="2400" kern="1200" dirty="0">
                <a:solidFill>
                  <a:schemeClr val="accent2">
                    <a:lumMod val="75000"/>
                  </a:schemeClr>
                </a:solidFill>
              </a:rPr>
              <a:t>Optimization Method: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F85DA60-B1BB-8A7D-9B9D-6FD851773C85}"/>
              </a:ext>
            </a:extLst>
          </p:cNvPr>
          <p:cNvSpPr txBox="1"/>
          <p:nvPr/>
        </p:nvSpPr>
        <p:spPr>
          <a:xfrm>
            <a:off x="359646" y="4153207"/>
            <a:ext cx="8586234" cy="747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000" dirty="0"/>
              <a:t>Optimization: can only find a temporary optimal result in a dynamic environment.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dirty="0"/>
              <a:t>PEP-II</a:t>
            </a:r>
            <a:r>
              <a:rPr lang="en-US" altLang="zh-CN" sz="2000" dirty="0"/>
              <a:t>:</a:t>
            </a:r>
            <a:r>
              <a:rPr lang="zh-CN" altLang="en-US" sz="2000" dirty="0"/>
              <a:t> </a:t>
            </a:r>
            <a:r>
              <a:rPr lang="en-US" altLang="zh-CN" sz="2000" dirty="0"/>
              <a:t>dithering</a:t>
            </a:r>
            <a:r>
              <a:rPr lang="zh-CN" altLang="en-US" sz="2000" dirty="0"/>
              <a:t> </a:t>
            </a:r>
            <a:r>
              <a:rPr lang="en-US" altLang="zh-CN" sz="2000" dirty="0"/>
              <a:t>feedback: luminosity-driven , ~3% losses on luminosity.</a:t>
            </a: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E199B484-A52A-D46A-E37B-CF4D6739B1DA}"/>
              </a:ext>
            </a:extLst>
          </p:cNvPr>
          <p:cNvSpPr/>
          <p:nvPr/>
        </p:nvSpPr>
        <p:spPr>
          <a:xfrm>
            <a:off x="372862" y="5464700"/>
            <a:ext cx="3490478" cy="581874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altLang="zh-CN" sz="2400" kern="1200" dirty="0">
                <a:solidFill>
                  <a:schemeClr val="tx1"/>
                </a:solidFill>
              </a:rPr>
              <a:t>Reinforcement learning: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CC04AF0-03C4-132D-4AA1-6417BC10CD56}"/>
              </a:ext>
            </a:extLst>
          </p:cNvPr>
          <p:cNvSpPr txBox="1"/>
          <p:nvPr/>
        </p:nvSpPr>
        <p:spPr>
          <a:xfrm>
            <a:off x="3174318" y="1545693"/>
            <a:ext cx="5843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000" dirty="0"/>
              <a:t>Orbit feedback  (orbit-driven system)</a:t>
            </a:r>
            <a:endParaRPr lang="zh-CN" altLang="en-US" sz="2000" kern="120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E7B5B11-E615-0E4F-7780-CD50EA67ECE5}"/>
              </a:ext>
            </a:extLst>
          </p:cNvPr>
          <p:cNvSpPr txBox="1"/>
          <p:nvPr/>
        </p:nvSpPr>
        <p:spPr>
          <a:xfrm>
            <a:off x="3425934" y="3489619"/>
            <a:ext cx="5433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000" dirty="0"/>
              <a:t>Luminosity optimization (luminosity-driven system)</a:t>
            </a:r>
            <a:endParaRPr lang="zh-CN" altLang="en-US" sz="2000" kern="1200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012526E-9715-8B43-C85A-419C56ED4DE3}"/>
              </a:ext>
            </a:extLst>
          </p:cNvPr>
          <p:cNvSpPr txBox="1"/>
          <p:nvPr/>
        </p:nvSpPr>
        <p:spPr>
          <a:xfrm>
            <a:off x="4180870" y="5570971"/>
            <a:ext cx="5433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000" dirty="0"/>
              <a:t>No exploration and More efficient optimization </a:t>
            </a:r>
            <a:endParaRPr lang="zh-CN" altLang="en-US" sz="2000" kern="12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71F758-93B6-B52C-E340-ADB546B6177A}"/>
              </a:ext>
            </a:extLst>
          </p:cNvPr>
          <p:cNvSpPr txBox="1"/>
          <p:nvPr/>
        </p:nvSpPr>
        <p:spPr>
          <a:xfrm>
            <a:off x="8688401" y="1702821"/>
            <a:ext cx="4043628" cy="6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kern="1200" dirty="0">
                <a:solidFill>
                  <a:srgbClr val="FF0000"/>
                </a:solidFill>
              </a:rPr>
              <a:t>Absent of Global orbit feedback &amp; 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kern="1200" dirty="0">
                <a:solidFill>
                  <a:srgbClr val="FF0000"/>
                </a:solidFill>
              </a:rPr>
              <a:t>Changing target orbit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1E0038-49EB-2AA5-C583-00CE07BA34D2}"/>
              </a:ext>
            </a:extLst>
          </p:cNvPr>
          <p:cNvSpPr txBox="1"/>
          <p:nvPr/>
        </p:nvSpPr>
        <p:spPr>
          <a:xfrm>
            <a:off x="9104838" y="3674285"/>
            <a:ext cx="308716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000" kern="1200" dirty="0">
                <a:solidFill>
                  <a:srgbClr val="FF0000"/>
                </a:solidFill>
              </a:rPr>
              <a:t>Slow response speed &amp;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000" dirty="0">
                <a:solidFill>
                  <a:srgbClr val="FF0000"/>
                </a:solidFill>
              </a:rPr>
              <a:t>Exploration losses</a:t>
            </a:r>
          </a:p>
        </p:txBody>
      </p:sp>
    </p:spTree>
    <p:extLst>
      <p:ext uri="{BB962C8B-B14F-4D97-AF65-F5344CB8AC3E}">
        <p14:creationId xmlns:p14="http://schemas.microsoft.com/office/powerpoint/2010/main" val="68661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8">
            <a:extLst>
              <a:ext uri="{FF2B5EF4-FFF2-40B4-BE49-F238E27FC236}">
                <a16:creationId xmlns:a16="http://schemas.microsoft.com/office/drawing/2014/main" id="{8831466E-DB88-691B-7436-73F067A3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43756" y="6492875"/>
            <a:ext cx="4114800" cy="365125"/>
          </a:xfrm>
        </p:spPr>
        <p:txBody>
          <a:bodyPr/>
          <a:lstStyle/>
          <a:p>
            <a:r>
              <a:rPr lang="en-US" altLang="zh-CN" dirty="0"/>
              <a:t>Jiaqi Fan, Institute of High Energy Physics(IHEP)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34E35790-06A5-1810-24FE-B94BB55D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8C80BB-7A26-49DC-9499-BD9798AF4734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2" name="Picture 8" descr="中科院高能物理研究所教育处">
            <a:extLst>
              <a:ext uri="{FF2B5EF4-FFF2-40B4-BE49-F238E27FC236}">
                <a16:creationId xmlns:a16="http://schemas.microsoft.com/office/drawing/2014/main" id="{B9890555-715D-EE10-D1B7-1E48BD671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4667" l="0" r="100000">
                        <a14:foregroundMark x1="461" y1="3333" x2="99539" y2="34667"/>
                        <a14:foregroundMark x1="8756" y1="4000" x2="28571" y2="97333"/>
                        <a14:foregroundMark x1="99539" y1="82667" x2="28571" y2="96667"/>
                        <a14:foregroundMark x1="20737" y1="5333" x2="922" y2="72667"/>
                        <a14:foregroundMark x1="922" y1="72667" x2="461" y2="82000"/>
                        <a14:foregroundMark x1="60829" y1="44000" x2="60369" y2="51333"/>
                        <a14:foregroundMark x1="44240" y1="42667" x2="44240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259"/>
          <a:stretch/>
        </p:blipFill>
        <p:spPr bwMode="auto">
          <a:xfrm>
            <a:off x="10710215" y="16756"/>
            <a:ext cx="1481785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C4E7764-A0F6-D09D-A011-A6F26C1F4BF9}"/>
              </a:ext>
            </a:extLst>
          </p:cNvPr>
          <p:cNvCxnSpPr>
            <a:cxnSpLocks/>
          </p:cNvCxnSpPr>
          <p:nvPr/>
        </p:nvCxnSpPr>
        <p:spPr>
          <a:xfrm>
            <a:off x="159503" y="702657"/>
            <a:ext cx="1041705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7F63DA1E-0A15-6205-B1C9-6F846F8D2878}"/>
              </a:ext>
            </a:extLst>
          </p:cNvPr>
          <p:cNvSpPr txBox="1">
            <a:spLocks/>
          </p:cNvSpPr>
          <p:nvPr/>
        </p:nvSpPr>
        <p:spPr>
          <a:xfrm>
            <a:off x="159503" y="94456"/>
            <a:ext cx="9408971" cy="608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zh-CN" sz="4000" dirty="0"/>
              <a:t>Reinforcement learning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E084B5C-BCFC-2C78-419A-9C38E765EC5A}"/>
              </a:ext>
            </a:extLst>
          </p:cNvPr>
          <p:cNvSpPr txBox="1"/>
          <p:nvPr/>
        </p:nvSpPr>
        <p:spPr>
          <a:xfrm>
            <a:off x="233680" y="772782"/>
            <a:ext cx="1195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Clr>
                <a:schemeClr val="accent2"/>
              </a:buClr>
              <a:buFont typeface="Wingdings" panose="05000000000000000000" pitchFamily="2" charset="2"/>
              <a:buChar char="n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RL:</a:t>
            </a:r>
            <a:r>
              <a:rPr lang="en-US" altLang="zh-CN" sz="2000" b="1" dirty="0">
                <a:solidFill>
                  <a:srgbClr val="33333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altLang="zh-CN" sz="2000" dirty="0">
                <a:solidFill>
                  <a:srgbClr val="33333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Train an </a:t>
            </a:r>
            <a:r>
              <a:rPr lang="en-US" altLang="zh-CN" sz="2000" b="1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Agent </a:t>
            </a:r>
            <a:r>
              <a:rPr lang="en-US" altLang="zh-CN" sz="2000" dirty="0">
                <a:solidFill>
                  <a:srgbClr val="33333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to make the decision of what action to take to g</a:t>
            </a:r>
            <a:r>
              <a:rPr lang="en-US" altLang="zh-CN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more reward from environment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7440E34-8D8E-409D-F9C2-2F056CADD662}"/>
              </a:ext>
            </a:extLst>
          </p:cNvPr>
          <p:cNvSpPr txBox="1"/>
          <p:nvPr/>
        </p:nvSpPr>
        <p:spPr>
          <a:xfrm>
            <a:off x="5749290" y="1405698"/>
            <a:ext cx="5966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Online consideration:  easy for training</a:t>
            </a:r>
          </a:p>
          <a:p>
            <a:r>
              <a:rPr lang="en-US" altLang="zh-CN" sz="2800" dirty="0"/>
              <a:t>     </a:t>
            </a:r>
            <a:endParaRPr lang="zh-CN" altLang="en-US" sz="2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3562253-7390-78B4-D352-DD7FCAF4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951" y="1346975"/>
            <a:ext cx="4649239" cy="17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B85834-1651-BA76-DA13-19A98BD60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787" y="2592611"/>
            <a:ext cx="7494881" cy="3812386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3EB96336-5EE8-2260-69A5-6558BF387174}"/>
              </a:ext>
            </a:extLst>
          </p:cNvPr>
          <p:cNvSpPr/>
          <p:nvPr/>
        </p:nvSpPr>
        <p:spPr>
          <a:xfrm>
            <a:off x="6793656" y="4012339"/>
            <a:ext cx="1340973" cy="88089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8B8C966-A40F-1B91-437D-517C84B6533E}"/>
              </a:ext>
            </a:extLst>
          </p:cNvPr>
          <p:cNvSpPr/>
          <p:nvPr/>
        </p:nvSpPr>
        <p:spPr>
          <a:xfrm>
            <a:off x="1115705" y="3552288"/>
            <a:ext cx="2833132" cy="2688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6F1A483E-3B8B-0664-30C0-3C4E92853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619997"/>
              </p:ext>
            </p:extLst>
          </p:nvPr>
        </p:nvGraphicFramePr>
        <p:xfrm>
          <a:off x="1112462" y="3552287"/>
          <a:ext cx="2833132" cy="2681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283">
                  <a:extLst>
                    <a:ext uri="{9D8B030D-6E8A-4147-A177-3AD203B41FA5}">
                      <a16:colId xmlns:a16="http://schemas.microsoft.com/office/drawing/2014/main" val="3416850830"/>
                    </a:ext>
                  </a:extLst>
                </a:gridCol>
                <a:gridCol w="708283">
                  <a:extLst>
                    <a:ext uri="{9D8B030D-6E8A-4147-A177-3AD203B41FA5}">
                      <a16:colId xmlns:a16="http://schemas.microsoft.com/office/drawing/2014/main" val="2642457406"/>
                    </a:ext>
                  </a:extLst>
                </a:gridCol>
                <a:gridCol w="708283">
                  <a:extLst>
                    <a:ext uri="{9D8B030D-6E8A-4147-A177-3AD203B41FA5}">
                      <a16:colId xmlns:a16="http://schemas.microsoft.com/office/drawing/2014/main" val="2248716670"/>
                    </a:ext>
                  </a:extLst>
                </a:gridCol>
                <a:gridCol w="708283">
                  <a:extLst>
                    <a:ext uri="{9D8B030D-6E8A-4147-A177-3AD203B41FA5}">
                      <a16:colId xmlns:a16="http://schemas.microsoft.com/office/drawing/2014/main" val="3907000324"/>
                    </a:ext>
                  </a:extLst>
                </a:gridCol>
              </a:tblGrid>
              <a:tr h="73113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649273"/>
                  </a:ext>
                </a:extLst>
              </a:tr>
              <a:tr h="68953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71136"/>
                  </a:ext>
                </a:extLst>
              </a:tr>
              <a:tr h="68927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589005"/>
                  </a:ext>
                </a:extLst>
              </a:tr>
              <a:tr h="5719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088150"/>
                  </a:ext>
                </a:extLst>
              </a:tr>
            </a:tbl>
          </a:graphicData>
        </a:graphic>
      </p:graphicFrame>
      <p:sp>
        <p:nvSpPr>
          <p:cNvPr id="15" name="星形: 四角 14">
            <a:extLst>
              <a:ext uri="{FF2B5EF4-FFF2-40B4-BE49-F238E27FC236}">
                <a16:creationId xmlns:a16="http://schemas.microsoft.com/office/drawing/2014/main" id="{D6DD4757-E664-2FF2-D8D8-47DB302B6C45}"/>
              </a:ext>
            </a:extLst>
          </p:cNvPr>
          <p:cNvSpPr/>
          <p:nvPr/>
        </p:nvSpPr>
        <p:spPr>
          <a:xfrm>
            <a:off x="2094423" y="4276803"/>
            <a:ext cx="391886" cy="365125"/>
          </a:xfrm>
          <a:prstGeom prst="star4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接点 15">
            <a:extLst>
              <a:ext uri="{FF2B5EF4-FFF2-40B4-BE49-F238E27FC236}">
                <a16:creationId xmlns:a16="http://schemas.microsoft.com/office/drawing/2014/main" id="{ED8A9446-8F09-8452-3563-EAC465E5DEF4}"/>
              </a:ext>
            </a:extLst>
          </p:cNvPr>
          <p:cNvSpPr/>
          <p:nvPr/>
        </p:nvSpPr>
        <p:spPr>
          <a:xfrm>
            <a:off x="3185402" y="5635909"/>
            <a:ext cx="97972" cy="8708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755FF36-E000-DBC1-4D82-D478DF024561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234388" y="4945411"/>
            <a:ext cx="0" cy="6904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E6CAFEA-E7FD-87EC-EC79-FE9E08D21F4E}"/>
              </a:ext>
            </a:extLst>
          </p:cNvPr>
          <p:cNvCxnSpPr>
            <a:cxnSpLocks/>
          </p:cNvCxnSpPr>
          <p:nvPr/>
        </p:nvCxnSpPr>
        <p:spPr>
          <a:xfrm flipV="1">
            <a:off x="2545507" y="4303699"/>
            <a:ext cx="0" cy="6764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CD480A8F-2B89-7972-390C-6395E32F3114}"/>
              </a:ext>
            </a:extLst>
          </p:cNvPr>
          <p:cNvCxnSpPr>
            <a:cxnSpLocks/>
          </p:cNvCxnSpPr>
          <p:nvPr/>
        </p:nvCxnSpPr>
        <p:spPr>
          <a:xfrm flipH="1">
            <a:off x="2479004" y="4980157"/>
            <a:ext cx="75538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988D6E44-FC06-A458-2117-E075AEC85A89}"/>
              </a:ext>
            </a:extLst>
          </p:cNvPr>
          <p:cNvSpPr txBox="1"/>
          <p:nvPr/>
        </p:nvSpPr>
        <p:spPr>
          <a:xfrm>
            <a:off x="3227774" y="5318387"/>
            <a:ext cx="77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</a:t>
            </a:r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759CA1A-C42D-FB02-BA39-EFA749DA5DD5}"/>
              </a:ext>
            </a:extLst>
          </p:cNvPr>
          <p:cNvSpPr txBox="1"/>
          <p:nvPr/>
        </p:nvSpPr>
        <p:spPr>
          <a:xfrm>
            <a:off x="1716529" y="6367028"/>
            <a:ext cx="2297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Discrete action space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5350DE9-E64E-0B6C-5927-86865EAA22B6}"/>
              </a:ext>
            </a:extLst>
          </p:cNvPr>
          <p:cNvSpPr txBox="1"/>
          <p:nvPr/>
        </p:nvSpPr>
        <p:spPr>
          <a:xfrm>
            <a:off x="1889140" y="3874168"/>
            <a:ext cx="97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optimal</a:t>
            </a:r>
            <a:endParaRPr lang="zh-CN" altLang="en-US" dirty="0"/>
          </a:p>
        </p:txBody>
      </p:sp>
      <p:sp>
        <p:nvSpPr>
          <p:cNvPr id="25" name="左大括号 24">
            <a:extLst>
              <a:ext uri="{FF2B5EF4-FFF2-40B4-BE49-F238E27FC236}">
                <a16:creationId xmlns:a16="http://schemas.microsoft.com/office/drawing/2014/main" id="{FA792B3C-3276-84C8-3DAA-7E9B3068F4EE}"/>
              </a:ext>
            </a:extLst>
          </p:cNvPr>
          <p:cNvSpPr/>
          <p:nvPr/>
        </p:nvSpPr>
        <p:spPr>
          <a:xfrm rot="5400000">
            <a:off x="3455319" y="4488179"/>
            <a:ext cx="288968" cy="669253"/>
          </a:xfrm>
          <a:prstGeom prst="leftBrace">
            <a:avLst>
              <a:gd name="adj1" fmla="val 35162"/>
              <a:gd name="adj2" fmla="val 5303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FC2BE6A-136A-8F96-7AA8-BC9C528DB0B7}"/>
              </a:ext>
            </a:extLst>
          </p:cNvPr>
          <p:cNvSpPr txBox="1"/>
          <p:nvPr/>
        </p:nvSpPr>
        <p:spPr>
          <a:xfrm>
            <a:off x="3212429" y="4468980"/>
            <a:ext cx="733165" cy="27699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Step</a:t>
            </a:r>
            <a:r>
              <a:rPr lang="zh-CN" altLang="en-US" sz="1200" dirty="0">
                <a:solidFill>
                  <a:srgbClr val="FF0000"/>
                </a:solidFill>
              </a:rPr>
              <a:t> </a:t>
            </a:r>
            <a:r>
              <a:rPr lang="en-US" altLang="zh-CN" sz="1200" dirty="0">
                <a:solidFill>
                  <a:srgbClr val="FF0000"/>
                </a:solidFill>
              </a:rPr>
              <a:t>size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>
            <a:extLst>
              <a:ext uri="{FF2B5EF4-FFF2-40B4-BE49-F238E27FC236}">
                <a16:creationId xmlns:a16="http://schemas.microsoft.com/office/drawing/2014/main" id="{6B7CB398-97E5-EB9A-2D4A-D51E21218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978931"/>
            <a:ext cx="9582641" cy="3627436"/>
          </a:xfrm>
          <a:prstGeom prst="rect">
            <a:avLst/>
          </a:prstGeom>
        </p:spPr>
      </p:pic>
      <p:sp>
        <p:nvSpPr>
          <p:cNvPr id="9" name="页脚占位符 8">
            <a:extLst>
              <a:ext uri="{FF2B5EF4-FFF2-40B4-BE49-F238E27FC236}">
                <a16:creationId xmlns:a16="http://schemas.microsoft.com/office/drawing/2014/main" id="{8831466E-DB88-691B-7436-73F067A3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43756" y="6492875"/>
            <a:ext cx="4114800" cy="365125"/>
          </a:xfrm>
        </p:spPr>
        <p:txBody>
          <a:bodyPr/>
          <a:lstStyle/>
          <a:p>
            <a:r>
              <a:rPr lang="en-US" altLang="zh-CN" dirty="0"/>
              <a:t>Jiaqi Fan, Institute of High Energy Physics(IHEP)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34E35790-06A5-1810-24FE-B94BB55D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8C80BB-7A26-49DC-9499-BD9798AF4734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2" name="Picture 8" descr="中科院高能物理研究所教育处">
            <a:extLst>
              <a:ext uri="{FF2B5EF4-FFF2-40B4-BE49-F238E27FC236}">
                <a16:creationId xmlns:a16="http://schemas.microsoft.com/office/drawing/2014/main" id="{B9890555-715D-EE10-D1B7-1E48BD671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7" b="94667" l="0" r="100000">
                        <a14:foregroundMark x1="461" y1="3333" x2="99539" y2="34667"/>
                        <a14:foregroundMark x1="8756" y1="4000" x2="28571" y2="97333"/>
                        <a14:foregroundMark x1="99539" y1="82667" x2="28571" y2="96667"/>
                        <a14:foregroundMark x1="20737" y1="5333" x2="922" y2="72667"/>
                        <a14:foregroundMark x1="922" y1="72667" x2="461" y2="82000"/>
                        <a14:foregroundMark x1="60829" y1="44000" x2="60369" y2="51333"/>
                        <a14:foregroundMark x1="44240" y1="42667" x2="44240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259"/>
          <a:stretch/>
        </p:blipFill>
        <p:spPr bwMode="auto">
          <a:xfrm>
            <a:off x="11023600" y="16757"/>
            <a:ext cx="1168400" cy="66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C4E7764-A0F6-D09D-A011-A6F26C1F4BF9}"/>
              </a:ext>
            </a:extLst>
          </p:cNvPr>
          <p:cNvCxnSpPr>
            <a:cxnSpLocks/>
          </p:cNvCxnSpPr>
          <p:nvPr/>
        </p:nvCxnSpPr>
        <p:spPr>
          <a:xfrm>
            <a:off x="271263" y="648866"/>
            <a:ext cx="101427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7F63DA1E-0A15-6205-B1C9-6F846F8D2878}"/>
              </a:ext>
            </a:extLst>
          </p:cNvPr>
          <p:cNvSpPr txBox="1">
            <a:spLocks/>
          </p:cNvSpPr>
          <p:nvPr/>
        </p:nvSpPr>
        <p:spPr>
          <a:xfrm>
            <a:off x="265165" y="0"/>
            <a:ext cx="9408971" cy="608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zh-CN" sz="4000" dirty="0"/>
              <a:t>Deep Q-Network(DQN)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E3FBAA4-C410-7DCD-0291-213CD8077381}"/>
                  </a:ext>
                </a:extLst>
              </p:cNvPr>
              <p:cNvSpPr txBox="1"/>
              <p:nvPr/>
            </p:nvSpPr>
            <p:spPr>
              <a:xfrm>
                <a:off x="199550" y="608201"/>
                <a:ext cx="6373377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For each step: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US" altLang="zh-CN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Agent receive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0" indent="-457200" defTabSz="914400">
                  <a:buFont typeface="+mj-lt"/>
                  <a:buAutoNum type="arabicPeriod"/>
                  <a:defRPr/>
                </a:pPr>
                <a:r>
                  <a:rPr kumimoji="0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0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for each action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US" altLang="zh-CN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Choose the action with greatest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zh-CN" alt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 choose random actions with a small probability</a:t>
                </a:r>
              </a:p>
              <a:p>
                <a:pPr marL="457200" indent="-457200" defTabSz="914400">
                  <a:buFont typeface="+mj-lt"/>
                  <a:buAutoNum type="arabicPeriod"/>
                  <a:defRPr/>
                </a:pPr>
                <a:r>
                  <a:rPr lang="en-US" altLang="zh-CN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executes the action and observe new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and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altLang="zh-CN" dirty="0"/>
                  <a:t> sort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into history dataset</a:t>
                </a:r>
              </a:p>
              <a:p>
                <a:pPr marL="457200" indent="-457200" defTabSz="914400">
                  <a:buFont typeface="+mj-lt"/>
                  <a:buAutoNum type="arabicPeriod"/>
                  <a:defRPr/>
                </a:pPr>
                <a:r>
                  <a:rPr lang="en-US" altLang="zh-CN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Update NN each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steps with minibatch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sampled from history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lang="en-US" altLang="zh-CN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E3FBAA4-C410-7DCD-0291-213CD8077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50" y="608201"/>
                <a:ext cx="6373377" cy="3139321"/>
              </a:xfrm>
              <a:prstGeom prst="rect">
                <a:avLst/>
              </a:prstGeom>
              <a:blipFill>
                <a:blip r:embed="rId6"/>
                <a:stretch>
                  <a:fillRect l="-861" t="-11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A38DD726-8BA6-13E3-221E-C7FB62AAA5CC}"/>
                  </a:ext>
                </a:extLst>
              </p:cNvPr>
              <p:cNvSpPr txBox="1"/>
              <p:nvPr/>
            </p:nvSpPr>
            <p:spPr>
              <a:xfrm>
                <a:off x="6442699" y="2024056"/>
                <a:ext cx="5433615" cy="10783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NN update: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 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𝜽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𝒕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+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𝜽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𝒕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+</m:t>
                    </m:r>
                  </m:oMath>
                </a14:m>
                <a:r>
                  <a:rPr lang="en-US" altLang="zh-CN" sz="2000" b="1" i="1" dirty="0">
                    <a:solidFill>
                      <a:schemeClr val="tx1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𝒂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[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𝑹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𝒕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+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𝜸</m:t>
                    </m:r>
                    <m:func>
                      <m:func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</a:rPr>
                            </m:ctrlPr>
                          </m:sSubSupPr>
                          <m:e>
                            <m:r>
                              <a:rPr lang="en-US" altLang="zh-CN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</a:rPr>
                              <m:t>𝐦𝐚</m:t>
                            </m:r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𝒕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+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𝟏</m:t>
                                </m:r>
                              </m:sub>
                            </m:sSub>
                          </m:sub>
                          <m:sup/>
                        </m:sSubSup>
                      </m:fName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𝑸</m:t>
                        </m:r>
                        <m:d>
                          <m:dPr>
                            <m:ctrlP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𝒕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+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𝒕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+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</a:rPr>
                                  <m:t>𝒕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altLang="zh-CN" sz="2000" b="1" dirty="0"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−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𝜵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𝑸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A38DD726-8BA6-13E3-221E-C7FB62AAA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699" y="2024056"/>
                <a:ext cx="5433615" cy="1078309"/>
              </a:xfrm>
              <a:prstGeom prst="rect">
                <a:avLst/>
              </a:prstGeom>
              <a:blipFill>
                <a:blip r:embed="rId7"/>
                <a:stretch>
                  <a:fillRect l="-1235" t="-2260" b="-62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08CEAB1D-8118-DF54-046D-A5EF3D666D94}"/>
                  </a:ext>
                </a:extLst>
              </p:cNvPr>
              <p:cNvSpPr txBox="1"/>
              <p:nvPr/>
            </p:nvSpPr>
            <p:spPr>
              <a:xfrm>
                <a:off x="5944231" y="1275453"/>
                <a:ext cx="6114325" cy="748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CN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CN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altLang="zh-CN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sz="20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/>
                            <m:sup>
                              <m:r>
                                <a:rPr lang="en-US" altLang="zh-CN" sz="20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zh-CN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sz="20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/>
                            <m:sup>
                              <m:r>
                                <a:rPr lang="en-US" altLang="zh-CN" sz="20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  <m:r>
                            <a:rPr lang="en-US" altLang="zh-CN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+… </m:t>
                      </m:r>
                      <m:r>
                        <a:rPr lang="en-US" altLang="zh-CN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CN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altLang="zh-CN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altLang="zh-CN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altLang="zh-CN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08CEAB1D-8118-DF54-046D-A5EF3D666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231" y="1275453"/>
                <a:ext cx="6114325" cy="748603"/>
              </a:xfrm>
              <a:prstGeom prst="rect">
                <a:avLst/>
              </a:prstGeom>
              <a:blipFill>
                <a:blip r:embed="rId8"/>
                <a:stretch>
                  <a:fillRect b="-56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CCAFC766-9FF4-09B0-9064-1191C6D355A5}"/>
                  </a:ext>
                </a:extLst>
              </p:cNvPr>
              <p:cNvSpPr txBox="1"/>
              <p:nvPr/>
            </p:nvSpPr>
            <p:spPr>
              <a:xfrm>
                <a:off x="6442699" y="811827"/>
                <a:ext cx="55497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= QUALITY OF STATE/ACTION PAIR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CCAFC766-9FF4-09B0-9064-1191C6D35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699" y="811827"/>
                <a:ext cx="5549751" cy="461665"/>
              </a:xfrm>
              <a:prstGeom prst="rect">
                <a:avLst/>
              </a:prstGeom>
              <a:blipFill>
                <a:blip r:embed="rId9"/>
                <a:stretch>
                  <a:fillRect l="-44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D4267031-18AD-FEE1-C75E-4AEC478159F5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4732383" y="2563211"/>
            <a:ext cx="1710316" cy="341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84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8">
            <a:extLst>
              <a:ext uri="{FF2B5EF4-FFF2-40B4-BE49-F238E27FC236}">
                <a16:creationId xmlns:a16="http://schemas.microsoft.com/office/drawing/2014/main" id="{8831466E-DB88-691B-7436-73F067A3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43756" y="6492875"/>
            <a:ext cx="4114800" cy="365125"/>
          </a:xfrm>
        </p:spPr>
        <p:txBody>
          <a:bodyPr/>
          <a:lstStyle/>
          <a:p>
            <a:r>
              <a:rPr lang="en-US" altLang="zh-CN" dirty="0"/>
              <a:t>Jiaqi Fan, Institute of High Energy Physics(IHEP)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34E35790-06A5-1810-24FE-B94BB55D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8C80BB-7A26-49DC-9499-BD9798AF4734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2" name="Picture 8" descr="中科院高能物理研究所教育处">
            <a:extLst>
              <a:ext uri="{FF2B5EF4-FFF2-40B4-BE49-F238E27FC236}">
                <a16:creationId xmlns:a16="http://schemas.microsoft.com/office/drawing/2014/main" id="{B9890555-715D-EE10-D1B7-1E48BD671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4667" l="0" r="100000">
                        <a14:foregroundMark x1="461" y1="3333" x2="99539" y2="34667"/>
                        <a14:foregroundMark x1="8756" y1="4000" x2="28571" y2="97333"/>
                        <a14:foregroundMark x1="99539" y1="82667" x2="28571" y2="96667"/>
                        <a14:foregroundMark x1="20737" y1="5333" x2="922" y2="72667"/>
                        <a14:foregroundMark x1="922" y1="72667" x2="461" y2="82000"/>
                        <a14:foregroundMark x1="60829" y1="44000" x2="60369" y2="51333"/>
                        <a14:foregroundMark x1="44240" y1="42667" x2="44240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259"/>
          <a:stretch/>
        </p:blipFill>
        <p:spPr bwMode="auto">
          <a:xfrm>
            <a:off x="10710215" y="16756"/>
            <a:ext cx="1481785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C4E7764-A0F6-D09D-A011-A6F26C1F4BF9}"/>
              </a:ext>
            </a:extLst>
          </p:cNvPr>
          <p:cNvCxnSpPr>
            <a:cxnSpLocks/>
          </p:cNvCxnSpPr>
          <p:nvPr/>
        </p:nvCxnSpPr>
        <p:spPr>
          <a:xfrm>
            <a:off x="372863" y="811426"/>
            <a:ext cx="115860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标题 1">
            <a:extLst>
              <a:ext uri="{FF2B5EF4-FFF2-40B4-BE49-F238E27FC236}">
                <a16:creationId xmlns:a16="http://schemas.microsoft.com/office/drawing/2014/main" id="{EDE9C47B-7EA5-31C0-7A8E-2E49C5F087C3}"/>
              </a:ext>
            </a:extLst>
          </p:cNvPr>
          <p:cNvSpPr txBox="1">
            <a:spLocks/>
          </p:cNvSpPr>
          <p:nvPr/>
        </p:nvSpPr>
        <p:spPr>
          <a:xfrm>
            <a:off x="372863" y="203225"/>
            <a:ext cx="9408971" cy="608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zh-CN" sz="4000" dirty="0"/>
              <a:t>Deep Q-Network(DQN)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71FFC16-4E85-89E8-5B49-F312EB931950}"/>
                  </a:ext>
                </a:extLst>
              </p:cNvPr>
              <p:cNvSpPr txBox="1"/>
              <p:nvPr/>
            </p:nvSpPr>
            <p:spPr>
              <a:xfrm>
                <a:off x="0" y="1019692"/>
                <a:ext cx="5854966" cy="5057859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200" kern="100" dirty="0">
                    <a:effectLst/>
                    <a:latin typeface="+mn-ea"/>
                    <a:cs typeface="Times New Roman" panose="02020603050405020304" pitchFamily="18" charset="0"/>
                  </a:rPr>
                  <a:t>Algorithm 1: DQN</a:t>
                </a:r>
              </a:p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200" kern="100" dirty="0">
                    <a:effectLst/>
                    <a:latin typeface="+mn-ea"/>
                    <a:cs typeface="Times New Roman" panose="02020603050405020304" pitchFamily="18" charset="0"/>
                  </a:rPr>
                  <a:t>Initialize replay memory </a:t>
                </a:r>
                <a14:m>
                  <m:oMath xmlns:m="http://schemas.openxmlformats.org/officeDocument/2006/math">
                    <m:r>
                      <a:rPr lang="en-US" altLang="zh-CN" sz="12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altLang="zh-CN" sz="1200" kern="100" dirty="0">
                    <a:effectLst/>
                    <a:latin typeface="+mn-ea"/>
                    <a:cs typeface="Times New Roman" panose="02020603050405020304" pitchFamily="18" charset="0"/>
                  </a:rPr>
                  <a:t> to capacity </a:t>
                </a:r>
                <a14:m>
                  <m:oMath xmlns:m="http://schemas.openxmlformats.org/officeDocument/2006/math">
                    <m:r>
                      <a:rPr lang="en-US" altLang="zh-CN" sz="12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en-US" altLang="zh-CN" sz="12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200" kern="100" dirty="0"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Initialize action-value function </a:t>
                </a:r>
                <a14:m>
                  <m:oMath xmlns:m="http://schemas.openxmlformats.org/officeDocument/2006/math">
                    <m:r>
                      <a:rPr lang="en-US" altLang="zh-CN" sz="12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altLang="zh-CN" sz="1200" kern="100" dirty="0"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 with random weights </a:t>
                </a:r>
                <a14:m>
                  <m:oMath xmlns:m="http://schemas.openxmlformats.org/officeDocument/2006/math">
                    <m:r>
                      <a:rPr lang="zh-CN" altLang="en-US" sz="1200" i="1" kern="1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endParaRPr lang="zh-CN" altLang="zh-CN" sz="1200" kern="100" dirty="0">
                  <a:solidFill>
                    <a:schemeClr val="tx1"/>
                  </a:solidFill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200" kern="100" dirty="0">
                    <a:latin typeface="+mn-ea"/>
                    <a:cs typeface="Times New Roman" panose="02020603050405020304" pitchFamily="18" charset="0"/>
                  </a:rPr>
                  <a:t>Initialize target action-value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2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2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zh-CN" sz="1200" kern="100" dirty="0">
                    <a:latin typeface="+mn-ea"/>
                    <a:cs typeface="Times New Roman" panose="02020603050405020304" pitchFamily="18" charset="0"/>
                  </a:rPr>
                  <a:t> with weights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2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en-US" altLang="zh-CN" sz="12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zh-CN" altLang="en-US" sz="12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endParaRPr lang="zh-CN" altLang="zh-CN" sz="12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200" b="1" kern="100" dirty="0">
                    <a:effectLst/>
                    <a:latin typeface="+mn-ea"/>
                    <a:cs typeface="Times New Roman" panose="02020603050405020304" pitchFamily="18" charset="0"/>
                  </a:rPr>
                  <a:t>For </a:t>
                </a:r>
                <a:r>
                  <a:rPr lang="en-US" altLang="zh-CN" sz="1200" kern="100" dirty="0">
                    <a:effectLst/>
                    <a:latin typeface="+mn-ea"/>
                    <a:cs typeface="Times New Roman" panose="02020603050405020304" pitchFamily="18" charset="0"/>
                  </a:rPr>
                  <a:t>episode =1,M</a:t>
                </a:r>
                <a:r>
                  <a:rPr lang="en-US" altLang="zh-CN" sz="1200" b="1" kern="100" dirty="0">
                    <a:effectLst/>
                    <a:latin typeface="+mn-ea"/>
                    <a:cs typeface="Times New Roman" panose="02020603050405020304" pitchFamily="18" charset="0"/>
                  </a:rPr>
                  <a:t>  do</a:t>
                </a:r>
              </a:p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200" b="1" kern="100" dirty="0">
                    <a:latin typeface="+mn-ea"/>
                    <a:cs typeface="Times New Roman" panose="02020603050405020304" pitchFamily="18" charset="0"/>
                  </a:rPr>
                  <a:t>	</a:t>
                </a:r>
                <a:r>
                  <a:rPr lang="en-US" altLang="zh-CN" sz="1200" kern="100" dirty="0">
                    <a:latin typeface="+mn-ea"/>
                    <a:cs typeface="Times New Roman" panose="02020603050405020304" pitchFamily="18" charset="0"/>
                  </a:rPr>
                  <a:t>observe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12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200" b="1" kern="100" dirty="0">
                    <a:effectLst/>
                    <a:latin typeface="+mn-ea"/>
                    <a:cs typeface="Times New Roman" panose="02020603050405020304" pitchFamily="18" charset="0"/>
                  </a:rPr>
                  <a:t>	For</a:t>
                </a:r>
                <a:r>
                  <a:rPr lang="en-US" altLang="zh-CN" sz="1200" kern="100" dirty="0">
                    <a:effectLst/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2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12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=, </m:t>
                    </m:r>
                    <m:r>
                      <a:rPr lang="en-US" altLang="zh-CN" sz="12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CN" sz="12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altLang="zh-CN" sz="1200" b="1" kern="100" dirty="0">
                    <a:effectLst/>
                    <a:latin typeface="+mn-ea"/>
                    <a:cs typeface="Times New Roman" panose="02020603050405020304" pitchFamily="18" charset="0"/>
                  </a:rPr>
                  <a:t>do</a:t>
                </a:r>
                <a:endParaRPr lang="zh-CN" altLang="zh-CN" sz="1200" b="1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lvl="1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200" kern="100" dirty="0">
                    <a:latin typeface="+mn-ea"/>
                    <a:cs typeface="Times New Roman" panose="02020603050405020304" pitchFamily="18" charset="0"/>
                  </a:rPr>
                  <a:t>       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b="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ϵ</m:t>
                    </m:r>
                  </m:oMath>
                </a14:m>
                <a:r>
                  <a:rPr lang="en-US" altLang="zh-CN" sz="1200" kern="100" dirty="0">
                    <a:latin typeface="+mn-ea"/>
                    <a:cs typeface="Times New Roman" panose="02020603050405020304" pitchFamily="18" charset="0"/>
                  </a:rPr>
                  <a:t> select a random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200" i="1" kern="100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1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lvl="1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200" kern="100" dirty="0">
                    <a:latin typeface="+mn-ea"/>
                    <a:cs typeface="Times New Roman" panose="02020603050405020304" pitchFamily="18" charset="0"/>
                  </a:rPr>
                  <a:t>        Otherwise select action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1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altLang="zh-CN" sz="1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altLang="zh-CN" sz="1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</m:t>
                            </m:r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/>
                        </m:sSubSup>
                      </m:fName>
                      <m:e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/>
                            </m:sSub>
                          </m:e>
                        </m:d>
                      </m:e>
                    </m:func>
                  </m:oMath>
                </a14:m>
                <a:endParaRPr lang="en-US" altLang="zh-CN" sz="1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lvl="1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200" kern="100" dirty="0">
                    <a:latin typeface="+mn-ea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sz="1200" kern="100" dirty="0">
                    <a:effectLst/>
                    <a:latin typeface="+mn-ea"/>
                    <a:cs typeface="Times New Roman" panose="02020603050405020304" pitchFamily="18" charset="0"/>
                  </a:rPr>
                  <a:t>Execute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2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200" kern="100" dirty="0">
                    <a:effectLst/>
                    <a:latin typeface="+mn-ea"/>
                    <a:cs typeface="Times New Roman" panose="02020603050405020304" pitchFamily="18" charset="0"/>
                  </a:rPr>
                  <a:t> and observe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2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200" kern="100" dirty="0">
                    <a:effectLst/>
                    <a:latin typeface="+mn-ea"/>
                    <a:cs typeface="Times New Roman" panose="02020603050405020304" pitchFamily="18" charset="0"/>
                  </a:rPr>
                  <a:t>and new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2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2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altLang="zh-CN" sz="12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lvl="1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200" kern="100" dirty="0">
                    <a:latin typeface="+mn-ea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1200" kern="100" dirty="0">
                    <a:effectLst/>
                    <a:latin typeface="+mn-ea"/>
                    <a:cs typeface="Times New Roman" panose="02020603050405020304" pitchFamily="18" charset="0"/>
                  </a:rPr>
                  <a:t>    Sort transition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2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2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2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2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2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2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120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200" i="1" kern="100" dirty="0" err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200" i="1" kern="100" dirty="0" err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200" kern="100" dirty="0">
                    <a:effectLst/>
                    <a:latin typeface="+mn-ea"/>
                    <a:cs typeface="Times New Roman" panose="02020603050405020304" pitchFamily="18" charset="0"/>
                  </a:rPr>
                  <a:t>) in </a:t>
                </a:r>
                <a14:m>
                  <m:oMath xmlns:m="http://schemas.openxmlformats.org/officeDocument/2006/math">
                    <m:r>
                      <a:rPr lang="en-US" altLang="zh-CN" sz="120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en-US" altLang="zh-CN" sz="12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lvl="1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200" kern="100" dirty="0">
                    <a:latin typeface="+mn-ea"/>
                    <a:cs typeface="Times New Roman" panose="02020603050405020304" pitchFamily="18" charset="0"/>
                  </a:rPr>
                  <a:t>        Sample a minibatch of transitions  </a:t>
                </a:r>
                <a14:m>
                  <m:oMath xmlns:m="http://schemas.openxmlformats.org/officeDocument/2006/math">
                    <m:r>
                      <a:rPr kumimoji="0" lang="en-US" altLang="zh-CN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0" lang="en-US" altLang="zh-CN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en-US" altLang="zh-CN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0" lang="en-US" altLang="zh-CN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altLang="zh-CN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altLang="zh-CN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0" lang="en-US" altLang="zh-CN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altLang="zh-CN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n-US" altLang="zh-CN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0" lang="en-US" altLang="zh-CN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altLang="zh-CN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en-US" altLang="zh-CN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0" lang="en-US" altLang="zh-CN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1200" kern="100" dirty="0"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CN" sz="12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en-US" altLang="zh-CN" sz="1200" kern="100" dirty="0">
                  <a:solidFill>
                    <a:schemeClr val="tx1"/>
                  </a:solidFill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lvl="1">
                  <a:lnSpc>
                    <a:spcPts val="1600"/>
                  </a:lnSpc>
                  <a:spcBef>
                    <a:spcPts val="300"/>
                  </a:spcBef>
                </a:pPr>
                <a:r>
                  <a:rPr lang="en-US" altLang="zh-CN" sz="1200" kern="100" dirty="0">
                    <a:latin typeface="+mn-ea"/>
                    <a:cs typeface="Times New Roman" panose="02020603050405020304" pitchFamily="18" charset="0"/>
                  </a:rPr>
                  <a:t>	                                                                if  episode terminates at step </a:t>
                </a:r>
                <a14:m>
                  <m:oMath xmlns:m="http://schemas.openxmlformats.org/officeDocument/2006/math">
                    <m:r>
                      <a:rPr lang="en-US" altLang="zh-CN" sz="1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endParaRPr lang="en-US" altLang="zh-CN" sz="1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lvl="1">
                  <a:lnSpc>
                    <a:spcPts val="1700"/>
                  </a:lnSpc>
                  <a:spcBef>
                    <a:spcPts val="600"/>
                  </a:spcBef>
                </a:pPr>
                <a:r>
                  <a:rPr lang="en-US" altLang="zh-CN" sz="1200" kern="100" dirty="0">
                    <a:latin typeface="+mn-ea"/>
                    <a:cs typeface="Times New Roman" panose="02020603050405020304" pitchFamily="18" charset="0"/>
                  </a:rPr>
                  <a:t>        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1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12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1200" b="0" i="1" kern="1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0" i="1" kern="1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1200" b="0" i="1" kern="1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1200" b="0" i="1" kern="1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0" i="1" kern="1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1200" b="0" i="1" kern="1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1200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  <m:func>
                              <m:funcPr>
                                <m:ctrlPr>
                                  <a:rPr lang="en-US" altLang="zh-C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Sup>
                                  <m:sSubSupPr>
                                    <m:ctrlPr>
                                      <a:rPr lang="en-US" altLang="zh-CN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</m:t>
                                    </m:r>
                                    <m:r>
                                      <a:rPr lang="en-US" altLang="zh-CN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CN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sub>
                                  <m:sup/>
                                </m:sSubSup>
                              </m:fName>
                              <m:e>
                                <m:r>
                                  <a:rPr lang="en-US" altLang="zh-C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altLang="zh-CN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CN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en-US" altLang="zh-CN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CN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CN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en-US" altLang="zh-CN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sSub>
                                      <m:sSubPr>
                                        <m:ctrlPr>
                                          <a:rPr lang="en-US" altLang="zh-CN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altLang="zh-CN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en-US" altLang="zh-CN" sz="1200" b="0" kern="100" dirty="0">
                    <a:latin typeface="+mn-ea"/>
                    <a:cs typeface="Times New Roman" panose="02020603050405020304" pitchFamily="18" charset="0"/>
                  </a:rPr>
                  <a:t>   otherwise   </a:t>
                </a:r>
              </a:p>
              <a:p>
                <a:pPr lvl="1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200" kern="100" dirty="0">
                    <a:latin typeface="+mn-ea"/>
                    <a:cs typeface="Times New Roman" panose="02020603050405020304" pitchFamily="18" charset="0"/>
                  </a:rPr>
                  <a:t>         </a:t>
                </a:r>
                <a:r>
                  <a:rPr lang="en-US" altLang="zh-CN" sz="1200" kern="100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Perform a gradient on</a:t>
                </a:r>
                <a14:m>
                  <m:oMath xmlns:m="http://schemas.openxmlformats.org/officeDocument/2006/math">
                    <m:r>
                      <a:rPr lang="en-US" altLang="zh-CN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C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200" dirty="0">
                    <a:solidFill>
                      <a:schemeClr val="tx1"/>
                    </a:solidFill>
                    <a:latin typeface="+mn-ea"/>
                  </a:rPr>
                  <a:t>) with respect to NN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altLang="zh-CN" sz="1200" dirty="0">
                  <a:solidFill>
                    <a:schemeClr val="tx1"/>
                  </a:solidFill>
                  <a:latin typeface="+mn-ea"/>
                </a:endParaRPr>
              </a:p>
              <a:p>
                <a:pPr lvl="1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200" kern="100" dirty="0">
                    <a:latin typeface="+mn-ea"/>
                    <a:cs typeface="Times New Roman" panose="02020603050405020304" pitchFamily="18" charset="0"/>
                  </a:rPr>
                  <a:t>         </a:t>
                </a:r>
                <a:r>
                  <a:rPr lang="en-US" altLang="zh-CN" sz="1200" kern="100" dirty="0"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Reset</a:t>
                </a:r>
                <a14:m>
                  <m:oMath xmlns:m="http://schemas.openxmlformats.org/officeDocument/2006/math">
                    <m:r>
                      <a:rPr lang="en-US" altLang="zh-CN" sz="1200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acc>
                      <m:accPr>
                        <m:chr m:val="̂"/>
                        <m:ctrlPr>
                          <a:rPr lang="en-US" altLang="zh-CN" sz="12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2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en-US" altLang="zh-CN" sz="1200" b="0" i="1" kern="1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zh-CN" altLang="en-US" sz="1200" b="0" i="1" kern="1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sz="1200" kern="100" dirty="0"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  every </a:t>
                </a:r>
                <a14:m>
                  <m:oMath xmlns:m="http://schemas.openxmlformats.org/officeDocument/2006/math">
                    <m:r>
                      <a:rPr lang="en-US" altLang="zh-CN" sz="12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altLang="zh-CN" sz="1200" kern="100" dirty="0">
                    <a:solidFill>
                      <a:schemeClr val="tx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 steps</a:t>
                </a:r>
                <a:endParaRPr lang="en-US" altLang="zh-CN" sz="12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lvl="1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200" b="1" kern="100" dirty="0">
                    <a:effectLst/>
                    <a:latin typeface="+mn-ea"/>
                    <a:cs typeface="Times New Roman" panose="02020603050405020304" pitchFamily="18" charset="0"/>
                  </a:rPr>
                  <a:t>End For</a:t>
                </a:r>
              </a:p>
              <a:p>
                <a:pPr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200" b="1" kern="100" dirty="0">
                    <a:effectLst/>
                    <a:latin typeface="+mn-ea"/>
                    <a:cs typeface="Times New Roman" panose="02020603050405020304" pitchFamily="18" charset="0"/>
                  </a:rPr>
                  <a:t>End For</a:t>
                </a:r>
                <a:endParaRPr lang="zh-CN" altLang="zh-CN" sz="1200" b="1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71FFC16-4E85-89E8-5B49-F312EB931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9692"/>
                <a:ext cx="5854966" cy="5057859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46139231-7960-0254-BC86-10ADA7FCD27A}"/>
              </a:ext>
            </a:extLst>
          </p:cNvPr>
          <p:cNvSpPr txBox="1"/>
          <p:nvPr/>
        </p:nvSpPr>
        <p:spPr>
          <a:xfrm>
            <a:off x="6177319" y="4164084"/>
            <a:ext cx="5470939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How to train our model?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Pre- training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2400" dirty="0">
              <a:solidFill>
                <a:prstClr val="black"/>
              </a:solidFill>
              <a:latin typeface="+mn-e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dirty="0">
                <a:solidFill>
                  <a:prstClr val="black"/>
                </a:solidFill>
                <a:latin typeface="+mn-ea"/>
              </a:rPr>
              <a:t>H</a:t>
            </a:r>
            <a:r>
              <a:rPr lang="en-US" altLang="zh-CN" sz="2400" noProof="0" dirty="0" err="1">
                <a:solidFill>
                  <a:prstClr val="black"/>
                </a:solidFill>
                <a:latin typeface="+mn-ea"/>
              </a:rPr>
              <a:t>istory</a:t>
            </a:r>
            <a:r>
              <a:rPr lang="en-US" altLang="zh-CN" sz="2400" noProof="0" dirty="0">
                <a:solidFill>
                  <a:prstClr val="black"/>
                </a:solidFill>
                <a:latin typeface="+mn-ea"/>
              </a:rPr>
              <a:t> data of manual operation</a:t>
            </a:r>
            <a:r>
              <a:rPr lang="en-US" altLang="zh-CN" sz="2400" dirty="0">
                <a:solidFill>
                  <a:prstClr val="black"/>
                </a:solidFill>
                <a:latin typeface="+mn-ea"/>
              </a:rPr>
              <a:t>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dirty="0">
                <a:solidFill>
                  <a:prstClr val="black"/>
                </a:solidFill>
                <a:latin typeface="+mn-ea"/>
              </a:rPr>
              <a:t>Data from simulation ?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96D9F9-A78F-9F1A-C8C4-149A36F68A1A}"/>
              </a:ext>
            </a:extLst>
          </p:cNvPr>
          <p:cNvSpPr txBox="1"/>
          <p:nvPr/>
        </p:nvSpPr>
        <p:spPr>
          <a:xfrm>
            <a:off x="5833246" y="1137423"/>
            <a:ext cx="63587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How to choose parameters? </a:t>
            </a:r>
          </a:p>
          <a:p>
            <a:r>
              <a:rPr lang="en-US" altLang="zh-CN" sz="2000" b="1" dirty="0">
                <a:solidFill>
                  <a:srgbClr val="00B0F0"/>
                </a:solidFill>
                <a:latin typeface="+mn-ea"/>
              </a:rPr>
              <a:t>State</a:t>
            </a:r>
            <a:r>
              <a:rPr lang="en-US" altLang="zh-CN" sz="2000" dirty="0">
                <a:latin typeface="+mn-ea"/>
              </a:rPr>
              <a:t>: more parameters, more data to train</a:t>
            </a:r>
          </a:p>
          <a:p>
            <a:r>
              <a:rPr lang="en-US" altLang="zh-CN" sz="2000" dirty="0">
                <a:latin typeface="+mn-ea"/>
              </a:rPr>
              <a:t> Less parameters —— ever-changing environment </a:t>
            </a:r>
          </a:p>
          <a:p>
            <a:r>
              <a:rPr lang="en-US" altLang="zh-CN" sz="2000" dirty="0">
                <a:latin typeface="+mn-ea"/>
              </a:rPr>
              <a:t> </a:t>
            </a:r>
            <a:r>
              <a:rPr lang="en-US" altLang="zh-CN" sz="2000" b="1" dirty="0">
                <a:solidFill>
                  <a:srgbClr val="00B0F0"/>
                </a:solidFill>
                <a:latin typeface="+mn-ea"/>
              </a:rPr>
              <a:t>[current ,offset value ,orbit value] </a:t>
            </a:r>
            <a:r>
              <a:rPr lang="en-US" altLang="zh-CN" sz="2000" b="1" dirty="0">
                <a:latin typeface="+mn-ea"/>
              </a:rPr>
              <a:t>– 18 dims</a:t>
            </a:r>
          </a:p>
          <a:p>
            <a:endParaRPr lang="en-US" altLang="zh-CN" sz="2000" dirty="0">
              <a:latin typeface="+mn-ea"/>
            </a:endParaRPr>
          </a:p>
          <a:p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Action</a:t>
            </a:r>
            <a:r>
              <a:rPr lang="en-US" altLang="zh-CN" sz="2000" dirty="0">
                <a:latin typeface="+mn-ea"/>
              </a:rPr>
              <a:t>: [x, y, y’]  </a:t>
            </a:r>
            <a:r>
              <a:rPr lang="zh-CN" altLang="en-US" sz="2000" dirty="0">
                <a:latin typeface="+mn-ea"/>
              </a:rPr>
              <a:t>→  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[a1,a2,a3,a4,a5,a6] </a:t>
            </a:r>
          </a:p>
          <a:p>
            <a:endParaRPr lang="en-US" altLang="zh-CN" sz="2000" dirty="0">
              <a:latin typeface="+mn-ea"/>
            </a:endParaRPr>
          </a:p>
          <a:p>
            <a:r>
              <a:rPr lang="en-US" altLang="zh-CN" sz="2000" dirty="0">
                <a:solidFill>
                  <a:schemeClr val="accent2"/>
                </a:solidFill>
                <a:latin typeface="+mn-ea"/>
              </a:rPr>
              <a:t>Reward</a:t>
            </a:r>
            <a:r>
              <a:rPr lang="en-US" altLang="zh-CN" sz="2000" dirty="0">
                <a:latin typeface="+mn-ea"/>
              </a:rPr>
              <a:t>: small-angle</a:t>
            </a:r>
            <a:r>
              <a:rPr lang="en-US" altLang="zh-CN" sz="2000" dirty="0">
                <a:solidFill>
                  <a:schemeClr val="accent2"/>
                </a:solidFill>
                <a:latin typeface="+mn-ea"/>
              </a:rPr>
              <a:t> luminosity</a:t>
            </a:r>
            <a:endParaRPr lang="zh-CN" altLang="en-US" sz="2000" dirty="0">
              <a:solidFill>
                <a:schemeClr val="accent2"/>
              </a:solidFill>
              <a:latin typeface="+mn-ea"/>
            </a:endParaRPr>
          </a:p>
        </p:txBody>
      </p:sp>
      <p:pic>
        <p:nvPicPr>
          <p:cNvPr id="18" name="图形 17" descr="关闭">
            <a:extLst>
              <a:ext uri="{FF2B5EF4-FFF2-40B4-BE49-F238E27FC236}">
                <a16:creationId xmlns:a16="http://schemas.microsoft.com/office/drawing/2014/main" id="{2FF2A5F3-7771-50D3-6DA2-BC9DFB483E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4043" y="4857597"/>
            <a:ext cx="469649" cy="469649"/>
          </a:xfrm>
          <a:prstGeom prst="rect">
            <a:avLst/>
          </a:prstGeom>
        </p:spPr>
      </p:pic>
      <p:pic>
        <p:nvPicPr>
          <p:cNvPr id="19" name="图形 18" descr="关闭">
            <a:extLst>
              <a:ext uri="{FF2B5EF4-FFF2-40B4-BE49-F238E27FC236}">
                <a16:creationId xmlns:a16="http://schemas.microsoft.com/office/drawing/2014/main" id="{C763D6E3-5048-0BC5-E8ED-A388D2ABB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39828" y="5250928"/>
            <a:ext cx="469649" cy="46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8">
            <a:extLst>
              <a:ext uri="{FF2B5EF4-FFF2-40B4-BE49-F238E27FC236}">
                <a16:creationId xmlns:a16="http://schemas.microsoft.com/office/drawing/2014/main" id="{8831466E-DB88-691B-7436-73F067A3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43756" y="6492875"/>
            <a:ext cx="4114800" cy="365125"/>
          </a:xfrm>
        </p:spPr>
        <p:txBody>
          <a:bodyPr/>
          <a:lstStyle/>
          <a:p>
            <a:r>
              <a:rPr lang="en-US" altLang="zh-CN" dirty="0"/>
              <a:t>Jiaqi Fan, Institute of High Energy Physics(IHEP)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34E35790-06A5-1810-24FE-B94BB55D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8C80BB-7A26-49DC-9499-BD9798AF4734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2" name="Picture 8" descr="中科院高能物理研究所教育处">
            <a:extLst>
              <a:ext uri="{FF2B5EF4-FFF2-40B4-BE49-F238E27FC236}">
                <a16:creationId xmlns:a16="http://schemas.microsoft.com/office/drawing/2014/main" id="{B9890555-715D-EE10-D1B7-1E48BD671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4667" l="0" r="100000">
                        <a14:foregroundMark x1="461" y1="3333" x2="99539" y2="34667"/>
                        <a14:foregroundMark x1="8756" y1="4000" x2="28571" y2="97333"/>
                        <a14:foregroundMark x1="99539" y1="82667" x2="28571" y2="96667"/>
                        <a14:foregroundMark x1="20737" y1="5333" x2="922" y2="72667"/>
                        <a14:foregroundMark x1="922" y1="72667" x2="461" y2="82000"/>
                        <a14:foregroundMark x1="60829" y1="44000" x2="60369" y2="51333"/>
                        <a14:foregroundMark x1="44240" y1="42667" x2="44240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259"/>
          <a:stretch/>
        </p:blipFill>
        <p:spPr bwMode="auto">
          <a:xfrm>
            <a:off x="10710215" y="16756"/>
            <a:ext cx="1481785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C4E7764-A0F6-D09D-A011-A6F26C1F4BF9}"/>
              </a:ext>
            </a:extLst>
          </p:cNvPr>
          <p:cNvCxnSpPr>
            <a:cxnSpLocks/>
          </p:cNvCxnSpPr>
          <p:nvPr/>
        </p:nvCxnSpPr>
        <p:spPr>
          <a:xfrm>
            <a:off x="372863" y="811426"/>
            <a:ext cx="115860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7F63DA1E-0A15-6205-B1C9-6F846F8D2878}"/>
              </a:ext>
            </a:extLst>
          </p:cNvPr>
          <p:cNvSpPr txBox="1">
            <a:spLocks/>
          </p:cNvSpPr>
          <p:nvPr/>
        </p:nvSpPr>
        <p:spPr>
          <a:xfrm>
            <a:off x="372863" y="203225"/>
            <a:ext cx="9408971" cy="608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/>
              <a:t>Reinforcement learning control for BEPCII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E3FBAA4-C410-7DCD-0291-213CD8077381}"/>
              </a:ext>
            </a:extLst>
          </p:cNvPr>
          <p:cNvSpPr txBox="1"/>
          <p:nvPr/>
        </p:nvSpPr>
        <p:spPr>
          <a:xfrm>
            <a:off x="372863" y="953326"/>
            <a:ext cx="1125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How to </a:t>
            </a:r>
            <a:r>
              <a:rPr lang="en-US" altLang="zh-CN" sz="2800" dirty="0">
                <a:solidFill>
                  <a:prstClr val="black"/>
                </a:solidFill>
                <a:latin typeface="+mn-ea"/>
              </a:rPr>
              <a:t>get</a:t>
            </a:r>
            <a:r>
              <a:rPr lang="zh-CN" altLang="en-US" sz="2800" dirty="0">
                <a:solidFill>
                  <a:prstClr val="black"/>
                </a:solidFill>
                <a:latin typeface="+mn-ea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+mn-ea"/>
              </a:rPr>
              <a:t>perfect</a:t>
            </a:r>
            <a:r>
              <a:rPr lang="zh-CN" altLang="en-US" sz="2800" dirty="0">
                <a:solidFill>
                  <a:prstClr val="black"/>
                </a:solidFill>
                <a:latin typeface="+mn-ea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+mn-ea"/>
              </a:rPr>
              <a:t>history</a:t>
            </a:r>
            <a:r>
              <a:rPr lang="zh-CN" altLang="en-US" sz="2800" dirty="0">
                <a:solidFill>
                  <a:prstClr val="black"/>
                </a:solidFill>
                <a:latin typeface="+mn-ea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+mn-ea"/>
              </a:rPr>
              <a:t>data?</a:t>
            </a:r>
            <a:r>
              <a:rPr lang="zh-CN" altLang="en-US" sz="2800" dirty="0">
                <a:solidFill>
                  <a:prstClr val="black"/>
                </a:solidFill>
                <a:latin typeface="+mn-ea"/>
              </a:rPr>
              <a:t>          </a:t>
            </a:r>
            <a:r>
              <a:rPr lang="en-US" altLang="zh-CN" sz="2800" dirty="0">
                <a:solidFill>
                  <a:prstClr val="black"/>
                </a:solidFill>
                <a:latin typeface="+mn-ea"/>
              </a:rPr>
              <a:t>—— Dithering search method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           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8CEFCA-AD27-1FAE-0DAD-E33B05A16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356" y="1618445"/>
            <a:ext cx="3117014" cy="2442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BD127FE-7622-AAEC-FD04-DB25D9E92765}"/>
                  </a:ext>
                </a:extLst>
              </p:cNvPr>
              <p:cNvSpPr txBox="1"/>
              <p:nvPr/>
            </p:nvSpPr>
            <p:spPr>
              <a:xfrm>
                <a:off x="636229" y="1843120"/>
                <a:ext cx="6027263" cy="4250844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Algorithm 2: Dithering Search</a:t>
                </a:r>
                <a:endParaRPr lang="zh-CN" altLang="zh-CN" sz="16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Initialize replay memory </a:t>
                </a:r>
                <a14:m>
                  <m:oMath xmlns:m="http://schemas.openxmlformats.org/officeDocument/2006/math">
                    <m:r>
                      <a:rPr lang="en-US" altLang="zh-CN" sz="16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 to capacity </a:t>
                </a:r>
                <a14:m>
                  <m:oMath xmlns:m="http://schemas.openxmlformats.org/officeDocument/2006/math">
                    <m:r>
                      <a:rPr lang="en-US" altLang="zh-CN" sz="16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zh-CN" altLang="zh-CN" sz="16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Initialize step length array </a:t>
                </a:r>
                <a14:m>
                  <m:oMath xmlns:m="http://schemas.openxmlformats.org/officeDocument/2006/math">
                    <m:r>
                      <a:rPr lang="en-US" altLang="zh-CN" sz="16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 with the same dimensions as knobs</a:t>
                </a:r>
                <a:endParaRPr lang="zh-CN" altLang="zh-CN" sz="16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Observe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6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initial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 and action </a:t>
                </a:r>
                <a14:m>
                  <m:oMath xmlns:m="http://schemas.openxmlformats.org/officeDocument/2006/math">
                    <m:r>
                      <a:rPr lang="en-US" altLang="zh-CN" sz="16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CN" sz="16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zh-CN" sz="16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600" b="1" kern="100" dirty="0">
                    <a:effectLst/>
                    <a:latin typeface="+mn-ea"/>
                    <a:cs typeface="Times New Roman" panose="02020603050405020304" pitchFamily="18" charset="0"/>
                  </a:rPr>
                  <a:t>For</a:t>
                </a:r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16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 </m:t>
                    </m:r>
                    <m:r>
                      <a:rPr lang="en-US" altLang="zh-CN" sz="16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CN" sz="16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altLang="zh-CN" sz="1600" b="1" kern="100" dirty="0">
                    <a:effectLst/>
                    <a:latin typeface="+mn-ea"/>
                    <a:cs typeface="Times New Roman" panose="02020603050405020304" pitchFamily="18" charset="0"/>
                  </a:rPr>
                  <a:t>do</a:t>
                </a:r>
                <a:endParaRPr lang="zh-CN" altLang="zh-CN" sz="1600" b="1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        Initialize activate dimension pointer </a:t>
                </a:r>
                <a14:m>
                  <m:oMath xmlns:m="http://schemas.openxmlformats.org/officeDocument/2006/math">
                    <m:r>
                      <a:rPr lang="en-US" altLang="zh-CN" sz="160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CN" sz="160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zh-CN" altLang="zh-CN" sz="16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600" kern="100" dirty="0">
                    <a:latin typeface="+mn-ea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zh-CN" sz="160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altLang="zh-CN" sz="16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altLang="zh-CN" sz="16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6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         </a:t>
                </a:r>
                <a:r>
                  <a:rPr lang="en-US" altLang="zh-CN" sz="1600" kern="100" dirty="0">
                    <a:solidFill>
                      <a:schemeClr val="accent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#run a step on dimension d</a:t>
                </a:r>
                <a:endParaRPr lang="zh-CN" altLang="zh-CN" sz="1600" kern="100" dirty="0">
                  <a:solidFill>
                    <a:schemeClr val="accent1"/>
                  </a:solidFill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600" kern="100" dirty="0">
                    <a:latin typeface="+mn-ea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Execute action </a:t>
                </a:r>
                <a14:m>
                  <m:oMath xmlns:m="http://schemas.openxmlformats.org/officeDocument/2006/math">
                    <m:r>
                      <a:rPr lang="en-US" altLang="zh-CN" sz="160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 and observe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60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and new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6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altLang="zh-CN" sz="16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600" kern="100" dirty="0">
                    <a:latin typeface="+mn-ea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    Sort transition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60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160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CN" sz="160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6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160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 kern="100" dirty="0" err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 dirty="0" err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i="1" kern="100" dirty="0" err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) in </a:t>
                </a:r>
                <a14:m>
                  <m:oMath xmlns:m="http://schemas.openxmlformats.org/officeDocument/2006/math">
                    <m:r>
                      <a:rPr lang="en-US" altLang="zh-CN" sz="160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zh-CN" altLang="zh-CN" sz="16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	    </a:t>
                </a:r>
                <a:r>
                  <a:rPr lang="en-US" altLang="zh-CN" sz="1600" b="1" kern="100" dirty="0">
                    <a:effectLst/>
                    <a:latin typeface="+mn-ea"/>
                    <a:cs typeface="Times New Roman" panose="02020603050405020304" pitchFamily="18" charset="0"/>
                  </a:rPr>
                  <a:t>If</a:t>
                </a:r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60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16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kern="100" dirty="0">
                    <a:effectLst/>
                    <a:latin typeface="+mn-ea"/>
                    <a:cs typeface="Times New Roman" panose="02020603050405020304" pitchFamily="18" charset="0"/>
                  </a:rPr>
                  <a:t>do        </a:t>
                </a:r>
                <a:r>
                  <a:rPr lang="en-US" altLang="zh-CN" sz="1600" kern="100" dirty="0">
                    <a:solidFill>
                      <a:schemeClr val="accent1"/>
                    </a:solidFill>
                    <a:latin typeface="+mn-ea"/>
                    <a:cs typeface="Times New Roman" panose="02020603050405020304" pitchFamily="18" charset="0"/>
                  </a:rPr>
                  <a:t>#If target falls, turn around and continue</a:t>
                </a:r>
                <a:endParaRPr lang="zh-CN" altLang="zh-CN" sz="1600" b="1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	            </a:t>
                </a:r>
                <a14:m>
                  <m:oMath xmlns:m="http://schemas.openxmlformats.org/officeDocument/2006/math">
                    <m:r>
                      <a:rPr lang="en-US" altLang="zh-CN" sz="160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altLang="zh-CN" sz="16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zh-CN" sz="16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 sz="16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16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CN" sz="1600" b="0" i="1" kern="10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zh-CN" altLang="zh-CN" sz="1600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	    </a:t>
                </a:r>
                <a:r>
                  <a:rPr lang="en-US" altLang="zh-CN" sz="1600" b="1" kern="100" dirty="0">
                    <a:effectLst/>
                    <a:latin typeface="+mn-ea"/>
                    <a:cs typeface="Times New Roman" panose="02020603050405020304" pitchFamily="18" charset="0"/>
                  </a:rPr>
                  <a:t>Else do       </a:t>
                </a:r>
                <a:r>
                  <a:rPr lang="en-US" altLang="zh-CN" sz="1600" kern="100" dirty="0">
                    <a:solidFill>
                      <a:schemeClr val="accent1"/>
                    </a:solidFill>
                    <a:latin typeface="+mn-ea"/>
                    <a:cs typeface="Times New Roman" panose="02020603050405020304" pitchFamily="18" charset="0"/>
                  </a:rPr>
                  <a:t>#If target improve, jump to another dimension</a:t>
                </a:r>
                <a:endParaRPr lang="zh-CN" altLang="zh-CN" sz="1600" b="1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600" kern="100" dirty="0">
                    <a:effectLst/>
                    <a:latin typeface="+mn-ea"/>
                    <a:cs typeface="Times New Roman" panose="02020603050405020304" pitchFamily="18" charset="0"/>
                  </a:rPr>
                  <a:t>                    d=d+1</a:t>
                </a:r>
                <a:endParaRPr lang="en-US" altLang="zh-CN" sz="16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600" b="1" kern="100" dirty="0">
                    <a:effectLst/>
                    <a:latin typeface="+mn-ea"/>
                    <a:cs typeface="Times New Roman" panose="02020603050405020304" pitchFamily="18" charset="0"/>
                  </a:rPr>
                  <a:t>            End If</a:t>
                </a:r>
                <a:endParaRPr lang="zh-CN" altLang="zh-CN" sz="1600" b="1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16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1600" b="1" kern="100" dirty="0">
                    <a:effectLst/>
                    <a:latin typeface="+mn-ea"/>
                    <a:cs typeface="Times New Roman" panose="02020603050405020304" pitchFamily="18" charset="0"/>
                  </a:rPr>
                  <a:t>End For</a:t>
                </a:r>
                <a:endParaRPr lang="zh-CN" altLang="zh-CN" sz="1600" b="1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BD127FE-7622-AAEC-FD04-DB25D9E92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29" y="1843120"/>
                <a:ext cx="6027263" cy="4250844"/>
              </a:xfrm>
              <a:prstGeom prst="rect">
                <a:avLst/>
              </a:prstGeom>
              <a:blipFill>
                <a:blip r:embed="rId6"/>
                <a:stretch>
                  <a:fillRect l="-404" t="-1143" r="-101" b="-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10ABD17A-A48A-C8AA-C6B0-DC10C62E68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2065" y="4011458"/>
            <a:ext cx="3117014" cy="243714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E73AAA8-5422-E4A1-6892-99FB056F9A20}"/>
              </a:ext>
            </a:extLst>
          </p:cNvPr>
          <p:cNvSpPr txBox="1"/>
          <p:nvPr/>
        </p:nvSpPr>
        <p:spPr>
          <a:xfrm>
            <a:off x="8013992" y="4202626"/>
            <a:ext cx="1850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Noisy env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769E122-6D66-557F-7A13-63395F704A2B}"/>
              </a:ext>
            </a:extLst>
          </p:cNvPr>
          <p:cNvSpPr txBox="1"/>
          <p:nvPr/>
        </p:nvSpPr>
        <p:spPr>
          <a:xfrm>
            <a:off x="7931390" y="1740328"/>
            <a:ext cx="1850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Stable env</a:t>
            </a:r>
          </a:p>
        </p:txBody>
      </p:sp>
    </p:spTree>
    <p:extLst>
      <p:ext uri="{BB962C8B-B14F-4D97-AF65-F5344CB8AC3E}">
        <p14:creationId xmlns:p14="http://schemas.microsoft.com/office/powerpoint/2010/main" val="403717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8">
            <a:extLst>
              <a:ext uri="{FF2B5EF4-FFF2-40B4-BE49-F238E27FC236}">
                <a16:creationId xmlns:a16="http://schemas.microsoft.com/office/drawing/2014/main" id="{8831466E-DB88-691B-7436-73F067A3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43756" y="6492875"/>
            <a:ext cx="4114800" cy="365125"/>
          </a:xfrm>
        </p:spPr>
        <p:txBody>
          <a:bodyPr/>
          <a:lstStyle/>
          <a:p>
            <a:r>
              <a:rPr lang="en-US" altLang="zh-CN" dirty="0"/>
              <a:t>Jiaqi Fan, Institute of High Energy Physics(IHEP)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34E35790-06A5-1810-24FE-B94BB55D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08C80BB-7A26-49DC-9499-BD9798AF4734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2" name="Picture 8" descr="中科院高能物理研究所教育处">
            <a:extLst>
              <a:ext uri="{FF2B5EF4-FFF2-40B4-BE49-F238E27FC236}">
                <a16:creationId xmlns:a16="http://schemas.microsoft.com/office/drawing/2014/main" id="{B9890555-715D-EE10-D1B7-1E48BD671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4667" l="0" r="100000">
                        <a14:foregroundMark x1="461" y1="3333" x2="99539" y2="34667"/>
                        <a14:foregroundMark x1="8756" y1="4000" x2="28571" y2="97333"/>
                        <a14:foregroundMark x1="99539" y1="82667" x2="28571" y2="96667"/>
                        <a14:foregroundMark x1="20737" y1="5333" x2="922" y2="72667"/>
                        <a14:foregroundMark x1="922" y1="72667" x2="461" y2="82000"/>
                        <a14:foregroundMark x1="60829" y1="44000" x2="60369" y2="51333"/>
                        <a14:foregroundMark x1="44240" y1="42667" x2="44240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259"/>
          <a:stretch/>
        </p:blipFill>
        <p:spPr bwMode="auto">
          <a:xfrm>
            <a:off x="10710215" y="16756"/>
            <a:ext cx="1481785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C4E7764-A0F6-D09D-A011-A6F26C1F4BF9}"/>
              </a:ext>
            </a:extLst>
          </p:cNvPr>
          <p:cNvCxnSpPr>
            <a:cxnSpLocks/>
          </p:cNvCxnSpPr>
          <p:nvPr/>
        </p:nvCxnSpPr>
        <p:spPr>
          <a:xfrm>
            <a:off x="372863" y="811426"/>
            <a:ext cx="115860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7F63DA1E-0A15-6205-B1C9-6F846F8D2878}"/>
              </a:ext>
            </a:extLst>
          </p:cNvPr>
          <p:cNvSpPr txBox="1">
            <a:spLocks/>
          </p:cNvSpPr>
          <p:nvPr/>
        </p:nvSpPr>
        <p:spPr>
          <a:xfrm>
            <a:off x="372863" y="203225"/>
            <a:ext cx="9408971" cy="608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/>
              <a:t>Reinforcement learning control for BEPCII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ED7E5AA-100C-4C1D-8BF6-D8D9D27316A9}"/>
              </a:ext>
            </a:extLst>
          </p:cNvPr>
          <p:cNvSpPr txBox="1"/>
          <p:nvPr/>
        </p:nvSpPr>
        <p:spPr>
          <a:xfrm>
            <a:off x="539045" y="855695"/>
            <a:ext cx="539030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Simulation result 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2800" dirty="0">
              <a:solidFill>
                <a:prstClr val="black"/>
              </a:solidFill>
              <a:latin typeface="+mn-e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2800" dirty="0">
              <a:solidFill>
                <a:prstClr val="black"/>
              </a:solidFill>
              <a:latin typeface="+mn-e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2800" dirty="0">
              <a:solidFill>
                <a:prstClr val="black"/>
              </a:solidFill>
              <a:latin typeface="+mn-e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2800" dirty="0">
              <a:solidFill>
                <a:prstClr val="black"/>
              </a:solidFill>
              <a:latin typeface="+mn-e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+mn-ea"/>
              </a:rPr>
              <a:t>DQN after pre-trained can training faster.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DQN can perform better than dither search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689BEF8-FB1E-C227-9AAA-ED97B3CE9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53" y="1029275"/>
            <a:ext cx="5841976" cy="5190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C510EE-2603-2C55-4E89-2A6CCCE6A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046" y="1485483"/>
            <a:ext cx="5158160" cy="301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40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72102</TotalTime>
  <Words>1090</Words>
  <Application>Microsoft Office PowerPoint</Application>
  <PresentationFormat>宽屏</PresentationFormat>
  <Paragraphs>193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CMR10</vt:lpstr>
      <vt:lpstr>Inter</vt:lpstr>
      <vt:lpstr>等线</vt:lpstr>
      <vt:lpstr>等线 Light</vt:lpstr>
      <vt:lpstr>Arial</vt:lpstr>
      <vt:lpstr>Calibri</vt:lpstr>
      <vt:lpstr>Calibri Light</vt:lpstr>
      <vt:lpstr>Cambria Math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reinforcement learning control of beam collision at IP for BEPCII</dc:title>
  <dc:creator>樊 家琦</dc:creator>
  <cp:lastModifiedBy>家琦 樊</cp:lastModifiedBy>
  <cp:revision>55</cp:revision>
  <dcterms:created xsi:type="dcterms:W3CDTF">2023-08-22T08:36:50Z</dcterms:created>
  <dcterms:modified xsi:type="dcterms:W3CDTF">2024-09-16T02:43:37Z</dcterms:modified>
</cp:coreProperties>
</file>