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475" r:id="rId3"/>
    <p:sldId id="463" r:id="rId4"/>
    <p:sldId id="303" r:id="rId5"/>
    <p:sldId id="476" r:id="rId6"/>
    <p:sldId id="464" r:id="rId7"/>
    <p:sldId id="539" r:id="rId8"/>
    <p:sldId id="540" r:id="rId9"/>
    <p:sldId id="478" r:id="rId10"/>
    <p:sldId id="571" r:id="rId11"/>
    <p:sldId id="572" r:id="rId12"/>
    <p:sldId id="541" r:id="rId13"/>
    <p:sldId id="543" r:id="rId14"/>
    <p:sldId id="474" r:id="rId15"/>
    <p:sldId id="544" r:id="rId16"/>
    <p:sldId id="546" r:id="rId17"/>
    <p:sldId id="547" r:id="rId18"/>
    <p:sldId id="549" r:id="rId19"/>
    <p:sldId id="548" r:id="rId20"/>
    <p:sldId id="550" r:id="rId21"/>
    <p:sldId id="551" r:id="rId22"/>
    <p:sldId id="552" r:id="rId23"/>
    <p:sldId id="553" r:id="rId24"/>
    <p:sldId id="556" r:id="rId25"/>
    <p:sldId id="560" r:id="rId26"/>
    <p:sldId id="559" r:id="rId27"/>
    <p:sldId id="554" r:id="rId28"/>
    <p:sldId id="555" r:id="rId29"/>
    <p:sldId id="570" r:id="rId30"/>
    <p:sldId id="561" r:id="rId31"/>
    <p:sldId id="557" r:id="rId32"/>
    <p:sldId id="562" r:id="rId33"/>
    <p:sldId id="563" r:id="rId34"/>
    <p:sldId id="558" r:id="rId35"/>
    <p:sldId id="564" r:id="rId36"/>
    <p:sldId id="565" r:id="rId37"/>
    <p:sldId id="567" r:id="rId38"/>
    <p:sldId id="569" r:id="rId39"/>
    <p:sldId id="568" r:id="rId40"/>
    <p:sldId id="495"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469" userDrawn="1">
          <p15:clr>
            <a:srgbClr val="A4A3A4"/>
          </p15:clr>
        </p15:guide>
        <p15:guide id="2" pos="211" userDrawn="1">
          <p15:clr>
            <a:srgbClr val="A4A3A4"/>
          </p15:clr>
        </p15:guide>
        <p15:guide id="3" orient="horz" pos="41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 Daniel" initials="LD" lastIdx="3" clrIdx="0">
    <p:extLst>
      <p:ext uri="{19B8F6BF-5375-455C-9EA6-DF929625EA0E}">
        <p15:presenceInfo xmlns:p15="http://schemas.microsoft.com/office/powerpoint/2012/main" userId="e6924cd4519f54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5897"/>
    <a:srgbClr val="0070C0"/>
    <a:srgbClr val="16294E"/>
    <a:srgbClr val="0A4A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08" autoAdjust="0"/>
    <p:restoredTop sz="94660"/>
  </p:normalViewPr>
  <p:slideViewPr>
    <p:cSldViewPr snapToGrid="0">
      <p:cViewPr varScale="1">
        <p:scale>
          <a:sx n="68" d="100"/>
          <a:sy n="68" d="100"/>
        </p:scale>
        <p:origin x="224" y="984"/>
      </p:cViewPr>
      <p:guideLst>
        <p:guide pos="7469"/>
        <p:guide pos="211"/>
        <p:guide orient="horz" pos="41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97650-3159-1048-9F5A-86630AD117D5}" type="datetimeFigureOut">
              <a:rPr kumimoji="1" lang="zh-CN" altLang="en-US" smtClean="0"/>
              <a:t>2024/10/12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9E8FA-9C71-AB48-9723-EDEA85006304}" type="slidenum">
              <a:rPr kumimoji="1" lang="zh-CN" altLang="en-US" smtClean="0"/>
              <a:t>‹#›</a:t>
            </a:fld>
            <a:endParaRPr kumimoji="1" lang="zh-CN" altLang="en-US"/>
          </a:p>
        </p:txBody>
      </p:sp>
    </p:spTree>
    <p:extLst>
      <p:ext uri="{BB962C8B-B14F-4D97-AF65-F5344CB8AC3E}">
        <p14:creationId xmlns:p14="http://schemas.microsoft.com/office/powerpoint/2010/main" val="723365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6BFAB1D-561F-1A4A-85EB-DFB159DA82FC}" type="slidenum">
              <a:rPr kumimoji="1" lang="zh-CN" altLang="en-US" smtClean="0"/>
              <a:t>3</a:t>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9.jpg"/></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EE9AB66C-238B-52C4-41D3-C0CB5D18E298}"/>
              </a:ext>
            </a:extLst>
          </p:cNvPr>
          <p:cNvSpPr txBox="1">
            <a:spLocks/>
          </p:cNvSpPr>
          <p:nvPr/>
        </p:nvSpPr>
        <p:spPr>
          <a:xfrm>
            <a:off x="0" y="-187186"/>
            <a:ext cx="12188730" cy="7045186"/>
          </a:xfrm>
          <a:prstGeom prst="rect">
            <a:avLst/>
          </a:prstGeom>
          <a:blipFill dpi="0" rotWithShape="1">
            <a:blip r:embed="rId2"/>
            <a:srcRect/>
            <a:stretch>
              <a:fillRect l="-20125" t="-11816" r="-15382" b="-1"/>
            </a:stretch>
          </a:blipFill>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rgbClr val="00368A"/>
              </a:buClr>
              <a:buFont typeface="Wingdings" pitchFamily="2" charset="2"/>
              <a:buChar char="Ø"/>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150000"/>
              </a:lnSpc>
              <a:spcBef>
                <a:spcPts val="0"/>
              </a:spcBef>
              <a:buFont typeface="Wingdings" pitchFamily="2" charset="2"/>
              <a:buNone/>
              <a:defRPr/>
            </a:pPr>
            <a:endParaRPr lang="en-US" altLang="zh-CN" sz="6600" b="1" dirty="0">
              <a:solidFill>
                <a:srgbClr val="C00000"/>
              </a:solidFill>
              <a:latin typeface="微软雅黑" panose="020B0503020204020204" pitchFamily="34" charset="-122"/>
              <a:ea typeface="微软雅黑" panose="020B0503020204020204" pitchFamily="34" charset="-122"/>
            </a:endParaRPr>
          </a:p>
          <a:p>
            <a:pPr marL="0" indent="0">
              <a:buFont typeface="Wingdings" pitchFamily="2" charset="2"/>
              <a:buNone/>
            </a:pPr>
            <a:endParaRPr lang="zh-CN" altLang="en-US" dirty="0"/>
          </a:p>
        </p:txBody>
      </p:sp>
      <p:sp>
        <p:nvSpPr>
          <p:cNvPr id="5" name="矩形 4">
            <a:extLst>
              <a:ext uri="{FF2B5EF4-FFF2-40B4-BE49-F238E27FC236}">
                <a16:creationId xmlns:a16="http://schemas.microsoft.com/office/drawing/2014/main" id="{7DD4B17D-4A9B-38AE-3080-A41DF755839E}"/>
              </a:ext>
            </a:extLst>
          </p:cNvPr>
          <p:cNvSpPr/>
          <p:nvPr/>
        </p:nvSpPr>
        <p:spPr>
          <a:xfrm>
            <a:off x="3271" y="-187185"/>
            <a:ext cx="12192000" cy="7045186"/>
          </a:xfrm>
          <a:prstGeom prst="rect">
            <a:avLst/>
          </a:prstGeom>
          <a:gradFill>
            <a:gsLst>
              <a:gs pos="0">
                <a:schemeClr val="bg1">
                  <a:alpha val="60000"/>
                </a:schemeClr>
              </a:gs>
              <a:gs pos="100000">
                <a:schemeClr val="bg1">
                  <a:alpha val="90000"/>
                </a:schemeClr>
              </a:gs>
              <a:gs pos="55000">
                <a:schemeClr val="bg1">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Arial" panose="020B0604020202020204"/>
              <a:ea typeface="微软雅黑" panose="020B0503020204020204" charset="-122"/>
              <a:cs typeface="+mn-ea"/>
              <a:sym typeface="Arial" panose="020B0604020202020204"/>
            </a:endParaRPr>
          </a:p>
        </p:txBody>
      </p:sp>
      <p:sp>
        <p:nvSpPr>
          <p:cNvPr id="8" name="矩形 7">
            <a:extLst>
              <a:ext uri="{FF2B5EF4-FFF2-40B4-BE49-F238E27FC236}">
                <a16:creationId xmlns:a16="http://schemas.microsoft.com/office/drawing/2014/main" id="{03AD6660-BDB8-E72B-D34B-8FCF42F15AC3}"/>
              </a:ext>
            </a:extLst>
          </p:cNvPr>
          <p:cNvSpPr/>
          <p:nvPr/>
        </p:nvSpPr>
        <p:spPr>
          <a:xfrm>
            <a:off x="3270" y="6216864"/>
            <a:ext cx="12188730" cy="641136"/>
          </a:xfrm>
          <a:prstGeom prst="rect">
            <a:avLst/>
          </a:prstGeom>
          <a:solidFill>
            <a:srgbClr val="0A4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a:ea typeface="微软雅黑" panose="020B0503020204020204" charset="-122"/>
              <a:cs typeface="+mn-ea"/>
              <a:sym typeface="Arial" panose="020B0604020202020204"/>
            </a:endParaRPr>
          </a:p>
        </p:txBody>
      </p:sp>
      <p:sp>
        <p:nvSpPr>
          <p:cNvPr id="12" name="副标题 2">
            <a:extLst>
              <a:ext uri="{FF2B5EF4-FFF2-40B4-BE49-F238E27FC236}">
                <a16:creationId xmlns:a16="http://schemas.microsoft.com/office/drawing/2014/main" id="{C2107C58-B204-996E-0FE2-7B5F3E3215FA}"/>
              </a:ext>
            </a:extLst>
          </p:cNvPr>
          <p:cNvSpPr txBox="1">
            <a:spLocks/>
          </p:cNvSpPr>
          <p:nvPr/>
        </p:nvSpPr>
        <p:spPr>
          <a:xfrm>
            <a:off x="2637980" y="4228383"/>
            <a:ext cx="6912768" cy="791029"/>
          </a:xfrm>
          <a:prstGeom prst="rect">
            <a:avLst/>
          </a:prstGeom>
        </p:spPr>
        <p:txBody>
          <a:bodyPr>
            <a:normAutofit/>
          </a:bodyPr>
          <a:lstStyle>
            <a:lvl1pPr marL="342900" indent="-342900" algn="l" rtl="0" eaLnBrk="0" fontAlgn="base" latinLnBrk="1" hangingPunct="0">
              <a:spcBef>
                <a:spcPct val="20000"/>
              </a:spcBef>
              <a:spcAft>
                <a:spcPct val="0"/>
              </a:spcAft>
              <a:buChar char="•"/>
              <a:defRPr kumimoji="1" sz="2200">
                <a:solidFill>
                  <a:srgbClr val="B1C9A9"/>
                </a:solidFill>
                <a:latin typeface="+mn-lt"/>
                <a:ea typeface="+mn-ea"/>
                <a:cs typeface="+mn-cs"/>
              </a:defRPr>
            </a:lvl1pPr>
            <a:lvl2pPr marL="742950" indent="-285750" algn="l" rtl="0" eaLnBrk="0" fontAlgn="base" latinLnBrk="1" hangingPunct="0">
              <a:spcBef>
                <a:spcPct val="20000"/>
              </a:spcBef>
              <a:spcAft>
                <a:spcPct val="0"/>
              </a:spcAft>
              <a:buChar char="•"/>
              <a:defRPr kumimoji="1" sz="2000">
                <a:solidFill>
                  <a:srgbClr val="B1C9A9"/>
                </a:solidFill>
                <a:latin typeface="+mn-lt"/>
                <a:ea typeface="+mn-ea"/>
              </a:defRPr>
            </a:lvl2pPr>
            <a:lvl3pPr marL="1143000" indent="-228600" algn="l" rtl="0" eaLnBrk="0" fontAlgn="base" latinLnBrk="1" hangingPunct="0">
              <a:spcBef>
                <a:spcPct val="20000"/>
              </a:spcBef>
              <a:spcAft>
                <a:spcPct val="0"/>
              </a:spcAft>
              <a:buChar char="•"/>
              <a:defRPr kumimoji="1">
                <a:solidFill>
                  <a:srgbClr val="B1C9A9"/>
                </a:solidFill>
                <a:latin typeface="+mn-lt"/>
                <a:ea typeface="+mn-ea"/>
              </a:defRPr>
            </a:lvl3pPr>
            <a:lvl4pPr marL="1600200" indent="-228600" algn="l" rtl="0" eaLnBrk="0" fontAlgn="base" latinLnBrk="1" hangingPunct="0">
              <a:spcBef>
                <a:spcPct val="20000"/>
              </a:spcBef>
              <a:spcAft>
                <a:spcPct val="0"/>
              </a:spcAft>
              <a:buChar char="•"/>
              <a:defRPr kumimoji="1" sz="1600">
                <a:solidFill>
                  <a:srgbClr val="B1C9A9"/>
                </a:solidFill>
                <a:latin typeface="+mn-lt"/>
                <a:ea typeface="+mn-ea"/>
              </a:defRPr>
            </a:lvl4pPr>
            <a:lvl5pPr marL="2057400" indent="-228600" algn="l" rtl="0" eaLnBrk="0" fontAlgn="base" latinLnBrk="1" hangingPunct="0">
              <a:spcBef>
                <a:spcPct val="20000"/>
              </a:spcBef>
              <a:spcAft>
                <a:spcPct val="0"/>
              </a:spcAft>
              <a:buChar char="•"/>
              <a:defRPr kumimoji="1" sz="1400">
                <a:solidFill>
                  <a:srgbClr val="B1C9A9"/>
                </a:solidFill>
                <a:latin typeface="+mn-lt"/>
                <a:ea typeface="+mn-ea"/>
              </a:defRPr>
            </a:lvl5pPr>
            <a:lvl6pPr marL="2514600" indent="-228600" algn="l" rtl="0" fontAlgn="base" latinLnBrk="1">
              <a:spcBef>
                <a:spcPct val="20000"/>
              </a:spcBef>
              <a:spcAft>
                <a:spcPct val="0"/>
              </a:spcAft>
              <a:buChar char="•"/>
              <a:defRPr kumimoji="1" sz="1400">
                <a:solidFill>
                  <a:srgbClr val="B1C9A9"/>
                </a:solidFill>
                <a:latin typeface="+mn-lt"/>
                <a:ea typeface="+mn-ea"/>
              </a:defRPr>
            </a:lvl6pPr>
            <a:lvl7pPr marL="2971800" indent="-228600" algn="l" rtl="0" fontAlgn="base" latinLnBrk="1">
              <a:spcBef>
                <a:spcPct val="20000"/>
              </a:spcBef>
              <a:spcAft>
                <a:spcPct val="0"/>
              </a:spcAft>
              <a:buChar char="•"/>
              <a:defRPr kumimoji="1" sz="1400">
                <a:solidFill>
                  <a:srgbClr val="B1C9A9"/>
                </a:solidFill>
                <a:latin typeface="+mn-lt"/>
                <a:ea typeface="+mn-ea"/>
              </a:defRPr>
            </a:lvl7pPr>
            <a:lvl8pPr marL="3429000" indent="-228600" algn="l" rtl="0" fontAlgn="base" latinLnBrk="1">
              <a:spcBef>
                <a:spcPct val="20000"/>
              </a:spcBef>
              <a:spcAft>
                <a:spcPct val="0"/>
              </a:spcAft>
              <a:buChar char="•"/>
              <a:defRPr kumimoji="1" sz="1400">
                <a:solidFill>
                  <a:srgbClr val="B1C9A9"/>
                </a:solidFill>
                <a:latin typeface="+mn-lt"/>
                <a:ea typeface="+mn-ea"/>
              </a:defRPr>
            </a:lvl8pPr>
            <a:lvl9pPr marL="3886200" indent="-228600" algn="l" rtl="0" fontAlgn="base" latinLnBrk="1">
              <a:spcBef>
                <a:spcPct val="20000"/>
              </a:spcBef>
              <a:spcAft>
                <a:spcPct val="0"/>
              </a:spcAft>
              <a:buChar char="•"/>
              <a:defRPr kumimoji="1" sz="1400">
                <a:solidFill>
                  <a:srgbClr val="B1C9A9"/>
                </a:solidFill>
                <a:latin typeface="+mn-lt"/>
                <a:ea typeface="+mn-ea"/>
              </a:defRPr>
            </a:lvl9pPr>
          </a:lstStyle>
          <a:p>
            <a:pPr marL="0" indent="0" algn="ctr">
              <a:buNone/>
            </a:pPr>
            <a:r>
              <a:rPr lang="zh-CN" altLang="en-US" sz="4000" b="1" spc="300" dirty="0">
                <a:solidFill>
                  <a:srgbClr val="0A4A94"/>
                </a:solidFill>
                <a:latin typeface="Arial" panose="020B0604020202020204" pitchFamily="34" charset="0"/>
                <a:ea typeface="微软雅黑" panose="020B0503020204020204" charset="-122"/>
              </a:rPr>
              <a:t>黄样</a:t>
            </a:r>
            <a:endParaRPr lang="en-US" altLang="zh-CN" sz="4000" b="1" spc="300" dirty="0">
              <a:solidFill>
                <a:srgbClr val="0A4A94"/>
              </a:solidFill>
              <a:latin typeface="Arial" panose="020B0604020202020204" pitchFamily="34" charset="0"/>
              <a:ea typeface="微软雅黑" panose="020B0503020204020204" charset="-122"/>
            </a:endParaRPr>
          </a:p>
        </p:txBody>
      </p:sp>
      <p:sp>
        <p:nvSpPr>
          <p:cNvPr id="14" name="副标题 2">
            <a:extLst>
              <a:ext uri="{FF2B5EF4-FFF2-40B4-BE49-F238E27FC236}">
                <a16:creationId xmlns:a16="http://schemas.microsoft.com/office/drawing/2014/main" id="{E9C140DB-A842-57FE-AF82-A6D557C0336E}"/>
              </a:ext>
            </a:extLst>
          </p:cNvPr>
          <p:cNvSpPr txBox="1">
            <a:spLocks/>
          </p:cNvSpPr>
          <p:nvPr/>
        </p:nvSpPr>
        <p:spPr>
          <a:xfrm>
            <a:off x="333327" y="4960068"/>
            <a:ext cx="11522074" cy="641136"/>
          </a:xfrm>
          <a:prstGeom prst="rect">
            <a:avLst/>
          </a:prstGeom>
        </p:spPr>
        <p:txBody>
          <a:bodyPr>
            <a:normAutofit/>
          </a:bodyPr>
          <a:lstStyle>
            <a:lvl1pPr marL="342900" indent="-342900" algn="l" rtl="0" eaLnBrk="0" fontAlgn="base" latinLnBrk="1" hangingPunct="0">
              <a:spcBef>
                <a:spcPct val="20000"/>
              </a:spcBef>
              <a:spcAft>
                <a:spcPct val="0"/>
              </a:spcAft>
              <a:buChar char="•"/>
              <a:defRPr kumimoji="1" sz="2200">
                <a:solidFill>
                  <a:srgbClr val="B1C9A9"/>
                </a:solidFill>
                <a:latin typeface="+mn-lt"/>
                <a:ea typeface="+mn-ea"/>
                <a:cs typeface="+mn-cs"/>
              </a:defRPr>
            </a:lvl1pPr>
            <a:lvl2pPr marL="742950" indent="-285750" algn="l" rtl="0" eaLnBrk="0" fontAlgn="base" latinLnBrk="1" hangingPunct="0">
              <a:spcBef>
                <a:spcPct val="20000"/>
              </a:spcBef>
              <a:spcAft>
                <a:spcPct val="0"/>
              </a:spcAft>
              <a:buChar char="•"/>
              <a:defRPr kumimoji="1" sz="2000">
                <a:solidFill>
                  <a:srgbClr val="B1C9A9"/>
                </a:solidFill>
                <a:latin typeface="+mn-lt"/>
                <a:ea typeface="+mn-ea"/>
              </a:defRPr>
            </a:lvl2pPr>
            <a:lvl3pPr marL="1143000" indent="-228600" algn="l" rtl="0" eaLnBrk="0" fontAlgn="base" latinLnBrk="1" hangingPunct="0">
              <a:spcBef>
                <a:spcPct val="20000"/>
              </a:spcBef>
              <a:spcAft>
                <a:spcPct val="0"/>
              </a:spcAft>
              <a:buChar char="•"/>
              <a:defRPr kumimoji="1">
                <a:solidFill>
                  <a:srgbClr val="B1C9A9"/>
                </a:solidFill>
                <a:latin typeface="+mn-lt"/>
                <a:ea typeface="+mn-ea"/>
              </a:defRPr>
            </a:lvl3pPr>
            <a:lvl4pPr marL="1600200" indent="-228600" algn="l" rtl="0" eaLnBrk="0" fontAlgn="base" latinLnBrk="1" hangingPunct="0">
              <a:spcBef>
                <a:spcPct val="20000"/>
              </a:spcBef>
              <a:spcAft>
                <a:spcPct val="0"/>
              </a:spcAft>
              <a:buChar char="•"/>
              <a:defRPr kumimoji="1" sz="1600">
                <a:solidFill>
                  <a:srgbClr val="B1C9A9"/>
                </a:solidFill>
                <a:latin typeface="+mn-lt"/>
                <a:ea typeface="+mn-ea"/>
              </a:defRPr>
            </a:lvl4pPr>
            <a:lvl5pPr marL="2057400" indent="-228600" algn="l" rtl="0" eaLnBrk="0" fontAlgn="base" latinLnBrk="1" hangingPunct="0">
              <a:spcBef>
                <a:spcPct val="20000"/>
              </a:spcBef>
              <a:spcAft>
                <a:spcPct val="0"/>
              </a:spcAft>
              <a:buChar char="•"/>
              <a:defRPr kumimoji="1" sz="1400">
                <a:solidFill>
                  <a:srgbClr val="B1C9A9"/>
                </a:solidFill>
                <a:latin typeface="+mn-lt"/>
                <a:ea typeface="+mn-ea"/>
              </a:defRPr>
            </a:lvl5pPr>
            <a:lvl6pPr marL="2514600" indent="-228600" algn="l" rtl="0" fontAlgn="base" latinLnBrk="1">
              <a:spcBef>
                <a:spcPct val="20000"/>
              </a:spcBef>
              <a:spcAft>
                <a:spcPct val="0"/>
              </a:spcAft>
              <a:buChar char="•"/>
              <a:defRPr kumimoji="1" sz="1400">
                <a:solidFill>
                  <a:srgbClr val="B1C9A9"/>
                </a:solidFill>
                <a:latin typeface="+mn-lt"/>
                <a:ea typeface="+mn-ea"/>
              </a:defRPr>
            </a:lvl6pPr>
            <a:lvl7pPr marL="2971800" indent="-228600" algn="l" rtl="0" fontAlgn="base" latinLnBrk="1">
              <a:spcBef>
                <a:spcPct val="20000"/>
              </a:spcBef>
              <a:spcAft>
                <a:spcPct val="0"/>
              </a:spcAft>
              <a:buChar char="•"/>
              <a:defRPr kumimoji="1" sz="1400">
                <a:solidFill>
                  <a:srgbClr val="B1C9A9"/>
                </a:solidFill>
                <a:latin typeface="+mn-lt"/>
                <a:ea typeface="+mn-ea"/>
              </a:defRPr>
            </a:lvl7pPr>
            <a:lvl8pPr marL="3429000" indent="-228600" algn="l" rtl="0" fontAlgn="base" latinLnBrk="1">
              <a:spcBef>
                <a:spcPct val="20000"/>
              </a:spcBef>
              <a:spcAft>
                <a:spcPct val="0"/>
              </a:spcAft>
              <a:buChar char="•"/>
              <a:defRPr kumimoji="1" sz="1400">
                <a:solidFill>
                  <a:srgbClr val="B1C9A9"/>
                </a:solidFill>
                <a:latin typeface="+mn-lt"/>
                <a:ea typeface="+mn-ea"/>
              </a:defRPr>
            </a:lvl8pPr>
            <a:lvl9pPr marL="3886200" indent="-228600" algn="l" rtl="0" fontAlgn="base" latinLnBrk="1">
              <a:spcBef>
                <a:spcPct val="20000"/>
              </a:spcBef>
              <a:spcAft>
                <a:spcPct val="0"/>
              </a:spcAft>
              <a:buChar char="•"/>
              <a:defRPr kumimoji="1" sz="1400">
                <a:solidFill>
                  <a:srgbClr val="B1C9A9"/>
                </a:solidFill>
                <a:latin typeface="+mn-lt"/>
                <a:ea typeface="+mn-ea"/>
              </a:defRPr>
            </a:lvl9pPr>
          </a:lstStyle>
          <a:p>
            <a:pPr marL="0" indent="0" algn="ctr">
              <a:buNone/>
            </a:pPr>
            <a:r>
              <a:rPr lang="zh-CN" altLang="en-US" sz="2800" b="1" spc="300" dirty="0">
                <a:solidFill>
                  <a:schemeClr val="tx1"/>
                </a:solidFill>
                <a:latin typeface="Arial" panose="020B0604020202020204" pitchFamily="34" charset="0"/>
                <a:ea typeface="微软雅黑" panose="020B0503020204020204" charset="-122"/>
              </a:rPr>
              <a:t>中国科学院大学</a:t>
            </a:r>
          </a:p>
        </p:txBody>
      </p:sp>
      <p:sp>
        <p:nvSpPr>
          <p:cNvPr id="16" name="文本框 15">
            <a:extLst>
              <a:ext uri="{FF2B5EF4-FFF2-40B4-BE49-F238E27FC236}">
                <a16:creationId xmlns:a16="http://schemas.microsoft.com/office/drawing/2014/main" id="{F1F67694-830F-F901-6ECE-06828A7BC0E4}"/>
              </a:ext>
            </a:extLst>
          </p:cNvPr>
          <p:cNvSpPr txBox="1"/>
          <p:nvPr/>
        </p:nvSpPr>
        <p:spPr>
          <a:xfrm>
            <a:off x="990293" y="1931911"/>
            <a:ext cx="10208141" cy="1788759"/>
          </a:xfrm>
          <a:prstGeom prst="rect">
            <a:avLst/>
          </a:prstGeom>
          <a:noFill/>
        </p:spPr>
        <p:txBody>
          <a:bodyPr wrap="square">
            <a:spAutoFit/>
          </a:bodyPr>
          <a:lstStyle/>
          <a:p>
            <a:pPr algn="ctr">
              <a:lnSpc>
                <a:spcPct val="120000"/>
              </a:lnSpc>
            </a:pPr>
            <a:r>
              <a:rPr lang="zh-CN" altLang="en-US" sz="4800" b="1" spc="300" dirty="0">
                <a:solidFill>
                  <a:srgbClr val="0A4A94"/>
                </a:solidFill>
                <a:latin typeface="Arial" panose="020B0604020202020204" pitchFamily="34" charset="0"/>
                <a:ea typeface="微软雅黑" panose="020B0503020204020204" charset="-122"/>
              </a:rPr>
              <a:t>基于大规模巡天数据的</a:t>
            </a:r>
            <a:endParaRPr lang="en-US" altLang="zh-CN" sz="4800" b="1" spc="300" dirty="0">
              <a:solidFill>
                <a:srgbClr val="0A4A94"/>
              </a:solidFill>
              <a:latin typeface="Arial" panose="020B0604020202020204" pitchFamily="34" charset="0"/>
              <a:ea typeface="微软雅黑" panose="020B0503020204020204" charset="-122"/>
            </a:endParaRPr>
          </a:p>
          <a:p>
            <a:pPr algn="ctr">
              <a:lnSpc>
                <a:spcPct val="120000"/>
              </a:lnSpc>
            </a:pPr>
            <a:r>
              <a:rPr lang="zh-CN" altLang="en-US" sz="4800" b="1" spc="300" dirty="0">
                <a:solidFill>
                  <a:srgbClr val="0A4A94"/>
                </a:solidFill>
                <a:latin typeface="Arial" panose="020B0604020202020204" pitchFamily="34" charset="0"/>
                <a:ea typeface="微软雅黑" panose="020B0503020204020204" charset="-122"/>
              </a:rPr>
              <a:t>银河系暗物质分布研究 </a:t>
            </a:r>
          </a:p>
        </p:txBody>
      </p:sp>
      <p:pic>
        <p:nvPicPr>
          <p:cNvPr id="17" name="Image" descr="Image">
            <a:extLst>
              <a:ext uri="{FF2B5EF4-FFF2-40B4-BE49-F238E27FC236}">
                <a16:creationId xmlns:a16="http://schemas.microsoft.com/office/drawing/2014/main" id="{6071CFD3-545C-45D7-DF70-92596F34E1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6652" y="807235"/>
            <a:ext cx="3683423" cy="77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 name="矩形 17">
            <a:extLst>
              <a:ext uri="{FF2B5EF4-FFF2-40B4-BE49-F238E27FC236}">
                <a16:creationId xmlns:a16="http://schemas.microsoft.com/office/drawing/2014/main" id="{05C6195F-F813-1723-C30C-56117123A21A}"/>
              </a:ext>
            </a:extLst>
          </p:cNvPr>
          <p:cNvSpPr/>
          <p:nvPr/>
        </p:nvSpPr>
        <p:spPr>
          <a:xfrm>
            <a:off x="3270" y="-187187"/>
            <a:ext cx="12188730" cy="641136"/>
          </a:xfrm>
          <a:prstGeom prst="rect">
            <a:avLst/>
          </a:prstGeom>
          <a:solidFill>
            <a:srgbClr val="0A4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a:ea typeface="微软雅黑" panose="020B0503020204020204" charset="-122"/>
              <a:cs typeface="+mn-ea"/>
              <a:sym typeface="Arial" panose="020B0604020202020204"/>
            </a:endParaRPr>
          </a:p>
        </p:txBody>
      </p:sp>
      <p:sp>
        <p:nvSpPr>
          <p:cNvPr id="2" name="文本框 1">
            <a:extLst>
              <a:ext uri="{FF2B5EF4-FFF2-40B4-BE49-F238E27FC236}">
                <a16:creationId xmlns:a16="http://schemas.microsoft.com/office/drawing/2014/main" id="{B617DA5A-D927-C353-5339-81CF4DE8F096}"/>
              </a:ext>
            </a:extLst>
          </p:cNvPr>
          <p:cNvSpPr txBox="1"/>
          <p:nvPr/>
        </p:nvSpPr>
        <p:spPr>
          <a:xfrm>
            <a:off x="2143130" y="6216863"/>
            <a:ext cx="10225136" cy="523220"/>
          </a:xfrm>
          <a:prstGeom prst="rect">
            <a:avLst/>
          </a:prstGeom>
          <a:noFill/>
        </p:spPr>
        <p:txBody>
          <a:bodyPr wrap="square" rtlCol="0">
            <a:spAutoFit/>
          </a:bodyPr>
          <a:lstStyle/>
          <a:p>
            <a:pPr algn="r"/>
            <a:r>
              <a:rPr kumimoji="1" lang="en-US" altLang="zh-CN" sz="28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2024</a:t>
            </a:r>
            <a:r>
              <a:rPr kumimoji="1" lang="zh-CN" altLang="en-US" sz="28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年紫金山暗物质研讨会（</a:t>
            </a:r>
            <a:r>
              <a:rPr kumimoji="1" lang="en-US" altLang="zh-CN" sz="28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2024</a:t>
            </a:r>
            <a:r>
              <a:rPr kumimoji="1" lang="zh-CN" altLang="en-US" sz="28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年 </a:t>
            </a:r>
            <a:r>
              <a:rPr kumimoji="1" lang="en-US" altLang="zh-CN" sz="28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10</a:t>
            </a:r>
            <a:r>
              <a:rPr kumimoji="1" lang="zh-CN" altLang="en-US" sz="28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月</a:t>
            </a:r>
            <a:r>
              <a:rPr kumimoji="1" lang="en-US" altLang="zh-CN" sz="28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11-15</a:t>
            </a:r>
            <a:r>
              <a:rPr kumimoji="1" lang="zh-CN" altLang="en-US" sz="28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日）</a:t>
            </a:r>
          </a:p>
        </p:txBody>
      </p:sp>
    </p:spTree>
    <p:extLst>
      <p:ext uri="{BB962C8B-B14F-4D97-AF65-F5344CB8AC3E}">
        <p14:creationId xmlns:p14="http://schemas.microsoft.com/office/powerpoint/2010/main" val="3664208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6756C-D001-B782-A80B-99462D6C792A}"/>
            </a:ext>
          </a:extLst>
        </p:cNvPr>
        <p:cNvGrpSpPr/>
        <p:nvPr/>
      </p:nvGrpSpPr>
      <p:grpSpPr>
        <a:xfrm>
          <a:off x="0" y="0"/>
          <a:ext cx="0" cy="0"/>
          <a:chOff x="0" y="0"/>
          <a:chExt cx="0" cy="0"/>
        </a:xfrm>
      </p:grpSpPr>
      <p:sp>
        <p:nvSpPr>
          <p:cNvPr id="78" name="文本框 77">
            <a:extLst>
              <a:ext uri="{FF2B5EF4-FFF2-40B4-BE49-F238E27FC236}">
                <a16:creationId xmlns:a16="http://schemas.microsoft.com/office/drawing/2014/main" id="{3D66E913-BCD9-9339-573D-3965F83518F5}"/>
              </a:ext>
            </a:extLst>
          </p:cNvPr>
          <p:cNvSpPr txBox="1"/>
          <p:nvPr/>
        </p:nvSpPr>
        <p:spPr>
          <a:xfrm>
            <a:off x="456367" y="121142"/>
            <a:ext cx="11600165"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银河系暗物质研究的意义：</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暗物质探测的天体物理约束</a:t>
            </a:r>
          </a:p>
        </p:txBody>
      </p:sp>
      <p:grpSp>
        <p:nvGrpSpPr>
          <p:cNvPr id="79" name="组合 78">
            <a:extLst>
              <a:ext uri="{FF2B5EF4-FFF2-40B4-BE49-F238E27FC236}">
                <a16:creationId xmlns:a16="http://schemas.microsoft.com/office/drawing/2014/main" id="{A8EA94DC-586A-2FC0-E0E2-2DA65A36AE85}"/>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ECF538C9-14CC-528B-333C-E1DDAB357543}"/>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AAC8F448-EE16-46B6-DC3B-121FEB6330B0}"/>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786AB123-9978-C795-FA8C-BEF4161E5DBB}"/>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10</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8B13E257-5C62-C334-17AB-979E5A3CE694}"/>
              </a:ext>
            </a:extLst>
          </p:cNvPr>
          <p:cNvPicPr>
            <a:picLocks noChangeAspect="1"/>
          </p:cNvPicPr>
          <p:nvPr/>
        </p:nvPicPr>
        <p:blipFill>
          <a:blip r:embed="rId2"/>
          <a:stretch>
            <a:fillRect/>
          </a:stretch>
        </p:blipFill>
        <p:spPr>
          <a:xfrm>
            <a:off x="428625" y="970988"/>
            <a:ext cx="6579857" cy="5391712"/>
          </a:xfrm>
          <a:prstGeom prst="rect">
            <a:avLst/>
          </a:prstGeom>
        </p:spPr>
      </p:pic>
      <p:sp>
        <p:nvSpPr>
          <p:cNvPr id="4" name="圆角矩形 3">
            <a:extLst>
              <a:ext uri="{FF2B5EF4-FFF2-40B4-BE49-F238E27FC236}">
                <a16:creationId xmlns:a16="http://schemas.microsoft.com/office/drawing/2014/main" id="{0FB7B9DB-BF8B-D370-4164-4B43C4FB6B9C}"/>
              </a:ext>
            </a:extLst>
          </p:cNvPr>
          <p:cNvSpPr/>
          <p:nvPr/>
        </p:nvSpPr>
        <p:spPr>
          <a:xfrm>
            <a:off x="3161226" y="3086100"/>
            <a:ext cx="2744273" cy="266700"/>
          </a:xfrm>
          <a:prstGeom prst="roundRect">
            <a:avLst/>
          </a:prstGeom>
          <a:solidFill>
            <a:srgbClr val="FF0000">
              <a:alpha val="4994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圆角矩形 4">
            <a:extLst>
              <a:ext uri="{FF2B5EF4-FFF2-40B4-BE49-F238E27FC236}">
                <a16:creationId xmlns:a16="http://schemas.microsoft.com/office/drawing/2014/main" id="{23B2CE49-8EDA-9689-A2B0-773DB3EDFCF7}"/>
              </a:ext>
            </a:extLst>
          </p:cNvPr>
          <p:cNvSpPr/>
          <p:nvPr/>
        </p:nvSpPr>
        <p:spPr>
          <a:xfrm>
            <a:off x="3161226" y="4991100"/>
            <a:ext cx="3563425" cy="266700"/>
          </a:xfrm>
          <a:prstGeom prst="roundRect">
            <a:avLst/>
          </a:prstGeom>
          <a:solidFill>
            <a:srgbClr val="FF0000">
              <a:alpha val="4994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圆角矩形 5">
            <a:extLst>
              <a:ext uri="{FF2B5EF4-FFF2-40B4-BE49-F238E27FC236}">
                <a16:creationId xmlns:a16="http://schemas.microsoft.com/office/drawing/2014/main" id="{8B379D83-F0B4-E75F-14F6-60A1C84801E4}"/>
              </a:ext>
            </a:extLst>
          </p:cNvPr>
          <p:cNvSpPr/>
          <p:nvPr/>
        </p:nvSpPr>
        <p:spPr>
          <a:xfrm>
            <a:off x="646626" y="5201212"/>
            <a:ext cx="5449374" cy="260103"/>
          </a:xfrm>
          <a:prstGeom prst="roundRect">
            <a:avLst/>
          </a:prstGeom>
          <a:solidFill>
            <a:srgbClr val="FF0000">
              <a:alpha val="4994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extLst>
      <p:ext uri="{BB962C8B-B14F-4D97-AF65-F5344CB8AC3E}">
        <p14:creationId xmlns:p14="http://schemas.microsoft.com/office/powerpoint/2010/main" val="1973029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65CDF-AB78-192A-DDFC-C20C68D8FFB6}"/>
            </a:ext>
          </a:extLst>
        </p:cNvPr>
        <p:cNvGrpSpPr/>
        <p:nvPr/>
      </p:nvGrpSpPr>
      <p:grpSpPr>
        <a:xfrm>
          <a:off x="0" y="0"/>
          <a:ext cx="0" cy="0"/>
          <a:chOff x="0" y="0"/>
          <a:chExt cx="0" cy="0"/>
        </a:xfrm>
      </p:grpSpPr>
      <p:sp>
        <p:nvSpPr>
          <p:cNvPr id="78" name="文本框 77">
            <a:extLst>
              <a:ext uri="{FF2B5EF4-FFF2-40B4-BE49-F238E27FC236}">
                <a16:creationId xmlns:a16="http://schemas.microsoft.com/office/drawing/2014/main" id="{F72AB5AD-857F-C5AB-DE9B-6856E0928E4A}"/>
              </a:ext>
            </a:extLst>
          </p:cNvPr>
          <p:cNvSpPr txBox="1"/>
          <p:nvPr/>
        </p:nvSpPr>
        <p:spPr>
          <a:xfrm>
            <a:off x="456367" y="121142"/>
            <a:ext cx="11600165"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银河系暗物质研究的意义：</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暗物质探测的天体物理约束</a:t>
            </a:r>
          </a:p>
        </p:txBody>
      </p:sp>
      <p:grpSp>
        <p:nvGrpSpPr>
          <p:cNvPr id="79" name="组合 78">
            <a:extLst>
              <a:ext uri="{FF2B5EF4-FFF2-40B4-BE49-F238E27FC236}">
                <a16:creationId xmlns:a16="http://schemas.microsoft.com/office/drawing/2014/main" id="{7D3400D1-1E33-CAD5-76B9-0B0984D84699}"/>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1763677E-FA9E-5D6E-BBDB-8C74345FC8F9}"/>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9E67FF69-EFF8-9792-E274-C2A6ECDE9025}"/>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69A50FCC-A559-D1BA-2E8A-B53AEB2AEB63}"/>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11</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E1CBC873-E608-0961-9562-8D0FCA912186}"/>
              </a:ext>
            </a:extLst>
          </p:cNvPr>
          <p:cNvPicPr>
            <a:picLocks noChangeAspect="1"/>
          </p:cNvPicPr>
          <p:nvPr/>
        </p:nvPicPr>
        <p:blipFill>
          <a:blip r:embed="rId2"/>
          <a:stretch>
            <a:fillRect/>
          </a:stretch>
        </p:blipFill>
        <p:spPr>
          <a:xfrm>
            <a:off x="428625" y="970988"/>
            <a:ext cx="6579857" cy="5391712"/>
          </a:xfrm>
          <a:prstGeom prst="rect">
            <a:avLst/>
          </a:prstGeom>
        </p:spPr>
      </p:pic>
      <p:sp>
        <p:nvSpPr>
          <p:cNvPr id="4" name="圆角矩形 3">
            <a:extLst>
              <a:ext uri="{FF2B5EF4-FFF2-40B4-BE49-F238E27FC236}">
                <a16:creationId xmlns:a16="http://schemas.microsoft.com/office/drawing/2014/main" id="{D6F41413-8B1F-E05A-F20F-324D1A5D05BB}"/>
              </a:ext>
            </a:extLst>
          </p:cNvPr>
          <p:cNvSpPr/>
          <p:nvPr/>
        </p:nvSpPr>
        <p:spPr>
          <a:xfrm>
            <a:off x="3161226" y="3086100"/>
            <a:ext cx="2744273" cy="266700"/>
          </a:xfrm>
          <a:prstGeom prst="roundRect">
            <a:avLst/>
          </a:prstGeom>
          <a:solidFill>
            <a:srgbClr val="FF0000">
              <a:alpha val="4994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圆角矩形 4">
            <a:extLst>
              <a:ext uri="{FF2B5EF4-FFF2-40B4-BE49-F238E27FC236}">
                <a16:creationId xmlns:a16="http://schemas.microsoft.com/office/drawing/2014/main" id="{90D421B4-3DAA-C41A-BE74-1EE9E146B85F}"/>
              </a:ext>
            </a:extLst>
          </p:cNvPr>
          <p:cNvSpPr/>
          <p:nvPr/>
        </p:nvSpPr>
        <p:spPr>
          <a:xfrm>
            <a:off x="3161226" y="4991100"/>
            <a:ext cx="3563425" cy="266700"/>
          </a:xfrm>
          <a:prstGeom prst="roundRect">
            <a:avLst/>
          </a:prstGeom>
          <a:solidFill>
            <a:srgbClr val="FF0000">
              <a:alpha val="4994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圆角矩形 5">
            <a:extLst>
              <a:ext uri="{FF2B5EF4-FFF2-40B4-BE49-F238E27FC236}">
                <a16:creationId xmlns:a16="http://schemas.microsoft.com/office/drawing/2014/main" id="{9269E859-BBD9-B25B-2C92-AE64F045A3C8}"/>
              </a:ext>
            </a:extLst>
          </p:cNvPr>
          <p:cNvSpPr/>
          <p:nvPr/>
        </p:nvSpPr>
        <p:spPr>
          <a:xfrm>
            <a:off x="646626" y="5201212"/>
            <a:ext cx="5449374" cy="260103"/>
          </a:xfrm>
          <a:prstGeom prst="roundRect">
            <a:avLst/>
          </a:prstGeom>
          <a:solidFill>
            <a:srgbClr val="FF0000">
              <a:alpha val="4994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 name="图片 1">
            <a:extLst>
              <a:ext uri="{FF2B5EF4-FFF2-40B4-BE49-F238E27FC236}">
                <a16:creationId xmlns:a16="http://schemas.microsoft.com/office/drawing/2014/main" id="{4C02045E-27D2-E705-FD86-D5ECC5E83A78}"/>
              </a:ext>
            </a:extLst>
          </p:cNvPr>
          <p:cNvPicPr>
            <a:picLocks noChangeAspect="1"/>
          </p:cNvPicPr>
          <p:nvPr/>
        </p:nvPicPr>
        <p:blipFill>
          <a:blip r:embed="rId3"/>
          <a:stretch>
            <a:fillRect/>
          </a:stretch>
        </p:blipFill>
        <p:spPr>
          <a:xfrm>
            <a:off x="1155899" y="986863"/>
            <a:ext cx="10616772" cy="5391712"/>
          </a:xfrm>
          <a:prstGeom prst="rect">
            <a:avLst/>
          </a:prstGeom>
        </p:spPr>
      </p:pic>
      <p:sp>
        <p:nvSpPr>
          <p:cNvPr id="7" name="圆角矩形 6">
            <a:extLst>
              <a:ext uri="{FF2B5EF4-FFF2-40B4-BE49-F238E27FC236}">
                <a16:creationId xmlns:a16="http://schemas.microsoft.com/office/drawing/2014/main" id="{F69F97FF-96B8-15E7-5F4A-199D6EDB4401}"/>
              </a:ext>
            </a:extLst>
          </p:cNvPr>
          <p:cNvSpPr/>
          <p:nvPr/>
        </p:nvSpPr>
        <p:spPr>
          <a:xfrm flipV="1">
            <a:off x="5166553" y="2936875"/>
            <a:ext cx="6434897" cy="266700"/>
          </a:xfrm>
          <a:prstGeom prst="roundRect">
            <a:avLst/>
          </a:prstGeom>
          <a:solidFill>
            <a:srgbClr val="FF0000">
              <a:alpha val="4994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圆角矩形 7">
            <a:extLst>
              <a:ext uri="{FF2B5EF4-FFF2-40B4-BE49-F238E27FC236}">
                <a16:creationId xmlns:a16="http://schemas.microsoft.com/office/drawing/2014/main" id="{4010BBB1-FCF2-6E9E-226B-A2A079209F9F}"/>
              </a:ext>
            </a:extLst>
          </p:cNvPr>
          <p:cNvSpPr/>
          <p:nvPr/>
        </p:nvSpPr>
        <p:spPr>
          <a:xfrm flipV="1">
            <a:off x="4118803" y="3221990"/>
            <a:ext cx="6579857" cy="229128"/>
          </a:xfrm>
          <a:prstGeom prst="roundRect">
            <a:avLst/>
          </a:prstGeom>
          <a:solidFill>
            <a:srgbClr val="FF0000">
              <a:alpha val="4994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圆角矩形 8">
            <a:extLst>
              <a:ext uri="{FF2B5EF4-FFF2-40B4-BE49-F238E27FC236}">
                <a16:creationId xmlns:a16="http://schemas.microsoft.com/office/drawing/2014/main" id="{7AA185B0-B79D-D4C0-CFE1-E371D8321EC0}"/>
              </a:ext>
            </a:extLst>
          </p:cNvPr>
          <p:cNvSpPr/>
          <p:nvPr/>
        </p:nvSpPr>
        <p:spPr>
          <a:xfrm flipV="1">
            <a:off x="4118803" y="4685716"/>
            <a:ext cx="3563426" cy="305383"/>
          </a:xfrm>
          <a:prstGeom prst="roundRect">
            <a:avLst/>
          </a:prstGeom>
          <a:solidFill>
            <a:srgbClr val="FF0000">
              <a:alpha val="4994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extLst>
      <p:ext uri="{BB962C8B-B14F-4D97-AF65-F5344CB8AC3E}">
        <p14:creationId xmlns:p14="http://schemas.microsoft.com/office/powerpoint/2010/main" val="1818854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3DABE-9CE1-98D3-6096-F499E73F8F12}"/>
            </a:ext>
          </a:extLst>
        </p:cNvPr>
        <p:cNvGrpSpPr/>
        <p:nvPr/>
      </p:nvGrpSpPr>
      <p:grpSpPr>
        <a:xfrm>
          <a:off x="0" y="0"/>
          <a:ext cx="0" cy="0"/>
          <a:chOff x="0" y="0"/>
          <a:chExt cx="0" cy="0"/>
        </a:xfrm>
      </p:grpSpPr>
      <p:sp>
        <p:nvSpPr>
          <p:cNvPr id="78" name="文本框 77">
            <a:extLst>
              <a:ext uri="{FF2B5EF4-FFF2-40B4-BE49-F238E27FC236}">
                <a16:creationId xmlns:a16="http://schemas.microsoft.com/office/drawing/2014/main" id="{19F771FF-F9E9-5E85-FD1A-3E27F4FBB864}"/>
              </a:ext>
            </a:extLst>
          </p:cNvPr>
          <p:cNvSpPr txBox="1"/>
          <p:nvPr/>
        </p:nvSpPr>
        <p:spPr>
          <a:xfrm>
            <a:off x="456367" y="121142"/>
            <a:ext cx="11600165"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银河系暗物质研究的意义：</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暗物质探测的天体物理约束</a:t>
            </a:r>
          </a:p>
        </p:txBody>
      </p:sp>
      <p:grpSp>
        <p:nvGrpSpPr>
          <p:cNvPr id="79" name="组合 78">
            <a:extLst>
              <a:ext uri="{FF2B5EF4-FFF2-40B4-BE49-F238E27FC236}">
                <a16:creationId xmlns:a16="http://schemas.microsoft.com/office/drawing/2014/main" id="{772AB2FA-1CF7-E2EF-DC7D-FAF6697B20BB}"/>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95CFDF66-1D47-F168-0F28-447C9E232578}"/>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187354E9-7ABC-37EC-C40D-EABE8C244B4C}"/>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3329B9ED-D044-7BF1-56A9-344D7733CCB3}"/>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12</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ED534212-E5E6-74B3-25D0-2D90F0CBBF58}"/>
              </a:ext>
            </a:extLst>
          </p:cNvPr>
          <p:cNvPicPr>
            <a:picLocks noChangeAspect="1"/>
          </p:cNvPicPr>
          <p:nvPr/>
        </p:nvPicPr>
        <p:blipFill>
          <a:blip r:embed="rId2"/>
          <a:stretch>
            <a:fillRect/>
          </a:stretch>
        </p:blipFill>
        <p:spPr>
          <a:xfrm>
            <a:off x="592898" y="923245"/>
            <a:ext cx="7737129" cy="1376316"/>
          </a:xfrm>
          <a:prstGeom prst="rect">
            <a:avLst/>
          </a:prstGeom>
        </p:spPr>
      </p:pic>
      <p:pic>
        <p:nvPicPr>
          <p:cNvPr id="7" name="图片 6">
            <a:extLst>
              <a:ext uri="{FF2B5EF4-FFF2-40B4-BE49-F238E27FC236}">
                <a16:creationId xmlns:a16="http://schemas.microsoft.com/office/drawing/2014/main" id="{37125A59-D9D8-0D58-7791-5E7A05157DE7}"/>
              </a:ext>
            </a:extLst>
          </p:cNvPr>
          <p:cNvPicPr>
            <a:picLocks noChangeAspect="1"/>
          </p:cNvPicPr>
          <p:nvPr/>
        </p:nvPicPr>
        <p:blipFill>
          <a:blip r:embed="rId3"/>
          <a:stretch>
            <a:fillRect/>
          </a:stretch>
        </p:blipFill>
        <p:spPr>
          <a:xfrm>
            <a:off x="456367" y="2455333"/>
            <a:ext cx="7592310" cy="3403449"/>
          </a:xfrm>
          <a:prstGeom prst="rect">
            <a:avLst/>
          </a:prstGeom>
        </p:spPr>
      </p:pic>
      <p:sp>
        <p:nvSpPr>
          <p:cNvPr id="10" name="文本框 9">
            <a:extLst>
              <a:ext uri="{FF2B5EF4-FFF2-40B4-BE49-F238E27FC236}">
                <a16:creationId xmlns:a16="http://schemas.microsoft.com/office/drawing/2014/main" id="{315197B1-8264-0867-6BCB-015A021DE486}"/>
              </a:ext>
            </a:extLst>
          </p:cNvPr>
          <p:cNvSpPr txBox="1"/>
          <p:nvPr/>
        </p:nvSpPr>
        <p:spPr>
          <a:xfrm>
            <a:off x="901891" y="5853674"/>
            <a:ext cx="3094375" cy="523220"/>
          </a:xfrm>
          <a:prstGeom prst="rect">
            <a:avLst/>
          </a:prstGeom>
          <a:solidFill>
            <a:schemeClr val="bg1"/>
          </a:solidFill>
        </p:spPr>
        <p:txBody>
          <a:bodyPr wrap="square" rtlCol="0">
            <a:spAutoFit/>
          </a:bodyPr>
          <a:lstStyle/>
          <a:p>
            <a:pPr algn="ctr"/>
            <a:r>
              <a:rPr kumimoji="1" lang="zh-CN" altLang="en-US"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本地暗物质密度</a:t>
            </a:r>
          </a:p>
        </p:txBody>
      </p:sp>
      <p:sp>
        <p:nvSpPr>
          <p:cNvPr id="3" name="文本框 2">
            <a:extLst>
              <a:ext uri="{FF2B5EF4-FFF2-40B4-BE49-F238E27FC236}">
                <a16:creationId xmlns:a16="http://schemas.microsoft.com/office/drawing/2014/main" id="{86F09378-8EDC-2065-909C-21532FDC48E1}"/>
              </a:ext>
            </a:extLst>
          </p:cNvPr>
          <p:cNvSpPr txBox="1"/>
          <p:nvPr/>
        </p:nvSpPr>
        <p:spPr>
          <a:xfrm>
            <a:off x="4513211" y="5853674"/>
            <a:ext cx="3486475" cy="523220"/>
          </a:xfrm>
          <a:prstGeom prst="rect">
            <a:avLst/>
          </a:prstGeom>
          <a:solidFill>
            <a:schemeClr val="bg1"/>
          </a:solidFill>
        </p:spPr>
        <p:txBody>
          <a:bodyPr wrap="square" rtlCol="0">
            <a:spAutoFit/>
          </a:bodyPr>
          <a:lstStyle/>
          <a:p>
            <a:pPr algn="ctr"/>
            <a:r>
              <a:rPr kumimoji="1" lang="zh-CN" altLang="en-US"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本地暗物质速度分布</a:t>
            </a:r>
          </a:p>
        </p:txBody>
      </p:sp>
      <p:sp>
        <p:nvSpPr>
          <p:cNvPr id="4" name="文本框 3">
            <a:extLst>
              <a:ext uri="{FF2B5EF4-FFF2-40B4-BE49-F238E27FC236}">
                <a16:creationId xmlns:a16="http://schemas.microsoft.com/office/drawing/2014/main" id="{402EE350-A950-E448-330F-4D66A4C68C23}"/>
              </a:ext>
            </a:extLst>
          </p:cNvPr>
          <p:cNvSpPr txBox="1"/>
          <p:nvPr/>
        </p:nvSpPr>
        <p:spPr>
          <a:xfrm>
            <a:off x="7223449" y="2099506"/>
            <a:ext cx="4968551" cy="400110"/>
          </a:xfrm>
          <a:prstGeom prst="rect">
            <a:avLst/>
          </a:prstGeom>
          <a:noFill/>
        </p:spPr>
        <p:txBody>
          <a:bodyPr wrap="square" rtlCol="0">
            <a:spAutoFit/>
          </a:bodyPr>
          <a:lstStyle/>
          <a:p>
            <a:r>
              <a:rPr kumimoji="1" lang="en-US" altLang="zh-CN" sz="2000" b="1" dirty="0">
                <a:latin typeface="Times New Roman" panose="02020603050405020304" pitchFamily="18" charset="0"/>
                <a:cs typeface="Times New Roman" panose="02020603050405020304" pitchFamily="18" charset="0"/>
              </a:rPr>
              <a:t>Read, </a:t>
            </a:r>
            <a:r>
              <a:rPr kumimoji="1" lang="en-US" altLang="zh-CN" sz="2000" b="1" dirty="0" err="1">
                <a:latin typeface="Times New Roman" panose="02020603050405020304" pitchFamily="18" charset="0"/>
                <a:cs typeface="Times New Roman" panose="02020603050405020304" pitchFamily="18" charset="0"/>
              </a:rPr>
              <a:t>JPhG</a:t>
            </a:r>
            <a:r>
              <a:rPr kumimoji="1" lang="en-US" altLang="zh-CN" sz="2000" b="1" dirty="0">
                <a:latin typeface="Times New Roman" panose="02020603050405020304" pitchFamily="18" charset="0"/>
                <a:cs typeface="Times New Roman" panose="02020603050405020304" pitchFamily="18" charset="0"/>
              </a:rPr>
              <a:t>, 2014, 41, 3101</a:t>
            </a:r>
            <a:endParaRPr kumimoji="1"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2113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781A0-E054-23F3-855E-51D67443AEB3}"/>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5BBA4B1C-8D91-25D2-A3BD-4960D90E67B7}"/>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B52C19CB-0011-8462-1BEF-B975B0DC0BA3}"/>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54DAE494-A7EC-E96A-9526-50578C1CC555}"/>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3D571B64-9151-551A-AF3F-BDE7B9B12324}"/>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13</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1" name="图片 20">
            <a:extLst>
              <a:ext uri="{FF2B5EF4-FFF2-40B4-BE49-F238E27FC236}">
                <a16:creationId xmlns:a16="http://schemas.microsoft.com/office/drawing/2014/main" id="{B3D96396-A2A2-9A4F-160D-884834D34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057" y="969516"/>
            <a:ext cx="4692569" cy="4052673"/>
          </a:xfrm>
          <a:prstGeom prst="rect">
            <a:avLst/>
          </a:prstGeom>
        </p:spPr>
      </p:pic>
      <p:pic>
        <p:nvPicPr>
          <p:cNvPr id="23" name="图片 22">
            <a:extLst>
              <a:ext uri="{FF2B5EF4-FFF2-40B4-BE49-F238E27FC236}">
                <a16:creationId xmlns:a16="http://schemas.microsoft.com/office/drawing/2014/main" id="{3DD83911-E744-322C-5343-05C857DB14E7}"/>
              </a:ext>
            </a:extLst>
          </p:cNvPr>
          <p:cNvPicPr>
            <a:picLocks noChangeAspect="1"/>
          </p:cNvPicPr>
          <p:nvPr/>
        </p:nvPicPr>
        <p:blipFill rotWithShape="1">
          <a:blip r:embed="rId3">
            <a:extLst>
              <a:ext uri="{28A0092B-C50C-407E-A947-70E740481C1C}">
                <a14:useLocalDpi xmlns:a14="http://schemas.microsoft.com/office/drawing/2010/main" val="0"/>
              </a:ext>
            </a:extLst>
          </a:blip>
          <a:srcRect l="45659"/>
          <a:stretch/>
        </p:blipFill>
        <p:spPr>
          <a:xfrm>
            <a:off x="7439840" y="3064486"/>
            <a:ext cx="2124289" cy="1957703"/>
          </a:xfrm>
          <a:prstGeom prst="rect">
            <a:avLst/>
          </a:prstGeom>
        </p:spPr>
      </p:pic>
      <p:pic>
        <p:nvPicPr>
          <p:cNvPr id="29" name="图片 28" descr="1280px-Artist's_impression_of_the_Milky_Way_(updated_-_annotated).jpg">
            <a:extLst>
              <a:ext uri="{FF2B5EF4-FFF2-40B4-BE49-F238E27FC236}">
                <a16:creationId xmlns:a16="http://schemas.microsoft.com/office/drawing/2014/main" id="{56C2830E-E865-4711-441F-2F60920BD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841" y="969515"/>
            <a:ext cx="2124289" cy="2124289"/>
          </a:xfrm>
          <a:prstGeom prst="rect">
            <a:avLst/>
          </a:prstGeom>
        </p:spPr>
      </p:pic>
      <p:sp>
        <p:nvSpPr>
          <p:cNvPr id="30" name="文本框 29">
            <a:extLst>
              <a:ext uri="{FF2B5EF4-FFF2-40B4-BE49-F238E27FC236}">
                <a16:creationId xmlns:a16="http://schemas.microsoft.com/office/drawing/2014/main" id="{232DAAF1-F123-78DC-2B08-28F18A58413D}"/>
              </a:ext>
            </a:extLst>
          </p:cNvPr>
          <p:cNvSpPr txBox="1"/>
          <p:nvPr/>
        </p:nvSpPr>
        <p:spPr>
          <a:xfrm>
            <a:off x="1221058" y="5115195"/>
            <a:ext cx="8343071" cy="1477328"/>
          </a:xfrm>
          <a:prstGeom prst="rect">
            <a:avLst/>
          </a:prstGeom>
          <a:solidFill>
            <a:srgbClr val="FFC000"/>
          </a:solidFill>
        </p:spPr>
        <p:txBody>
          <a:bodyPr wrap="square" rtlCol="0">
            <a:spAutoFit/>
          </a:bodyPr>
          <a:lstStyle/>
          <a:p>
            <a:r>
              <a:rPr kumimoji="1" lang="zh-CN" altLang="en-US" sz="2250" b="1" dirty="0">
                <a:solidFill>
                  <a:srgbClr val="C00000"/>
                </a:solidFill>
                <a:latin typeface="SimHei" charset="-122"/>
                <a:ea typeface="SimHei" charset="-122"/>
                <a:cs typeface="SimHei" charset="-122"/>
              </a:rPr>
              <a:t>银河系暗物质研究核心问题：</a:t>
            </a:r>
            <a:endParaRPr kumimoji="1" lang="en-US" altLang="zh-CN" sz="2250" b="1" dirty="0">
              <a:solidFill>
                <a:srgbClr val="C00000"/>
              </a:solidFill>
              <a:latin typeface="SimHei" charset="-122"/>
              <a:ea typeface="SimHei" charset="-122"/>
              <a:cs typeface="SimHei" charset="-122"/>
            </a:endParaRPr>
          </a:p>
          <a:p>
            <a:pPr marL="342900" indent="-342900">
              <a:buFont typeface="Wingdings" pitchFamily="2" charset="2"/>
              <a:buChar char="Ø"/>
            </a:pPr>
            <a:r>
              <a:rPr kumimoji="1" lang="zh-CN" altLang="en-US" sz="2250" b="1" dirty="0">
                <a:solidFill>
                  <a:srgbClr val="C00000"/>
                </a:solidFill>
                <a:latin typeface="SimHei" charset="-122"/>
                <a:ea typeface="SimHei" charset="-122"/>
                <a:cs typeface="SimHei" charset="-122"/>
              </a:rPr>
              <a:t>暗物质晕总质量</a:t>
            </a:r>
            <a:endParaRPr kumimoji="1" lang="en-US" altLang="zh-CN" sz="2250" b="1" dirty="0">
              <a:solidFill>
                <a:srgbClr val="C00000"/>
              </a:solidFill>
              <a:latin typeface="SimHei" charset="-122"/>
              <a:ea typeface="SimHei" charset="-122"/>
              <a:cs typeface="SimHei" charset="-122"/>
            </a:endParaRPr>
          </a:p>
          <a:p>
            <a:pPr marL="342900" indent="-342900">
              <a:buFont typeface="Wingdings" pitchFamily="2" charset="2"/>
              <a:buChar char="Ø"/>
            </a:pPr>
            <a:r>
              <a:rPr kumimoji="1" lang="zh-CN" altLang="en-US" sz="2250" b="1" dirty="0">
                <a:solidFill>
                  <a:srgbClr val="C00000"/>
                </a:solidFill>
                <a:latin typeface="SimHei" charset="-122"/>
                <a:ea typeface="SimHei" charset="-122"/>
                <a:cs typeface="SimHei" charset="-122"/>
              </a:rPr>
              <a:t>暗物质晕形状</a:t>
            </a:r>
            <a:endParaRPr kumimoji="1" lang="en-US" altLang="zh-CN" sz="2250" b="1" dirty="0">
              <a:solidFill>
                <a:srgbClr val="C00000"/>
              </a:solidFill>
              <a:latin typeface="SimHei" charset="-122"/>
              <a:ea typeface="SimHei" charset="-122"/>
              <a:cs typeface="SimHei" charset="-122"/>
            </a:endParaRPr>
          </a:p>
          <a:p>
            <a:pPr marL="342900" indent="-342900">
              <a:buFont typeface="Wingdings" pitchFamily="2" charset="2"/>
              <a:buChar char="Ø"/>
            </a:pPr>
            <a:r>
              <a:rPr kumimoji="1" lang="zh-CN" altLang="en-US" sz="2250" b="1" dirty="0">
                <a:solidFill>
                  <a:srgbClr val="C00000"/>
                </a:solidFill>
                <a:latin typeface="SimHei" charset="-122"/>
                <a:ea typeface="SimHei" charset="-122"/>
                <a:cs typeface="SimHei" charset="-122"/>
              </a:rPr>
              <a:t>暗物质分布（特别是本地密度与速度）</a:t>
            </a:r>
            <a:endParaRPr kumimoji="1" lang="en-US" altLang="zh-CN" sz="2250" b="1" dirty="0">
              <a:solidFill>
                <a:srgbClr val="C00000"/>
              </a:solidFill>
              <a:latin typeface="SimHei" charset="-122"/>
              <a:ea typeface="SimHei" charset="-122"/>
              <a:cs typeface="SimHei" charset="-122"/>
            </a:endParaRPr>
          </a:p>
        </p:txBody>
      </p:sp>
      <p:cxnSp>
        <p:nvCxnSpPr>
          <p:cNvPr id="31" name="直线箭头连接符 30">
            <a:extLst>
              <a:ext uri="{FF2B5EF4-FFF2-40B4-BE49-F238E27FC236}">
                <a16:creationId xmlns:a16="http://schemas.microsoft.com/office/drawing/2014/main" id="{01AB5FFA-9B9B-39E2-56E7-A598F383E64E}"/>
              </a:ext>
            </a:extLst>
          </p:cNvPr>
          <p:cNvCxnSpPr>
            <a:cxnSpLocks/>
          </p:cNvCxnSpPr>
          <p:nvPr/>
        </p:nvCxnSpPr>
        <p:spPr bwMode="auto">
          <a:xfrm flipV="1">
            <a:off x="3781168" y="969515"/>
            <a:ext cx="3658671" cy="2026337"/>
          </a:xfrm>
          <a:prstGeom prst="straightConnector1">
            <a:avLst/>
          </a:prstGeom>
          <a:solidFill>
            <a:srgbClr val="00B8FF"/>
          </a:solidFill>
          <a:ln w="50800" cap="flat" cmpd="sng" algn="ctr">
            <a:solidFill>
              <a:srgbClr val="FF0000"/>
            </a:solidFill>
            <a:prstDash val="dash"/>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直线箭头连接符 32">
            <a:extLst>
              <a:ext uri="{FF2B5EF4-FFF2-40B4-BE49-F238E27FC236}">
                <a16:creationId xmlns:a16="http://schemas.microsoft.com/office/drawing/2014/main" id="{6C9BDE19-6E45-0EBC-C148-5EB3290B9C50}"/>
              </a:ext>
            </a:extLst>
          </p:cNvPr>
          <p:cNvCxnSpPr>
            <a:cxnSpLocks/>
          </p:cNvCxnSpPr>
          <p:nvPr/>
        </p:nvCxnSpPr>
        <p:spPr bwMode="auto">
          <a:xfrm>
            <a:off x="3668702" y="3333743"/>
            <a:ext cx="3771137" cy="1683500"/>
          </a:xfrm>
          <a:prstGeom prst="straightConnector1">
            <a:avLst/>
          </a:prstGeom>
          <a:solidFill>
            <a:srgbClr val="00B8FF"/>
          </a:solidFill>
          <a:ln w="50800" cap="flat" cmpd="sng" algn="ctr">
            <a:solidFill>
              <a:srgbClr val="FF0000"/>
            </a:solidFill>
            <a:prstDash val="dash"/>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6" name="文本框 35">
            <a:extLst>
              <a:ext uri="{FF2B5EF4-FFF2-40B4-BE49-F238E27FC236}">
                <a16:creationId xmlns:a16="http://schemas.microsoft.com/office/drawing/2014/main" id="{3DE9959B-536A-C1A1-EF43-5E7D63BC862E}"/>
              </a:ext>
            </a:extLst>
          </p:cNvPr>
          <p:cNvSpPr txBox="1"/>
          <p:nvPr/>
        </p:nvSpPr>
        <p:spPr>
          <a:xfrm>
            <a:off x="9887484" y="1718579"/>
            <a:ext cx="651862" cy="2554545"/>
          </a:xfrm>
          <a:prstGeom prst="rect">
            <a:avLst/>
          </a:prstGeom>
          <a:noFill/>
        </p:spPr>
        <p:txBody>
          <a:bodyPr wrap="square" rtlCol="0">
            <a:spAutoFit/>
          </a:bodyPr>
          <a:lstStyle/>
          <a:p>
            <a:r>
              <a:rPr kumimoji="1" lang="zh-CN" altLang="en-US" sz="4000" dirty="0">
                <a:solidFill>
                  <a:srgbClr val="C00000"/>
                </a:solidFill>
                <a:latin typeface="SimHei" panose="02010609060101010101" pitchFamily="49" charset="-122"/>
                <a:ea typeface="SimHei" panose="02010609060101010101" pitchFamily="49" charset="-122"/>
              </a:rPr>
              <a:t>可见物质</a:t>
            </a:r>
          </a:p>
        </p:txBody>
      </p:sp>
      <p:sp>
        <p:nvSpPr>
          <p:cNvPr id="37" name="文本框 36">
            <a:extLst>
              <a:ext uri="{FF2B5EF4-FFF2-40B4-BE49-F238E27FC236}">
                <a16:creationId xmlns:a16="http://schemas.microsoft.com/office/drawing/2014/main" id="{9F6F9709-CC98-40CE-C897-BDA73E567B81}"/>
              </a:ext>
            </a:extLst>
          </p:cNvPr>
          <p:cNvSpPr txBox="1"/>
          <p:nvPr/>
        </p:nvSpPr>
        <p:spPr>
          <a:xfrm>
            <a:off x="1353655" y="969515"/>
            <a:ext cx="2104159" cy="707886"/>
          </a:xfrm>
          <a:prstGeom prst="rect">
            <a:avLst/>
          </a:prstGeom>
          <a:noFill/>
        </p:spPr>
        <p:txBody>
          <a:bodyPr wrap="square" rtlCol="0">
            <a:spAutoFit/>
          </a:bodyPr>
          <a:lstStyle/>
          <a:p>
            <a:r>
              <a:rPr kumimoji="1" lang="zh-CN" altLang="en-US" sz="4000" dirty="0">
                <a:solidFill>
                  <a:schemeClr val="bg1"/>
                </a:solidFill>
                <a:latin typeface="SimHei" panose="02010609060101010101" pitchFamily="49" charset="-122"/>
                <a:ea typeface="SimHei" panose="02010609060101010101" pitchFamily="49" charset="-122"/>
                <a:cs typeface="SimSun" charset="-122"/>
              </a:rPr>
              <a:t>银河系</a:t>
            </a:r>
          </a:p>
        </p:txBody>
      </p:sp>
      <p:sp>
        <p:nvSpPr>
          <p:cNvPr id="38" name="文本框 37">
            <a:extLst>
              <a:ext uri="{FF2B5EF4-FFF2-40B4-BE49-F238E27FC236}">
                <a16:creationId xmlns:a16="http://schemas.microsoft.com/office/drawing/2014/main" id="{EE92E1A6-D633-384F-5E80-8C4DF68C91E9}"/>
              </a:ext>
            </a:extLst>
          </p:cNvPr>
          <p:cNvSpPr txBox="1"/>
          <p:nvPr/>
        </p:nvSpPr>
        <p:spPr>
          <a:xfrm rot="4060399">
            <a:off x="2241260" y="2588808"/>
            <a:ext cx="2531531" cy="400110"/>
          </a:xfrm>
          <a:prstGeom prst="rect">
            <a:avLst/>
          </a:prstGeom>
          <a:noFill/>
        </p:spPr>
        <p:txBody>
          <a:bodyPr wrap="square" rtlCol="0">
            <a:spAutoFit/>
          </a:bodyPr>
          <a:lstStyle/>
          <a:p>
            <a:r>
              <a:rPr kumimoji="1" lang="en-US" altLang="zh-CN" sz="2000" b="1" dirty="0">
                <a:solidFill>
                  <a:schemeClr val="bg1"/>
                </a:solidFill>
                <a:latin typeface="Times New Roman" panose="02020603050405020304" pitchFamily="18" charset="0"/>
                <a:cs typeface="Times New Roman" panose="02020603050405020304" pitchFamily="18" charset="0"/>
              </a:rPr>
              <a:t>~200-300 </a:t>
            </a:r>
            <a:r>
              <a:rPr kumimoji="1" lang="en-US" altLang="zh-CN" sz="2000" b="1" dirty="0" err="1">
                <a:solidFill>
                  <a:schemeClr val="bg1"/>
                </a:solidFill>
                <a:latin typeface="Times New Roman" panose="02020603050405020304" pitchFamily="18" charset="0"/>
                <a:cs typeface="Times New Roman" panose="02020603050405020304" pitchFamily="18" charset="0"/>
              </a:rPr>
              <a:t>kpc</a:t>
            </a:r>
            <a:endParaRPr kumimoji="1" lang="zh-CN" altLang="en-US" sz="2000" b="1" dirty="0">
              <a:solidFill>
                <a:schemeClr val="bg1"/>
              </a:solidFill>
              <a:latin typeface="Times New Roman" panose="02020603050405020304" pitchFamily="18" charset="0"/>
              <a:cs typeface="Times New Roman" panose="02020603050405020304" pitchFamily="18" charset="0"/>
            </a:endParaRPr>
          </a:p>
        </p:txBody>
      </p:sp>
      <p:sp>
        <p:nvSpPr>
          <p:cNvPr id="39" name="文本框 38">
            <a:extLst>
              <a:ext uri="{FF2B5EF4-FFF2-40B4-BE49-F238E27FC236}">
                <a16:creationId xmlns:a16="http://schemas.microsoft.com/office/drawing/2014/main" id="{7E539849-5E1E-E77F-122F-C85F5549C971}"/>
              </a:ext>
            </a:extLst>
          </p:cNvPr>
          <p:cNvSpPr txBox="1"/>
          <p:nvPr/>
        </p:nvSpPr>
        <p:spPr>
          <a:xfrm>
            <a:off x="3781168" y="4037725"/>
            <a:ext cx="1232830" cy="400110"/>
          </a:xfrm>
          <a:prstGeom prst="rect">
            <a:avLst/>
          </a:prstGeom>
          <a:noFill/>
        </p:spPr>
        <p:txBody>
          <a:bodyPr wrap="square" rtlCol="0">
            <a:spAutoFit/>
          </a:bodyPr>
          <a:lstStyle/>
          <a:p>
            <a:r>
              <a:rPr kumimoji="1" lang="zh-CN" altLang="en-US" sz="2000" dirty="0">
                <a:solidFill>
                  <a:schemeClr val="bg1"/>
                </a:solidFill>
                <a:latin typeface="SimHei" panose="02010609060101010101" pitchFamily="49" charset="-122"/>
                <a:ea typeface="SimHei" panose="02010609060101010101" pitchFamily="49" charset="-122"/>
              </a:rPr>
              <a:t>暗物质晕</a:t>
            </a:r>
          </a:p>
        </p:txBody>
      </p:sp>
      <p:sp>
        <p:nvSpPr>
          <p:cNvPr id="40" name="文本框 39">
            <a:extLst>
              <a:ext uri="{FF2B5EF4-FFF2-40B4-BE49-F238E27FC236}">
                <a16:creationId xmlns:a16="http://schemas.microsoft.com/office/drawing/2014/main" id="{052A3B18-1776-488F-0093-34A435166283}"/>
              </a:ext>
            </a:extLst>
          </p:cNvPr>
          <p:cNvSpPr txBox="1"/>
          <p:nvPr/>
        </p:nvSpPr>
        <p:spPr>
          <a:xfrm>
            <a:off x="4929976" y="4329416"/>
            <a:ext cx="1164504" cy="338554"/>
          </a:xfrm>
          <a:prstGeom prst="rect">
            <a:avLst/>
          </a:prstGeom>
          <a:noFill/>
        </p:spPr>
        <p:txBody>
          <a:bodyPr wrap="square" rtlCol="0">
            <a:spAutoFit/>
          </a:bodyPr>
          <a:lstStyle/>
          <a:p>
            <a:r>
              <a:rPr kumimoji="1" lang="en-US" altLang="zh-CN" sz="1600" b="1" dirty="0">
                <a:solidFill>
                  <a:schemeClr val="bg1"/>
                </a:solidFill>
                <a:latin typeface="Times New Roman" panose="02020603050405020304" pitchFamily="18" charset="0"/>
                <a:cs typeface="Times New Roman" panose="02020603050405020304" pitchFamily="18" charset="0"/>
              </a:rPr>
              <a:t>30 </a:t>
            </a:r>
            <a:r>
              <a:rPr kumimoji="1" lang="en-US" altLang="zh-CN" sz="1600" b="1" dirty="0" err="1">
                <a:solidFill>
                  <a:schemeClr val="bg1"/>
                </a:solidFill>
                <a:latin typeface="Times New Roman" panose="02020603050405020304" pitchFamily="18" charset="0"/>
                <a:cs typeface="Times New Roman" panose="02020603050405020304" pitchFamily="18" charset="0"/>
              </a:rPr>
              <a:t>kpc</a:t>
            </a:r>
            <a:endParaRPr kumimoji="1" lang="zh-CN" altLang="en-US" sz="1600" b="1" dirty="0">
              <a:solidFill>
                <a:schemeClr val="bg1"/>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7952C4CF-B05A-FF5B-8874-D97B2C649A00}"/>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银河系暗物质研究：</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核心问题</a:t>
            </a:r>
          </a:p>
        </p:txBody>
      </p:sp>
    </p:spTree>
    <p:extLst>
      <p:ext uri="{BB962C8B-B14F-4D97-AF65-F5344CB8AC3E}">
        <p14:creationId xmlns:p14="http://schemas.microsoft.com/office/powerpoint/2010/main" val="365530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6B188-8A2B-876C-F854-12ED5C79F239}"/>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598504F1-7EC8-67EF-B376-19B0EB8F385D}"/>
              </a:ext>
            </a:extLst>
          </p:cNvPr>
          <p:cNvSpPr txBox="1"/>
          <p:nvPr/>
        </p:nvSpPr>
        <p:spPr>
          <a:xfrm>
            <a:off x="456368" y="121142"/>
            <a:ext cx="1107996" cy="646331"/>
          </a:xfrm>
          <a:prstGeom prst="rect">
            <a:avLst/>
          </a:prstGeom>
          <a:noFill/>
        </p:spPr>
        <p:txBody>
          <a:bodyPr wrap="non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目录</a:t>
            </a:r>
          </a:p>
        </p:txBody>
      </p:sp>
      <p:grpSp>
        <p:nvGrpSpPr>
          <p:cNvPr id="3" name="组合 2">
            <a:extLst>
              <a:ext uri="{FF2B5EF4-FFF2-40B4-BE49-F238E27FC236}">
                <a16:creationId xmlns:a16="http://schemas.microsoft.com/office/drawing/2014/main" id="{FD4E53EC-9B83-4AD4-DBB8-ED54863258A2}"/>
              </a:ext>
            </a:extLst>
          </p:cNvPr>
          <p:cNvGrpSpPr/>
          <p:nvPr/>
        </p:nvGrpSpPr>
        <p:grpSpPr>
          <a:xfrm>
            <a:off x="0" y="165171"/>
            <a:ext cx="428625" cy="558274"/>
            <a:chOff x="1" y="363398"/>
            <a:chExt cx="529962" cy="430887"/>
          </a:xfrm>
          <a:solidFill>
            <a:srgbClr val="005897"/>
          </a:solidFill>
        </p:grpSpPr>
        <p:sp>
          <p:nvSpPr>
            <p:cNvPr id="6" name="矩形 5">
              <a:extLst>
                <a:ext uri="{FF2B5EF4-FFF2-40B4-BE49-F238E27FC236}">
                  <a16:creationId xmlns:a16="http://schemas.microsoft.com/office/drawing/2014/main" id="{6D065AEE-8BA3-58BA-F8CB-1B27BBFF0031}"/>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7" name="矩形 6">
              <a:extLst>
                <a:ext uri="{FF2B5EF4-FFF2-40B4-BE49-F238E27FC236}">
                  <a16:creationId xmlns:a16="http://schemas.microsoft.com/office/drawing/2014/main" id="{FEE0CCAC-E9F9-C240-EF69-D1A24A6E0DE8}"/>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9" name="文本框 8">
            <a:extLst>
              <a:ext uri="{FF2B5EF4-FFF2-40B4-BE49-F238E27FC236}">
                <a16:creationId xmlns:a16="http://schemas.microsoft.com/office/drawing/2014/main" id="{34A793FE-2BFC-03F0-BD7C-3DBC41A25A3F}"/>
              </a:ext>
            </a:extLst>
          </p:cNvPr>
          <p:cNvSpPr txBox="1"/>
          <p:nvPr/>
        </p:nvSpPr>
        <p:spPr>
          <a:xfrm>
            <a:off x="1154482" y="1428623"/>
            <a:ext cx="1745927" cy="769441"/>
          </a:xfrm>
          <a:prstGeom prst="rect">
            <a:avLst/>
          </a:prstGeom>
          <a:noFill/>
        </p:spPr>
        <p:txBody>
          <a:bodyPr wrap="square" rtlCol="0">
            <a:spAutoFit/>
          </a:bodyPr>
          <a:lstStyle/>
          <a:p>
            <a:pPr algn="ctr">
              <a:spcBef>
                <a:spcPct val="0"/>
              </a:spcBef>
              <a:defRPr/>
            </a:pPr>
            <a:r>
              <a:rPr lang="zh-CN" altLang="en-US" sz="4400" b="1" kern="100" dirty="0">
                <a:solidFill>
                  <a:srgbClr val="005897"/>
                </a:solidFill>
                <a:latin typeface="Times New Roman" panose="02020603050405020304" pitchFamily="18" charset="0"/>
                <a:ea typeface="微软雅黑" panose="020B0503020204020204" pitchFamily="34" charset="-122"/>
                <a:cs typeface="Times New Roman" panose="02020603050405020304" pitchFamily="18" charset="0"/>
              </a:rPr>
              <a:t>目 录</a:t>
            </a:r>
          </a:p>
        </p:txBody>
      </p:sp>
      <p:cxnSp>
        <p:nvCxnSpPr>
          <p:cNvPr id="10" name="直接连接符 9">
            <a:extLst>
              <a:ext uri="{FF2B5EF4-FFF2-40B4-BE49-F238E27FC236}">
                <a16:creationId xmlns:a16="http://schemas.microsoft.com/office/drawing/2014/main" id="{00B7DC7A-56D6-E4D0-37ED-42A647C7ADF7}"/>
              </a:ext>
            </a:extLst>
          </p:cNvPr>
          <p:cNvCxnSpPr>
            <a:cxnSpLocks/>
          </p:cNvCxnSpPr>
          <p:nvPr/>
        </p:nvCxnSpPr>
        <p:spPr>
          <a:xfrm>
            <a:off x="824384" y="2281229"/>
            <a:ext cx="240612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DFB6FE2D-E3D2-DD01-6423-0E98C0339FFA}"/>
              </a:ext>
            </a:extLst>
          </p:cNvPr>
          <p:cNvSpPr txBox="1"/>
          <p:nvPr/>
        </p:nvSpPr>
        <p:spPr>
          <a:xfrm>
            <a:off x="671114" y="2281229"/>
            <a:ext cx="2712662" cy="769441"/>
          </a:xfrm>
          <a:prstGeom prst="rect">
            <a:avLst/>
          </a:prstGeom>
          <a:noFill/>
        </p:spPr>
        <p:txBody>
          <a:bodyPr wrap="square" rtlCol="0">
            <a:spAutoFit/>
          </a:bodyPr>
          <a:lstStyle/>
          <a:p>
            <a:pPr algn="ctr">
              <a:spcBef>
                <a:spcPct val="0"/>
              </a:spcBef>
              <a:defRPr/>
            </a:pPr>
            <a:r>
              <a:rPr lang="en-US" altLang="zh-CN" sz="4400" kern="100" dirty="0">
                <a:solidFill>
                  <a:schemeClr val="bg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Contents</a:t>
            </a:r>
          </a:p>
        </p:txBody>
      </p:sp>
      <p:grpSp>
        <p:nvGrpSpPr>
          <p:cNvPr id="49" name="组合 48">
            <a:extLst>
              <a:ext uri="{FF2B5EF4-FFF2-40B4-BE49-F238E27FC236}">
                <a16:creationId xmlns:a16="http://schemas.microsoft.com/office/drawing/2014/main" id="{19445117-E2B1-F9DD-A9E4-A04550070269}"/>
              </a:ext>
            </a:extLst>
          </p:cNvPr>
          <p:cNvGrpSpPr/>
          <p:nvPr/>
        </p:nvGrpSpPr>
        <p:grpSpPr>
          <a:xfrm>
            <a:off x="5203095" y="1754669"/>
            <a:ext cx="3755554" cy="646331"/>
            <a:chOff x="5937827" y="1657363"/>
            <a:chExt cx="3755554" cy="646331"/>
          </a:xfrm>
        </p:grpSpPr>
        <p:sp>
          <p:nvSpPr>
            <p:cNvPr id="13" name="文本框 12">
              <a:extLst>
                <a:ext uri="{FF2B5EF4-FFF2-40B4-BE49-F238E27FC236}">
                  <a16:creationId xmlns:a16="http://schemas.microsoft.com/office/drawing/2014/main" id="{106A7042-C95A-6182-F745-946C5E92C0DE}"/>
                </a:ext>
              </a:extLst>
            </p:cNvPr>
            <p:cNvSpPr txBox="1"/>
            <p:nvPr/>
          </p:nvSpPr>
          <p:spPr>
            <a:xfrm>
              <a:off x="6885937" y="1657363"/>
              <a:ext cx="2807444" cy="646331"/>
            </a:xfrm>
            <a:prstGeom prst="rect">
              <a:avLst/>
            </a:prstGeom>
            <a:noFill/>
          </p:spPr>
          <p:txBody>
            <a:bodyPr wrap="square" rtlCol="0" anchor="ctr" anchorCtr="0">
              <a:spAutoFit/>
            </a:bodyPr>
            <a:lstStyle/>
            <a:p>
              <a:pPr marL="12700">
                <a:lnSpc>
                  <a:spcPct val="100000"/>
                </a:lnSpc>
              </a:pPr>
              <a:r>
                <a:rPr lang="zh-CN" altLang="en-US" sz="3600" b="1" dirty="0">
                  <a:solidFill>
                    <a:schemeClr val="bg1">
                      <a:lumMod val="65000"/>
                    </a:schemeClr>
                  </a:solidFill>
                  <a:latin typeface="Times New Roman" panose="02020603050405020304" pitchFamily="18" charset="0"/>
                  <a:ea typeface="微软雅黑" panose="020B0503020204020204" pitchFamily="34" charset="-122"/>
                  <a:cs typeface="Microsoft YaHei UI" panose="020B0503020204020204" charset="-122"/>
                </a:rPr>
                <a:t>背景介绍</a:t>
              </a:r>
            </a:p>
          </p:txBody>
        </p:sp>
        <p:grpSp>
          <p:nvGrpSpPr>
            <p:cNvPr id="15" name="组合 14">
              <a:extLst>
                <a:ext uri="{FF2B5EF4-FFF2-40B4-BE49-F238E27FC236}">
                  <a16:creationId xmlns:a16="http://schemas.microsoft.com/office/drawing/2014/main" id="{6B19ED7E-F09C-311C-6EB0-6E1E11A63039}"/>
                </a:ext>
              </a:extLst>
            </p:cNvPr>
            <p:cNvGrpSpPr/>
            <p:nvPr/>
          </p:nvGrpSpPr>
          <p:grpSpPr>
            <a:xfrm>
              <a:off x="5937827" y="1661702"/>
              <a:ext cx="637666" cy="637652"/>
              <a:chOff x="7935668" y="1394445"/>
              <a:chExt cx="602565" cy="602566"/>
            </a:xfrm>
            <a:solidFill>
              <a:srgbClr val="005897"/>
            </a:solidFill>
          </p:grpSpPr>
          <p:sp>
            <p:nvSpPr>
              <p:cNvPr id="19" name="圆角矩形 2">
                <a:extLst>
                  <a:ext uri="{FF2B5EF4-FFF2-40B4-BE49-F238E27FC236}">
                    <a16:creationId xmlns:a16="http://schemas.microsoft.com/office/drawing/2014/main" id="{8ABB6D50-0DA1-A888-E2D3-4E0EF93DCC50}"/>
                  </a:ext>
                </a:extLst>
              </p:cNvPr>
              <p:cNvSpPr/>
              <p:nvPr/>
            </p:nvSpPr>
            <p:spPr>
              <a:xfrm rot="2700000">
                <a:off x="7935668" y="1394445"/>
                <a:ext cx="602566" cy="60256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Times New Roman" panose="02020603050405020304" pitchFamily="18" charset="0"/>
                  <a:ea typeface="微软雅黑" panose="020B0503020204020204" pitchFamily="34" charset="-122"/>
                </a:endParaRPr>
              </a:p>
            </p:txBody>
          </p:sp>
          <p:sp>
            <p:nvSpPr>
              <p:cNvPr id="20" name="文本框 19">
                <a:extLst>
                  <a:ext uri="{FF2B5EF4-FFF2-40B4-BE49-F238E27FC236}">
                    <a16:creationId xmlns:a16="http://schemas.microsoft.com/office/drawing/2014/main" id="{F9F4F1D2-B7BF-8BF7-4AA8-5F7F08C51826}"/>
                  </a:ext>
                </a:extLst>
              </p:cNvPr>
              <p:cNvSpPr txBox="1"/>
              <p:nvPr/>
            </p:nvSpPr>
            <p:spPr>
              <a:xfrm>
                <a:off x="8055207" y="1410071"/>
                <a:ext cx="371951" cy="552598"/>
              </a:xfrm>
              <a:prstGeom prst="rect">
                <a:avLst/>
              </a:prstGeom>
              <a:noFill/>
              <a:effectLst/>
            </p:spPr>
            <p:txBody>
              <a:bodyPr wrap="square" rtlCol="0">
                <a:spAutoFit/>
              </a:bodyPr>
              <a:lstStyle/>
              <a:p>
                <a:r>
                  <a:rPr lang="en-US" altLang="zh-CN"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rPr>
                  <a:t>1</a:t>
                </a:r>
                <a:endParaRPr lang="zh-CN" altLang="en-US"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endParaRPr>
              </a:p>
            </p:txBody>
          </p:sp>
        </p:grpSp>
      </p:grpSp>
      <p:cxnSp>
        <p:nvCxnSpPr>
          <p:cNvPr id="37" name="直接连接符 36">
            <a:extLst>
              <a:ext uri="{FF2B5EF4-FFF2-40B4-BE49-F238E27FC236}">
                <a16:creationId xmlns:a16="http://schemas.microsoft.com/office/drawing/2014/main" id="{FCD849E1-B61A-AB87-EFD6-8A313431B85B}"/>
              </a:ext>
            </a:extLst>
          </p:cNvPr>
          <p:cNvCxnSpPr>
            <a:cxnSpLocks/>
          </p:cNvCxnSpPr>
          <p:nvPr/>
        </p:nvCxnSpPr>
        <p:spPr>
          <a:xfrm>
            <a:off x="3759097" y="1189133"/>
            <a:ext cx="0" cy="5367044"/>
          </a:xfrm>
          <a:prstGeom prst="line">
            <a:avLst/>
          </a:prstGeom>
          <a:ln>
            <a:gradFill>
              <a:gsLst>
                <a:gs pos="0">
                  <a:srgbClr val="0067C5">
                    <a:alpha val="10000"/>
                  </a:srgbClr>
                </a:gs>
                <a:gs pos="100000">
                  <a:srgbClr val="0067C5">
                    <a:alpha val="14000"/>
                  </a:srgbClr>
                </a:gs>
                <a:gs pos="53000">
                  <a:srgbClr val="0067BF"/>
                </a:gs>
              </a:gsLst>
              <a:lin ang="16200000" scaled="1"/>
            </a:gradFill>
          </a:ln>
        </p:spPr>
        <p:style>
          <a:lnRef idx="1">
            <a:schemeClr val="accent1"/>
          </a:lnRef>
          <a:fillRef idx="0">
            <a:schemeClr val="accent1"/>
          </a:fillRef>
          <a:effectRef idx="0">
            <a:schemeClr val="accent1"/>
          </a:effectRef>
          <a:fontRef idx="minor">
            <a:schemeClr val="tx1"/>
          </a:fontRef>
        </p:style>
      </p:cxnSp>
      <p:grpSp>
        <p:nvGrpSpPr>
          <p:cNvPr id="50" name="组合 49">
            <a:extLst>
              <a:ext uri="{FF2B5EF4-FFF2-40B4-BE49-F238E27FC236}">
                <a16:creationId xmlns:a16="http://schemas.microsoft.com/office/drawing/2014/main" id="{23B3B9A7-C118-CDB1-77AE-1368828866C1}"/>
              </a:ext>
            </a:extLst>
          </p:cNvPr>
          <p:cNvGrpSpPr/>
          <p:nvPr/>
        </p:nvGrpSpPr>
        <p:grpSpPr>
          <a:xfrm>
            <a:off x="5203095" y="2990007"/>
            <a:ext cx="5762248" cy="1200329"/>
            <a:chOff x="5937827" y="1380364"/>
            <a:chExt cx="5762248" cy="1200329"/>
          </a:xfrm>
        </p:grpSpPr>
        <p:sp>
          <p:nvSpPr>
            <p:cNvPr id="51" name="文本框 50">
              <a:extLst>
                <a:ext uri="{FF2B5EF4-FFF2-40B4-BE49-F238E27FC236}">
                  <a16:creationId xmlns:a16="http://schemas.microsoft.com/office/drawing/2014/main" id="{D19869B0-AC87-B91F-4182-8B1B9D931517}"/>
                </a:ext>
              </a:extLst>
            </p:cNvPr>
            <p:cNvSpPr txBox="1"/>
            <p:nvPr/>
          </p:nvSpPr>
          <p:spPr>
            <a:xfrm>
              <a:off x="6885937" y="1380364"/>
              <a:ext cx="4814138" cy="1200329"/>
            </a:xfrm>
            <a:prstGeom prst="rect">
              <a:avLst/>
            </a:prstGeom>
            <a:noFill/>
          </p:spPr>
          <p:txBody>
            <a:bodyPr wrap="none" rtlCol="0" anchor="ctr" anchorCtr="0">
              <a:spAutoFit/>
            </a:bodyPr>
            <a:lstStyle/>
            <a:p>
              <a:pPr marL="12700">
                <a:lnSpc>
                  <a:spcPct val="100000"/>
                </a:lnSpc>
              </a:pPr>
              <a:r>
                <a:rPr lang="zh-CN" altLang="en-US" sz="3600" b="1" dirty="0">
                  <a:solidFill>
                    <a:srgbClr val="005897"/>
                  </a:solidFill>
                  <a:latin typeface="Times New Roman" panose="02020603050405020304" pitchFamily="18" charset="0"/>
                  <a:ea typeface="微软雅黑" panose="020B0503020204020204" pitchFamily="34" charset="-122"/>
                  <a:cs typeface="Microsoft YaHei UI" panose="020B0503020204020204" charset="-122"/>
                </a:rPr>
                <a:t>基于大规模巡天数据的</a:t>
              </a:r>
              <a:endParaRPr lang="en-US" altLang="zh-CN" sz="3600" b="1" dirty="0">
                <a:solidFill>
                  <a:srgbClr val="005897"/>
                </a:solidFill>
                <a:latin typeface="Times New Roman" panose="02020603050405020304" pitchFamily="18" charset="0"/>
                <a:ea typeface="微软雅黑" panose="020B0503020204020204" pitchFamily="34" charset="-122"/>
                <a:cs typeface="Microsoft YaHei UI" panose="020B0503020204020204" charset="-122"/>
              </a:endParaRPr>
            </a:p>
            <a:p>
              <a:pPr marL="12700">
                <a:lnSpc>
                  <a:spcPct val="100000"/>
                </a:lnSpc>
              </a:pPr>
              <a:r>
                <a:rPr lang="zh-CN" altLang="en-US" sz="3600" b="1" dirty="0">
                  <a:solidFill>
                    <a:srgbClr val="005897"/>
                  </a:solidFill>
                  <a:latin typeface="Times New Roman" panose="02020603050405020304" pitchFamily="18" charset="0"/>
                  <a:ea typeface="微软雅黑" panose="020B0503020204020204" pitchFamily="34" charset="-122"/>
                  <a:cs typeface="Microsoft YaHei UI" panose="020B0503020204020204" charset="-122"/>
                </a:rPr>
                <a:t>银河系暗物质分布测量</a:t>
              </a:r>
            </a:p>
          </p:txBody>
        </p:sp>
        <p:grpSp>
          <p:nvGrpSpPr>
            <p:cNvPr id="52" name="组合 51">
              <a:extLst>
                <a:ext uri="{FF2B5EF4-FFF2-40B4-BE49-F238E27FC236}">
                  <a16:creationId xmlns:a16="http://schemas.microsoft.com/office/drawing/2014/main" id="{EDEB6ECF-3579-72F1-0497-2B2127CDB031}"/>
                </a:ext>
              </a:extLst>
            </p:cNvPr>
            <p:cNvGrpSpPr/>
            <p:nvPr/>
          </p:nvGrpSpPr>
          <p:grpSpPr>
            <a:xfrm>
              <a:off x="5937827" y="1661702"/>
              <a:ext cx="637666" cy="637652"/>
              <a:chOff x="7935668" y="1394445"/>
              <a:chExt cx="602565" cy="602566"/>
            </a:xfrm>
            <a:solidFill>
              <a:srgbClr val="005897"/>
            </a:solidFill>
          </p:grpSpPr>
          <p:sp>
            <p:nvSpPr>
              <p:cNvPr id="53" name="圆角矩形 2">
                <a:extLst>
                  <a:ext uri="{FF2B5EF4-FFF2-40B4-BE49-F238E27FC236}">
                    <a16:creationId xmlns:a16="http://schemas.microsoft.com/office/drawing/2014/main" id="{B67CF2CD-969D-839E-74CE-7A42D058B01D}"/>
                  </a:ext>
                </a:extLst>
              </p:cNvPr>
              <p:cNvSpPr/>
              <p:nvPr/>
            </p:nvSpPr>
            <p:spPr>
              <a:xfrm rot="2700000">
                <a:off x="7935668" y="1394445"/>
                <a:ext cx="602566" cy="602565"/>
              </a:xfrm>
              <a:prstGeom prst="roundRect">
                <a:avLst/>
              </a:prstGeom>
              <a:solidFill>
                <a:srgbClr val="00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Times New Roman" panose="02020603050405020304" pitchFamily="18" charset="0"/>
                  <a:ea typeface="微软雅黑" panose="020B0503020204020204" pitchFamily="34" charset="-122"/>
                </a:endParaRPr>
              </a:p>
            </p:txBody>
          </p:sp>
          <p:sp>
            <p:nvSpPr>
              <p:cNvPr id="54" name="文本框 53">
                <a:extLst>
                  <a:ext uri="{FF2B5EF4-FFF2-40B4-BE49-F238E27FC236}">
                    <a16:creationId xmlns:a16="http://schemas.microsoft.com/office/drawing/2014/main" id="{EB97D154-EA7E-59E8-01A2-B27F64F7B92E}"/>
                  </a:ext>
                </a:extLst>
              </p:cNvPr>
              <p:cNvSpPr txBox="1"/>
              <p:nvPr/>
            </p:nvSpPr>
            <p:spPr>
              <a:xfrm>
                <a:off x="8055207" y="1410071"/>
                <a:ext cx="371951" cy="552598"/>
              </a:xfrm>
              <a:prstGeom prst="rect">
                <a:avLst/>
              </a:prstGeom>
              <a:noFill/>
              <a:effectLst/>
            </p:spPr>
            <p:txBody>
              <a:bodyPr wrap="square" rtlCol="0">
                <a:spAutoFit/>
              </a:bodyPr>
              <a:lstStyle/>
              <a:p>
                <a:r>
                  <a:rPr lang="en-US" altLang="zh-CN"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rPr>
                  <a:t>2</a:t>
                </a:r>
                <a:endParaRPr lang="zh-CN" altLang="en-US"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endParaRPr>
              </a:p>
            </p:txBody>
          </p:sp>
        </p:grpSp>
      </p:grpSp>
      <p:grpSp>
        <p:nvGrpSpPr>
          <p:cNvPr id="55" name="组合 54">
            <a:extLst>
              <a:ext uri="{FF2B5EF4-FFF2-40B4-BE49-F238E27FC236}">
                <a16:creationId xmlns:a16="http://schemas.microsoft.com/office/drawing/2014/main" id="{52E0D027-3CCF-3B65-E874-4098A59D6A33}"/>
              </a:ext>
            </a:extLst>
          </p:cNvPr>
          <p:cNvGrpSpPr/>
          <p:nvPr/>
        </p:nvGrpSpPr>
        <p:grpSpPr>
          <a:xfrm>
            <a:off x="5203095" y="4779342"/>
            <a:ext cx="3453924" cy="646331"/>
            <a:chOff x="5937827" y="1657363"/>
            <a:chExt cx="3453924" cy="646331"/>
          </a:xfrm>
        </p:grpSpPr>
        <p:sp>
          <p:nvSpPr>
            <p:cNvPr id="56" name="文本框 55">
              <a:extLst>
                <a:ext uri="{FF2B5EF4-FFF2-40B4-BE49-F238E27FC236}">
                  <a16:creationId xmlns:a16="http://schemas.microsoft.com/office/drawing/2014/main" id="{706E319B-46D6-220E-C046-5D06DB6886D7}"/>
                </a:ext>
              </a:extLst>
            </p:cNvPr>
            <p:cNvSpPr txBox="1"/>
            <p:nvPr/>
          </p:nvSpPr>
          <p:spPr>
            <a:xfrm>
              <a:off x="6885937" y="1657363"/>
              <a:ext cx="2505814" cy="646331"/>
            </a:xfrm>
            <a:prstGeom prst="rect">
              <a:avLst/>
            </a:prstGeom>
            <a:noFill/>
          </p:spPr>
          <p:txBody>
            <a:bodyPr wrap="none" rtlCol="0" anchor="ctr" anchorCtr="0">
              <a:spAutoFit/>
            </a:bodyPr>
            <a:lstStyle/>
            <a:p>
              <a:pPr marL="12700">
                <a:lnSpc>
                  <a:spcPct val="100000"/>
                </a:lnSpc>
              </a:pPr>
              <a:r>
                <a:rPr lang="zh-CN" altLang="en-US" sz="3600" b="1" dirty="0">
                  <a:solidFill>
                    <a:schemeClr val="bg1">
                      <a:lumMod val="65000"/>
                    </a:schemeClr>
                  </a:solidFill>
                  <a:latin typeface="Times New Roman" panose="02020603050405020304" pitchFamily="18" charset="0"/>
                  <a:ea typeface="微软雅黑" panose="020B0503020204020204" pitchFamily="34" charset="-122"/>
                  <a:cs typeface="Microsoft YaHei UI" panose="020B0503020204020204" charset="-122"/>
                </a:rPr>
                <a:t>展望与总结</a:t>
              </a:r>
            </a:p>
          </p:txBody>
        </p:sp>
        <p:grpSp>
          <p:nvGrpSpPr>
            <p:cNvPr id="57" name="组合 56">
              <a:extLst>
                <a:ext uri="{FF2B5EF4-FFF2-40B4-BE49-F238E27FC236}">
                  <a16:creationId xmlns:a16="http://schemas.microsoft.com/office/drawing/2014/main" id="{0117740A-9943-7B54-85C8-2295A02FB8E5}"/>
                </a:ext>
              </a:extLst>
            </p:cNvPr>
            <p:cNvGrpSpPr/>
            <p:nvPr/>
          </p:nvGrpSpPr>
          <p:grpSpPr>
            <a:xfrm>
              <a:off x="5937827" y="1661702"/>
              <a:ext cx="637666" cy="637652"/>
              <a:chOff x="7935668" y="1394445"/>
              <a:chExt cx="602565" cy="602566"/>
            </a:xfrm>
            <a:solidFill>
              <a:srgbClr val="005897"/>
            </a:solidFill>
          </p:grpSpPr>
          <p:sp>
            <p:nvSpPr>
              <p:cNvPr id="58" name="圆角矩形 2">
                <a:extLst>
                  <a:ext uri="{FF2B5EF4-FFF2-40B4-BE49-F238E27FC236}">
                    <a16:creationId xmlns:a16="http://schemas.microsoft.com/office/drawing/2014/main" id="{55448482-60A5-CA30-3525-05896C9A68B0}"/>
                  </a:ext>
                </a:extLst>
              </p:cNvPr>
              <p:cNvSpPr/>
              <p:nvPr/>
            </p:nvSpPr>
            <p:spPr>
              <a:xfrm rot="2700000">
                <a:off x="7935668" y="1394445"/>
                <a:ext cx="602566" cy="60256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Times New Roman" panose="02020603050405020304" pitchFamily="18" charset="0"/>
                  <a:ea typeface="微软雅黑" panose="020B0503020204020204" pitchFamily="34" charset="-122"/>
                </a:endParaRPr>
              </a:p>
            </p:txBody>
          </p:sp>
          <p:sp>
            <p:nvSpPr>
              <p:cNvPr id="59" name="文本框 58">
                <a:extLst>
                  <a:ext uri="{FF2B5EF4-FFF2-40B4-BE49-F238E27FC236}">
                    <a16:creationId xmlns:a16="http://schemas.microsoft.com/office/drawing/2014/main" id="{9BBF2D43-286A-A86A-0D14-4EB0F42868E8}"/>
                  </a:ext>
                </a:extLst>
              </p:cNvPr>
              <p:cNvSpPr txBox="1"/>
              <p:nvPr/>
            </p:nvSpPr>
            <p:spPr>
              <a:xfrm>
                <a:off x="8055207" y="1410071"/>
                <a:ext cx="371951" cy="552598"/>
              </a:xfrm>
              <a:prstGeom prst="rect">
                <a:avLst/>
              </a:prstGeom>
              <a:noFill/>
              <a:effectLst/>
            </p:spPr>
            <p:txBody>
              <a:bodyPr wrap="square" rtlCol="0">
                <a:spAutoFit/>
              </a:bodyPr>
              <a:lstStyle/>
              <a:p>
                <a:r>
                  <a:rPr lang="en-US" altLang="zh-CN"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rPr>
                  <a:t>3</a:t>
                </a:r>
                <a:endParaRPr lang="zh-CN" altLang="en-US"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endParaRPr>
              </a:p>
            </p:txBody>
          </p:sp>
        </p:grpSp>
      </p:grpSp>
      <p:sp>
        <p:nvSpPr>
          <p:cNvPr id="4" name="灯片编号占位符 21">
            <a:extLst>
              <a:ext uri="{FF2B5EF4-FFF2-40B4-BE49-F238E27FC236}">
                <a16:creationId xmlns:a16="http://schemas.microsoft.com/office/drawing/2014/main" id="{B63A1DB9-A2F0-8EA1-7BF5-12C72B5C6353}"/>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14</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29134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6EB89-C191-C9AD-C83E-C311601CD464}"/>
            </a:ext>
          </a:extLst>
        </p:cNvPr>
        <p:cNvGrpSpPr/>
        <p:nvPr/>
      </p:nvGrpSpPr>
      <p:grpSpPr>
        <a:xfrm>
          <a:off x="0" y="0"/>
          <a:ext cx="0" cy="0"/>
          <a:chOff x="0" y="0"/>
          <a:chExt cx="0" cy="0"/>
        </a:xfrm>
      </p:grpSpPr>
      <p:pic>
        <p:nvPicPr>
          <p:cNvPr id="5" name="Picture 1">
            <a:extLst>
              <a:ext uri="{FF2B5EF4-FFF2-40B4-BE49-F238E27FC236}">
                <a16:creationId xmlns:a16="http://schemas.microsoft.com/office/drawing/2014/main" id="{BB2F7649-3593-E6B0-5FC9-D32C4AF911FE}"/>
              </a:ext>
            </a:extLst>
          </p:cNvPr>
          <p:cNvPicPr>
            <a:picLocks noChangeAspect="1" noChangeArrowheads="1"/>
          </p:cNvPicPr>
          <p:nvPr/>
        </p:nvPicPr>
        <p:blipFill>
          <a:blip r:embed="rId2"/>
          <a:srcRect/>
          <a:stretch>
            <a:fillRect/>
          </a:stretch>
        </p:blipFill>
        <p:spPr bwMode="auto">
          <a:xfrm>
            <a:off x="354816" y="1008076"/>
            <a:ext cx="11355486" cy="5842316"/>
          </a:xfrm>
          <a:prstGeom prst="rect">
            <a:avLst/>
          </a:prstGeom>
          <a:noFill/>
          <a:ln w="9525">
            <a:noFill/>
            <a:round/>
            <a:headEnd/>
            <a:tailEnd/>
          </a:ln>
        </p:spPr>
      </p:pic>
      <p:grpSp>
        <p:nvGrpSpPr>
          <p:cNvPr id="79" name="组合 78">
            <a:extLst>
              <a:ext uri="{FF2B5EF4-FFF2-40B4-BE49-F238E27FC236}">
                <a16:creationId xmlns:a16="http://schemas.microsoft.com/office/drawing/2014/main" id="{CEEA984A-A9CD-D55A-E0D8-5EE183A1ED05}"/>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DD5B835B-9AF3-679F-8EA6-32DAE74A244C}"/>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CA8E5514-C25D-9EFA-81D1-49B095DDA538}"/>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1E3B0FEA-0127-29D0-C72A-AE48AD5795A5}"/>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15</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43F6F4B8-24AE-16FF-5CD4-1EBE5D4F5907}"/>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银河系暗物质测量：</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挑战</a:t>
            </a:r>
            <a:r>
              <a:rPr lang="zh-CN" altLang="en-US" sz="3600" b="1" kern="100" dirty="0">
                <a:latin typeface="Arial" panose="020B0604020202020204" pitchFamily="34" charset="0"/>
                <a:ea typeface="微软雅黑" panose="020B0503020204020204" pitchFamily="34" charset="-122"/>
                <a:cs typeface="Arial" panose="020B0604020202020204" pitchFamily="34" charset="0"/>
              </a:rPr>
              <a:t>与机遇</a:t>
            </a:r>
          </a:p>
        </p:txBody>
      </p:sp>
      <p:sp>
        <p:nvSpPr>
          <p:cNvPr id="3" name="文本框 2">
            <a:extLst>
              <a:ext uri="{FF2B5EF4-FFF2-40B4-BE49-F238E27FC236}">
                <a16:creationId xmlns:a16="http://schemas.microsoft.com/office/drawing/2014/main" id="{8A3BA1E9-09B2-FA46-CD3D-939CDEC8EE46}"/>
              </a:ext>
            </a:extLst>
          </p:cNvPr>
          <p:cNvSpPr txBox="1"/>
          <p:nvPr/>
        </p:nvSpPr>
        <p:spPr>
          <a:xfrm>
            <a:off x="354816" y="1008076"/>
            <a:ext cx="5878583" cy="1815882"/>
          </a:xfrm>
          <a:prstGeom prst="rect">
            <a:avLst/>
          </a:prstGeom>
          <a:noFill/>
        </p:spPr>
        <p:txBody>
          <a:bodyPr wrap="square" rtlCol="0">
            <a:spAutoFit/>
          </a:bodyPr>
          <a:lstStyle/>
          <a:p>
            <a:r>
              <a:rPr kumimoji="1" lang="zh-CN" altLang="en-US" sz="2400" b="1" dirty="0">
                <a:solidFill>
                  <a:srgbClr val="FFFF00"/>
                </a:solidFill>
                <a:latin typeface="SimHei" charset="-122"/>
                <a:ea typeface="SimHei" charset="-122"/>
                <a:cs typeface="SimHei" charset="-122"/>
              </a:rPr>
              <a:t>如何测量银河系质量？</a:t>
            </a:r>
            <a:r>
              <a:rPr kumimoji="1" lang="en-US" altLang="zh-CN" sz="2400" b="1" dirty="0">
                <a:solidFill>
                  <a:srgbClr val="FFFF00"/>
                </a:solidFill>
                <a:latin typeface="SimHei" charset="-122"/>
                <a:ea typeface="SimHei" charset="-122"/>
                <a:cs typeface="SimHei" charset="-122"/>
              </a:rPr>
              <a:t>--</a:t>
            </a:r>
            <a:r>
              <a:rPr kumimoji="1" lang="zh-CN" altLang="en-US" sz="2400" b="1" dirty="0">
                <a:solidFill>
                  <a:srgbClr val="FFFF00"/>
                </a:solidFill>
                <a:latin typeface="SimHei" charset="-122"/>
                <a:ea typeface="SimHei" charset="-122"/>
                <a:cs typeface="SimHei" charset="-122"/>
              </a:rPr>
              <a:t>可见物质的运动</a:t>
            </a:r>
            <a:endParaRPr kumimoji="1" lang="en-US" altLang="zh-CN" sz="2400" b="1" dirty="0">
              <a:solidFill>
                <a:srgbClr val="FFFF00"/>
              </a:solidFill>
              <a:latin typeface="SimHei" charset="-122"/>
              <a:ea typeface="SimHei" charset="-122"/>
              <a:cs typeface="SimHei" charset="-122"/>
            </a:endParaRPr>
          </a:p>
          <a:p>
            <a:endParaRPr kumimoji="1" lang="en-US" altLang="zh-CN" sz="2200" b="1" dirty="0">
              <a:solidFill>
                <a:schemeClr val="bg1"/>
              </a:solidFill>
              <a:latin typeface="SimHei" charset="-122"/>
              <a:ea typeface="SimHei" charset="-122"/>
              <a:cs typeface="SimHei" charset="-122"/>
            </a:endParaRPr>
          </a:p>
          <a:p>
            <a:r>
              <a:rPr kumimoji="1" lang="zh-CN" altLang="en-US" sz="2200" b="1" dirty="0">
                <a:solidFill>
                  <a:schemeClr val="bg1"/>
                </a:solidFill>
                <a:latin typeface="SimHei" charset="-122"/>
                <a:ea typeface="SimHei" charset="-122"/>
                <a:cs typeface="SimHei" charset="-122"/>
              </a:rPr>
              <a:t>但由于我们深处其中，数千亿颗恒星散布在全天</a:t>
            </a:r>
            <a:r>
              <a:rPr kumimoji="1" lang="en-US" altLang="zh-CN" sz="2200" b="1" dirty="0">
                <a:solidFill>
                  <a:schemeClr val="bg1"/>
                </a:solidFill>
                <a:latin typeface="SimHei" charset="-122"/>
                <a:ea typeface="SimHei" charset="-122"/>
                <a:cs typeface="SimHei" charset="-122"/>
              </a:rPr>
              <a:t>4</a:t>
            </a:r>
            <a:r>
              <a:rPr kumimoji="1" lang="zh-CN" altLang="en-US" sz="2200" b="1" dirty="0">
                <a:solidFill>
                  <a:schemeClr val="bg1"/>
                </a:solidFill>
                <a:latin typeface="SimHei" charset="-122"/>
                <a:ea typeface="SimHei" charset="-122"/>
                <a:cs typeface="SimHei" charset="-122"/>
              </a:rPr>
              <a:t>𝝿立体角中，给我们测量银河系质量及其分布带来了巨大挑战！</a:t>
            </a:r>
            <a:endParaRPr kumimoji="1" lang="en-US" altLang="zh-CN" sz="2200" b="1" dirty="0">
              <a:solidFill>
                <a:schemeClr val="bg1"/>
              </a:solidFill>
              <a:latin typeface="SimHei" charset="-122"/>
              <a:ea typeface="SimHei" charset="-122"/>
              <a:cs typeface="SimHei" charset="-122"/>
            </a:endParaRPr>
          </a:p>
        </p:txBody>
      </p:sp>
      <p:sp>
        <p:nvSpPr>
          <p:cNvPr id="6" name="文本框 5">
            <a:extLst>
              <a:ext uri="{FF2B5EF4-FFF2-40B4-BE49-F238E27FC236}">
                <a16:creationId xmlns:a16="http://schemas.microsoft.com/office/drawing/2014/main" id="{2B8EAFB0-4267-FFFA-C08A-08759FFBA9D6}"/>
              </a:ext>
            </a:extLst>
          </p:cNvPr>
          <p:cNvSpPr txBox="1"/>
          <p:nvPr/>
        </p:nvSpPr>
        <p:spPr>
          <a:xfrm>
            <a:off x="4765648" y="4190843"/>
            <a:ext cx="2935502" cy="646331"/>
          </a:xfrm>
          <a:prstGeom prst="rect">
            <a:avLst/>
          </a:prstGeom>
          <a:noFill/>
        </p:spPr>
        <p:txBody>
          <a:bodyPr wrap="square" rtlCol="0">
            <a:spAutoFit/>
          </a:bodyPr>
          <a:lstStyle/>
          <a:p>
            <a:r>
              <a:rPr kumimoji="1" lang="zh-CN" altLang="en-US" sz="3600" dirty="0">
                <a:solidFill>
                  <a:srgbClr val="C00000"/>
                </a:solidFill>
                <a:latin typeface="SimHei" panose="02010609060101010101" pitchFamily="49" charset="-122"/>
                <a:ea typeface="SimHei" panose="02010609060101010101" pitchFamily="49" charset="-122"/>
              </a:rPr>
              <a:t>身处此山中</a:t>
            </a:r>
          </a:p>
        </p:txBody>
      </p:sp>
    </p:spTree>
    <p:extLst>
      <p:ext uri="{BB962C8B-B14F-4D97-AF65-F5344CB8AC3E}">
        <p14:creationId xmlns:p14="http://schemas.microsoft.com/office/powerpoint/2010/main" val="3039388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D1882-A7AF-0442-C41A-70B708A3B040}"/>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4AC9545C-B08C-B2EA-163A-BA45C27E9D75}"/>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F3537C66-B68B-26D1-37EB-E62345AAC7F9}"/>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77774E36-64B6-43AC-F85D-A97A2431513B}"/>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E64FFD59-2C5C-2F78-3E15-F0760FCF9CAE}"/>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16</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6E7E97B0-1550-820B-E8E3-990D52D8635A}"/>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银河系暗物质测量：挑战与</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机遇</a:t>
            </a:r>
          </a:p>
        </p:txBody>
      </p:sp>
      <p:pic>
        <p:nvPicPr>
          <p:cNvPr id="10" name="图片 9">
            <a:extLst>
              <a:ext uri="{FF2B5EF4-FFF2-40B4-BE49-F238E27FC236}">
                <a16:creationId xmlns:a16="http://schemas.microsoft.com/office/drawing/2014/main" id="{4D64D405-0421-088B-FB29-7A773C88C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575" y="767473"/>
            <a:ext cx="8199967" cy="5819331"/>
          </a:xfrm>
          <a:prstGeom prst="rect">
            <a:avLst/>
          </a:prstGeom>
        </p:spPr>
      </p:pic>
    </p:spTree>
    <p:extLst>
      <p:ext uri="{BB962C8B-B14F-4D97-AF65-F5344CB8AC3E}">
        <p14:creationId xmlns:p14="http://schemas.microsoft.com/office/powerpoint/2010/main" val="2300877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638DE-0E65-D775-D52A-118566DFA8CE}"/>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B9CB8EA0-A338-273B-4D12-0EBD44CB2A1E}"/>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723F2FBD-F5CF-1D36-DFF3-102C5F79BA48}"/>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EA9BB71E-4ED0-EE24-3DF0-A8C2AEC5199B}"/>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FC70F390-EE59-A151-AC16-DBD28F02093B}"/>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17</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5124687F-988B-1607-5CB9-53BD380AC5E8}"/>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银河系暗物质测量：挑战与</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机遇</a:t>
            </a:r>
          </a:p>
        </p:txBody>
      </p:sp>
      <p:pic>
        <p:nvPicPr>
          <p:cNvPr id="4" name="图片 3">
            <a:extLst>
              <a:ext uri="{FF2B5EF4-FFF2-40B4-BE49-F238E27FC236}">
                <a16:creationId xmlns:a16="http://schemas.microsoft.com/office/drawing/2014/main" id="{509A4667-B495-84DA-E01D-6432C105FB4A}"/>
              </a:ext>
            </a:extLst>
          </p:cNvPr>
          <p:cNvPicPr>
            <a:picLocks noChangeAspect="1"/>
          </p:cNvPicPr>
          <p:nvPr/>
        </p:nvPicPr>
        <p:blipFill>
          <a:blip r:embed="rId2"/>
          <a:stretch>
            <a:fillRect/>
          </a:stretch>
        </p:blipFill>
        <p:spPr>
          <a:xfrm>
            <a:off x="0" y="1228484"/>
            <a:ext cx="11998802" cy="5235603"/>
          </a:xfrm>
          <a:prstGeom prst="rect">
            <a:avLst/>
          </a:prstGeom>
        </p:spPr>
      </p:pic>
    </p:spTree>
    <p:extLst>
      <p:ext uri="{BB962C8B-B14F-4D97-AF65-F5344CB8AC3E}">
        <p14:creationId xmlns:p14="http://schemas.microsoft.com/office/powerpoint/2010/main" val="1230498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DE258-4B13-AB2E-ECD5-D4F67F29E0BE}"/>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F561C37D-856B-B061-7FE8-45E100FC4BCA}"/>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14E7AAEF-86F7-F636-76E8-7E5D95F2F6DE}"/>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E47A2AE2-590D-0249-6F5C-C894E85BD879}"/>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5CC3766C-0AEC-7BB2-C3E5-A5364E7FB841}"/>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18</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73A9D21E-4886-10A5-C41B-EC4C36D783C4}"/>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总质量：旋转曲线</a:t>
            </a:r>
          </a:p>
        </p:txBody>
      </p:sp>
      <p:pic>
        <p:nvPicPr>
          <p:cNvPr id="3" name="图片 2">
            <a:extLst>
              <a:ext uri="{FF2B5EF4-FFF2-40B4-BE49-F238E27FC236}">
                <a16:creationId xmlns:a16="http://schemas.microsoft.com/office/drawing/2014/main" id="{1F01CE2B-D01D-37E3-096C-3959E15E830D}"/>
              </a:ext>
            </a:extLst>
          </p:cNvPr>
          <p:cNvPicPr>
            <a:picLocks noChangeAspect="1"/>
          </p:cNvPicPr>
          <p:nvPr/>
        </p:nvPicPr>
        <p:blipFill>
          <a:blip r:embed="rId2"/>
          <a:stretch>
            <a:fillRect/>
          </a:stretch>
        </p:blipFill>
        <p:spPr>
          <a:xfrm>
            <a:off x="319509" y="1514260"/>
            <a:ext cx="11355486" cy="4949827"/>
          </a:xfrm>
          <a:prstGeom prst="rect">
            <a:avLst/>
          </a:prstGeom>
        </p:spPr>
      </p:pic>
      <p:sp>
        <p:nvSpPr>
          <p:cNvPr id="4" name="文本框 3">
            <a:extLst>
              <a:ext uri="{FF2B5EF4-FFF2-40B4-BE49-F238E27FC236}">
                <a16:creationId xmlns:a16="http://schemas.microsoft.com/office/drawing/2014/main" id="{B9B74315-CEC0-0EF5-26FA-8DD5624AF4DE}"/>
              </a:ext>
            </a:extLst>
          </p:cNvPr>
          <p:cNvSpPr txBox="1"/>
          <p:nvPr/>
        </p:nvSpPr>
        <p:spPr>
          <a:xfrm>
            <a:off x="374067" y="857242"/>
            <a:ext cx="6619400" cy="523220"/>
          </a:xfrm>
          <a:prstGeom prst="rect">
            <a:avLst/>
          </a:prstGeom>
          <a:solidFill>
            <a:schemeClr val="bg1"/>
          </a:solidFill>
        </p:spPr>
        <p:txBody>
          <a:bodyPr wrap="square" rtlCol="0">
            <a:spAutoFit/>
          </a:bodyPr>
          <a:lstStyle/>
          <a:p>
            <a:pPr algn="ctr"/>
            <a:r>
              <a:rPr kumimoji="1" lang="zh-CN" altLang="en-US"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银河系旋转曲线测量严重滞后于河外！</a:t>
            </a:r>
          </a:p>
        </p:txBody>
      </p:sp>
    </p:spTree>
    <p:extLst>
      <p:ext uri="{BB962C8B-B14F-4D97-AF65-F5344CB8AC3E}">
        <p14:creationId xmlns:p14="http://schemas.microsoft.com/office/powerpoint/2010/main" val="4175627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14EBF-CDF3-5CB3-D83F-F50DA9224968}"/>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46B3EA91-4251-185D-09EC-ACB6035D6987}"/>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2D2B004C-CD10-4666-5F46-2EF1BDF50E77}"/>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00CD4024-F8F6-5337-6E85-6BDB3788342B}"/>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7902E5F2-8D6A-F3A2-96D0-ED98AFD4EEC2}"/>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19</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5C48BB72-981E-EC63-1AF7-A533274F4C7B}"/>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总质量：旋转曲线</a:t>
            </a:r>
          </a:p>
        </p:txBody>
      </p:sp>
      <p:pic>
        <p:nvPicPr>
          <p:cNvPr id="5" name="图片 4" descr="屏幕快照 2016-05-17 上午8.48.34.png">
            <a:extLst>
              <a:ext uri="{FF2B5EF4-FFF2-40B4-BE49-F238E27FC236}">
                <a16:creationId xmlns:a16="http://schemas.microsoft.com/office/drawing/2014/main" id="{80E6DE5B-9E1A-7AFF-70A0-FC103C6E4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09" y="1731261"/>
            <a:ext cx="7504949" cy="4289951"/>
          </a:xfrm>
          <a:prstGeom prst="rect">
            <a:avLst/>
          </a:prstGeom>
        </p:spPr>
      </p:pic>
      <p:sp>
        <p:nvSpPr>
          <p:cNvPr id="6" name="文本框 5">
            <a:extLst>
              <a:ext uri="{FF2B5EF4-FFF2-40B4-BE49-F238E27FC236}">
                <a16:creationId xmlns:a16="http://schemas.microsoft.com/office/drawing/2014/main" id="{6E0849FE-FA19-7A25-6086-20344EE7680B}"/>
              </a:ext>
            </a:extLst>
          </p:cNvPr>
          <p:cNvSpPr txBox="1"/>
          <p:nvPr/>
        </p:nvSpPr>
        <p:spPr>
          <a:xfrm>
            <a:off x="706095" y="6069533"/>
            <a:ext cx="5660839" cy="438582"/>
          </a:xfrm>
          <a:prstGeom prst="rect">
            <a:avLst/>
          </a:prstGeom>
          <a:noFill/>
          <a:ln>
            <a:noFill/>
          </a:ln>
        </p:spPr>
        <p:txBody>
          <a:bodyPr wrap="square" rtlCol="0">
            <a:spAutoFit/>
          </a:bodyPr>
          <a:lstStyle/>
          <a:p>
            <a:r>
              <a:rPr lang="en-GB" altLang="zh-CN" sz="2250" b="1" dirty="0">
                <a:solidFill>
                  <a:srgbClr val="C00000"/>
                </a:solidFill>
                <a:latin typeface="Times New Roman Regular" panose="02020603050405020304" charset="0"/>
                <a:ea typeface="黑体" charset="0"/>
                <a:cs typeface="Times New Roman Regular" panose="02020603050405020304" charset="0"/>
              </a:rPr>
              <a:t>Huang </a:t>
            </a:r>
            <a:r>
              <a:rPr lang="en-GB" altLang="zh-CN" sz="2250" b="1" dirty="0">
                <a:latin typeface="Times New Roman Regular" panose="02020603050405020304" charset="0"/>
                <a:ea typeface="黑体" charset="0"/>
                <a:cs typeface="Times New Roman Regular" panose="02020603050405020304" charset="0"/>
              </a:rPr>
              <a:t>et al. 2016, MNRAS, 463, 2623</a:t>
            </a:r>
            <a:endParaRPr kumimoji="1" lang="en-US" altLang="zh-CN" sz="2250" b="1" dirty="0">
              <a:latin typeface="Times New Roman Regular" panose="02020603050405020304" charset="0"/>
              <a:ea typeface="黑体" charset="0"/>
              <a:cs typeface="Times New Roman Regular" panose="02020603050405020304" charset="0"/>
            </a:endParaRPr>
          </a:p>
        </p:txBody>
      </p:sp>
      <p:sp>
        <p:nvSpPr>
          <p:cNvPr id="8" name="文本框 7">
            <a:extLst>
              <a:ext uri="{FF2B5EF4-FFF2-40B4-BE49-F238E27FC236}">
                <a16:creationId xmlns:a16="http://schemas.microsoft.com/office/drawing/2014/main" id="{2B8AF200-49AC-5B19-6594-5560E8F76273}"/>
              </a:ext>
            </a:extLst>
          </p:cNvPr>
          <p:cNvSpPr txBox="1"/>
          <p:nvPr/>
        </p:nvSpPr>
        <p:spPr>
          <a:xfrm>
            <a:off x="706094" y="833868"/>
            <a:ext cx="10902655" cy="830997"/>
          </a:xfrm>
          <a:prstGeom prst="rect">
            <a:avLst/>
          </a:prstGeom>
          <a:solidFill>
            <a:srgbClr val="FFC000"/>
          </a:solidFill>
        </p:spPr>
        <p:txBody>
          <a:bodyPr wrap="square" rtlCol="0">
            <a:spAutoFit/>
          </a:bodyPr>
          <a:lstStyle/>
          <a:p>
            <a:r>
              <a:rPr kumimoji="1" lang="zh-CN" altLang="en-US" sz="2400" b="1" dirty="0">
                <a:latin typeface="Times New Roman" panose="02020603050405020304" pitchFamily="18" charset="0"/>
                <a:ea typeface="SimHei" panose="02010609060101010101" pitchFamily="49" charset="-122"/>
                <a:cs typeface="Times New Roman" panose="02020603050405020304" pitchFamily="18" charset="0"/>
              </a:rPr>
              <a:t>我们利用从</a:t>
            </a:r>
            <a:r>
              <a:rPr kumimoji="1" lang="en-US" altLang="zh-CN" sz="2400" b="1" dirty="0" err="1">
                <a:latin typeface="Times New Roman" panose="02020603050405020304" pitchFamily="18" charset="0"/>
                <a:ea typeface="SimHei" panose="02010609060101010101" pitchFamily="49" charset="-122"/>
                <a:cs typeface="Times New Roman" panose="02020603050405020304" pitchFamily="18" charset="0"/>
              </a:rPr>
              <a:t>LAMOST</a:t>
            </a:r>
            <a:r>
              <a:rPr kumimoji="1" lang="en-US" altLang="en-US" sz="2400" b="1" dirty="0" err="1">
                <a:latin typeface="Times New Roman" panose="02020603050405020304" pitchFamily="18" charset="0"/>
                <a:ea typeface="SimHei" panose="02010609060101010101" pitchFamily="49" charset="-122"/>
                <a:cs typeface="Times New Roman" panose="02020603050405020304" pitchFamily="18" charset="0"/>
              </a:rPr>
              <a:t>以及</a:t>
            </a:r>
            <a:r>
              <a:rPr kumimoji="1" lang="en-US" altLang="zh-CN" sz="2400" b="1" dirty="0" err="1">
                <a:latin typeface="Times New Roman" panose="02020603050405020304" pitchFamily="18" charset="0"/>
                <a:ea typeface="SimHei" panose="02010609060101010101" pitchFamily="49" charset="-122"/>
                <a:cs typeface="Times New Roman" panose="02020603050405020304" pitchFamily="18" charset="0"/>
              </a:rPr>
              <a:t>SDSS</a:t>
            </a:r>
            <a:r>
              <a:rPr kumimoji="1" lang="zh-CN" altLang="en-US" sz="2400" b="1" dirty="0">
                <a:latin typeface="Times New Roman" panose="02020603050405020304" pitchFamily="18" charset="0"/>
                <a:ea typeface="SimHei" panose="02010609060101010101" pitchFamily="49" charset="-122"/>
                <a:cs typeface="Times New Roman" panose="02020603050405020304" pitchFamily="18" charset="0"/>
              </a:rPr>
              <a:t>巡天中选出的约</a:t>
            </a:r>
            <a:r>
              <a:rPr kumimoji="1" lang="en-US"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12,000</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颗主红团簇星</a:t>
            </a:r>
            <a:r>
              <a:rPr kumimoji="1" lang="zh-CN" altLang="en-US" sz="2400" b="1" dirty="0">
                <a:latin typeface="Times New Roman" panose="02020603050405020304" pitchFamily="18" charset="0"/>
                <a:ea typeface="SimHei" panose="02010609060101010101" pitchFamily="49" charset="-122"/>
                <a:cs typeface="Times New Roman" panose="02020603050405020304" pitchFamily="18" charset="0"/>
              </a:rPr>
              <a:t>及约</a:t>
            </a:r>
            <a:r>
              <a:rPr kumimoji="1" lang="en-US"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6000</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颗晕族</a:t>
            </a:r>
            <a:r>
              <a:rPr kumimoji="1" lang="en-US"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K</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巨星</a:t>
            </a:r>
            <a:r>
              <a:rPr kumimoji="1" lang="zh-CN" altLang="en-US" sz="2400" b="1" dirty="0">
                <a:latin typeface="Times New Roman" panose="02020603050405020304" pitchFamily="18" charset="0"/>
                <a:ea typeface="SimHei" panose="02010609060101010101" pitchFamily="49" charset="-122"/>
                <a:cs typeface="Times New Roman" panose="02020603050405020304" pitchFamily="18" charset="0"/>
              </a:rPr>
              <a:t>得到了银河系</a:t>
            </a:r>
            <a:r>
              <a:rPr kumimoji="1" lang="en-US"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100</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 </a:t>
            </a:r>
            <a:r>
              <a:rPr kumimoji="1" lang="en-US"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kpc</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内精确的旋转曲线（</a:t>
            </a:r>
            <a:r>
              <a:rPr kumimoji="1" lang="en-US"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4D</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测量）</a:t>
            </a:r>
            <a:endParaRPr kumimoji="1" lang="en-US"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endParaRPr>
          </a:p>
        </p:txBody>
      </p:sp>
      <p:sp>
        <p:nvSpPr>
          <p:cNvPr id="9" name="文本框 8">
            <a:extLst>
              <a:ext uri="{FF2B5EF4-FFF2-40B4-BE49-F238E27FC236}">
                <a16:creationId xmlns:a16="http://schemas.microsoft.com/office/drawing/2014/main" id="{65390234-FFB7-C05E-7593-4ADEF1144330}"/>
              </a:ext>
            </a:extLst>
          </p:cNvPr>
          <p:cNvSpPr txBox="1"/>
          <p:nvPr/>
        </p:nvSpPr>
        <p:spPr>
          <a:xfrm>
            <a:off x="1682792" y="2062952"/>
            <a:ext cx="794420" cy="382380"/>
          </a:xfrm>
          <a:prstGeom prst="rect">
            <a:avLst/>
          </a:prstGeom>
          <a:noFill/>
        </p:spPr>
        <p:txBody>
          <a:bodyPr wrap="square" rtlCol="0">
            <a:spAutoFit/>
          </a:bodyPr>
          <a:lstStyle/>
          <a:p>
            <a:r>
              <a:rPr kumimoji="1" lang="en-US" altLang="zh-CN" b="1" dirty="0">
                <a:solidFill>
                  <a:srgbClr val="00FF00"/>
                </a:solidFill>
                <a:latin typeface="Times New Roman" panose="02020603050405020304" pitchFamily="18" charset="0"/>
                <a:cs typeface="Times New Roman" panose="02020603050405020304" pitchFamily="18" charset="0"/>
              </a:rPr>
              <a:t>H I</a:t>
            </a:r>
            <a:endParaRPr kumimoji="1" lang="zh-CN" altLang="en-US" b="1" dirty="0">
              <a:solidFill>
                <a:srgbClr val="00FF00"/>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3DFD147B-823C-8AA3-654B-3CBD4AD3621D}"/>
              </a:ext>
            </a:extLst>
          </p:cNvPr>
          <p:cNvSpPr txBox="1"/>
          <p:nvPr/>
        </p:nvSpPr>
        <p:spPr>
          <a:xfrm>
            <a:off x="2847273" y="2062952"/>
            <a:ext cx="794420" cy="382380"/>
          </a:xfrm>
          <a:prstGeom prst="rect">
            <a:avLst/>
          </a:prstGeom>
          <a:noFill/>
        </p:spPr>
        <p:txBody>
          <a:bodyPr wrap="square" rtlCol="0">
            <a:spAutoFit/>
          </a:bodyPr>
          <a:lstStyle/>
          <a:p>
            <a:r>
              <a:rPr kumimoji="1" lang="en-US" altLang="zh-CN" b="1" dirty="0">
                <a:solidFill>
                  <a:srgbClr val="FF0000"/>
                </a:solidFill>
                <a:latin typeface="Times New Roman" panose="02020603050405020304" pitchFamily="18" charset="0"/>
                <a:cs typeface="Times New Roman" panose="02020603050405020304" pitchFamily="18" charset="0"/>
              </a:rPr>
              <a:t>RCs</a:t>
            </a:r>
            <a:endParaRPr kumimoji="1"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91827053-2823-3032-2F2D-AED167D0CE15}"/>
              </a:ext>
            </a:extLst>
          </p:cNvPr>
          <p:cNvSpPr txBox="1"/>
          <p:nvPr/>
        </p:nvSpPr>
        <p:spPr>
          <a:xfrm>
            <a:off x="5159075" y="2194692"/>
            <a:ext cx="1439886" cy="382380"/>
          </a:xfrm>
          <a:prstGeom prst="rect">
            <a:avLst/>
          </a:prstGeom>
          <a:noFill/>
        </p:spPr>
        <p:txBody>
          <a:bodyPr wrap="square" rtlCol="0">
            <a:spAutoFit/>
          </a:bodyPr>
          <a:lstStyle/>
          <a:p>
            <a:r>
              <a:rPr kumimoji="1" lang="en-US" altLang="zh-CN" b="1" dirty="0">
                <a:solidFill>
                  <a:srgbClr val="0000FF"/>
                </a:solidFill>
                <a:latin typeface="Times New Roman" panose="02020603050405020304" pitchFamily="18" charset="0"/>
                <a:cs typeface="Times New Roman" panose="02020603050405020304" pitchFamily="18" charset="0"/>
              </a:rPr>
              <a:t>K Giants</a:t>
            </a:r>
            <a:endParaRPr kumimoji="1" lang="zh-CN" altLang="en-US" b="1" dirty="0">
              <a:solidFill>
                <a:srgbClr val="0000FF"/>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5B6D6C7A-B697-2E83-1FB2-CBD0959D9805}"/>
              </a:ext>
            </a:extLst>
          </p:cNvPr>
          <p:cNvSpPr txBox="1"/>
          <p:nvPr/>
        </p:nvSpPr>
        <p:spPr>
          <a:xfrm>
            <a:off x="2692443" y="2786731"/>
            <a:ext cx="1688142" cy="338554"/>
          </a:xfrm>
          <a:prstGeom prst="rect">
            <a:avLst/>
          </a:prstGeom>
          <a:noFill/>
        </p:spPr>
        <p:txBody>
          <a:bodyPr wrap="square" rtlCol="0">
            <a:spAutoFit/>
          </a:bodyPr>
          <a:lstStyle/>
          <a:p>
            <a:r>
              <a:rPr kumimoji="1" lang="en-US" altLang="zh-CN" sz="1600" b="1" dirty="0">
                <a:solidFill>
                  <a:srgbClr val="FF0000"/>
                </a:solidFill>
                <a:latin typeface="Times New Roman" panose="02020603050405020304" pitchFamily="18" charset="0"/>
                <a:cs typeface="Times New Roman" panose="02020603050405020304" pitchFamily="18" charset="0"/>
              </a:rPr>
              <a:t>Dip 1 ~ 11 </a:t>
            </a:r>
            <a:r>
              <a:rPr kumimoji="1" lang="en-US" altLang="zh-CN" sz="1600" b="1" dirty="0" err="1">
                <a:solidFill>
                  <a:srgbClr val="FF0000"/>
                </a:solidFill>
                <a:latin typeface="Times New Roman" panose="02020603050405020304" pitchFamily="18" charset="0"/>
                <a:cs typeface="Times New Roman" panose="02020603050405020304" pitchFamily="18" charset="0"/>
              </a:rPr>
              <a:t>kpc</a:t>
            </a:r>
            <a:endParaRPr kumimoji="1"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CDAA6E6C-E0A2-F92A-5CD9-61CBB1A070AB}"/>
              </a:ext>
            </a:extLst>
          </p:cNvPr>
          <p:cNvSpPr txBox="1"/>
          <p:nvPr/>
        </p:nvSpPr>
        <p:spPr>
          <a:xfrm>
            <a:off x="3840495" y="2019982"/>
            <a:ext cx="1688142" cy="338554"/>
          </a:xfrm>
          <a:prstGeom prst="rect">
            <a:avLst/>
          </a:prstGeom>
          <a:noFill/>
        </p:spPr>
        <p:txBody>
          <a:bodyPr wrap="square" rtlCol="0">
            <a:spAutoFit/>
          </a:bodyPr>
          <a:lstStyle/>
          <a:p>
            <a:r>
              <a:rPr kumimoji="1" lang="en-US" altLang="zh-CN" sz="1600" b="1" dirty="0">
                <a:solidFill>
                  <a:srgbClr val="0000FF"/>
                </a:solidFill>
                <a:latin typeface="Times New Roman" panose="02020603050405020304" pitchFamily="18" charset="0"/>
                <a:cs typeface="Times New Roman" panose="02020603050405020304" pitchFamily="18" charset="0"/>
              </a:rPr>
              <a:t>Dip 2 ~ 19 </a:t>
            </a:r>
            <a:r>
              <a:rPr kumimoji="1" lang="en-US" altLang="zh-CN" sz="1600" b="1" dirty="0" err="1">
                <a:solidFill>
                  <a:srgbClr val="0000FF"/>
                </a:solidFill>
                <a:latin typeface="Times New Roman" panose="02020603050405020304" pitchFamily="18" charset="0"/>
                <a:cs typeface="Times New Roman" panose="02020603050405020304" pitchFamily="18" charset="0"/>
              </a:rPr>
              <a:t>kpc</a:t>
            </a:r>
            <a:endParaRPr kumimoji="1" lang="zh-CN" altLang="en-US" sz="1600" b="1" dirty="0">
              <a:solidFill>
                <a:srgbClr val="0000FF"/>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A0D9FFE5-2311-2029-2228-53E980AB70E6}"/>
              </a:ext>
            </a:extLst>
          </p:cNvPr>
          <p:cNvSpPr txBox="1"/>
          <p:nvPr/>
        </p:nvSpPr>
        <p:spPr>
          <a:xfrm>
            <a:off x="7824458" y="1943852"/>
            <a:ext cx="4151711" cy="3647152"/>
          </a:xfrm>
          <a:prstGeom prst="rect">
            <a:avLst/>
          </a:prstGeom>
          <a:noFill/>
          <a:ln>
            <a:noFill/>
          </a:ln>
        </p:spPr>
        <p:txBody>
          <a:bodyPr wrap="square" rtlCol="0">
            <a:spAutoFit/>
          </a:bodyPr>
          <a:lstStyle/>
          <a:p>
            <a:pPr marL="160729" indent="-160729">
              <a:buFont typeface="Wingdings" panose="05000000000000000000" pitchFamily="2" charset="2"/>
              <a:buChar char="p"/>
            </a:pP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银河系总质量：</a:t>
            </a:r>
            <a:r>
              <a:rPr kumimoji="1" lang="en-US" altLang="zh-CN" sz="24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 (0.90±0.08)×10</a:t>
            </a:r>
            <a:r>
              <a:rPr kumimoji="1" lang="en-US" altLang="zh-CN" sz="2400" b="1" baseline="30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12</a:t>
            </a:r>
            <a:r>
              <a:rPr kumimoji="1" lang="en-US" altLang="zh-CN" sz="24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 M</a:t>
            </a:r>
            <a:r>
              <a:rPr kumimoji="1" lang="en-US" altLang="zh-CN" sz="2400" b="1" baseline="-25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Wingdings"/>
              </a:rPr>
              <a:t> </a:t>
            </a:r>
            <a:endPar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endParaRPr>
          </a:p>
          <a:p>
            <a:pPr marL="160729" indent="-160729">
              <a:buFont typeface="Wingdings" panose="05000000000000000000" pitchFamily="2" charset="2"/>
              <a:buChar char="p"/>
            </a:pP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本地暗物质密度：</a:t>
            </a:r>
            <a:r>
              <a:rPr kumimoji="1" lang="en-US" altLang="zh-CN" sz="24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Wingdings"/>
              </a:rPr>
              <a:t> (0.32±0.02) GeV cm</a:t>
            </a:r>
            <a:r>
              <a:rPr kumimoji="1" lang="en-US" altLang="zh-CN" sz="2400" b="1" baseline="30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Wingdings"/>
              </a:rPr>
              <a:t>-3 </a:t>
            </a:r>
          </a:p>
          <a:p>
            <a:pPr marL="160729" indent="-160729">
              <a:buFont typeface="Wingdings" panose="05000000000000000000" pitchFamily="2" charset="2"/>
              <a:buChar char="p"/>
            </a:pP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旋转曲线上还有两个局部低谷，分别位于银心距</a:t>
            </a: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~11</a:t>
            </a: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和</a:t>
            </a: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~19 kpc</a:t>
            </a: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处。这两个低谷可能与</a:t>
            </a:r>
            <a:r>
              <a:rPr kumimoji="1" lang="en-US" altLang="zh-CN" sz="2250" b="1" dirty="0" err="1">
                <a:latin typeface="Times New Roman" panose="02020603050405020304" pitchFamily="18" charset="0"/>
                <a:ea typeface="SimHei" panose="02010609060101010101" pitchFamily="49" charset="-122"/>
                <a:cs typeface="Times New Roman" panose="02020603050405020304" pitchFamily="18" charset="0"/>
              </a:rPr>
              <a:t>Sikivie</a:t>
            </a: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研究组提出的暗物质环有关（</a:t>
            </a:r>
            <a:r>
              <a:rPr kumimoji="1" lang="en" altLang="zh-CN" sz="2250" b="1" dirty="0">
                <a:latin typeface="Times New Roman" panose="02020603050405020304" pitchFamily="18" charset="0"/>
                <a:ea typeface="SimHei" panose="02010609060101010101" pitchFamily="49" charset="-122"/>
                <a:cs typeface="Times New Roman" panose="02020603050405020304" pitchFamily="18" charset="0"/>
              </a:rPr>
              <a:t>Natarajan &amp; </a:t>
            </a:r>
            <a:r>
              <a:rPr kumimoji="1" lang="en" altLang="zh-CN" sz="2250" b="1" dirty="0" err="1">
                <a:latin typeface="Times New Roman" panose="02020603050405020304" pitchFamily="18" charset="0"/>
                <a:ea typeface="SimHei" panose="02010609060101010101" pitchFamily="49" charset="-122"/>
                <a:cs typeface="Times New Roman" panose="02020603050405020304" pitchFamily="18" charset="0"/>
              </a:rPr>
              <a:t>Sikivie</a:t>
            </a:r>
            <a:r>
              <a:rPr kumimoji="1" lang="en" altLang="zh-CN" sz="2250" b="1" dirty="0">
                <a:latin typeface="Times New Roman" panose="02020603050405020304" pitchFamily="18" charset="0"/>
                <a:ea typeface="SimHei" panose="02010609060101010101" pitchFamily="49" charset="-122"/>
                <a:cs typeface="Times New Roman" panose="02020603050405020304" pitchFamily="18" charset="0"/>
              </a:rPr>
              <a:t> 2007</a:t>
            </a: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a:t>
            </a:r>
            <a:endPar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endParaRPr>
          </a:p>
        </p:txBody>
      </p:sp>
      <p:sp>
        <p:nvSpPr>
          <p:cNvPr id="15" name="文本框 14">
            <a:extLst>
              <a:ext uri="{FF2B5EF4-FFF2-40B4-BE49-F238E27FC236}">
                <a16:creationId xmlns:a16="http://schemas.microsoft.com/office/drawing/2014/main" id="{54D82FBD-BF72-7F88-4BB3-C708C662CF08}"/>
              </a:ext>
            </a:extLst>
          </p:cNvPr>
          <p:cNvSpPr txBox="1"/>
          <p:nvPr/>
        </p:nvSpPr>
        <p:spPr>
          <a:xfrm>
            <a:off x="2477212" y="4089073"/>
            <a:ext cx="3391728" cy="646331"/>
          </a:xfrm>
          <a:prstGeom prst="rect">
            <a:avLst/>
          </a:prstGeom>
          <a:noFill/>
          <a:ln w="19050">
            <a:solidFill>
              <a:schemeClr val="tx1"/>
            </a:solidFill>
          </a:ln>
        </p:spPr>
        <p:txBody>
          <a:bodyPr wrap="square" rtlCol="0">
            <a:spAutoFit/>
          </a:bodyPr>
          <a:lstStyle/>
          <a:p>
            <a:r>
              <a:rPr kumimoji="1" lang="en-US" altLang="zh-CN" b="1" dirty="0">
                <a:solidFill>
                  <a:srgbClr val="FF0000"/>
                </a:solidFill>
                <a:latin typeface="Times New Roman" panose="02020603050405020304" pitchFamily="18" charset="0"/>
                <a:cs typeface="Times New Roman" panose="02020603050405020304" pitchFamily="18" charset="0"/>
              </a:rPr>
              <a:t>Caustic dark matter rings:</a:t>
            </a:r>
          </a:p>
          <a:p>
            <a:r>
              <a:rPr kumimoji="1" lang="en-US" altLang="zh-CN" b="1" dirty="0">
                <a:solidFill>
                  <a:srgbClr val="FF0000"/>
                </a:solidFill>
                <a:latin typeface="Times New Roman" panose="02020603050405020304" pitchFamily="18" charset="0"/>
                <a:cs typeface="Times New Roman" panose="02020603050405020304" pitchFamily="18" charset="0"/>
              </a:rPr>
              <a:t> </a:t>
            </a:r>
            <a:r>
              <a:rPr kumimoji="1" lang="en" altLang="zh-CN" b="1" dirty="0">
                <a:latin typeface="Times New Roman" panose="02020603050405020304" pitchFamily="18" charset="0"/>
                <a:ea typeface="SimHei" panose="02010609060101010101" pitchFamily="49" charset="-122"/>
                <a:cs typeface="Times New Roman" panose="02020603050405020304" pitchFamily="18" charset="0"/>
              </a:rPr>
              <a:t>An ~ 40kpc/n for n=1,</a:t>
            </a:r>
            <a:r>
              <a:rPr kumimoji="1" lang="zh-CN" altLang="en-US" b="1" dirty="0">
                <a:latin typeface="Times New Roman" panose="02020603050405020304" pitchFamily="18" charset="0"/>
                <a:ea typeface="SimHei" panose="02010609060101010101" pitchFamily="49" charset="-122"/>
                <a:cs typeface="Times New Roman" panose="02020603050405020304" pitchFamily="18" charset="0"/>
              </a:rPr>
              <a:t> </a:t>
            </a:r>
            <a:r>
              <a:rPr kumimoji="1" lang="en" altLang="zh-CN" b="1" dirty="0">
                <a:latin typeface="Times New Roman" panose="02020603050405020304" pitchFamily="18" charset="0"/>
                <a:ea typeface="SimHei" panose="02010609060101010101" pitchFamily="49" charset="-122"/>
                <a:cs typeface="Times New Roman" panose="02020603050405020304" pitchFamily="18" charset="0"/>
              </a:rPr>
              <a:t>2,</a:t>
            </a:r>
            <a:r>
              <a:rPr kumimoji="1" lang="zh-CN" altLang="en-US" b="1" dirty="0">
                <a:latin typeface="Times New Roman" panose="02020603050405020304" pitchFamily="18" charset="0"/>
                <a:ea typeface="SimHei" panose="02010609060101010101" pitchFamily="49" charset="-122"/>
                <a:cs typeface="Times New Roman" panose="02020603050405020304" pitchFamily="18" charset="0"/>
              </a:rPr>
              <a:t> </a:t>
            </a:r>
            <a:r>
              <a:rPr kumimoji="1" lang="en" altLang="zh-CN" b="1" dirty="0">
                <a:latin typeface="Times New Roman" panose="02020603050405020304" pitchFamily="18" charset="0"/>
                <a:ea typeface="SimHei" panose="02010609060101010101" pitchFamily="49" charset="-122"/>
                <a:cs typeface="Times New Roman" panose="02020603050405020304" pitchFamily="18" charset="0"/>
              </a:rPr>
              <a:t>3,…</a:t>
            </a:r>
            <a:endParaRPr kumimoji="1" lang="zh-CN" altLang="en-US" b="1" dirty="0">
              <a:solidFill>
                <a:srgbClr val="FF0000"/>
              </a:solidFill>
              <a:latin typeface="Times New Roman" panose="02020603050405020304" pitchFamily="18" charset="0"/>
              <a:cs typeface="Times New Roman" panose="02020603050405020304" pitchFamily="18" charset="0"/>
            </a:endParaRPr>
          </a:p>
        </p:txBody>
      </p:sp>
      <p:cxnSp>
        <p:nvCxnSpPr>
          <p:cNvPr id="18" name="直线箭头连接符 17">
            <a:extLst>
              <a:ext uri="{FF2B5EF4-FFF2-40B4-BE49-F238E27FC236}">
                <a16:creationId xmlns:a16="http://schemas.microsoft.com/office/drawing/2014/main" id="{4E03FAEF-A3D0-A8EB-75CF-BE5DBFCD6FC5}"/>
              </a:ext>
            </a:extLst>
          </p:cNvPr>
          <p:cNvCxnSpPr>
            <a:cxnSpLocks/>
            <a:stCxn id="15" idx="0"/>
          </p:cNvCxnSpPr>
          <p:nvPr/>
        </p:nvCxnSpPr>
        <p:spPr>
          <a:xfrm flipV="1">
            <a:off x="4173076" y="2956008"/>
            <a:ext cx="207509" cy="1133065"/>
          </a:xfrm>
          <a:prstGeom prst="straightConnector1">
            <a:avLst/>
          </a:prstGeom>
          <a:ln w="508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线箭头连接符 20">
            <a:extLst>
              <a:ext uri="{FF2B5EF4-FFF2-40B4-BE49-F238E27FC236}">
                <a16:creationId xmlns:a16="http://schemas.microsoft.com/office/drawing/2014/main" id="{CF7A7A51-9D90-876F-7003-C587D0C9DCA3}"/>
              </a:ext>
            </a:extLst>
          </p:cNvPr>
          <p:cNvCxnSpPr>
            <a:cxnSpLocks/>
          </p:cNvCxnSpPr>
          <p:nvPr/>
        </p:nvCxnSpPr>
        <p:spPr>
          <a:xfrm flipH="1" flipV="1">
            <a:off x="3356039" y="3059967"/>
            <a:ext cx="479086" cy="102910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E70DAA20-B6B6-EEBA-9A63-CFBD76791798}"/>
              </a:ext>
            </a:extLst>
          </p:cNvPr>
          <p:cNvSpPr txBox="1"/>
          <p:nvPr/>
        </p:nvSpPr>
        <p:spPr>
          <a:xfrm>
            <a:off x="2953594" y="3449138"/>
            <a:ext cx="794420" cy="382380"/>
          </a:xfrm>
          <a:prstGeom prst="rect">
            <a:avLst/>
          </a:prstGeom>
          <a:noFill/>
        </p:spPr>
        <p:txBody>
          <a:bodyPr wrap="square" rtlCol="0">
            <a:spAutoFit/>
          </a:bodyPr>
          <a:lstStyle/>
          <a:p>
            <a:r>
              <a:rPr kumimoji="1" lang="en-US" altLang="zh-CN" b="1" dirty="0">
                <a:solidFill>
                  <a:srgbClr val="FF0000"/>
                </a:solidFill>
                <a:latin typeface="Times New Roman" panose="02020603050405020304" pitchFamily="18" charset="0"/>
                <a:cs typeface="Times New Roman" panose="02020603050405020304" pitchFamily="18" charset="0"/>
              </a:rPr>
              <a:t>n = 3</a:t>
            </a:r>
            <a:endParaRPr kumimoji="1"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652B9C2A-384B-4266-1299-D8CAC8DDF62E}"/>
              </a:ext>
            </a:extLst>
          </p:cNvPr>
          <p:cNvSpPr txBox="1"/>
          <p:nvPr/>
        </p:nvSpPr>
        <p:spPr>
          <a:xfrm>
            <a:off x="4229631" y="3449138"/>
            <a:ext cx="794420" cy="382380"/>
          </a:xfrm>
          <a:prstGeom prst="rect">
            <a:avLst/>
          </a:prstGeom>
          <a:noFill/>
        </p:spPr>
        <p:txBody>
          <a:bodyPr wrap="square" rtlCol="0">
            <a:spAutoFit/>
          </a:bodyPr>
          <a:lstStyle/>
          <a:p>
            <a:r>
              <a:rPr kumimoji="1" lang="en-US" altLang="zh-CN" b="1" dirty="0">
                <a:solidFill>
                  <a:srgbClr val="0432FF"/>
                </a:solidFill>
                <a:latin typeface="Times New Roman" panose="02020603050405020304" pitchFamily="18" charset="0"/>
                <a:cs typeface="Times New Roman" panose="02020603050405020304" pitchFamily="18" charset="0"/>
              </a:rPr>
              <a:t>n = 2</a:t>
            </a:r>
            <a:endParaRPr kumimoji="1" lang="zh-CN" altLang="en-US" b="1" dirty="0">
              <a:solidFill>
                <a:srgbClr val="0432FF"/>
              </a:solidFill>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6F04258F-3977-60E4-4CF0-3C0AAF994354}"/>
              </a:ext>
            </a:extLst>
          </p:cNvPr>
          <p:cNvSpPr txBox="1"/>
          <p:nvPr/>
        </p:nvSpPr>
        <p:spPr>
          <a:xfrm>
            <a:off x="3782205" y="3311902"/>
            <a:ext cx="838297" cy="646331"/>
          </a:xfrm>
          <a:prstGeom prst="rect">
            <a:avLst/>
          </a:prstGeom>
          <a:noFill/>
        </p:spPr>
        <p:txBody>
          <a:bodyPr wrap="square" rtlCol="0">
            <a:spAutoFit/>
          </a:bodyPr>
          <a:lstStyle/>
          <a:p>
            <a:r>
              <a:rPr kumimoji="1" lang="en-US" altLang="zh-CN" sz="3600" b="1" dirty="0">
                <a:solidFill>
                  <a:srgbClr val="C00000"/>
                </a:solidFill>
                <a:latin typeface="Times New Roman" panose="02020603050405020304" pitchFamily="18" charset="0"/>
                <a:cs typeface="Times New Roman" panose="02020603050405020304" pitchFamily="18" charset="0"/>
              </a:rPr>
              <a:t>?</a:t>
            </a:r>
            <a:endParaRPr kumimoji="1" lang="zh-CN" altLang="en-US" sz="3600" b="1" dirty="0">
              <a:solidFill>
                <a:srgbClr val="C00000"/>
              </a:solidFill>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B2F96C8C-8077-45F8-AB93-049E119B3250}"/>
              </a:ext>
            </a:extLst>
          </p:cNvPr>
          <p:cNvSpPr txBox="1"/>
          <p:nvPr/>
        </p:nvSpPr>
        <p:spPr>
          <a:xfrm>
            <a:off x="7824458" y="5670750"/>
            <a:ext cx="3784291" cy="438582"/>
          </a:xfrm>
          <a:prstGeom prst="rect">
            <a:avLst/>
          </a:prstGeom>
          <a:noFill/>
          <a:ln>
            <a:noFill/>
          </a:ln>
        </p:spPr>
        <p:txBody>
          <a:bodyPr wrap="square" rtlCol="0">
            <a:spAutoFit/>
          </a:bodyPr>
          <a:lstStyle/>
          <a:p>
            <a:r>
              <a:rPr kumimoji="1" lang="zh-CN" altLang="en-GB" sz="2250" b="1" dirty="0">
                <a:solidFill>
                  <a:srgbClr val="C00000"/>
                </a:solidFill>
                <a:latin typeface="Times New Roman Regular" panose="02020603050405020304" charset="0"/>
                <a:ea typeface="黑体" charset="0"/>
                <a:cs typeface="Times New Roman Regular" panose="02020603050405020304" charset="0"/>
              </a:rPr>
              <a:t>注</a:t>
            </a:r>
            <a:r>
              <a:rPr kumimoji="1" lang="zh-CN" altLang="en-US" sz="2250" b="1" dirty="0">
                <a:solidFill>
                  <a:srgbClr val="C00000"/>
                </a:solidFill>
                <a:latin typeface="Times New Roman Regular" panose="02020603050405020304" charset="0"/>
                <a:ea typeface="黑体" charset="0"/>
                <a:cs typeface="Times New Roman Regular" panose="02020603050405020304" charset="0"/>
              </a:rPr>
              <a:t>：此处误差为形式误差</a:t>
            </a:r>
            <a:endParaRPr kumimoji="1" lang="en-US" altLang="zh-CN" sz="2250" b="1" dirty="0">
              <a:latin typeface="Times New Roman Regular" panose="02020603050405020304" charset="0"/>
              <a:ea typeface="黑体" charset="0"/>
              <a:cs typeface="Times New Roman Regular" panose="02020603050405020304" charset="0"/>
            </a:endParaRPr>
          </a:p>
        </p:txBody>
      </p:sp>
    </p:spTree>
    <p:extLst>
      <p:ext uri="{BB962C8B-B14F-4D97-AF65-F5344CB8AC3E}">
        <p14:creationId xmlns:p14="http://schemas.microsoft.com/office/powerpoint/2010/main" val="98922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ACE1A-CC9F-17D7-E8D7-8ABB06399976}"/>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6229361A-0A37-C76E-08A2-90D4F05FB48C}"/>
              </a:ext>
            </a:extLst>
          </p:cNvPr>
          <p:cNvSpPr txBox="1"/>
          <p:nvPr/>
        </p:nvSpPr>
        <p:spPr>
          <a:xfrm>
            <a:off x="456368" y="121142"/>
            <a:ext cx="1107996" cy="646331"/>
          </a:xfrm>
          <a:prstGeom prst="rect">
            <a:avLst/>
          </a:prstGeom>
          <a:noFill/>
        </p:spPr>
        <p:txBody>
          <a:bodyPr wrap="non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目录</a:t>
            </a:r>
          </a:p>
        </p:txBody>
      </p:sp>
      <p:grpSp>
        <p:nvGrpSpPr>
          <p:cNvPr id="3" name="组合 2">
            <a:extLst>
              <a:ext uri="{FF2B5EF4-FFF2-40B4-BE49-F238E27FC236}">
                <a16:creationId xmlns:a16="http://schemas.microsoft.com/office/drawing/2014/main" id="{6604DFC8-2FD9-EEFA-AB3A-C0056956342C}"/>
              </a:ext>
            </a:extLst>
          </p:cNvPr>
          <p:cNvGrpSpPr/>
          <p:nvPr/>
        </p:nvGrpSpPr>
        <p:grpSpPr>
          <a:xfrm>
            <a:off x="0" y="165171"/>
            <a:ext cx="428625" cy="558274"/>
            <a:chOff x="1" y="363398"/>
            <a:chExt cx="529962" cy="430887"/>
          </a:xfrm>
          <a:solidFill>
            <a:srgbClr val="005897"/>
          </a:solidFill>
        </p:grpSpPr>
        <p:sp>
          <p:nvSpPr>
            <p:cNvPr id="6" name="矩形 5">
              <a:extLst>
                <a:ext uri="{FF2B5EF4-FFF2-40B4-BE49-F238E27FC236}">
                  <a16:creationId xmlns:a16="http://schemas.microsoft.com/office/drawing/2014/main" id="{8F6A6E0E-A4DA-C922-C1FB-F72F1B213E08}"/>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7" name="矩形 6">
              <a:extLst>
                <a:ext uri="{FF2B5EF4-FFF2-40B4-BE49-F238E27FC236}">
                  <a16:creationId xmlns:a16="http://schemas.microsoft.com/office/drawing/2014/main" id="{B6851D77-FD03-4A4E-153F-BCC9C298FF83}"/>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9" name="文本框 8">
            <a:extLst>
              <a:ext uri="{FF2B5EF4-FFF2-40B4-BE49-F238E27FC236}">
                <a16:creationId xmlns:a16="http://schemas.microsoft.com/office/drawing/2014/main" id="{55CD31A0-93FE-D1E7-C3D7-BF70D1D6367E}"/>
              </a:ext>
            </a:extLst>
          </p:cNvPr>
          <p:cNvSpPr txBox="1"/>
          <p:nvPr/>
        </p:nvSpPr>
        <p:spPr>
          <a:xfrm>
            <a:off x="1154482" y="1428623"/>
            <a:ext cx="1745927" cy="769441"/>
          </a:xfrm>
          <a:prstGeom prst="rect">
            <a:avLst/>
          </a:prstGeom>
          <a:noFill/>
        </p:spPr>
        <p:txBody>
          <a:bodyPr wrap="square" rtlCol="0">
            <a:spAutoFit/>
          </a:bodyPr>
          <a:lstStyle/>
          <a:p>
            <a:pPr algn="ctr">
              <a:spcBef>
                <a:spcPct val="0"/>
              </a:spcBef>
              <a:defRPr/>
            </a:pPr>
            <a:r>
              <a:rPr lang="zh-CN" altLang="en-US" sz="4400" b="1" kern="100" dirty="0">
                <a:solidFill>
                  <a:srgbClr val="005897"/>
                </a:solidFill>
                <a:latin typeface="Times New Roman" panose="02020603050405020304" pitchFamily="18" charset="0"/>
                <a:ea typeface="微软雅黑" panose="020B0503020204020204" pitchFamily="34" charset="-122"/>
                <a:cs typeface="Times New Roman" panose="02020603050405020304" pitchFamily="18" charset="0"/>
              </a:rPr>
              <a:t>目 录</a:t>
            </a:r>
          </a:p>
        </p:txBody>
      </p:sp>
      <p:cxnSp>
        <p:nvCxnSpPr>
          <p:cNvPr id="10" name="直接连接符 9">
            <a:extLst>
              <a:ext uri="{FF2B5EF4-FFF2-40B4-BE49-F238E27FC236}">
                <a16:creationId xmlns:a16="http://schemas.microsoft.com/office/drawing/2014/main" id="{ED654EBA-2386-AD97-2895-9788284C6B80}"/>
              </a:ext>
            </a:extLst>
          </p:cNvPr>
          <p:cNvCxnSpPr>
            <a:cxnSpLocks/>
          </p:cNvCxnSpPr>
          <p:nvPr/>
        </p:nvCxnSpPr>
        <p:spPr>
          <a:xfrm>
            <a:off x="824384" y="2281229"/>
            <a:ext cx="240612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AF76DCBE-4BEE-DDA7-DE2C-E2182C095E95}"/>
              </a:ext>
            </a:extLst>
          </p:cNvPr>
          <p:cNvSpPr txBox="1"/>
          <p:nvPr/>
        </p:nvSpPr>
        <p:spPr>
          <a:xfrm>
            <a:off x="671114" y="2281229"/>
            <a:ext cx="2712662" cy="769441"/>
          </a:xfrm>
          <a:prstGeom prst="rect">
            <a:avLst/>
          </a:prstGeom>
          <a:noFill/>
        </p:spPr>
        <p:txBody>
          <a:bodyPr wrap="square" rtlCol="0">
            <a:spAutoFit/>
          </a:bodyPr>
          <a:lstStyle/>
          <a:p>
            <a:pPr algn="ctr">
              <a:spcBef>
                <a:spcPct val="0"/>
              </a:spcBef>
              <a:defRPr/>
            </a:pPr>
            <a:r>
              <a:rPr lang="en-US" altLang="zh-CN" sz="4400" kern="100" dirty="0">
                <a:solidFill>
                  <a:schemeClr val="bg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Contents</a:t>
            </a:r>
          </a:p>
        </p:txBody>
      </p:sp>
      <p:grpSp>
        <p:nvGrpSpPr>
          <p:cNvPr id="49" name="组合 48">
            <a:extLst>
              <a:ext uri="{FF2B5EF4-FFF2-40B4-BE49-F238E27FC236}">
                <a16:creationId xmlns:a16="http://schemas.microsoft.com/office/drawing/2014/main" id="{86B0689A-AA6E-B4EC-827D-2373ABCC658C}"/>
              </a:ext>
            </a:extLst>
          </p:cNvPr>
          <p:cNvGrpSpPr/>
          <p:nvPr/>
        </p:nvGrpSpPr>
        <p:grpSpPr>
          <a:xfrm>
            <a:off x="5203095" y="1754669"/>
            <a:ext cx="3755554" cy="646331"/>
            <a:chOff x="5937827" y="1657363"/>
            <a:chExt cx="3755554" cy="646331"/>
          </a:xfrm>
        </p:grpSpPr>
        <p:sp>
          <p:nvSpPr>
            <p:cNvPr id="13" name="文本框 12">
              <a:extLst>
                <a:ext uri="{FF2B5EF4-FFF2-40B4-BE49-F238E27FC236}">
                  <a16:creationId xmlns:a16="http://schemas.microsoft.com/office/drawing/2014/main" id="{DD1B5679-8C04-1323-1985-BDE300267854}"/>
                </a:ext>
              </a:extLst>
            </p:cNvPr>
            <p:cNvSpPr txBox="1"/>
            <p:nvPr/>
          </p:nvSpPr>
          <p:spPr>
            <a:xfrm>
              <a:off x="6885937" y="1657363"/>
              <a:ext cx="2807444" cy="646331"/>
            </a:xfrm>
            <a:prstGeom prst="rect">
              <a:avLst/>
            </a:prstGeom>
            <a:noFill/>
          </p:spPr>
          <p:txBody>
            <a:bodyPr wrap="square" rtlCol="0" anchor="ctr" anchorCtr="0">
              <a:spAutoFit/>
            </a:bodyPr>
            <a:lstStyle/>
            <a:p>
              <a:pPr marL="12700">
                <a:lnSpc>
                  <a:spcPct val="100000"/>
                </a:lnSpc>
              </a:pPr>
              <a:r>
                <a:rPr lang="zh-CN" altLang="en-US" sz="3600" b="1" dirty="0">
                  <a:solidFill>
                    <a:srgbClr val="005897"/>
                  </a:solidFill>
                  <a:latin typeface="Times New Roman" panose="02020603050405020304" pitchFamily="18" charset="0"/>
                  <a:ea typeface="微软雅黑" panose="020B0503020204020204" pitchFamily="34" charset="-122"/>
                  <a:cs typeface="Microsoft YaHei UI" panose="020B0503020204020204" charset="-122"/>
                </a:rPr>
                <a:t>背景介绍</a:t>
              </a:r>
            </a:p>
          </p:txBody>
        </p:sp>
        <p:grpSp>
          <p:nvGrpSpPr>
            <p:cNvPr id="15" name="组合 14">
              <a:extLst>
                <a:ext uri="{FF2B5EF4-FFF2-40B4-BE49-F238E27FC236}">
                  <a16:creationId xmlns:a16="http://schemas.microsoft.com/office/drawing/2014/main" id="{0B10DF44-1D61-7AD6-16D0-6FEA67208A0B}"/>
                </a:ext>
              </a:extLst>
            </p:cNvPr>
            <p:cNvGrpSpPr/>
            <p:nvPr/>
          </p:nvGrpSpPr>
          <p:grpSpPr>
            <a:xfrm>
              <a:off x="5937827" y="1661702"/>
              <a:ext cx="637666" cy="637652"/>
              <a:chOff x="7935668" y="1394445"/>
              <a:chExt cx="602565" cy="602566"/>
            </a:xfrm>
            <a:solidFill>
              <a:srgbClr val="005897"/>
            </a:solidFill>
          </p:grpSpPr>
          <p:sp>
            <p:nvSpPr>
              <p:cNvPr id="19" name="圆角矩形 2">
                <a:extLst>
                  <a:ext uri="{FF2B5EF4-FFF2-40B4-BE49-F238E27FC236}">
                    <a16:creationId xmlns:a16="http://schemas.microsoft.com/office/drawing/2014/main" id="{51411D19-A863-0C79-52A1-42BE5B6D87C2}"/>
                  </a:ext>
                </a:extLst>
              </p:cNvPr>
              <p:cNvSpPr/>
              <p:nvPr/>
            </p:nvSpPr>
            <p:spPr>
              <a:xfrm rot="2700000">
                <a:off x="7935668" y="1394445"/>
                <a:ext cx="602566" cy="6025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Times New Roman" panose="02020603050405020304" pitchFamily="18" charset="0"/>
                  <a:ea typeface="微软雅黑" panose="020B0503020204020204" pitchFamily="34" charset="-122"/>
                </a:endParaRPr>
              </a:p>
            </p:txBody>
          </p:sp>
          <p:sp>
            <p:nvSpPr>
              <p:cNvPr id="20" name="文本框 19">
                <a:extLst>
                  <a:ext uri="{FF2B5EF4-FFF2-40B4-BE49-F238E27FC236}">
                    <a16:creationId xmlns:a16="http://schemas.microsoft.com/office/drawing/2014/main" id="{C581ECEE-57F1-E4C4-7B60-27AF1BFA01F1}"/>
                  </a:ext>
                </a:extLst>
              </p:cNvPr>
              <p:cNvSpPr txBox="1"/>
              <p:nvPr/>
            </p:nvSpPr>
            <p:spPr>
              <a:xfrm>
                <a:off x="8055207" y="1410071"/>
                <a:ext cx="371951" cy="552598"/>
              </a:xfrm>
              <a:prstGeom prst="rect">
                <a:avLst/>
              </a:prstGeom>
              <a:noFill/>
              <a:effectLst/>
            </p:spPr>
            <p:txBody>
              <a:bodyPr wrap="square" rtlCol="0">
                <a:spAutoFit/>
              </a:bodyPr>
              <a:lstStyle/>
              <a:p>
                <a:r>
                  <a:rPr lang="en-US" altLang="zh-CN"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rPr>
                  <a:t>1</a:t>
                </a:r>
                <a:endParaRPr lang="zh-CN" altLang="en-US"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endParaRPr>
              </a:p>
            </p:txBody>
          </p:sp>
        </p:grpSp>
      </p:grpSp>
      <p:cxnSp>
        <p:nvCxnSpPr>
          <p:cNvPr id="37" name="直接连接符 36">
            <a:extLst>
              <a:ext uri="{FF2B5EF4-FFF2-40B4-BE49-F238E27FC236}">
                <a16:creationId xmlns:a16="http://schemas.microsoft.com/office/drawing/2014/main" id="{83590F8C-C4DA-E7A4-60F8-4397AE962CAA}"/>
              </a:ext>
            </a:extLst>
          </p:cNvPr>
          <p:cNvCxnSpPr>
            <a:cxnSpLocks/>
          </p:cNvCxnSpPr>
          <p:nvPr/>
        </p:nvCxnSpPr>
        <p:spPr>
          <a:xfrm>
            <a:off x="3759097" y="1189133"/>
            <a:ext cx="0" cy="5367044"/>
          </a:xfrm>
          <a:prstGeom prst="line">
            <a:avLst/>
          </a:prstGeom>
          <a:ln>
            <a:gradFill>
              <a:gsLst>
                <a:gs pos="0">
                  <a:srgbClr val="0067C5">
                    <a:alpha val="10000"/>
                  </a:srgbClr>
                </a:gs>
                <a:gs pos="100000">
                  <a:srgbClr val="0067C5">
                    <a:alpha val="14000"/>
                  </a:srgbClr>
                </a:gs>
                <a:gs pos="53000">
                  <a:srgbClr val="0067BF"/>
                </a:gs>
              </a:gsLst>
              <a:lin ang="16200000" scaled="1"/>
            </a:gradFill>
          </a:ln>
        </p:spPr>
        <p:style>
          <a:lnRef idx="1">
            <a:schemeClr val="accent1"/>
          </a:lnRef>
          <a:fillRef idx="0">
            <a:schemeClr val="accent1"/>
          </a:fillRef>
          <a:effectRef idx="0">
            <a:schemeClr val="accent1"/>
          </a:effectRef>
          <a:fontRef idx="minor">
            <a:schemeClr val="tx1"/>
          </a:fontRef>
        </p:style>
      </p:cxnSp>
      <p:grpSp>
        <p:nvGrpSpPr>
          <p:cNvPr id="50" name="组合 49">
            <a:extLst>
              <a:ext uri="{FF2B5EF4-FFF2-40B4-BE49-F238E27FC236}">
                <a16:creationId xmlns:a16="http://schemas.microsoft.com/office/drawing/2014/main" id="{E0CBA22D-4A1A-3F3F-E211-606089B7858B}"/>
              </a:ext>
            </a:extLst>
          </p:cNvPr>
          <p:cNvGrpSpPr/>
          <p:nvPr/>
        </p:nvGrpSpPr>
        <p:grpSpPr>
          <a:xfrm>
            <a:off x="5203095" y="2990007"/>
            <a:ext cx="5762248" cy="1200329"/>
            <a:chOff x="5937827" y="1380364"/>
            <a:chExt cx="5762248" cy="1200329"/>
          </a:xfrm>
        </p:grpSpPr>
        <p:sp>
          <p:nvSpPr>
            <p:cNvPr id="51" name="文本框 50">
              <a:extLst>
                <a:ext uri="{FF2B5EF4-FFF2-40B4-BE49-F238E27FC236}">
                  <a16:creationId xmlns:a16="http://schemas.microsoft.com/office/drawing/2014/main" id="{5407E773-A92E-EDF5-4E73-2D95C9ED2146}"/>
                </a:ext>
              </a:extLst>
            </p:cNvPr>
            <p:cNvSpPr txBox="1"/>
            <p:nvPr/>
          </p:nvSpPr>
          <p:spPr>
            <a:xfrm>
              <a:off x="6885937" y="1380364"/>
              <a:ext cx="4814138" cy="1200329"/>
            </a:xfrm>
            <a:prstGeom prst="rect">
              <a:avLst/>
            </a:prstGeom>
            <a:noFill/>
          </p:spPr>
          <p:txBody>
            <a:bodyPr wrap="none" rtlCol="0" anchor="ctr" anchorCtr="0">
              <a:spAutoFit/>
            </a:bodyPr>
            <a:lstStyle/>
            <a:p>
              <a:pPr marL="12700">
                <a:lnSpc>
                  <a:spcPct val="100000"/>
                </a:lnSpc>
              </a:pPr>
              <a:r>
                <a:rPr lang="zh-CN" altLang="en-US" sz="3600" b="1" dirty="0">
                  <a:solidFill>
                    <a:schemeClr val="bg1">
                      <a:lumMod val="65000"/>
                    </a:schemeClr>
                  </a:solidFill>
                  <a:latin typeface="Times New Roman" panose="02020603050405020304" pitchFamily="18" charset="0"/>
                  <a:ea typeface="微软雅黑" panose="020B0503020204020204" pitchFamily="34" charset="-122"/>
                  <a:cs typeface="Microsoft YaHei UI" panose="020B0503020204020204" charset="-122"/>
                </a:rPr>
                <a:t>基于大规模巡天数据的</a:t>
              </a:r>
              <a:endParaRPr lang="en-US" altLang="zh-CN" sz="3600" b="1" dirty="0">
                <a:solidFill>
                  <a:schemeClr val="bg1">
                    <a:lumMod val="65000"/>
                  </a:schemeClr>
                </a:solidFill>
                <a:latin typeface="Times New Roman" panose="02020603050405020304" pitchFamily="18" charset="0"/>
                <a:ea typeface="微软雅黑" panose="020B0503020204020204" pitchFamily="34" charset="-122"/>
                <a:cs typeface="Microsoft YaHei UI" panose="020B0503020204020204" charset="-122"/>
              </a:endParaRPr>
            </a:p>
            <a:p>
              <a:pPr marL="12700">
                <a:lnSpc>
                  <a:spcPct val="100000"/>
                </a:lnSpc>
              </a:pPr>
              <a:r>
                <a:rPr lang="zh-CN" altLang="en-US" sz="3600" b="1" dirty="0">
                  <a:solidFill>
                    <a:schemeClr val="bg1">
                      <a:lumMod val="65000"/>
                    </a:schemeClr>
                  </a:solidFill>
                  <a:latin typeface="Times New Roman" panose="02020603050405020304" pitchFamily="18" charset="0"/>
                  <a:ea typeface="微软雅黑" panose="020B0503020204020204" pitchFamily="34" charset="-122"/>
                  <a:cs typeface="Microsoft YaHei UI" panose="020B0503020204020204" charset="-122"/>
                </a:rPr>
                <a:t>银河系暗物质分布测量</a:t>
              </a:r>
            </a:p>
          </p:txBody>
        </p:sp>
        <p:grpSp>
          <p:nvGrpSpPr>
            <p:cNvPr id="52" name="组合 51">
              <a:extLst>
                <a:ext uri="{FF2B5EF4-FFF2-40B4-BE49-F238E27FC236}">
                  <a16:creationId xmlns:a16="http://schemas.microsoft.com/office/drawing/2014/main" id="{4B0159F0-EDC5-876A-FC9E-2555E8310790}"/>
                </a:ext>
              </a:extLst>
            </p:cNvPr>
            <p:cNvGrpSpPr/>
            <p:nvPr/>
          </p:nvGrpSpPr>
          <p:grpSpPr>
            <a:xfrm>
              <a:off x="5937827" y="1661702"/>
              <a:ext cx="637666" cy="637652"/>
              <a:chOff x="7935668" y="1394445"/>
              <a:chExt cx="602565" cy="602566"/>
            </a:xfrm>
            <a:solidFill>
              <a:srgbClr val="005897"/>
            </a:solidFill>
          </p:grpSpPr>
          <p:sp>
            <p:nvSpPr>
              <p:cNvPr id="53" name="圆角矩形 2">
                <a:extLst>
                  <a:ext uri="{FF2B5EF4-FFF2-40B4-BE49-F238E27FC236}">
                    <a16:creationId xmlns:a16="http://schemas.microsoft.com/office/drawing/2014/main" id="{DA5EA8B0-6612-1543-4FBB-A51F3674050A}"/>
                  </a:ext>
                </a:extLst>
              </p:cNvPr>
              <p:cNvSpPr/>
              <p:nvPr/>
            </p:nvSpPr>
            <p:spPr>
              <a:xfrm rot="2700000">
                <a:off x="7935668" y="1394445"/>
                <a:ext cx="602566" cy="60256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Times New Roman" panose="02020603050405020304" pitchFamily="18" charset="0"/>
                  <a:ea typeface="微软雅黑" panose="020B0503020204020204" pitchFamily="34" charset="-122"/>
                </a:endParaRPr>
              </a:p>
            </p:txBody>
          </p:sp>
          <p:sp>
            <p:nvSpPr>
              <p:cNvPr id="54" name="文本框 53">
                <a:extLst>
                  <a:ext uri="{FF2B5EF4-FFF2-40B4-BE49-F238E27FC236}">
                    <a16:creationId xmlns:a16="http://schemas.microsoft.com/office/drawing/2014/main" id="{B7743867-40B1-ADE3-9203-B849AD1CD105}"/>
                  </a:ext>
                </a:extLst>
              </p:cNvPr>
              <p:cNvSpPr txBox="1"/>
              <p:nvPr/>
            </p:nvSpPr>
            <p:spPr>
              <a:xfrm>
                <a:off x="8055207" y="1410071"/>
                <a:ext cx="371951" cy="552598"/>
              </a:xfrm>
              <a:prstGeom prst="rect">
                <a:avLst/>
              </a:prstGeom>
              <a:noFill/>
              <a:effectLst/>
            </p:spPr>
            <p:txBody>
              <a:bodyPr wrap="square" rtlCol="0">
                <a:spAutoFit/>
              </a:bodyPr>
              <a:lstStyle/>
              <a:p>
                <a:r>
                  <a:rPr lang="en-US" altLang="zh-CN"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rPr>
                  <a:t>2</a:t>
                </a:r>
                <a:endParaRPr lang="zh-CN" altLang="en-US"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endParaRPr>
              </a:p>
            </p:txBody>
          </p:sp>
        </p:grpSp>
      </p:grpSp>
      <p:grpSp>
        <p:nvGrpSpPr>
          <p:cNvPr id="55" name="组合 54">
            <a:extLst>
              <a:ext uri="{FF2B5EF4-FFF2-40B4-BE49-F238E27FC236}">
                <a16:creationId xmlns:a16="http://schemas.microsoft.com/office/drawing/2014/main" id="{E563FFEE-CAFA-E2C3-2EE4-C2E80C1479BF}"/>
              </a:ext>
            </a:extLst>
          </p:cNvPr>
          <p:cNvGrpSpPr/>
          <p:nvPr/>
        </p:nvGrpSpPr>
        <p:grpSpPr>
          <a:xfrm>
            <a:off x="5203095" y="4779342"/>
            <a:ext cx="3453924" cy="646331"/>
            <a:chOff x="5937827" y="1657363"/>
            <a:chExt cx="3453924" cy="646331"/>
          </a:xfrm>
        </p:grpSpPr>
        <p:sp>
          <p:nvSpPr>
            <p:cNvPr id="56" name="文本框 55">
              <a:extLst>
                <a:ext uri="{FF2B5EF4-FFF2-40B4-BE49-F238E27FC236}">
                  <a16:creationId xmlns:a16="http://schemas.microsoft.com/office/drawing/2014/main" id="{CA08A2C4-2C92-31AB-39C8-A02B9ED47684}"/>
                </a:ext>
              </a:extLst>
            </p:cNvPr>
            <p:cNvSpPr txBox="1"/>
            <p:nvPr/>
          </p:nvSpPr>
          <p:spPr>
            <a:xfrm>
              <a:off x="6885937" y="1657363"/>
              <a:ext cx="2505814" cy="646331"/>
            </a:xfrm>
            <a:prstGeom prst="rect">
              <a:avLst/>
            </a:prstGeom>
            <a:noFill/>
          </p:spPr>
          <p:txBody>
            <a:bodyPr wrap="none" rtlCol="0" anchor="ctr" anchorCtr="0">
              <a:spAutoFit/>
            </a:bodyPr>
            <a:lstStyle/>
            <a:p>
              <a:pPr marL="12700">
                <a:lnSpc>
                  <a:spcPct val="100000"/>
                </a:lnSpc>
              </a:pPr>
              <a:r>
                <a:rPr lang="zh-CN" altLang="en-US" sz="3600" b="1" dirty="0">
                  <a:solidFill>
                    <a:schemeClr val="bg1">
                      <a:lumMod val="65000"/>
                    </a:schemeClr>
                  </a:solidFill>
                  <a:latin typeface="Times New Roman" panose="02020603050405020304" pitchFamily="18" charset="0"/>
                  <a:ea typeface="微软雅黑" panose="020B0503020204020204" pitchFamily="34" charset="-122"/>
                  <a:cs typeface="Microsoft YaHei UI" panose="020B0503020204020204" charset="-122"/>
                </a:rPr>
                <a:t>展望与总结</a:t>
              </a:r>
            </a:p>
          </p:txBody>
        </p:sp>
        <p:grpSp>
          <p:nvGrpSpPr>
            <p:cNvPr id="57" name="组合 56">
              <a:extLst>
                <a:ext uri="{FF2B5EF4-FFF2-40B4-BE49-F238E27FC236}">
                  <a16:creationId xmlns:a16="http://schemas.microsoft.com/office/drawing/2014/main" id="{E6220054-FCC3-2CD1-BBD9-1CB0B9AC3A4F}"/>
                </a:ext>
              </a:extLst>
            </p:cNvPr>
            <p:cNvGrpSpPr/>
            <p:nvPr/>
          </p:nvGrpSpPr>
          <p:grpSpPr>
            <a:xfrm>
              <a:off x="5937827" y="1661702"/>
              <a:ext cx="637666" cy="637652"/>
              <a:chOff x="7935668" y="1394445"/>
              <a:chExt cx="602565" cy="602566"/>
            </a:xfrm>
            <a:solidFill>
              <a:srgbClr val="005897"/>
            </a:solidFill>
          </p:grpSpPr>
          <p:sp>
            <p:nvSpPr>
              <p:cNvPr id="58" name="圆角矩形 2">
                <a:extLst>
                  <a:ext uri="{FF2B5EF4-FFF2-40B4-BE49-F238E27FC236}">
                    <a16:creationId xmlns:a16="http://schemas.microsoft.com/office/drawing/2014/main" id="{6EF73202-5638-3C7E-00C0-9847AEC0161C}"/>
                  </a:ext>
                </a:extLst>
              </p:cNvPr>
              <p:cNvSpPr/>
              <p:nvPr/>
            </p:nvSpPr>
            <p:spPr>
              <a:xfrm rot="2700000">
                <a:off x="7935668" y="1394445"/>
                <a:ext cx="602566" cy="60256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Times New Roman" panose="02020603050405020304" pitchFamily="18" charset="0"/>
                  <a:ea typeface="微软雅黑" panose="020B0503020204020204" pitchFamily="34" charset="-122"/>
                </a:endParaRPr>
              </a:p>
            </p:txBody>
          </p:sp>
          <p:sp>
            <p:nvSpPr>
              <p:cNvPr id="59" name="文本框 58">
                <a:extLst>
                  <a:ext uri="{FF2B5EF4-FFF2-40B4-BE49-F238E27FC236}">
                    <a16:creationId xmlns:a16="http://schemas.microsoft.com/office/drawing/2014/main" id="{92E136D6-FBC5-9AB1-5508-E57882F3B548}"/>
                  </a:ext>
                </a:extLst>
              </p:cNvPr>
              <p:cNvSpPr txBox="1"/>
              <p:nvPr/>
            </p:nvSpPr>
            <p:spPr>
              <a:xfrm>
                <a:off x="8055207" y="1410071"/>
                <a:ext cx="371951" cy="552598"/>
              </a:xfrm>
              <a:prstGeom prst="rect">
                <a:avLst/>
              </a:prstGeom>
              <a:noFill/>
              <a:effectLst/>
            </p:spPr>
            <p:txBody>
              <a:bodyPr wrap="square" rtlCol="0">
                <a:spAutoFit/>
              </a:bodyPr>
              <a:lstStyle/>
              <a:p>
                <a:r>
                  <a:rPr lang="en-US" altLang="zh-CN"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rPr>
                  <a:t>3</a:t>
                </a:r>
                <a:endParaRPr lang="zh-CN" altLang="en-US"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endParaRPr>
              </a:p>
            </p:txBody>
          </p:sp>
        </p:grpSp>
      </p:grpSp>
      <p:sp>
        <p:nvSpPr>
          <p:cNvPr id="4" name="灯片编号占位符 21">
            <a:extLst>
              <a:ext uri="{FF2B5EF4-FFF2-40B4-BE49-F238E27FC236}">
                <a16:creationId xmlns:a16="http://schemas.microsoft.com/office/drawing/2014/main" id="{99A6613C-1DF9-1AB5-2FB0-776DD3C15624}"/>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31046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2F7D4-480E-9AF0-8927-A1A5064CFC26}"/>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F7FEEAB3-82A4-9EB2-C200-BDFEF169E464}"/>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BFF4EF34-A128-2CEA-53F5-9D861942AB55}"/>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5644D572-5929-1A3E-CA52-A2833B7F5CE5}"/>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F2B836C4-9996-0C6B-5715-9883FD9F5406}"/>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20</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AA250EFE-E122-6844-D96C-9CAADE7883F0}"/>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总质量：旋转曲线</a:t>
            </a:r>
          </a:p>
        </p:txBody>
      </p:sp>
      <p:pic>
        <p:nvPicPr>
          <p:cNvPr id="4" name="图片 3">
            <a:extLst>
              <a:ext uri="{FF2B5EF4-FFF2-40B4-BE49-F238E27FC236}">
                <a16:creationId xmlns:a16="http://schemas.microsoft.com/office/drawing/2014/main" id="{BFAE2E13-A5E4-B674-9FFB-98DF57718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68" y="767473"/>
            <a:ext cx="10870242" cy="5833506"/>
          </a:xfrm>
          <a:prstGeom prst="rect">
            <a:avLst/>
          </a:prstGeom>
        </p:spPr>
      </p:pic>
      <p:pic>
        <p:nvPicPr>
          <p:cNvPr id="5" name="图片 4" descr="gaia.jpg">
            <a:extLst>
              <a:ext uri="{FF2B5EF4-FFF2-40B4-BE49-F238E27FC236}">
                <a16:creationId xmlns:a16="http://schemas.microsoft.com/office/drawing/2014/main" id="{C6937137-BCD9-3013-3A04-9B9DE3846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8623" y="4332188"/>
            <a:ext cx="2050244" cy="1422357"/>
          </a:xfrm>
          <a:prstGeom prst="rect">
            <a:avLst/>
          </a:prstGeom>
        </p:spPr>
      </p:pic>
    </p:spTree>
    <p:extLst>
      <p:ext uri="{BB962C8B-B14F-4D97-AF65-F5344CB8AC3E}">
        <p14:creationId xmlns:p14="http://schemas.microsoft.com/office/powerpoint/2010/main" val="1753236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ACC30-4E21-2EED-6A42-B41A36556B81}"/>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61C14B92-7C13-F30D-40A5-A23A922B2671}"/>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F3CCE44E-98CA-F730-E0AE-671DC90B8A53}"/>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42519A13-A268-3309-97E4-9864D62D79E1}"/>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28981E30-D88B-EC85-F4F1-905A3B6A47C9}"/>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21</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69B17A91-D79F-1170-8B24-02792287174D}"/>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总质量：旋转曲线</a:t>
            </a:r>
          </a:p>
        </p:txBody>
      </p:sp>
      <p:pic>
        <p:nvPicPr>
          <p:cNvPr id="6" name="图片 5">
            <a:extLst>
              <a:ext uri="{FF2B5EF4-FFF2-40B4-BE49-F238E27FC236}">
                <a16:creationId xmlns:a16="http://schemas.microsoft.com/office/drawing/2014/main" id="{10B68975-0708-CDC4-ECEA-EA5CAFDC2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876" y="1624610"/>
            <a:ext cx="6302857" cy="4637554"/>
          </a:xfrm>
          <a:prstGeom prst="rect">
            <a:avLst/>
          </a:prstGeom>
        </p:spPr>
      </p:pic>
      <p:sp>
        <p:nvSpPr>
          <p:cNvPr id="7" name="文本框 6">
            <a:extLst>
              <a:ext uri="{FF2B5EF4-FFF2-40B4-BE49-F238E27FC236}">
                <a16:creationId xmlns:a16="http://schemas.microsoft.com/office/drawing/2014/main" id="{184B9DF5-5439-BAEE-355E-926739CEACB3}"/>
              </a:ext>
            </a:extLst>
          </p:cNvPr>
          <p:cNvSpPr txBox="1"/>
          <p:nvPr/>
        </p:nvSpPr>
        <p:spPr>
          <a:xfrm>
            <a:off x="1200268" y="6245223"/>
            <a:ext cx="5972787" cy="438582"/>
          </a:xfrm>
          <a:prstGeom prst="rect">
            <a:avLst/>
          </a:prstGeom>
          <a:noFill/>
          <a:ln>
            <a:noFill/>
          </a:ln>
        </p:spPr>
        <p:txBody>
          <a:bodyPr wrap="square" rtlCol="0">
            <a:spAutoFit/>
          </a:bodyPr>
          <a:lstStyle/>
          <a:p>
            <a:r>
              <a:rPr kumimoji="1" lang="en-GB" altLang="zh-CN" sz="2250" b="1" dirty="0">
                <a:latin typeface="Times New Roman" panose="02020603050405020304" pitchFamily="18" charset="0"/>
                <a:ea typeface="SimHei" panose="02010609060101010101" pitchFamily="49" charset="-122"/>
                <a:cs typeface="Times New Roman" panose="02020603050405020304" pitchFamily="18" charset="0"/>
              </a:rPr>
              <a:t>Zhou, Li, </a:t>
            </a:r>
            <a:r>
              <a:rPr kumimoji="1" lang="en-GB" altLang="zh-CN" sz="225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Huang*,</a:t>
            </a:r>
            <a:r>
              <a:rPr lang="en-US" altLang="zh-CN" sz="225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 </a:t>
            </a:r>
            <a:r>
              <a:rPr lang="en-US" altLang="zh-CN" sz="2250" b="1" dirty="0">
                <a:latin typeface="Times New Roman" panose="02020603050405020304" pitchFamily="18" charset="0"/>
                <a:ea typeface="SimHei" panose="02010609060101010101" pitchFamily="49" charset="-122"/>
                <a:cs typeface="Times New Roman" panose="02020603050405020304" pitchFamily="18" charset="0"/>
              </a:rPr>
              <a:t>Zhang,</a:t>
            </a:r>
            <a:r>
              <a:rPr kumimoji="1" lang="en-GB" altLang="zh-CN" sz="2250" b="1" dirty="0">
                <a:latin typeface="Times New Roman" panose="02020603050405020304" pitchFamily="18" charset="0"/>
                <a:ea typeface="SimHei" panose="02010609060101010101" pitchFamily="49" charset="-122"/>
                <a:cs typeface="Times New Roman" panose="02020603050405020304" pitchFamily="18" charset="0"/>
              </a:rPr>
              <a:t> </a:t>
            </a: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2023, </a:t>
            </a:r>
            <a:r>
              <a:rPr kumimoji="1" lang="en-GB" altLang="zh-CN" sz="2250" b="1" dirty="0" err="1">
                <a:latin typeface="Times New Roman" panose="02020603050405020304" pitchFamily="18" charset="0"/>
                <a:ea typeface="SimHei" panose="02010609060101010101" pitchFamily="49" charset="-122"/>
                <a:cs typeface="Times New Roman" panose="02020603050405020304" pitchFamily="18" charset="0"/>
              </a:rPr>
              <a:t>ApJ</a:t>
            </a:r>
            <a:r>
              <a:rPr kumimoji="1" lang="en-GB" altLang="zh-CN" sz="2250" b="1" dirty="0">
                <a:latin typeface="Times New Roman" panose="02020603050405020304" pitchFamily="18" charset="0"/>
                <a:ea typeface="SimHei" panose="02010609060101010101" pitchFamily="49" charset="-122"/>
                <a:cs typeface="Times New Roman" panose="02020603050405020304" pitchFamily="18" charset="0"/>
              </a:rPr>
              <a:t>, 946, 73</a:t>
            </a:r>
            <a:endPar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endParaRPr>
          </a:p>
        </p:txBody>
      </p:sp>
      <p:sp>
        <p:nvSpPr>
          <p:cNvPr id="8" name="文本框 7">
            <a:extLst>
              <a:ext uri="{FF2B5EF4-FFF2-40B4-BE49-F238E27FC236}">
                <a16:creationId xmlns:a16="http://schemas.microsoft.com/office/drawing/2014/main" id="{A0521CC7-2783-E05E-5C3C-1452CB078602}"/>
              </a:ext>
            </a:extLst>
          </p:cNvPr>
          <p:cNvSpPr txBox="1"/>
          <p:nvPr/>
        </p:nvSpPr>
        <p:spPr>
          <a:xfrm>
            <a:off x="706094" y="833868"/>
            <a:ext cx="10902655" cy="830997"/>
          </a:xfrm>
          <a:prstGeom prst="rect">
            <a:avLst/>
          </a:prstGeom>
          <a:solidFill>
            <a:srgbClr val="FFC000"/>
          </a:solidFill>
        </p:spPr>
        <p:txBody>
          <a:bodyPr wrap="square" rtlCol="0">
            <a:spAutoFit/>
          </a:bodyPr>
          <a:lstStyle/>
          <a:p>
            <a:r>
              <a:rPr kumimoji="1" lang="zh-CN" altLang="en-US" sz="2400" b="1" dirty="0">
                <a:latin typeface="Times New Roman" panose="02020603050405020304" pitchFamily="18" charset="0"/>
                <a:ea typeface="SimHei" panose="02010609060101010101" pitchFamily="49" charset="-122"/>
                <a:cs typeface="Times New Roman" panose="02020603050405020304" pitchFamily="18" charset="0"/>
              </a:rPr>
              <a:t>基于</a:t>
            </a:r>
            <a:r>
              <a:rPr kumimoji="1" lang="en" altLang="zh-CN" sz="2400" b="1" dirty="0">
                <a:latin typeface="Times New Roman" panose="02020603050405020304" pitchFamily="18" charset="0"/>
                <a:ea typeface="SimHei" panose="02010609060101010101" pitchFamily="49" charset="-122"/>
                <a:cs typeface="Times New Roman" panose="02020603050405020304" pitchFamily="18" charset="0"/>
              </a:rPr>
              <a:t>LAMOST</a:t>
            </a:r>
            <a:r>
              <a:rPr kumimoji="1" lang="zh-CN" altLang="en" sz="2400" b="1" dirty="0">
                <a:latin typeface="Times New Roman" panose="02020603050405020304" pitchFamily="18" charset="0"/>
                <a:ea typeface="SimHei" panose="02010609060101010101" pitchFamily="49" charset="-122"/>
                <a:cs typeface="Times New Roman" panose="02020603050405020304" pitchFamily="18" charset="0"/>
              </a:rPr>
              <a:t>、</a:t>
            </a:r>
            <a:r>
              <a:rPr kumimoji="1" lang="en" altLang="zh-CN" sz="2400" b="1" dirty="0">
                <a:latin typeface="Times New Roman" panose="02020603050405020304" pitchFamily="18" charset="0"/>
                <a:ea typeface="SimHei" panose="02010609060101010101" pitchFamily="49" charset="-122"/>
                <a:cs typeface="Times New Roman" panose="02020603050405020304" pitchFamily="18" charset="0"/>
              </a:rPr>
              <a:t>APOGEE</a:t>
            </a:r>
            <a:r>
              <a:rPr kumimoji="1" lang="zh-CN" altLang="en-US" sz="2400" b="1" dirty="0">
                <a:latin typeface="Times New Roman" panose="02020603050405020304" pitchFamily="18" charset="0"/>
                <a:ea typeface="SimHei" panose="02010609060101010101" pitchFamily="49" charset="-122"/>
                <a:cs typeface="Times New Roman" panose="02020603050405020304" pitchFamily="18" charset="0"/>
              </a:rPr>
              <a:t>光谱巡天数据，结合</a:t>
            </a:r>
            <a:r>
              <a:rPr kumimoji="1" lang="en" altLang="zh-CN" sz="2400" b="1" dirty="0">
                <a:latin typeface="Times New Roman" panose="02020603050405020304" pitchFamily="18" charset="0"/>
                <a:ea typeface="SimHei" panose="02010609060101010101" pitchFamily="49" charset="-122"/>
                <a:cs typeface="Times New Roman" panose="02020603050405020304" pitchFamily="18" charset="0"/>
              </a:rPr>
              <a:t>Gaia</a:t>
            </a:r>
            <a:r>
              <a:rPr kumimoji="1" lang="zh-CN" altLang="en-US" sz="2400" b="1" dirty="0">
                <a:latin typeface="Times New Roman" panose="02020603050405020304" pitchFamily="18" charset="0"/>
                <a:ea typeface="SimHei" panose="02010609060101010101" pitchFamily="49" charset="-122"/>
                <a:cs typeface="Times New Roman" panose="02020603050405020304" pitchFamily="18" charset="0"/>
              </a:rPr>
              <a:t>天测数据，构建了</a:t>
            </a:r>
            <a:r>
              <a:rPr kumimoji="1" lang="en-US" altLang="zh-CN" sz="2400" b="1" dirty="0">
                <a:latin typeface="Times New Roman" panose="02020603050405020304" pitchFamily="18" charset="0"/>
                <a:ea typeface="SimHei" panose="02010609060101010101" pitchFamily="49" charset="-122"/>
                <a:cs typeface="Times New Roman" panose="02020603050405020304" pitchFamily="18" charset="0"/>
              </a:rPr>
              <a:t>25</a:t>
            </a:r>
            <a:r>
              <a:rPr kumimoji="1" lang="zh-CN" altLang="en-US" sz="2400" b="1" dirty="0">
                <a:latin typeface="Times New Roman" panose="02020603050405020304" pitchFamily="18" charset="0"/>
                <a:ea typeface="SimHei" panose="02010609060101010101" pitchFamily="49" charset="-122"/>
                <a:cs typeface="Times New Roman" panose="02020603050405020304" pitchFamily="18" charset="0"/>
              </a:rPr>
              <a:t>万亮红巨星样本，测得了目前</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最为精确的盘区旋转曲线（</a:t>
            </a:r>
            <a:r>
              <a:rPr kumimoji="1" lang="en-US"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1-3km/s</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a:t>
            </a:r>
            <a:r>
              <a:rPr kumimoji="1" lang="en-US"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6D</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测量）</a:t>
            </a:r>
            <a:endParaRPr kumimoji="1" lang="en-US"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endParaRPr>
          </a:p>
        </p:txBody>
      </p:sp>
      <p:sp>
        <p:nvSpPr>
          <p:cNvPr id="9" name="文本框 8">
            <a:extLst>
              <a:ext uri="{FF2B5EF4-FFF2-40B4-BE49-F238E27FC236}">
                <a16:creationId xmlns:a16="http://schemas.microsoft.com/office/drawing/2014/main" id="{30617206-E470-E6D5-C092-21FEBED9A26E}"/>
              </a:ext>
            </a:extLst>
          </p:cNvPr>
          <p:cNvSpPr txBox="1"/>
          <p:nvPr/>
        </p:nvSpPr>
        <p:spPr>
          <a:xfrm>
            <a:off x="7318385" y="1963571"/>
            <a:ext cx="4151711" cy="4339650"/>
          </a:xfrm>
          <a:prstGeom prst="rect">
            <a:avLst/>
          </a:prstGeom>
          <a:noFill/>
          <a:ln>
            <a:noFill/>
          </a:ln>
        </p:spPr>
        <p:txBody>
          <a:bodyPr wrap="square" rtlCol="0">
            <a:spAutoFit/>
          </a:bodyPr>
          <a:lstStyle/>
          <a:p>
            <a:pPr marL="160729" indent="-160729">
              <a:buFont typeface="Wingdings" panose="05000000000000000000" pitchFamily="2" charset="2"/>
              <a:buChar char="p"/>
            </a:pP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银河系总质量：</a:t>
            </a:r>
            <a:r>
              <a:rPr kumimoji="1" lang="en-US" altLang="zh-CN" sz="24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 (0.81±1.2)×10</a:t>
            </a:r>
            <a:r>
              <a:rPr kumimoji="1" lang="en-US" altLang="zh-CN" sz="2400" b="1" baseline="30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12</a:t>
            </a:r>
            <a:r>
              <a:rPr kumimoji="1" lang="en-US" altLang="zh-CN" sz="24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 M</a:t>
            </a:r>
            <a:r>
              <a:rPr kumimoji="1" lang="en-US" altLang="zh-CN" sz="2400" b="1" baseline="-25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Wingdings"/>
              </a:rPr>
              <a:t> </a:t>
            </a:r>
            <a:endPar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endParaRPr>
          </a:p>
          <a:p>
            <a:pPr marL="160729" indent="-160729">
              <a:buFont typeface="Wingdings" panose="05000000000000000000" pitchFamily="2" charset="2"/>
              <a:buChar char="p"/>
            </a:pP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本地暗物质密度：</a:t>
            </a:r>
            <a:r>
              <a:rPr kumimoji="1" lang="en-US" altLang="zh-CN" sz="24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Wingdings"/>
              </a:rPr>
              <a:t> (0.39±0.03) GeV cm</a:t>
            </a:r>
            <a:r>
              <a:rPr kumimoji="1" lang="en-US" altLang="zh-CN" sz="2400" b="1" baseline="30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Wingdings"/>
              </a:rPr>
              <a:t>-3 </a:t>
            </a:r>
          </a:p>
          <a:p>
            <a:pPr marL="160729" indent="-160729">
              <a:buFont typeface="Wingdings" panose="05000000000000000000" pitchFamily="2" charset="2"/>
              <a:buChar char="p"/>
            </a:pP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11</a:t>
            </a: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 </a:t>
            </a: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kpc</a:t>
            </a: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处的低谷结构消失了（</a:t>
            </a:r>
            <a:r>
              <a:rPr kumimoji="1" lang="zh-CN" altLang="en-US" sz="225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与所使用样本星族有关？</a:t>
            </a: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a:t>
            </a:r>
            <a:endPar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endParaRPr>
          </a:p>
          <a:p>
            <a:pPr marL="160729" indent="-160729">
              <a:buFont typeface="Wingdings" panose="05000000000000000000" pitchFamily="2" charset="2"/>
              <a:buChar char="p"/>
            </a:pP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远处的样本</a:t>
            </a: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Gaia</a:t>
            </a: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在距离测量上帮助不大，但提供了精确的自行测量。因此需要独立寻找有着精确距离测量的样本（如</a:t>
            </a: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RR</a:t>
            </a: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 </a:t>
            </a: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Lyrae</a:t>
            </a: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变星；</a:t>
            </a: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Li, </a:t>
            </a:r>
            <a:r>
              <a:rPr kumimoji="1" lang="en-US" altLang="zh-CN" sz="225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Huang*</a:t>
            </a: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 in prep.</a:t>
            </a: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a:t>
            </a:r>
            <a:endPar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793172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1A5B5-CDCA-265E-E60A-400BEDDE52BF}"/>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D976D2E5-556A-D41D-22E7-BEA0BBD0C0CA}"/>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74D0C3F4-C466-F0D9-ABEF-5B11D3CF0300}"/>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DFBCFFB7-3C6A-0760-218C-266F71C8C7FB}"/>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9D6D1558-DDFC-D0F1-9A50-1B358B814FBF}"/>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22</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A3C1294A-6CB0-BFF5-FA40-5EF297247C0B}"/>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总质量：旋转曲线</a:t>
            </a:r>
          </a:p>
        </p:txBody>
      </p:sp>
      <p:sp>
        <p:nvSpPr>
          <p:cNvPr id="7" name="文本框 6">
            <a:extLst>
              <a:ext uri="{FF2B5EF4-FFF2-40B4-BE49-F238E27FC236}">
                <a16:creationId xmlns:a16="http://schemas.microsoft.com/office/drawing/2014/main" id="{31764709-FB5B-E86D-CEFE-0D0EDB481BBC}"/>
              </a:ext>
            </a:extLst>
          </p:cNvPr>
          <p:cNvSpPr txBox="1"/>
          <p:nvPr/>
        </p:nvSpPr>
        <p:spPr>
          <a:xfrm>
            <a:off x="1377728" y="6234865"/>
            <a:ext cx="5487417" cy="438582"/>
          </a:xfrm>
          <a:prstGeom prst="rect">
            <a:avLst/>
          </a:prstGeom>
          <a:noFill/>
          <a:ln>
            <a:noFill/>
          </a:ln>
        </p:spPr>
        <p:txBody>
          <a:bodyPr wrap="square" rtlCol="0">
            <a:spAutoFit/>
          </a:bodyPr>
          <a:lstStyle/>
          <a:p>
            <a:r>
              <a:rPr kumimoji="1" lang="en-GB" altLang="zh-CN" sz="2250" b="1" dirty="0">
                <a:latin typeface="Times New Roman" panose="02020603050405020304" pitchFamily="18" charset="0"/>
                <a:ea typeface="SimHei" panose="02010609060101010101" pitchFamily="49" charset="-122"/>
                <a:cs typeface="Times New Roman" panose="02020603050405020304" pitchFamily="18" charset="0"/>
              </a:rPr>
              <a:t>Feng, </a:t>
            </a:r>
            <a:r>
              <a:rPr kumimoji="1" lang="en-GB" altLang="zh-CN" sz="225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Huang*,</a:t>
            </a:r>
            <a:r>
              <a:rPr lang="en-US" altLang="zh-CN" sz="225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 </a:t>
            </a:r>
            <a:r>
              <a:rPr lang="en-US" altLang="zh-CN" sz="2250" b="1" dirty="0">
                <a:latin typeface="Times New Roman" panose="02020603050405020304" pitchFamily="18" charset="0"/>
                <a:ea typeface="SimHei" panose="02010609060101010101" pitchFamily="49" charset="-122"/>
                <a:cs typeface="Times New Roman" panose="02020603050405020304" pitchFamily="18" charset="0"/>
              </a:rPr>
              <a:t>et al. submitted</a:t>
            </a:r>
            <a:endPar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endParaRPr>
          </a:p>
        </p:txBody>
      </p:sp>
      <p:sp>
        <p:nvSpPr>
          <p:cNvPr id="8" name="文本框 7">
            <a:extLst>
              <a:ext uri="{FF2B5EF4-FFF2-40B4-BE49-F238E27FC236}">
                <a16:creationId xmlns:a16="http://schemas.microsoft.com/office/drawing/2014/main" id="{25579D8B-47FA-5053-4D4D-088EED78B35C}"/>
              </a:ext>
            </a:extLst>
          </p:cNvPr>
          <p:cNvSpPr txBox="1"/>
          <p:nvPr/>
        </p:nvSpPr>
        <p:spPr>
          <a:xfrm>
            <a:off x="706094" y="833868"/>
            <a:ext cx="10902655" cy="830997"/>
          </a:xfrm>
          <a:prstGeom prst="rect">
            <a:avLst/>
          </a:prstGeom>
          <a:solidFill>
            <a:srgbClr val="FFC000"/>
          </a:solidFill>
        </p:spPr>
        <p:txBody>
          <a:bodyPr wrap="square" rtlCol="0">
            <a:spAutoFit/>
          </a:bodyPr>
          <a:lstStyle/>
          <a:p>
            <a:r>
              <a:rPr kumimoji="1" lang="zh-CN" altLang="en-US" sz="2400" b="1" dirty="0">
                <a:latin typeface="Times New Roman" panose="02020603050405020304" pitchFamily="18" charset="0"/>
                <a:ea typeface="SimHei" panose="02010609060101010101" pitchFamily="49" charset="-122"/>
                <a:cs typeface="Times New Roman" panose="02020603050405020304" pitchFamily="18" charset="0"/>
              </a:rPr>
              <a:t>基于约</a:t>
            </a:r>
            <a:r>
              <a:rPr kumimoji="1" lang="en-US" altLang="zh-CN" sz="2400" b="1" dirty="0">
                <a:latin typeface="Times New Roman" panose="02020603050405020304" pitchFamily="18" charset="0"/>
                <a:ea typeface="SimHei" panose="02010609060101010101" pitchFamily="49" charset="-122"/>
                <a:cs typeface="Times New Roman" panose="02020603050405020304" pitchFamily="18" charset="0"/>
              </a:rPr>
              <a:t>1000</a:t>
            </a:r>
            <a:r>
              <a:rPr kumimoji="1" lang="zh-CN" altLang="en-US" sz="2400" b="1" dirty="0">
                <a:latin typeface="Times New Roman" panose="02020603050405020304" pitchFamily="18" charset="0"/>
                <a:ea typeface="SimHei" panose="02010609060101010101" pitchFamily="49" charset="-122"/>
                <a:cs typeface="Times New Roman" panose="02020603050405020304" pitchFamily="18" charset="0"/>
              </a:rPr>
              <a:t>颗</a:t>
            </a:r>
            <a:r>
              <a:rPr kumimoji="1" lang="en-US" altLang="zh-CN" sz="2400" b="1" dirty="0">
                <a:latin typeface="Times New Roman" panose="02020603050405020304" pitchFamily="18" charset="0"/>
                <a:ea typeface="SimHei" panose="02010609060101010101" pitchFamily="49" charset="-122"/>
                <a:cs typeface="Times New Roman" panose="02020603050405020304" pitchFamily="18" charset="0"/>
              </a:rPr>
              <a:t>Gaia</a:t>
            </a:r>
            <a:r>
              <a:rPr kumimoji="1" lang="zh-CN" altLang="en-US" sz="2400" b="1" dirty="0">
                <a:latin typeface="Times New Roman" panose="02020603050405020304" pitchFamily="18" charset="0"/>
                <a:ea typeface="SimHei" panose="02010609060101010101" pitchFamily="49" charset="-122"/>
                <a:cs typeface="Times New Roman" panose="02020603050405020304" pitchFamily="18" charset="0"/>
              </a:rPr>
              <a:t>年轻的造父变星（标准烛光）再次取得了银盘的高精度旋转曲线</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a:t>
            </a:r>
            <a:r>
              <a:rPr kumimoji="1" lang="en-US"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3km/s</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a:t>
            </a:r>
            <a:r>
              <a:rPr kumimoji="1" lang="en-US"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6D</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测量）</a:t>
            </a:r>
            <a:endParaRPr kumimoji="1" lang="en-US"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endParaRPr>
          </a:p>
        </p:txBody>
      </p:sp>
      <p:sp>
        <p:nvSpPr>
          <p:cNvPr id="9" name="文本框 8">
            <a:extLst>
              <a:ext uri="{FF2B5EF4-FFF2-40B4-BE49-F238E27FC236}">
                <a16:creationId xmlns:a16="http://schemas.microsoft.com/office/drawing/2014/main" id="{E38BD455-F427-B875-73B4-6BBE47C4DB01}"/>
              </a:ext>
            </a:extLst>
          </p:cNvPr>
          <p:cNvSpPr txBox="1"/>
          <p:nvPr/>
        </p:nvSpPr>
        <p:spPr>
          <a:xfrm>
            <a:off x="7318385" y="1963571"/>
            <a:ext cx="4151711" cy="3647152"/>
          </a:xfrm>
          <a:prstGeom prst="rect">
            <a:avLst/>
          </a:prstGeom>
          <a:noFill/>
          <a:ln>
            <a:noFill/>
          </a:ln>
        </p:spPr>
        <p:txBody>
          <a:bodyPr wrap="square" rtlCol="0">
            <a:spAutoFit/>
          </a:bodyPr>
          <a:lstStyle/>
          <a:p>
            <a:pPr marL="160729" indent="-160729">
              <a:buFont typeface="Wingdings" panose="05000000000000000000" pitchFamily="2" charset="2"/>
              <a:buChar char="p"/>
            </a:pP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银河系总质量：</a:t>
            </a:r>
            <a:r>
              <a:rPr kumimoji="1" lang="en-US" altLang="zh-CN" sz="24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 (0.74±1.7)×10</a:t>
            </a:r>
            <a:r>
              <a:rPr kumimoji="1" lang="en-US" altLang="zh-CN" sz="2400" b="1" baseline="30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12</a:t>
            </a:r>
            <a:r>
              <a:rPr kumimoji="1" lang="en-US" altLang="zh-CN" sz="24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 M</a:t>
            </a:r>
            <a:r>
              <a:rPr kumimoji="1" lang="en-US" altLang="zh-CN" sz="2400" b="1" baseline="-25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Wingdings"/>
              </a:rPr>
              <a:t> </a:t>
            </a:r>
            <a:endPar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endParaRPr>
          </a:p>
          <a:p>
            <a:pPr marL="160729" indent="-160729">
              <a:buFont typeface="Wingdings" panose="05000000000000000000" pitchFamily="2" charset="2"/>
              <a:buChar char="p"/>
            </a:pP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本地暗物质密度：</a:t>
            </a:r>
            <a:r>
              <a:rPr kumimoji="1" lang="en-US" altLang="zh-CN" sz="24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Wingdings"/>
              </a:rPr>
              <a:t> (0.32±0.05) GeV cm</a:t>
            </a:r>
            <a:r>
              <a:rPr kumimoji="1" lang="en-US" altLang="zh-CN" sz="2400" b="1" baseline="30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Wingdings"/>
              </a:rPr>
              <a:t>-3 </a:t>
            </a:r>
          </a:p>
          <a:p>
            <a:pPr marL="160729" indent="-160729">
              <a:buFont typeface="Wingdings" panose="05000000000000000000" pitchFamily="2" charset="2"/>
              <a:buChar char="p"/>
            </a:pP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再次看到了</a:t>
            </a: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11</a:t>
            </a: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 </a:t>
            </a: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kpc</a:t>
            </a: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处的低谷结构（与各种样本旋转曲线相比，年轻恒星的低谷结构最为明显，</a:t>
            </a:r>
            <a:r>
              <a:rPr kumimoji="1" lang="zh-CN" altLang="en-US" sz="225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可能预示着该结构与旋臂动力学相关，但暗物质环的解释仍然不能完全排除</a:t>
            </a: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a:t>
            </a:r>
            <a:endPar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endParaRPr>
          </a:p>
        </p:txBody>
      </p:sp>
      <p:pic>
        <p:nvPicPr>
          <p:cNvPr id="4" name="图片 3">
            <a:extLst>
              <a:ext uri="{FF2B5EF4-FFF2-40B4-BE49-F238E27FC236}">
                <a16:creationId xmlns:a16="http://schemas.microsoft.com/office/drawing/2014/main" id="{20AC6027-1A79-7C70-66E5-30BDD3208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906" y="1731260"/>
            <a:ext cx="6067239" cy="3956148"/>
          </a:xfrm>
          <a:prstGeom prst="rect">
            <a:avLst/>
          </a:prstGeom>
        </p:spPr>
      </p:pic>
    </p:spTree>
    <p:extLst>
      <p:ext uri="{BB962C8B-B14F-4D97-AF65-F5344CB8AC3E}">
        <p14:creationId xmlns:p14="http://schemas.microsoft.com/office/powerpoint/2010/main" val="3999632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41B2A-0975-96F4-2520-08F639C1E048}"/>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426575BC-7C10-CEE1-DF24-B1F0B1C95FBD}"/>
              </a:ext>
            </a:extLst>
          </p:cNvPr>
          <p:cNvPicPr>
            <a:picLocks noChangeAspect="1"/>
          </p:cNvPicPr>
          <p:nvPr/>
        </p:nvPicPr>
        <p:blipFill>
          <a:blip r:embed="rId2"/>
          <a:stretch>
            <a:fillRect/>
          </a:stretch>
        </p:blipFill>
        <p:spPr>
          <a:xfrm>
            <a:off x="6809933" y="3605021"/>
            <a:ext cx="3731084" cy="2395572"/>
          </a:xfrm>
          <a:prstGeom prst="rect">
            <a:avLst/>
          </a:prstGeom>
        </p:spPr>
      </p:pic>
      <p:grpSp>
        <p:nvGrpSpPr>
          <p:cNvPr id="79" name="组合 78">
            <a:extLst>
              <a:ext uri="{FF2B5EF4-FFF2-40B4-BE49-F238E27FC236}">
                <a16:creationId xmlns:a16="http://schemas.microsoft.com/office/drawing/2014/main" id="{CF2A1C46-8AE6-228F-78AF-FF076DD767A4}"/>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8658BA2D-1658-3F48-AA94-E5B10CED6D38}"/>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5E77F595-9325-AB23-E978-352A45322B74}"/>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27BD74C1-BA2F-2844-8D8E-9641B55ED92C}"/>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23</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B3E0042F-D60E-59E4-E2C9-048F6AEADB29}"/>
              </a:ext>
            </a:extLst>
          </p:cNvPr>
          <p:cNvPicPr>
            <a:picLocks noChangeAspect="1"/>
          </p:cNvPicPr>
          <p:nvPr/>
        </p:nvPicPr>
        <p:blipFill>
          <a:blip r:embed="rId3"/>
          <a:stretch>
            <a:fillRect/>
          </a:stretch>
        </p:blipFill>
        <p:spPr>
          <a:xfrm>
            <a:off x="6900576" y="962628"/>
            <a:ext cx="3549798" cy="2749353"/>
          </a:xfrm>
          <a:prstGeom prst="rect">
            <a:avLst/>
          </a:prstGeom>
        </p:spPr>
      </p:pic>
      <p:pic>
        <p:nvPicPr>
          <p:cNvPr id="10" name="图片 9">
            <a:extLst>
              <a:ext uri="{FF2B5EF4-FFF2-40B4-BE49-F238E27FC236}">
                <a16:creationId xmlns:a16="http://schemas.microsoft.com/office/drawing/2014/main" id="{B4F7FE3A-49BA-36ED-E8C7-6D415E7B1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42" y="2198663"/>
            <a:ext cx="4177826" cy="3801929"/>
          </a:xfrm>
          <a:prstGeom prst="rect">
            <a:avLst/>
          </a:prstGeom>
        </p:spPr>
      </p:pic>
      <p:pic>
        <p:nvPicPr>
          <p:cNvPr id="11" name="图片 10">
            <a:extLst>
              <a:ext uri="{FF2B5EF4-FFF2-40B4-BE49-F238E27FC236}">
                <a16:creationId xmlns:a16="http://schemas.microsoft.com/office/drawing/2014/main" id="{4E4BBA4C-B0B3-C8F6-DC00-8C936B6F22CC}"/>
              </a:ext>
            </a:extLst>
          </p:cNvPr>
          <p:cNvPicPr>
            <a:picLocks noChangeAspect="1"/>
          </p:cNvPicPr>
          <p:nvPr/>
        </p:nvPicPr>
        <p:blipFill rotWithShape="1">
          <a:blip r:embed="rId5"/>
          <a:srcRect r="17393" b="6913"/>
          <a:stretch/>
        </p:blipFill>
        <p:spPr>
          <a:xfrm>
            <a:off x="642042" y="966317"/>
            <a:ext cx="4729587" cy="730230"/>
          </a:xfrm>
          <a:prstGeom prst="rect">
            <a:avLst/>
          </a:prstGeom>
        </p:spPr>
      </p:pic>
      <p:sp>
        <p:nvSpPr>
          <p:cNvPr id="12" name="文本框 11">
            <a:extLst>
              <a:ext uri="{FF2B5EF4-FFF2-40B4-BE49-F238E27FC236}">
                <a16:creationId xmlns:a16="http://schemas.microsoft.com/office/drawing/2014/main" id="{7961201E-962F-5AB5-53F8-3515E72618A4}"/>
              </a:ext>
            </a:extLst>
          </p:cNvPr>
          <p:cNvSpPr txBox="1"/>
          <p:nvPr/>
        </p:nvSpPr>
        <p:spPr>
          <a:xfrm>
            <a:off x="2460411" y="2996733"/>
            <a:ext cx="2103271" cy="646331"/>
          </a:xfrm>
          <a:prstGeom prst="rect">
            <a:avLst/>
          </a:prstGeom>
          <a:noFill/>
        </p:spPr>
        <p:txBody>
          <a:bodyPr wrap="square" rtlCol="0">
            <a:spAutoFit/>
          </a:bodyPr>
          <a:lstStyle/>
          <a:p>
            <a:r>
              <a:rPr kumimoji="1" lang="en-US" altLang="zh-CN" b="1" dirty="0">
                <a:latin typeface="Times New Roman" panose="02020603050405020304" pitchFamily="18" charset="0"/>
                <a:cs typeface="Times New Roman" panose="02020603050405020304" pitchFamily="18" charset="0"/>
              </a:rPr>
              <a:t>RAVE: &lt; 50 high-velocity stars</a:t>
            </a:r>
            <a:endParaRPr kumimoji="1" lang="zh-CN" altLang="en-US" b="1" dirty="0">
              <a:latin typeface="Times New Roman" panose="02020603050405020304" pitchFamily="18" charset="0"/>
              <a:cs typeface="Times New Roman" panose="02020603050405020304" pitchFamily="18" charset="0"/>
            </a:endParaRPr>
          </a:p>
        </p:txBody>
      </p:sp>
      <p:sp>
        <p:nvSpPr>
          <p:cNvPr id="13" name="右箭头 12">
            <a:extLst>
              <a:ext uri="{FF2B5EF4-FFF2-40B4-BE49-F238E27FC236}">
                <a16:creationId xmlns:a16="http://schemas.microsoft.com/office/drawing/2014/main" id="{6ABC8E8F-269B-6B55-130D-4D7F81C59611}"/>
              </a:ext>
            </a:extLst>
          </p:cNvPr>
          <p:cNvSpPr/>
          <p:nvPr/>
        </p:nvSpPr>
        <p:spPr>
          <a:xfrm>
            <a:off x="5502113" y="2974259"/>
            <a:ext cx="1057288" cy="9094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1F676CB4-F030-C4BB-8EF1-EB0539560B80}"/>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总质量：逃逸速度曲线</a:t>
            </a:r>
          </a:p>
        </p:txBody>
      </p:sp>
      <p:sp>
        <p:nvSpPr>
          <p:cNvPr id="14" name="文本框 13">
            <a:extLst>
              <a:ext uri="{FF2B5EF4-FFF2-40B4-BE49-F238E27FC236}">
                <a16:creationId xmlns:a16="http://schemas.microsoft.com/office/drawing/2014/main" id="{11674A43-E429-6372-D5F1-6AEB3186AEFE}"/>
              </a:ext>
            </a:extLst>
          </p:cNvPr>
          <p:cNvSpPr txBox="1"/>
          <p:nvPr/>
        </p:nvSpPr>
        <p:spPr>
          <a:xfrm>
            <a:off x="6809933" y="969428"/>
            <a:ext cx="5330794" cy="438582"/>
          </a:xfrm>
          <a:prstGeom prst="rect">
            <a:avLst/>
          </a:prstGeom>
          <a:solidFill>
            <a:schemeClr val="bg1"/>
          </a:solidFill>
          <a:ln>
            <a:noFill/>
          </a:ln>
        </p:spPr>
        <p:txBody>
          <a:bodyPr wrap="square" rtlCol="0">
            <a:spAutoFit/>
          </a:bodyPr>
          <a:lstStyle/>
          <a:p>
            <a:pPr marL="160729" indent="-160729">
              <a:buFont typeface="Wingdings" panose="05000000000000000000" pitchFamily="2" charset="2"/>
              <a:buChar char="p"/>
            </a:pPr>
            <a:r>
              <a:rPr kumimoji="1" lang="zh-CN" altLang="en-US" sz="2250" b="1" dirty="0">
                <a:latin typeface="Times New Roman Regular" panose="02020603050405020304" charset="0"/>
                <a:ea typeface="黑体" charset="0"/>
                <a:cs typeface="Times New Roman Regular" panose="02020603050405020304" charset="0"/>
              </a:rPr>
              <a:t>银河系总质量</a:t>
            </a:r>
            <a:r>
              <a:rPr kumimoji="1" lang="zh-CN" altLang="en-US" sz="2250" b="1" dirty="0">
                <a:latin typeface="Times New Roman Regular" panose="02020603050405020304" charset="0"/>
                <a:ea typeface="黑体" charset="0"/>
                <a:cs typeface="Times New Roman Regular" panose="02020603050405020304" charset="0"/>
                <a:sym typeface="Wingdings" pitchFamily="2" charset="2"/>
              </a:rPr>
              <a:t>：</a:t>
            </a:r>
            <a:r>
              <a:rPr kumimoji="1" lang="en-US" altLang="zh-CN" sz="20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 (1.28±0.5)×10</a:t>
            </a:r>
            <a:r>
              <a:rPr kumimoji="1" lang="en-US" altLang="zh-CN" sz="2000" b="1" baseline="30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12</a:t>
            </a:r>
            <a:r>
              <a:rPr kumimoji="1" lang="en-US" altLang="zh-CN" sz="20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 M</a:t>
            </a:r>
            <a:r>
              <a:rPr kumimoji="1" lang="en-US" altLang="zh-CN" sz="2000" b="1" baseline="-25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Wingdings"/>
              </a:rPr>
              <a:t></a:t>
            </a:r>
            <a:endParaRPr kumimoji="1" lang="en-US" altLang="zh-CN" sz="2250" b="1" dirty="0">
              <a:latin typeface="Times New Roman Regular" panose="02020603050405020304" charset="0"/>
              <a:ea typeface="黑体" charset="0"/>
              <a:cs typeface="Times New Roman Regular" panose="02020603050405020304" charset="0"/>
            </a:endParaRPr>
          </a:p>
        </p:txBody>
      </p:sp>
      <p:sp>
        <p:nvSpPr>
          <p:cNvPr id="15" name="文本框 14">
            <a:extLst>
              <a:ext uri="{FF2B5EF4-FFF2-40B4-BE49-F238E27FC236}">
                <a16:creationId xmlns:a16="http://schemas.microsoft.com/office/drawing/2014/main" id="{3EB7F439-968A-2822-E933-FB9F7E203E72}"/>
              </a:ext>
            </a:extLst>
          </p:cNvPr>
          <p:cNvSpPr txBox="1"/>
          <p:nvPr/>
        </p:nvSpPr>
        <p:spPr>
          <a:xfrm>
            <a:off x="7947342" y="1542447"/>
            <a:ext cx="728133" cy="369332"/>
          </a:xfrm>
          <a:prstGeom prst="rect">
            <a:avLst/>
          </a:prstGeom>
          <a:noFill/>
        </p:spPr>
        <p:txBody>
          <a:bodyPr wrap="square" rtlCol="0">
            <a:spAutoFit/>
          </a:bodyPr>
          <a:lstStyle/>
          <a:p>
            <a:r>
              <a:rPr kumimoji="1" lang="en-US" altLang="zh-CN" b="1" dirty="0">
                <a:latin typeface="Times New Roman" panose="02020603050405020304" pitchFamily="18" charset="0"/>
                <a:cs typeface="Times New Roman" panose="02020603050405020304" pitchFamily="18" charset="0"/>
              </a:rPr>
              <a:t>&gt;80</a:t>
            </a:r>
            <a:endParaRPr kumimoji="1" lang="zh-CN" altLang="en-US" b="1" dirty="0">
              <a:latin typeface="Times New Roman" panose="02020603050405020304" pitchFamily="18" charset="0"/>
              <a:cs typeface="Times New Roman" panose="02020603050405020304" pitchFamily="18" charset="0"/>
            </a:endParaRPr>
          </a:p>
        </p:txBody>
      </p:sp>
      <p:cxnSp>
        <p:nvCxnSpPr>
          <p:cNvPr id="16" name="直线箭头连接符 15">
            <a:extLst>
              <a:ext uri="{FF2B5EF4-FFF2-40B4-BE49-F238E27FC236}">
                <a16:creationId xmlns:a16="http://schemas.microsoft.com/office/drawing/2014/main" id="{62123895-A4CA-DC7E-55EC-A218C5ABF725}"/>
              </a:ext>
            </a:extLst>
          </p:cNvPr>
          <p:cNvCxnSpPr>
            <a:cxnSpLocks/>
          </p:cNvCxnSpPr>
          <p:nvPr/>
        </p:nvCxnSpPr>
        <p:spPr>
          <a:xfrm flipV="1">
            <a:off x="8460308" y="3189007"/>
            <a:ext cx="1665825" cy="16138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线箭头连接符 19">
            <a:extLst>
              <a:ext uri="{FF2B5EF4-FFF2-40B4-BE49-F238E27FC236}">
                <a16:creationId xmlns:a16="http://schemas.microsoft.com/office/drawing/2014/main" id="{6FADF95B-AF29-2C05-D93C-AFA21DC27546}"/>
              </a:ext>
            </a:extLst>
          </p:cNvPr>
          <p:cNvCxnSpPr>
            <a:cxnSpLocks/>
          </p:cNvCxnSpPr>
          <p:nvPr/>
        </p:nvCxnSpPr>
        <p:spPr>
          <a:xfrm flipH="1" flipV="1">
            <a:off x="7416800" y="3101252"/>
            <a:ext cx="1043508" cy="170155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799408C6-E6EA-6688-0C42-05BEAECD3149}"/>
              </a:ext>
            </a:extLst>
          </p:cNvPr>
          <p:cNvSpPr txBox="1"/>
          <p:nvPr/>
        </p:nvSpPr>
        <p:spPr>
          <a:xfrm>
            <a:off x="448065" y="1726946"/>
            <a:ext cx="5724377" cy="438582"/>
          </a:xfrm>
          <a:prstGeom prst="rect">
            <a:avLst/>
          </a:prstGeom>
          <a:solidFill>
            <a:schemeClr val="bg1"/>
          </a:solidFill>
          <a:ln>
            <a:noFill/>
          </a:ln>
        </p:spPr>
        <p:txBody>
          <a:bodyPr wrap="square" rtlCol="0">
            <a:spAutoFit/>
          </a:bodyPr>
          <a:lstStyle/>
          <a:p>
            <a:pPr marL="160729" indent="-160729">
              <a:buFont typeface="Wingdings" panose="05000000000000000000" pitchFamily="2" charset="2"/>
              <a:buChar char="p"/>
            </a:pPr>
            <a:r>
              <a:rPr kumimoji="1" lang="zh-CN" altLang="en-US" sz="2250" b="1" dirty="0">
                <a:latin typeface="Times New Roman Regular" panose="02020603050405020304" charset="0"/>
                <a:ea typeface="黑体" charset="0"/>
                <a:cs typeface="Times New Roman Regular" panose="02020603050405020304" charset="0"/>
              </a:rPr>
              <a:t>银河系总质量</a:t>
            </a:r>
            <a:r>
              <a:rPr kumimoji="1" lang="zh-CN" altLang="en-US" sz="2250" b="1" dirty="0">
                <a:latin typeface="Times New Roman Regular" panose="02020603050405020304" charset="0"/>
                <a:ea typeface="黑体" charset="0"/>
                <a:cs typeface="Times New Roman Regular" panose="02020603050405020304" charset="0"/>
                <a:sym typeface="Wingdings" pitchFamily="2" charset="2"/>
              </a:rPr>
              <a:t>：</a:t>
            </a:r>
            <a:r>
              <a:rPr kumimoji="1" lang="en-US" altLang="zh-CN" sz="20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 (1.42+1.14-0.42)×10</a:t>
            </a:r>
            <a:r>
              <a:rPr kumimoji="1" lang="en-US" altLang="zh-CN" sz="2000" b="1" baseline="30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12</a:t>
            </a:r>
            <a:r>
              <a:rPr kumimoji="1" lang="en-US" altLang="zh-CN" sz="20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 M</a:t>
            </a:r>
            <a:r>
              <a:rPr kumimoji="1" lang="en-US" altLang="zh-CN" sz="2000" b="1" baseline="-25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Wingdings"/>
              </a:rPr>
              <a:t></a:t>
            </a:r>
            <a:endParaRPr kumimoji="1" lang="en-US" altLang="zh-CN" sz="2250" b="1" dirty="0">
              <a:latin typeface="Times New Roman Regular" panose="02020603050405020304" charset="0"/>
              <a:ea typeface="黑体" charset="0"/>
              <a:cs typeface="Times New Roman Regular" panose="02020603050405020304" charset="0"/>
            </a:endParaRPr>
          </a:p>
        </p:txBody>
      </p:sp>
      <p:sp>
        <p:nvSpPr>
          <p:cNvPr id="25" name="文本框 24">
            <a:extLst>
              <a:ext uri="{FF2B5EF4-FFF2-40B4-BE49-F238E27FC236}">
                <a16:creationId xmlns:a16="http://schemas.microsoft.com/office/drawing/2014/main" id="{82CCA5CF-114A-C166-1C87-0A98DF4F11BE}"/>
              </a:ext>
            </a:extLst>
          </p:cNvPr>
          <p:cNvSpPr txBox="1"/>
          <p:nvPr/>
        </p:nvSpPr>
        <p:spPr>
          <a:xfrm>
            <a:off x="456368" y="6080751"/>
            <a:ext cx="5199365" cy="438582"/>
          </a:xfrm>
          <a:prstGeom prst="rect">
            <a:avLst/>
          </a:prstGeom>
          <a:noFill/>
          <a:ln>
            <a:noFill/>
          </a:ln>
        </p:spPr>
        <p:txBody>
          <a:bodyPr wrap="square" rtlCol="0">
            <a:spAutoFit/>
          </a:bodyPr>
          <a:lstStyle/>
          <a:p>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Smith et al. 2007, MNRAS, 379, 755</a:t>
            </a:r>
          </a:p>
        </p:txBody>
      </p:sp>
      <p:sp>
        <p:nvSpPr>
          <p:cNvPr id="26" name="文本框 25">
            <a:extLst>
              <a:ext uri="{FF2B5EF4-FFF2-40B4-BE49-F238E27FC236}">
                <a16:creationId xmlns:a16="http://schemas.microsoft.com/office/drawing/2014/main" id="{76FF15EE-53FC-5793-7211-29A88008150F}"/>
              </a:ext>
            </a:extLst>
          </p:cNvPr>
          <p:cNvSpPr txBox="1"/>
          <p:nvPr/>
        </p:nvSpPr>
        <p:spPr>
          <a:xfrm>
            <a:off x="6346998" y="6026146"/>
            <a:ext cx="5199365" cy="438582"/>
          </a:xfrm>
          <a:prstGeom prst="rect">
            <a:avLst/>
          </a:prstGeom>
          <a:noFill/>
          <a:ln>
            <a:noFill/>
          </a:ln>
        </p:spPr>
        <p:txBody>
          <a:bodyPr wrap="square" rtlCol="0">
            <a:spAutoFit/>
          </a:bodyPr>
          <a:lstStyle/>
          <a:p>
            <a:r>
              <a:rPr kumimoji="1" lang="en-US" altLang="zh-CN" sz="2250" b="1" dirty="0" err="1">
                <a:latin typeface="Times New Roman" panose="02020603050405020304" pitchFamily="18" charset="0"/>
                <a:ea typeface="SimHei" panose="02010609060101010101" pitchFamily="49" charset="-122"/>
                <a:cs typeface="Times New Roman" panose="02020603050405020304" pitchFamily="18" charset="0"/>
              </a:rPr>
              <a:t>Monari</a:t>
            </a: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 et al. 2018, A&amp;A, 616, 9</a:t>
            </a:r>
          </a:p>
        </p:txBody>
      </p:sp>
    </p:spTree>
    <p:extLst>
      <p:ext uri="{BB962C8B-B14F-4D97-AF65-F5344CB8AC3E}">
        <p14:creationId xmlns:p14="http://schemas.microsoft.com/office/powerpoint/2010/main" val="2731100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D972C-D1AF-528D-4594-E8DD62D1788B}"/>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83F18A92-16F4-86C9-22A0-CC02DE1DC4F1}"/>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9A50F937-8518-40EB-2319-891290B4B8ED}"/>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FFA6E768-A139-433E-391D-29C45DF946AA}"/>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1856408F-C721-5FCD-D410-9A4003D2A865}"/>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24</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02601B30-6524-9673-76AB-62B0DE3B1BC1}"/>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总质量：卫星星系</a:t>
            </a:r>
          </a:p>
        </p:txBody>
      </p:sp>
      <p:pic>
        <p:nvPicPr>
          <p:cNvPr id="5" name="图片 4">
            <a:extLst>
              <a:ext uri="{FF2B5EF4-FFF2-40B4-BE49-F238E27FC236}">
                <a16:creationId xmlns:a16="http://schemas.microsoft.com/office/drawing/2014/main" id="{0FB576B6-1E3C-1D7C-AC53-567579676AA2}"/>
              </a:ext>
            </a:extLst>
          </p:cNvPr>
          <p:cNvPicPr>
            <a:picLocks noChangeAspect="1"/>
          </p:cNvPicPr>
          <p:nvPr/>
        </p:nvPicPr>
        <p:blipFill>
          <a:blip r:embed="rId2">
            <a:extLst>
              <a:ext uri="{28A0092B-C50C-407E-A947-70E740481C1C}">
                <a14:useLocalDpi xmlns:a14="http://schemas.microsoft.com/office/drawing/2010/main" val="0"/>
              </a:ext>
            </a:extLst>
          </a:blip>
          <a:srcRect r="49535"/>
          <a:stretch/>
        </p:blipFill>
        <p:spPr>
          <a:xfrm>
            <a:off x="6032559" y="1163585"/>
            <a:ext cx="5054600" cy="4768414"/>
          </a:xfrm>
          <a:prstGeom prst="rect">
            <a:avLst/>
          </a:prstGeom>
        </p:spPr>
      </p:pic>
      <p:sp>
        <p:nvSpPr>
          <p:cNvPr id="11" name="文本框 10">
            <a:extLst>
              <a:ext uri="{FF2B5EF4-FFF2-40B4-BE49-F238E27FC236}">
                <a16:creationId xmlns:a16="http://schemas.microsoft.com/office/drawing/2014/main" id="{29611EB7-2BF1-6557-2785-C8E0BBD6D256}"/>
              </a:ext>
            </a:extLst>
          </p:cNvPr>
          <p:cNvSpPr txBox="1"/>
          <p:nvPr/>
        </p:nvSpPr>
        <p:spPr>
          <a:xfrm>
            <a:off x="4741333" y="6108820"/>
            <a:ext cx="6867417" cy="438582"/>
          </a:xfrm>
          <a:prstGeom prst="rect">
            <a:avLst/>
          </a:prstGeom>
          <a:noFill/>
          <a:ln>
            <a:noFill/>
          </a:ln>
        </p:spPr>
        <p:txBody>
          <a:bodyPr wrap="square" rtlCol="0">
            <a:spAutoFit/>
          </a:bodyPr>
          <a:lstStyle/>
          <a:p>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Zhao-</a:t>
            </a:r>
            <a:r>
              <a:rPr kumimoji="1" lang="en-US" altLang="zh-CN" sz="2250" b="1" dirty="0" err="1">
                <a:latin typeface="Times New Roman" panose="02020603050405020304" pitchFamily="18" charset="0"/>
                <a:ea typeface="SimHei" panose="02010609060101010101" pitchFamily="49" charset="-122"/>
                <a:cs typeface="Times New Roman" panose="02020603050405020304" pitchFamily="18" charset="0"/>
              </a:rPr>
              <a:t>zhou</a:t>
            </a: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 Li, …, </a:t>
            </a:r>
            <a:r>
              <a:rPr kumimoji="1" lang="en-US" altLang="zh-CN" sz="2250" b="1" dirty="0" err="1">
                <a:latin typeface="Times New Roman" panose="02020603050405020304" pitchFamily="18" charset="0"/>
                <a:ea typeface="SimHei" panose="02010609060101010101" pitchFamily="49" charset="-122"/>
                <a:cs typeface="Times New Roman" panose="02020603050405020304" pitchFamily="18" charset="0"/>
              </a:rPr>
              <a:t>Yipeng</a:t>
            </a: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 Jing, 2020, </a:t>
            </a:r>
            <a:r>
              <a:rPr kumimoji="1" lang="en-US" altLang="zh-CN" sz="2250" b="1" dirty="0" err="1">
                <a:latin typeface="Times New Roman" panose="02020603050405020304" pitchFamily="18" charset="0"/>
                <a:ea typeface="SimHei" panose="02010609060101010101" pitchFamily="49" charset="-122"/>
                <a:cs typeface="Times New Roman" panose="02020603050405020304" pitchFamily="18" charset="0"/>
              </a:rPr>
              <a:t>ApJ</a:t>
            </a:r>
            <a:r>
              <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rPr>
              <a:t>, 894, 10</a:t>
            </a:r>
          </a:p>
        </p:txBody>
      </p:sp>
      <p:pic>
        <p:nvPicPr>
          <p:cNvPr id="13" name="图片 12">
            <a:extLst>
              <a:ext uri="{FF2B5EF4-FFF2-40B4-BE49-F238E27FC236}">
                <a16:creationId xmlns:a16="http://schemas.microsoft.com/office/drawing/2014/main" id="{B34D15AD-3041-9230-AE12-20A2BEE35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68" y="2121999"/>
            <a:ext cx="5410200" cy="3810000"/>
          </a:xfrm>
          <a:prstGeom prst="rect">
            <a:avLst/>
          </a:prstGeom>
        </p:spPr>
      </p:pic>
      <p:sp>
        <p:nvSpPr>
          <p:cNvPr id="14" name="文本框 13">
            <a:extLst>
              <a:ext uri="{FF2B5EF4-FFF2-40B4-BE49-F238E27FC236}">
                <a16:creationId xmlns:a16="http://schemas.microsoft.com/office/drawing/2014/main" id="{7F5BD35C-0254-D26D-FF3B-E3B8709D2673}"/>
              </a:ext>
            </a:extLst>
          </p:cNvPr>
          <p:cNvSpPr txBox="1"/>
          <p:nvPr/>
        </p:nvSpPr>
        <p:spPr>
          <a:xfrm>
            <a:off x="1085612" y="1092433"/>
            <a:ext cx="4151711" cy="830997"/>
          </a:xfrm>
          <a:prstGeom prst="rect">
            <a:avLst/>
          </a:prstGeom>
          <a:noFill/>
          <a:ln>
            <a:noFill/>
          </a:ln>
        </p:spPr>
        <p:txBody>
          <a:bodyPr wrap="square" rtlCol="0">
            <a:spAutoFit/>
          </a:bodyPr>
          <a:lstStyle/>
          <a:p>
            <a:pPr marL="160729" indent="-160729">
              <a:buFont typeface="Wingdings" panose="05000000000000000000" pitchFamily="2" charset="2"/>
              <a:buChar char="p"/>
            </a:pPr>
            <a:r>
              <a:rPr kumimoji="1" lang="zh-CN" altLang="en-US" sz="2250" b="1" dirty="0">
                <a:latin typeface="Times New Roman" panose="02020603050405020304" pitchFamily="18" charset="0"/>
                <a:ea typeface="SimHei" panose="02010609060101010101" pitchFamily="49" charset="-122"/>
                <a:cs typeface="Times New Roman" panose="02020603050405020304" pitchFamily="18" charset="0"/>
              </a:rPr>
              <a:t>银河系总质量：</a:t>
            </a:r>
            <a:r>
              <a:rPr kumimoji="1" lang="en-US" altLang="zh-CN" sz="24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 (1.23±0.2)×10</a:t>
            </a:r>
            <a:r>
              <a:rPr kumimoji="1" lang="en-US" altLang="zh-CN" sz="2400" b="1" baseline="30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12</a:t>
            </a:r>
            <a:r>
              <a:rPr kumimoji="1" lang="en-US" altLang="zh-CN" sz="2400"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 M</a:t>
            </a:r>
            <a:r>
              <a:rPr kumimoji="1" lang="en-US" altLang="zh-CN" sz="2400" b="1" baseline="-25000"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sym typeface="Wingdings"/>
              </a:rPr>
              <a:t> </a:t>
            </a:r>
            <a:endParaRPr kumimoji="1" lang="en-US" altLang="zh-CN" sz="2250" b="1" dirty="0">
              <a:latin typeface="Times New Roman" panose="02020603050405020304" pitchFamily="18" charset="0"/>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947215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F9FD6-C116-B238-F91E-090886529DB0}"/>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8496975E-B8F2-DFE0-96FA-7A52E9BC6873}"/>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6D73878B-999C-38ED-7811-5DA4E3D17573}"/>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A005B9EE-9029-AF8D-1FBE-17020D623B7A}"/>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C42048B1-D953-4D76-6B7B-E285DEB6F2CF}"/>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25</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62BB0F6E-6D79-E3B7-0F31-3F6310ECF38F}"/>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总质量：总结</a:t>
            </a:r>
          </a:p>
        </p:txBody>
      </p:sp>
      <p:pic>
        <p:nvPicPr>
          <p:cNvPr id="3" name="图片 2">
            <a:extLst>
              <a:ext uri="{FF2B5EF4-FFF2-40B4-BE49-F238E27FC236}">
                <a16:creationId xmlns:a16="http://schemas.microsoft.com/office/drawing/2014/main" id="{8D5D030E-45B8-A793-FC36-11021F492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704" y="837141"/>
            <a:ext cx="5180296" cy="5797875"/>
          </a:xfrm>
          <a:prstGeom prst="rect">
            <a:avLst/>
          </a:prstGeom>
          <a:ln>
            <a:noFill/>
          </a:ln>
          <a:effectLst>
            <a:outerShdw blurRad="292100" dist="139700" dir="2700000" algn="tl" rotWithShape="0">
              <a:srgbClr val="333333">
                <a:alpha val="65000"/>
              </a:srgbClr>
            </a:outerShdw>
          </a:effectLst>
        </p:spPr>
      </p:pic>
      <p:sp>
        <p:nvSpPr>
          <p:cNvPr id="4" name="文本框 3">
            <a:extLst>
              <a:ext uri="{FF2B5EF4-FFF2-40B4-BE49-F238E27FC236}">
                <a16:creationId xmlns:a16="http://schemas.microsoft.com/office/drawing/2014/main" id="{150CDBC2-3CE9-F7A7-891C-790F307A491A}"/>
              </a:ext>
            </a:extLst>
          </p:cNvPr>
          <p:cNvSpPr txBox="1"/>
          <p:nvPr/>
        </p:nvSpPr>
        <p:spPr>
          <a:xfrm rot="19645751">
            <a:off x="1661913" y="4607446"/>
            <a:ext cx="1388251" cy="351956"/>
          </a:xfrm>
          <a:prstGeom prst="rect">
            <a:avLst/>
          </a:prstGeom>
          <a:noFill/>
        </p:spPr>
        <p:txBody>
          <a:bodyPr wrap="square" rtlCol="0">
            <a:spAutoFit/>
          </a:bodyPr>
          <a:lstStyle/>
          <a:p>
            <a:pPr algn="ctr"/>
            <a:r>
              <a:rPr kumimoji="1" lang="en-US" altLang="zh-CN" sz="1687" b="1" dirty="0">
                <a:solidFill>
                  <a:schemeClr val="accent2"/>
                </a:solidFill>
              </a:rPr>
              <a:t>0.5×10</a:t>
            </a:r>
            <a:r>
              <a:rPr kumimoji="1" lang="en-US" altLang="zh-CN" sz="1687" b="1" baseline="30000" dirty="0">
                <a:solidFill>
                  <a:schemeClr val="accent2"/>
                </a:solidFill>
              </a:rPr>
              <a:t>12 </a:t>
            </a:r>
            <a:r>
              <a:rPr kumimoji="1" lang="en-US" altLang="zh-CN" sz="1687" b="1" dirty="0">
                <a:solidFill>
                  <a:schemeClr val="accent2"/>
                </a:solidFill>
              </a:rPr>
              <a:t>M</a:t>
            </a:r>
            <a:r>
              <a:rPr kumimoji="1" lang="en-US" altLang="zh-CN" sz="1687" b="1" baseline="-25000" dirty="0">
                <a:solidFill>
                  <a:schemeClr val="accent2"/>
                </a:solidFill>
              </a:rPr>
              <a:t>⊙</a:t>
            </a:r>
          </a:p>
        </p:txBody>
      </p:sp>
      <p:sp>
        <p:nvSpPr>
          <p:cNvPr id="6" name="文本框 5">
            <a:extLst>
              <a:ext uri="{FF2B5EF4-FFF2-40B4-BE49-F238E27FC236}">
                <a16:creationId xmlns:a16="http://schemas.microsoft.com/office/drawing/2014/main" id="{3B2585C7-C9E0-F221-3556-0F0D6B065E76}"/>
              </a:ext>
            </a:extLst>
          </p:cNvPr>
          <p:cNvSpPr txBox="1"/>
          <p:nvPr/>
        </p:nvSpPr>
        <p:spPr>
          <a:xfrm rot="19324119">
            <a:off x="3820287" y="2902147"/>
            <a:ext cx="1369304" cy="351956"/>
          </a:xfrm>
          <a:prstGeom prst="rect">
            <a:avLst/>
          </a:prstGeom>
          <a:noFill/>
        </p:spPr>
        <p:txBody>
          <a:bodyPr wrap="square" rtlCol="0">
            <a:spAutoFit/>
          </a:bodyPr>
          <a:lstStyle/>
          <a:p>
            <a:pPr algn="ctr"/>
            <a:r>
              <a:rPr kumimoji="1" lang="en-US" altLang="zh-CN" sz="1687" b="1" dirty="0">
                <a:solidFill>
                  <a:schemeClr val="accent2"/>
                </a:solidFill>
              </a:rPr>
              <a:t>2.0×10</a:t>
            </a:r>
            <a:r>
              <a:rPr kumimoji="1" lang="en-US" altLang="zh-CN" sz="1687" b="1" baseline="30000" dirty="0">
                <a:solidFill>
                  <a:schemeClr val="accent2"/>
                </a:solidFill>
              </a:rPr>
              <a:t>12 </a:t>
            </a:r>
            <a:r>
              <a:rPr kumimoji="1" lang="en-US" altLang="zh-CN" sz="1687" b="1" dirty="0">
                <a:solidFill>
                  <a:schemeClr val="accent2"/>
                </a:solidFill>
              </a:rPr>
              <a:t>M</a:t>
            </a:r>
            <a:r>
              <a:rPr kumimoji="1" lang="en-US" altLang="zh-CN" sz="1687" b="1" baseline="-25000" dirty="0">
                <a:solidFill>
                  <a:schemeClr val="accent2"/>
                </a:solidFill>
              </a:rPr>
              <a:t>⊙</a:t>
            </a:r>
          </a:p>
        </p:txBody>
      </p:sp>
      <p:sp>
        <p:nvSpPr>
          <p:cNvPr id="5" name="文本框 4">
            <a:extLst>
              <a:ext uri="{FF2B5EF4-FFF2-40B4-BE49-F238E27FC236}">
                <a16:creationId xmlns:a16="http://schemas.microsoft.com/office/drawing/2014/main" id="{B70E917D-C4E8-6DD2-63AE-C53FDB7C3D36}"/>
              </a:ext>
            </a:extLst>
          </p:cNvPr>
          <p:cNvSpPr txBox="1"/>
          <p:nvPr/>
        </p:nvSpPr>
        <p:spPr>
          <a:xfrm>
            <a:off x="6416567" y="1145866"/>
            <a:ext cx="5058462" cy="4832092"/>
          </a:xfrm>
          <a:prstGeom prst="rect">
            <a:avLst/>
          </a:prstGeom>
          <a:noFill/>
        </p:spPr>
        <p:txBody>
          <a:bodyPr wrap="square" rtlCol="0">
            <a:spAutoFit/>
          </a:bodyPr>
          <a:lstStyle/>
          <a:p>
            <a:pPr marL="457200" indent="-457200">
              <a:buFont typeface="Wingdings" pitchFamily="2" charset="2"/>
              <a:buChar char="Ø"/>
            </a:pPr>
            <a:r>
              <a:rPr kumimoji="1" lang="zh-CN" altLang="en-US"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经过长久的努力，尤其是过去的</a:t>
            </a:r>
            <a:r>
              <a:rPr kumimoji="1" lang="en-US" altLang="zh-CN"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10</a:t>
            </a:r>
            <a:r>
              <a:rPr kumimoji="1" lang="zh-CN" altLang="en-US"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多年间，不同研究组基于不同测量方法给出了多达</a:t>
            </a:r>
            <a:r>
              <a:rPr kumimoji="1" lang="en-US" altLang="zh-CN"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50</a:t>
            </a:r>
            <a:r>
              <a:rPr kumimoji="1" lang="zh-CN" altLang="en-US"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组的银河系总质量测量，但结果却覆盖了</a:t>
            </a:r>
            <a:r>
              <a:rPr kumimoji="1" lang="en-US" altLang="zh-CN"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0.5-2</a:t>
            </a:r>
            <a:r>
              <a:rPr kumimoji="1" lang="zh-CN" altLang="en-US"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万亿太阳质量的宽泛范围，</a:t>
            </a:r>
            <a:r>
              <a:rPr kumimoji="1" lang="zh-CN" altLang="en-US" sz="28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rPr>
              <a:t>不确定高达</a:t>
            </a:r>
            <a:r>
              <a:rPr kumimoji="1" lang="en-US" altLang="zh-CN" sz="28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rPr>
              <a:t>400%</a:t>
            </a:r>
            <a:r>
              <a:rPr kumimoji="1" lang="zh-CN" altLang="en-US" sz="28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rPr>
              <a:t>。</a:t>
            </a:r>
            <a:endParaRPr kumimoji="1" lang="en-US" altLang="zh-CN" sz="2800" b="1" dirty="0">
              <a:solidFill>
                <a:srgbClr val="0432FF"/>
              </a:solidFill>
              <a:latin typeface="Times New Roman" panose="02020603050405020304" pitchFamily="18" charset="0"/>
              <a:ea typeface="SimHei" panose="02010609060101010101" pitchFamily="49" charset="-122"/>
              <a:cs typeface="Times New Roman" panose="02020603050405020304" pitchFamily="18" charset="0"/>
            </a:endParaRPr>
          </a:p>
          <a:p>
            <a:pPr marL="457200" indent="-457200">
              <a:buFont typeface="Wingdings" pitchFamily="2" charset="2"/>
              <a:buChar char="Ø"/>
            </a:pPr>
            <a:endParaRPr kumimoji="1" lang="en-US" altLang="zh-CN" sz="2800" b="1" dirty="0">
              <a:solidFill>
                <a:srgbClr val="00B0F0"/>
              </a:solidFill>
              <a:latin typeface="Times New Roman" panose="02020603050405020304" pitchFamily="18" charset="0"/>
              <a:ea typeface="SimHei" panose="02010609060101010101" pitchFamily="49" charset="-122"/>
              <a:cs typeface="Times New Roman" panose="02020603050405020304" pitchFamily="18" charset="0"/>
            </a:endParaRPr>
          </a:p>
          <a:p>
            <a:pPr marL="457200" indent="-457200">
              <a:buFont typeface="Wingdings" pitchFamily="2" charset="2"/>
              <a:buChar char="Ø"/>
            </a:pPr>
            <a:r>
              <a:rPr kumimoji="1" lang="zh-CN" altLang="en-US"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我们对自己所在星系的认知还不如对宇宙总体的认知！</a:t>
            </a:r>
            <a:endParaRPr kumimoji="1" lang="en-US" altLang="zh-CN"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endParaRPr>
          </a:p>
          <a:p>
            <a:pPr marL="457200" indent="-457200">
              <a:buFont typeface="Wingdings" pitchFamily="2" charset="2"/>
              <a:buChar char="Ø"/>
            </a:pPr>
            <a:endParaRPr kumimoji="1" lang="en-US" altLang="zh-CN"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757881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5CDA8-2D01-12D1-66A2-88C68EAED58C}"/>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F336FBD9-3E7B-8682-6742-354D7F99142C}"/>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04A0E390-3074-F265-1032-925E57ABD7B3}"/>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66A5B780-802E-EFF0-85C3-BE7469EAE139}"/>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4897F8B4-8E9D-BD85-8C41-DDE1DBADDBBF}"/>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26</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F7031D51-5C83-D773-CF37-5534E6C30583}"/>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总质量：总结</a:t>
            </a:r>
          </a:p>
        </p:txBody>
      </p:sp>
      <p:sp>
        <p:nvSpPr>
          <p:cNvPr id="7" name="灯片编号占位符 11">
            <a:extLst>
              <a:ext uri="{FF2B5EF4-FFF2-40B4-BE49-F238E27FC236}">
                <a16:creationId xmlns:a16="http://schemas.microsoft.com/office/drawing/2014/main" id="{2AABDE13-F996-EA51-9B12-CE7A4989412F}"/>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5CE74E-AB26-4998-AD42-012C4C1AD076}" type="slidenum">
              <a:rPr lang="zh-CN" altLang="en-US" smtClean="0"/>
              <a:pPr/>
              <a:t>26</a:t>
            </a:fld>
            <a:endParaRPr lang="zh-CN" altLang="en-US" dirty="0"/>
          </a:p>
        </p:txBody>
      </p:sp>
      <p:pic>
        <p:nvPicPr>
          <p:cNvPr id="8" name="图片 7">
            <a:extLst>
              <a:ext uri="{FF2B5EF4-FFF2-40B4-BE49-F238E27FC236}">
                <a16:creationId xmlns:a16="http://schemas.microsoft.com/office/drawing/2014/main" id="{79B409A8-D6D1-DD63-C51E-F583A99DC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599" y="863049"/>
            <a:ext cx="9482667" cy="5994951"/>
          </a:xfrm>
          <a:prstGeom prst="rect">
            <a:avLst/>
          </a:prstGeom>
        </p:spPr>
      </p:pic>
    </p:spTree>
    <p:extLst>
      <p:ext uri="{BB962C8B-B14F-4D97-AF65-F5344CB8AC3E}">
        <p14:creationId xmlns:p14="http://schemas.microsoft.com/office/powerpoint/2010/main" val="3792020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1962A-8046-D8D7-9F81-D65CA06316DD}"/>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CDA8699F-AB75-3A84-7E70-A18CEFB42A6E}"/>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EE19C085-5BD9-7639-AF24-0BE60680D2B8}"/>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9617D893-A423-1106-8BE9-8CAFD2ECFA4A}"/>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1B0F65B0-85C2-A84F-3CD6-607409CE3945}"/>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27</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463CE6F0-BF9E-64BC-A72D-C08FB464EC4E}"/>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本地暗物质密度（局部测量）</a:t>
            </a:r>
          </a:p>
        </p:txBody>
      </p:sp>
      <p:pic>
        <p:nvPicPr>
          <p:cNvPr id="5" name="图片 4">
            <a:extLst>
              <a:ext uri="{FF2B5EF4-FFF2-40B4-BE49-F238E27FC236}">
                <a16:creationId xmlns:a16="http://schemas.microsoft.com/office/drawing/2014/main" id="{B6F02A37-177D-2B8A-448D-AD4951379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67" y="937404"/>
            <a:ext cx="6456164" cy="5647969"/>
          </a:xfrm>
          <a:prstGeom prst="rect">
            <a:avLst/>
          </a:prstGeom>
        </p:spPr>
      </p:pic>
      <p:pic>
        <p:nvPicPr>
          <p:cNvPr id="6" name="图片 5">
            <a:extLst>
              <a:ext uri="{FF2B5EF4-FFF2-40B4-BE49-F238E27FC236}">
                <a16:creationId xmlns:a16="http://schemas.microsoft.com/office/drawing/2014/main" id="{4A7573E4-7FE6-A077-62B1-19835CC8BCEE}"/>
              </a:ext>
            </a:extLst>
          </p:cNvPr>
          <p:cNvPicPr>
            <a:picLocks noChangeAspect="1"/>
          </p:cNvPicPr>
          <p:nvPr/>
        </p:nvPicPr>
        <p:blipFill>
          <a:blip r:embed="rId3"/>
          <a:stretch>
            <a:fillRect/>
          </a:stretch>
        </p:blipFill>
        <p:spPr>
          <a:xfrm>
            <a:off x="6606641" y="913062"/>
            <a:ext cx="4915817" cy="3061168"/>
          </a:xfrm>
          <a:prstGeom prst="rect">
            <a:avLst/>
          </a:prstGeom>
        </p:spPr>
      </p:pic>
      <p:sp>
        <p:nvSpPr>
          <p:cNvPr id="10" name="文本框 9">
            <a:extLst>
              <a:ext uri="{FF2B5EF4-FFF2-40B4-BE49-F238E27FC236}">
                <a16:creationId xmlns:a16="http://schemas.microsoft.com/office/drawing/2014/main" id="{01295A3F-9D33-17E7-05D7-9C2178D4291A}"/>
              </a:ext>
            </a:extLst>
          </p:cNvPr>
          <p:cNvSpPr txBox="1"/>
          <p:nvPr/>
        </p:nvSpPr>
        <p:spPr>
          <a:xfrm>
            <a:off x="6096000" y="4326119"/>
            <a:ext cx="5621488" cy="1446550"/>
          </a:xfrm>
          <a:prstGeom prst="rect">
            <a:avLst/>
          </a:prstGeom>
          <a:noFill/>
        </p:spPr>
        <p:txBody>
          <a:bodyPr wrap="square" rtlCol="0">
            <a:spAutoFit/>
          </a:bodyPr>
          <a:lstStyle/>
          <a:p>
            <a:r>
              <a:rPr kumimoji="1" lang="zh-CN" altLang="en-US" sz="2800" b="1" dirty="0">
                <a:solidFill>
                  <a:srgbClr val="C00000"/>
                </a:solidFill>
                <a:latin typeface="SimHei" panose="02010609060101010101" pitchFamily="49" charset="-122"/>
                <a:ea typeface="SimHei" panose="02010609060101010101" pitchFamily="49" charset="-122"/>
              </a:rPr>
              <a:t>挑战：</a:t>
            </a:r>
            <a:endParaRPr kumimoji="1" lang="en-US" altLang="zh-CN" sz="2800" b="1" dirty="0">
              <a:solidFill>
                <a:srgbClr val="C00000"/>
              </a:solidFill>
              <a:latin typeface="SimHei" panose="02010609060101010101" pitchFamily="49" charset="-122"/>
              <a:ea typeface="SimHei" panose="02010609060101010101" pitchFamily="49" charset="-122"/>
            </a:endParaRPr>
          </a:p>
          <a:p>
            <a:pPr marL="285750" indent="-285750">
              <a:buFont typeface="Wingdings" pitchFamily="2" charset="2"/>
              <a:buChar char="p"/>
            </a:pPr>
            <a:r>
              <a:rPr kumimoji="1" lang="zh-CN" altLang="en-US" sz="2000" dirty="0">
                <a:latin typeface="SimHei" panose="02010609060101010101" pitchFamily="49" charset="-122"/>
                <a:ea typeface="SimHei" panose="02010609060101010101" pitchFamily="49" charset="-122"/>
              </a:rPr>
              <a:t>动力学质量：不同星族运动学不一致</a:t>
            </a:r>
            <a:r>
              <a:rPr kumimoji="1" lang="en-US" altLang="zh-CN" sz="2000" dirty="0">
                <a:latin typeface="SimHei" panose="02010609060101010101" pitchFamily="49" charset="-122"/>
                <a:ea typeface="SimHei" panose="02010609060101010101" pitchFamily="49" charset="-122"/>
              </a:rPr>
              <a:t>+</a:t>
            </a:r>
            <a:r>
              <a:rPr kumimoji="1" lang="zh-CN" altLang="en-US" sz="2000" dirty="0">
                <a:latin typeface="SimHei" panose="02010609060101010101" pitchFamily="49" charset="-122"/>
                <a:ea typeface="SimHei" panose="02010609060101010101" pitchFamily="49" charset="-122"/>
              </a:rPr>
              <a:t>扰动</a:t>
            </a:r>
            <a:endParaRPr kumimoji="1" lang="en-US" altLang="zh-CN" sz="2000" dirty="0">
              <a:latin typeface="SimHei" panose="02010609060101010101" pitchFamily="49" charset="-122"/>
              <a:ea typeface="SimHei" panose="02010609060101010101" pitchFamily="49" charset="-122"/>
            </a:endParaRPr>
          </a:p>
          <a:p>
            <a:pPr marL="285750" indent="-285750">
              <a:buFont typeface="Wingdings" pitchFamily="2" charset="2"/>
              <a:buChar char="p"/>
            </a:pPr>
            <a:endParaRPr kumimoji="1" lang="en-US" altLang="zh-CN" sz="2000" dirty="0">
              <a:latin typeface="SimHei" panose="02010609060101010101" pitchFamily="49" charset="-122"/>
              <a:ea typeface="SimHei" panose="02010609060101010101" pitchFamily="49" charset="-122"/>
            </a:endParaRPr>
          </a:p>
          <a:p>
            <a:pPr marL="285750" indent="-285750">
              <a:buFont typeface="Wingdings" pitchFamily="2" charset="2"/>
              <a:buChar char="p"/>
            </a:pPr>
            <a:r>
              <a:rPr kumimoji="1" lang="zh-CN" altLang="en-US" sz="2000" dirty="0">
                <a:latin typeface="SimHei" panose="02010609060101010101" pitchFamily="49" charset="-122"/>
                <a:ea typeface="SimHei" panose="02010609060101010101" pitchFamily="49" charset="-122"/>
              </a:rPr>
              <a:t>重子物质质量：恒星和气体质量误差都比较大</a:t>
            </a:r>
          </a:p>
        </p:txBody>
      </p:sp>
      <p:sp>
        <p:nvSpPr>
          <p:cNvPr id="11" name="文本框 10">
            <a:extLst>
              <a:ext uri="{FF2B5EF4-FFF2-40B4-BE49-F238E27FC236}">
                <a16:creationId xmlns:a16="http://schemas.microsoft.com/office/drawing/2014/main" id="{6ACFAF36-FE4B-9EEB-730B-2347589AD789}"/>
              </a:ext>
            </a:extLst>
          </p:cNvPr>
          <p:cNvSpPr txBox="1"/>
          <p:nvPr/>
        </p:nvSpPr>
        <p:spPr>
          <a:xfrm>
            <a:off x="1611723" y="1144945"/>
            <a:ext cx="4968551" cy="400110"/>
          </a:xfrm>
          <a:prstGeom prst="rect">
            <a:avLst/>
          </a:prstGeom>
          <a:noFill/>
        </p:spPr>
        <p:txBody>
          <a:bodyPr wrap="square" rtlCol="0">
            <a:spAutoFit/>
          </a:bodyPr>
          <a:lstStyle/>
          <a:p>
            <a:r>
              <a:rPr kumimoji="1" lang="en-US" altLang="zh-CN" sz="2000" b="1" dirty="0">
                <a:latin typeface="Times New Roman" panose="02020603050405020304" pitchFamily="18" charset="0"/>
                <a:cs typeface="Times New Roman" panose="02020603050405020304" pitchFamily="18" charset="0"/>
              </a:rPr>
              <a:t>Read, </a:t>
            </a:r>
            <a:r>
              <a:rPr kumimoji="1" lang="en-US" altLang="zh-CN" sz="2000" b="1" dirty="0" err="1">
                <a:latin typeface="Times New Roman" panose="02020603050405020304" pitchFamily="18" charset="0"/>
                <a:cs typeface="Times New Roman" panose="02020603050405020304" pitchFamily="18" charset="0"/>
              </a:rPr>
              <a:t>JPhG</a:t>
            </a:r>
            <a:r>
              <a:rPr kumimoji="1" lang="en-US" altLang="zh-CN" sz="2000" b="1" dirty="0">
                <a:latin typeface="Times New Roman" panose="02020603050405020304" pitchFamily="18" charset="0"/>
                <a:cs typeface="Times New Roman" panose="02020603050405020304" pitchFamily="18" charset="0"/>
              </a:rPr>
              <a:t>, 2014, 41, 3101</a:t>
            </a:r>
            <a:endParaRPr kumimoji="1" lang="zh-CN" altLang="en-US" sz="2000" b="1"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D917953D-BAE1-38FB-CBCB-77481F50BAF1}"/>
              </a:ext>
            </a:extLst>
          </p:cNvPr>
          <p:cNvSpPr txBox="1"/>
          <p:nvPr/>
        </p:nvSpPr>
        <p:spPr>
          <a:xfrm>
            <a:off x="6830231" y="3859620"/>
            <a:ext cx="4915816" cy="400110"/>
          </a:xfrm>
          <a:prstGeom prst="rect">
            <a:avLst/>
          </a:prstGeom>
          <a:noFill/>
        </p:spPr>
        <p:txBody>
          <a:bodyPr wrap="square" rtlCol="0">
            <a:spAutoFit/>
          </a:bodyPr>
          <a:lstStyle/>
          <a:p>
            <a:r>
              <a:rPr kumimoji="1" lang="en" altLang="zh-CN" sz="2000" b="1" dirty="0" err="1">
                <a:latin typeface="Times New Roman" panose="02020603050405020304" pitchFamily="18" charset="0"/>
                <a:cs typeface="Times New Roman" panose="02020603050405020304" pitchFamily="18" charset="0"/>
              </a:rPr>
              <a:t>Sivertsson</a:t>
            </a:r>
            <a:r>
              <a:rPr kumimoji="1" lang="zh-CN" altLang="en-US" sz="2000" b="1" dirty="0">
                <a:latin typeface="Times New Roman" panose="02020603050405020304" pitchFamily="18" charset="0"/>
                <a:cs typeface="Times New Roman" panose="02020603050405020304" pitchFamily="18" charset="0"/>
              </a:rPr>
              <a:t> </a:t>
            </a:r>
            <a:r>
              <a:rPr kumimoji="1" lang="en-US" altLang="zh-CN" sz="2000" b="1" dirty="0">
                <a:latin typeface="Times New Roman" panose="02020603050405020304" pitchFamily="18" charset="0"/>
                <a:cs typeface="Times New Roman" panose="02020603050405020304" pitchFamily="18" charset="0"/>
              </a:rPr>
              <a:t>et</a:t>
            </a:r>
            <a:r>
              <a:rPr kumimoji="1" lang="zh-CN" altLang="en-US" sz="2000" b="1" dirty="0">
                <a:latin typeface="Times New Roman" panose="02020603050405020304" pitchFamily="18" charset="0"/>
                <a:cs typeface="Times New Roman" panose="02020603050405020304" pitchFamily="18" charset="0"/>
              </a:rPr>
              <a:t> </a:t>
            </a:r>
            <a:r>
              <a:rPr kumimoji="1" lang="en-US" altLang="zh-CN" sz="2000" b="1" dirty="0">
                <a:latin typeface="Times New Roman" panose="02020603050405020304" pitchFamily="18" charset="0"/>
                <a:cs typeface="Times New Roman" panose="02020603050405020304" pitchFamily="18" charset="0"/>
              </a:rPr>
              <a:t>al. 2022, MNRAS, 511, 1977</a:t>
            </a:r>
            <a:endParaRPr kumimoji="1"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8390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0FC7E-7791-0416-E909-7426658FFF7A}"/>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604FABEA-533D-E674-8BFB-00B7F0B8CD0B}"/>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7A087BBB-B207-530B-A09A-6B6469EA5305}"/>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A25A5A10-52EB-DAC8-B715-BDB09CF2FF2E}"/>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1D344172-6A94-AC69-F2FE-3B9A56FA6F6E}"/>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28</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BAA743F6-21E9-C954-C8CB-C153960AA770}"/>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本地暗物质速度分布</a:t>
            </a:r>
          </a:p>
        </p:txBody>
      </p:sp>
      <p:pic>
        <p:nvPicPr>
          <p:cNvPr id="3" name="图片 2">
            <a:extLst>
              <a:ext uri="{FF2B5EF4-FFF2-40B4-BE49-F238E27FC236}">
                <a16:creationId xmlns:a16="http://schemas.microsoft.com/office/drawing/2014/main" id="{7E846EE3-1E35-523E-4D60-C34BF09A02E6}"/>
              </a:ext>
            </a:extLst>
          </p:cNvPr>
          <p:cNvPicPr>
            <a:picLocks noChangeAspect="1"/>
          </p:cNvPicPr>
          <p:nvPr/>
        </p:nvPicPr>
        <p:blipFill>
          <a:blip r:embed="rId2"/>
          <a:stretch>
            <a:fillRect/>
          </a:stretch>
        </p:blipFill>
        <p:spPr>
          <a:xfrm>
            <a:off x="388635" y="1370135"/>
            <a:ext cx="5185931" cy="4285595"/>
          </a:xfrm>
          <a:prstGeom prst="rect">
            <a:avLst/>
          </a:prstGeom>
        </p:spPr>
      </p:pic>
      <p:sp>
        <p:nvSpPr>
          <p:cNvPr id="6" name="文本框 5">
            <a:extLst>
              <a:ext uri="{FF2B5EF4-FFF2-40B4-BE49-F238E27FC236}">
                <a16:creationId xmlns:a16="http://schemas.microsoft.com/office/drawing/2014/main" id="{ACD12B8C-EC17-FB7B-636F-D705FE0E2BC6}"/>
              </a:ext>
            </a:extLst>
          </p:cNvPr>
          <p:cNvSpPr txBox="1"/>
          <p:nvPr/>
        </p:nvSpPr>
        <p:spPr>
          <a:xfrm>
            <a:off x="374067" y="857242"/>
            <a:ext cx="6619400" cy="523220"/>
          </a:xfrm>
          <a:prstGeom prst="rect">
            <a:avLst/>
          </a:prstGeom>
          <a:solidFill>
            <a:schemeClr val="bg1"/>
          </a:solidFill>
        </p:spPr>
        <p:txBody>
          <a:bodyPr wrap="square" rtlCol="0">
            <a:spAutoFit/>
          </a:bodyPr>
          <a:lstStyle/>
          <a:p>
            <a:pPr algn="ctr"/>
            <a:r>
              <a:rPr kumimoji="1" lang="zh-CN" altLang="en-US"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恒星晕运动学反演暗物质粒子速度分布</a:t>
            </a:r>
          </a:p>
        </p:txBody>
      </p:sp>
      <p:sp>
        <p:nvSpPr>
          <p:cNvPr id="10" name="文本框 9">
            <a:extLst>
              <a:ext uri="{FF2B5EF4-FFF2-40B4-BE49-F238E27FC236}">
                <a16:creationId xmlns:a16="http://schemas.microsoft.com/office/drawing/2014/main" id="{20A8FC9F-CEC7-D690-E015-97811DDB7C3A}"/>
              </a:ext>
            </a:extLst>
          </p:cNvPr>
          <p:cNvSpPr txBox="1"/>
          <p:nvPr/>
        </p:nvSpPr>
        <p:spPr>
          <a:xfrm>
            <a:off x="6993467" y="5681812"/>
            <a:ext cx="4915816" cy="400110"/>
          </a:xfrm>
          <a:prstGeom prst="rect">
            <a:avLst/>
          </a:prstGeom>
          <a:noFill/>
        </p:spPr>
        <p:txBody>
          <a:bodyPr wrap="square" rtlCol="0">
            <a:spAutoFit/>
          </a:bodyPr>
          <a:lstStyle/>
          <a:p>
            <a:r>
              <a:rPr kumimoji="1" lang="en" altLang="zh-CN" sz="2000" b="1" dirty="0" err="1">
                <a:latin typeface="Times New Roman" panose="02020603050405020304" pitchFamily="18" charset="0"/>
                <a:cs typeface="Times New Roman" panose="02020603050405020304" pitchFamily="18" charset="0"/>
              </a:rPr>
              <a:t>Necib</a:t>
            </a:r>
            <a:r>
              <a:rPr kumimoji="1" lang="zh-CN" altLang="en-US" sz="2000" b="1" dirty="0">
                <a:latin typeface="Times New Roman" panose="02020603050405020304" pitchFamily="18" charset="0"/>
                <a:cs typeface="Times New Roman" panose="02020603050405020304" pitchFamily="18" charset="0"/>
              </a:rPr>
              <a:t> </a:t>
            </a:r>
            <a:r>
              <a:rPr kumimoji="1" lang="en-US" altLang="zh-CN" sz="2000" b="1" dirty="0">
                <a:latin typeface="Times New Roman" panose="02020603050405020304" pitchFamily="18" charset="0"/>
                <a:cs typeface="Times New Roman" panose="02020603050405020304" pitchFamily="18" charset="0"/>
              </a:rPr>
              <a:t>et al. 2019, </a:t>
            </a:r>
            <a:r>
              <a:rPr kumimoji="1" lang="en-US" altLang="zh-CN" sz="2000" b="1" dirty="0" err="1">
                <a:latin typeface="Times New Roman" panose="02020603050405020304" pitchFamily="18" charset="0"/>
                <a:cs typeface="Times New Roman" panose="02020603050405020304" pitchFamily="18" charset="0"/>
              </a:rPr>
              <a:t>ApJ</a:t>
            </a:r>
            <a:r>
              <a:rPr kumimoji="1" lang="en-US" altLang="zh-CN" sz="2000" b="1" dirty="0">
                <a:latin typeface="Times New Roman" panose="02020603050405020304" pitchFamily="18" charset="0"/>
                <a:cs typeface="Times New Roman" panose="02020603050405020304" pitchFamily="18" charset="0"/>
              </a:rPr>
              <a:t>, 833, 27</a:t>
            </a:r>
            <a:endParaRPr kumimoji="1" lang="zh-CN" altLang="en-US" sz="2000" b="1" dirty="0">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4FF7A842-999C-286E-E315-62648C79CEF2}"/>
              </a:ext>
            </a:extLst>
          </p:cNvPr>
          <p:cNvPicPr>
            <a:picLocks noChangeAspect="1"/>
          </p:cNvPicPr>
          <p:nvPr/>
        </p:nvPicPr>
        <p:blipFill>
          <a:blip r:embed="rId3"/>
          <a:stretch>
            <a:fillRect/>
          </a:stretch>
        </p:blipFill>
        <p:spPr>
          <a:xfrm>
            <a:off x="6096000" y="1470231"/>
            <a:ext cx="5402142" cy="3457369"/>
          </a:xfrm>
          <a:prstGeom prst="rect">
            <a:avLst/>
          </a:prstGeom>
        </p:spPr>
      </p:pic>
      <p:sp>
        <p:nvSpPr>
          <p:cNvPr id="12" name="文本框 11">
            <a:extLst>
              <a:ext uri="{FF2B5EF4-FFF2-40B4-BE49-F238E27FC236}">
                <a16:creationId xmlns:a16="http://schemas.microsoft.com/office/drawing/2014/main" id="{B9CD3551-8AA0-9D4A-CD5F-0DAA550A8D0C}"/>
              </a:ext>
            </a:extLst>
          </p:cNvPr>
          <p:cNvSpPr txBox="1"/>
          <p:nvPr/>
        </p:nvSpPr>
        <p:spPr>
          <a:xfrm>
            <a:off x="9059333" y="1521685"/>
            <a:ext cx="2438809" cy="400110"/>
          </a:xfrm>
          <a:prstGeom prst="rect">
            <a:avLst/>
          </a:prstGeom>
          <a:noFill/>
        </p:spPr>
        <p:txBody>
          <a:bodyPr wrap="square" rtlCol="0">
            <a:spAutoFit/>
          </a:bodyPr>
          <a:lstStyle/>
          <a:p>
            <a:r>
              <a:rPr kumimoji="1" lang="zh-CN" altLang="en-US" sz="2000" dirty="0">
                <a:solidFill>
                  <a:schemeClr val="bg1"/>
                </a:solidFill>
                <a:latin typeface="Times New Roman" panose="02020603050405020304" pitchFamily="18" charset="0"/>
                <a:ea typeface="SimHei" panose="02010609060101010101" pitchFamily="49" charset="-122"/>
                <a:cs typeface="Times New Roman" panose="02020603050405020304" pitchFamily="18" charset="0"/>
              </a:rPr>
              <a:t>主并合：</a:t>
            </a:r>
            <a:r>
              <a:rPr kumimoji="1" lang="en-US" altLang="zh-CN" sz="2000" dirty="0">
                <a:solidFill>
                  <a:schemeClr val="bg1"/>
                </a:solidFill>
                <a:latin typeface="Times New Roman" panose="02020603050405020304" pitchFamily="18" charset="0"/>
                <a:ea typeface="SimHei" panose="02010609060101010101" pitchFamily="49" charset="-122"/>
                <a:cs typeface="Times New Roman" panose="02020603050405020304" pitchFamily="18" charset="0"/>
              </a:rPr>
              <a:t>9-11</a:t>
            </a:r>
            <a:r>
              <a:rPr kumimoji="1" lang="zh-CN" altLang="en-US" sz="2000" dirty="0">
                <a:solidFill>
                  <a:schemeClr val="bg1"/>
                </a:solidFill>
                <a:latin typeface="Times New Roman" panose="02020603050405020304" pitchFamily="18" charset="0"/>
                <a:ea typeface="SimHei" panose="02010609060101010101" pitchFamily="49" charset="-122"/>
                <a:cs typeface="Times New Roman" panose="02020603050405020304" pitchFamily="18" charset="0"/>
              </a:rPr>
              <a:t> </a:t>
            </a:r>
            <a:r>
              <a:rPr kumimoji="1" lang="en-US" altLang="zh-CN" sz="2000" dirty="0" err="1">
                <a:solidFill>
                  <a:schemeClr val="bg1"/>
                </a:solidFill>
                <a:latin typeface="Times New Roman" panose="02020603050405020304" pitchFamily="18" charset="0"/>
                <a:ea typeface="SimHei" panose="02010609060101010101" pitchFamily="49" charset="-122"/>
                <a:cs typeface="Times New Roman" panose="02020603050405020304" pitchFamily="18" charset="0"/>
              </a:rPr>
              <a:t>Gyr</a:t>
            </a:r>
            <a:r>
              <a:rPr kumimoji="1" lang="zh-CN" altLang="en-US" sz="2000" dirty="0">
                <a:solidFill>
                  <a:schemeClr val="bg1"/>
                </a:solidFill>
                <a:latin typeface="Times New Roman" panose="02020603050405020304" pitchFamily="18" charset="0"/>
                <a:ea typeface="SimHei" panose="02010609060101010101" pitchFamily="49" charset="-122"/>
                <a:cs typeface="Times New Roman" panose="02020603050405020304" pitchFamily="18" charset="0"/>
              </a:rPr>
              <a:t>前</a:t>
            </a:r>
          </a:p>
        </p:txBody>
      </p:sp>
    </p:spTree>
    <p:extLst>
      <p:ext uri="{BB962C8B-B14F-4D97-AF65-F5344CB8AC3E}">
        <p14:creationId xmlns:p14="http://schemas.microsoft.com/office/powerpoint/2010/main" val="3030247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BDE51-4CD7-C3EA-B6AB-AEB48EBD22CB}"/>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DAD003B1-22EE-AE23-A05D-20CF5D04C31D}"/>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75920AF9-8D6C-FF5C-39F8-33B150EE91FC}"/>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FA5F8E3A-EB17-711D-6D93-BFB0FBEE51DB}"/>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A3618516-4F4B-69FA-34AD-E6CAD0B4437D}"/>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29</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4E02320B-6DB2-F959-111A-BCF54D52D1A5}"/>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本地暗物质速度分布</a:t>
            </a:r>
          </a:p>
        </p:txBody>
      </p:sp>
      <p:pic>
        <p:nvPicPr>
          <p:cNvPr id="3" name="图片 2">
            <a:extLst>
              <a:ext uri="{FF2B5EF4-FFF2-40B4-BE49-F238E27FC236}">
                <a16:creationId xmlns:a16="http://schemas.microsoft.com/office/drawing/2014/main" id="{F1DACA1F-17A8-C6F7-3396-34C7926EB166}"/>
              </a:ext>
            </a:extLst>
          </p:cNvPr>
          <p:cNvPicPr>
            <a:picLocks noChangeAspect="1"/>
          </p:cNvPicPr>
          <p:nvPr/>
        </p:nvPicPr>
        <p:blipFill>
          <a:blip r:embed="rId2"/>
          <a:stretch>
            <a:fillRect/>
          </a:stretch>
        </p:blipFill>
        <p:spPr>
          <a:xfrm>
            <a:off x="388635" y="1370135"/>
            <a:ext cx="5185931" cy="4285595"/>
          </a:xfrm>
          <a:prstGeom prst="rect">
            <a:avLst/>
          </a:prstGeom>
        </p:spPr>
      </p:pic>
      <p:pic>
        <p:nvPicPr>
          <p:cNvPr id="5" name="图片 4">
            <a:extLst>
              <a:ext uri="{FF2B5EF4-FFF2-40B4-BE49-F238E27FC236}">
                <a16:creationId xmlns:a16="http://schemas.microsoft.com/office/drawing/2014/main" id="{2AC9BF9B-F306-55AD-7B15-22D4A67688D6}"/>
              </a:ext>
            </a:extLst>
          </p:cNvPr>
          <p:cNvPicPr>
            <a:picLocks noChangeAspect="1"/>
          </p:cNvPicPr>
          <p:nvPr/>
        </p:nvPicPr>
        <p:blipFill>
          <a:blip r:embed="rId3"/>
          <a:stretch>
            <a:fillRect/>
          </a:stretch>
        </p:blipFill>
        <p:spPr>
          <a:xfrm>
            <a:off x="5981765" y="1370135"/>
            <a:ext cx="5463224" cy="4285595"/>
          </a:xfrm>
          <a:prstGeom prst="rect">
            <a:avLst/>
          </a:prstGeom>
        </p:spPr>
      </p:pic>
      <p:sp>
        <p:nvSpPr>
          <p:cNvPr id="6" name="文本框 5">
            <a:extLst>
              <a:ext uri="{FF2B5EF4-FFF2-40B4-BE49-F238E27FC236}">
                <a16:creationId xmlns:a16="http://schemas.microsoft.com/office/drawing/2014/main" id="{D38BA786-90E3-0B9E-25D6-38CF259C6058}"/>
              </a:ext>
            </a:extLst>
          </p:cNvPr>
          <p:cNvSpPr txBox="1"/>
          <p:nvPr/>
        </p:nvSpPr>
        <p:spPr>
          <a:xfrm>
            <a:off x="374067" y="857242"/>
            <a:ext cx="6619400" cy="523220"/>
          </a:xfrm>
          <a:prstGeom prst="rect">
            <a:avLst/>
          </a:prstGeom>
          <a:solidFill>
            <a:schemeClr val="bg1"/>
          </a:solidFill>
        </p:spPr>
        <p:txBody>
          <a:bodyPr wrap="square" rtlCol="0">
            <a:spAutoFit/>
          </a:bodyPr>
          <a:lstStyle/>
          <a:p>
            <a:pPr algn="ctr"/>
            <a:r>
              <a:rPr kumimoji="1" lang="zh-CN" altLang="en-US"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恒星晕运动学反演暗物质粒子速度分布</a:t>
            </a:r>
          </a:p>
        </p:txBody>
      </p:sp>
      <p:sp>
        <p:nvSpPr>
          <p:cNvPr id="10" name="文本框 9">
            <a:extLst>
              <a:ext uri="{FF2B5EF4-FFF2-40B4-BE49-F238E27FC236}">
                <a16:creationId xmlns:a16="http://schemas.microsoft.com/office/drawing/2014/main" id="{287E23FF-CBDC-DA85-6093-8BFCF00C90F6}"/>
              </a:ext>
            </a:extLst>
          </p:cNvPr>
          <p:cNvSpPr txBox="1"/>
          <p:nvPr/>
        </p:nvSpPr>
        <p:spPr>
          <a:xfrm>
            <a:off x="6993467" y="5681812"/>
            <a:ext cx="4915816" cy="400110"/>
          </a:xfrm>
          <a:prstGeom prst="rect">
            <a:avLst/>
          </a:prstGeom>
          <a:noFill/>
        </p:spPr>
        <p:txBody>
          <a:bodyPr wrap="square" rtlCol="0">
            <a:spAutoFit/>
          </a:bodyPr>
          <a:lstStyle/>
          <a:p>
            <a:r>
              <a:rPr kumimoji="1" lang="en" altLang="zh-CN" sz="2000" b="1" dirty="0" err="1">
                <a:latin typeface="Times New Roman" panose="02020603050405020304" pitchFamily="18" charset="0"/>
                <a:cs typeface="Times New Roman" panose="02020603050405020304" pitchFamily="18" charset="0"/>
              </a:rPr>
              <a:t>Necib</a:t>
            </a:r>
            <a:r>
              <a:rPr kumimoji="1" lang="zh-CN" altLang="en-US" sz="2000" b="1" dirty="0">
                <a:latin typeface="Times New Roman" panose="02020603050405020304" pitchFamily="18" charset="0"/>
                <a:cs typeface="Times New Roman" panose="02020603050405020304" pitchFamily="18" charset="0"/>
              </a:rPr>
              <a:t> </a:t>
            </a:r>
            <a:r>
              <a:rPr kumimoji="1" lang="en-US" altLang="zh-CN" sz="2000" b="1" dirty="0">
                <a:latin typeface="Times New Roman" panose="02020603050405020304" pitchFamily="18" charset="0"/>
                <a:cs typeface="Times New Roman" panose="02020603050405020304" pitchFamily="18" charset="0"/>
              </a:rPr>
              <a:t>et al. 2019, </a:t>
            </a:r>
            <a:r>
              <a:rPr kumimoji="1" lang="en-US" altLang="zh-CN" sz="2000" b="1" dirty="0" err="1">
                <a:latin typeface="Times New Roman" panose="02020603050405020304" pitchFamily="18" charset="0"/>
                <a:cs typeface="Times New Roman" panose="02020603050405020304" pitchFamily="18" charset="0"/>
              </a:rPr>
              <a:t>ApJ</a:t>
            </a:r>
            <a:r>
              <a:rPr kumimoji="1" lang="en-US" altLang="zh-CN" sz="2000" b="1" dirty="0">
                <a:latin typeface="Times New Roman" panose="02020603050405020304" pitchFamily="18" charset="0"/>
                <a:cs typeface="Times New Roman" panose="02020603050405020304" pitchFamily="18" charset="0"/>
              </a:rPr>
              <a:t>, 833, 27</a:t>
            </a:r>
            <a:endParaRPr kumimoji="1"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2048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rivate/var/folders/f1/t_hxfyvd6xb5h76fl6dd2cqm0000gn/T/com.kingsoft.wpsoffice.mac/picturecompress_20230306141945/output_2.pngoutput_2"/>
          <p:cNvPicPr>
            <a:picLocks noChangeAspect="1"/>
          </p:cNvPicPr>
          <p:nvPr/>
        </p:nvPicPr>
        <p:blipFill rotWithShape="1">
          <a:blip r:embed="rId3">
            <a:alphaModFix amt="85000"/>
          </a:blip>
          <a:srcRect/>
          <a:stretch>
            <a:fillRect/>
          </a:stretch>
        </p:blipFill>
        <p:spPr>
          <a:xfrm>
            <a:off x="10161" y="0"/>
            <a:ext cx="12170833" cy="6978227"/>
          </a:xfrm>
          <a:prstGeom prst="rect">
            <a:avLst/>
          </a:prstGeom>
          <a:effectLst>
            <a:outerShdw blurRad="50800" dist="50800" dir="5400000" algn="ctr" rotWithShape="0">
              <a:srgbClr val="000000"/>
            </a:outerShdw>
          </a:effectLst>
        </p:spPr>
      </p:pic>
      <p:sp>
        <p:nvSpPr>
          <p:cNvPr id="5" name="文本框 4"/>
          <p:cNvSpPr txBox="1"/>
          <p:nvPr/>
        </p:nvSpPr>
        <p:spPr>
          <a:xfrm>
            <a:off x="143135" y="256090"/>
            <a:ext cx="12336116" cy="584775"/>
          </a:xfrm>
          <a:prstGeom prst="rect">
            <a:avLst/>
          </a:prstGeom>
          <a:noFill/>
        </p:spPr>
        <p:txBody>
          <a:bodyPr wrap="square" rtlCol="0">
            <a:spAutoFit/>
          </a:bodyPr>
          <a:lstStyle/>
          <a:p>
            <a:r>
              <a:rPr lang="zh-CN" altLang="en-US" sz="3200" b="1" dirty="0">
                <a:solidFill>
                  <a:srgbClr val="FFFF00"/>
                </a:solidFill>
                <a:latin typeface="黑体" charset="0"/>
                <a:ea typeface="黑体" charset="0"/>
              </a:rPr>
              <a:t>银河系：暗物质“搭台”，群星“唱戏”</a:t>
            </a:r>
          </a:p>
        </p:txBody>
      </p:sp>
      <p:cxnSp>
        <p:nvCxnSpPr>
          <p:cNvPr id="20" name="直线连接符 3"/>
          <p:cNvCxnSpPr/>
          <p:nvPr/>
        </p:nvCxnSpPr>
        <p:spPr bwMode="auto">
          <a:xfrm>
            <a:off x="47665" y="1028733"/>
            <a:ext cx="12096000" cy="0"/>
          </a:xfrm>
          <a:prstGeom prst="line">
            <a:avLst/>
          </a:prstGeom>
          <a:noFill/>
          <a:ln w="38100" cap="flat" cmpd="sng" algn="ctr">
            <a:solidFill>
              <a:schemeClr val="bg1">
                <a:lumMod val="50000"/>
              </a:schemeClr>
            </a:solidFill>
            <a:prstDash val="solid"/>
            <a:round/>
            <a:headEnd type="none" w="med" len="med"/>
            <a:tailEnd type="none" w="med" len="med"/>
          </a:ln>
          <a:effectLst/>
        </p:spPr>
      </p:cxnSp>
      <p:sp>
        <p:nvSpPr>
          <p:cNvPr id="8" name="椭圆 7">
            <a:extLst>
              <a:ext uri="{FF2B5EF4-FFF2-40B4-BE49-F238E27FC236}">
                <a16:creationId xmlns:a16="http://schemas.microsoft.com/office/drawing/2014/main" id="{95045D8B-DAE1-FCC0-3205-0D7C64CCEFE3}"/>
              </a:ext>
            </a:extLst>
          </p:cNvPr>
          <p:cNvSpPr/>
          <p:nvPr/>
        </p:nvSpPr>
        <p:spPr bwMode="auto">
          <a:xfrm>
            <a:off x="4579168" y="2963749"/>
            <a:ext cx="2929623" cy="1050728"/>
          </a:xfrm>
          <a:prstGeom prst="ellipse">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5">
                    <a:lumMod val="20000"/>
                    <a:lumOff val="80000"/>
                    <a:alpha val="40000"/>
                  </a:schemeClr>
                </a:solidFill>
              </a14:hiddenFill>
            </a:ext>
          </a:extLst>
        </p:spPr>
        <p:txBody>
          <a:bodyPr vert="horz" wrap="square" lIns="91440" tIns="45720" rIns="91440" bIns="45720" numCol="1" rtlCol="0" anchor="ctr" anchorCtr="0" compatLnSpc="1"/>
          <a:lstStyle/>
          <a:p>
            <a:pPr marL="0" marR="0" indent="0" algn="ctr" defTabSz="914400" rtl="0" eaLnBrk="1" fontAlgn="base" latinLnBrk="1" hangingPunct="1">
              <a:lnSpc>
                <a:spcPct val="100000"/>
              </a:lnSpc>
              <a:spcBef>
                <a:spcPct val="0"/>
              </a:spcBef>
              <a:spcAft>
                <a:spcPct val="0"/>
              </a:spcAft>
              <a:buClrTx/>
              <a:buSzTx/>
              <a:buFontTx/>
              <a:buNone/>
            </a:pPr>
            <a:r>
              <a:rPr lang="zh-CN" altLang="en-US" sz="4400" b="1" dirty="0">
                <a:ln>
                  <a:solidFill>
                    <a:srgbClr val="FFFF00"/>
                  </a:solidFill>
                </a:ln>
                <a:solidFill>
                  <a:srgbClr val="FFFF00"/>
                </a:solidFill>
                <a:effectLst>
                  <a:outerShdw blurRad="50800" dist="38100" dir="2700000" algn="tl" rotWithShape="0">
                    <a:prstClr val="black">
                      <a:alpha val="40000"/>
                    </a:prstClr>
                  </a:outerShdw>
                </a:effectLst>
                <a:latin typeface="SimHei" pitchFamily="49" charset="-122"/>
                <a:ea typeface="SimHei" pitchFamily="49" charset="-122"/>
              </a:rPr>
              <a:t>银河系？</a:t>
            </a:r>
          </a:p>
        </p:txBody>
      </p:sp>
      <p:sp>
        <p:nvSpPr>
          <p:cNvPr id="11" name="圆角矩形 10">
            <a:extLst>
              <a:ext uri="{FF2B5EF4-FFF2-40B4-BE49-F238E27FC236}">
                <a16:creationId xmlns:a16="http://schemas.microsoft.com/office/drawing/2014/main" id="{F05A2080-D7D0-A55B-1FE2-6C76F86A3D70}"/>
              </a:ext>
            </a:extLst>
          </p:cNvPr>
          <p:cNvSpPr/>
          <p:nvPr/>
        </p:nvSpPr>
        <p:spPr>
          <a:xfrm>
            <a:off x="465679" y="1340085"/>
            <a:ext cx="4217532" cy="3637879"/>
          </a:xfrm>
          <a:prstGeom prst="roundRect">
            <a:avLst/>
          </a:prstGeom>
          <a:solidFill>
            <a:schemeClr val="bg1">
              <a:lumMod val="95000"/>
              <a:alpha val="40000"/>
            </a:schemeClr>
          </a:solidFill>
          <a:ln w="9525" cap="flat" cmpd="sng" algn="ctr">
            <a:noFill/>
            <a:prstDash val="solid"/>
            <a:round/>
            <a:headEnd type="none" w="med" len="med"/>
            <a:tailEnd type="none" w="med" len="med"/>
          </a:ln>
          <a:effectLst>
            <a:innerShdw blurRad="63500" dist="50800" dir="13500000">
              <a:prstClr val="black">
                <a:alpha val="50000"/>
              </a:prstClr>
            </a:innerShdw>
          </a:effectLst>
        </p:spPr>
        <p:txBody>
          <a:bodyPr vert="horz" wrap="square" lIns="91440" tIns="45720" rIns="91440" bIns="45720" numCol="1" anchor="t"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1" lang="ko-KR" altLang="en-US" sz="2400" b="0" i="0" u="none" strike="noStrike" cap="none" normalizeH="0" baseline="0">
              <a:ln>
                <a:noFill/>
              </a:ln>
              <a:solidFill>
                <a:schemeClr val="tx1"/>
              </a:solidFill>
              <a:effectLst/>
              <a:latin typeface="Gulim" panose="020B0600000101010101" pitchFamily="34" charset="-127"/>
              <a:ea typeface="Gulim" panose="020B0600000101010101" pitchFamily="34" charset="-127"/>
            </a:endParaRPr>
          </a:p>
        </p:txBody>
      </p:sp>
      <p:sp>
        <p:nvSpPr>
          <p:cNvPr id="13" name="文本框 12">
            <a:extLst>
              <a:ext uri="{FF2B5EF4-FFF2-40B4-BE49-F238E27FC236}">
                <a16:creationId xmlns:a16="http://schemas.microsoft.com/office/drawing/2014/main" id="{54706258-9084-52B6-2AED-488CDF2656D3}"/>
              </a:ext>
            </a:extLst>
          </p:cNvPr>
          <p:cNvSpPr txBox="1"/>
          <p:nvPr/>
        </p:nvSpPr>
        <p:spPr>
          <a:xfrm>
            <a:off x="817324" y="1459205"/>
            <a:ext cx="3501759" cy="982385"/>
          </a:xfrm>
          <a:prstGeom prst="rect">
            <a:avLst/>
          </a:prstGeom>
          <a:noFill/>
          <a:ln w="19050">
            <a:solidFill>
              <a:schemeClr val="bg1"/>
            </a:solidFill>
          </a:ln>
        </p:spPr>
        <p:txBody>
          <a:bodyPr wrap="square" rtlCol="0">
            <a:spAutoFit/>
          </a:bodyPr>
          <a:lstStyle/>
          <a:p>
            <a:pPr algn="ctr">
              <a:lnSpc>
                <a:spcPct val="110000"/>
              </a:lnSpc>
            </a:pPr>
            <a:r>
              <a:rPr lang="zh-CN" altLang="en-US" sz="2800" b="1" dirty="0">
                <a:solidFill>
                  <a:srgbClr val="FFFF00"/>
                </a:solidFill>
                <a:latin typeface="黑体" charset="0"/>
                <a:ea typeface="黑体" charset="0"/>
              </a:rPr>
              <a:t>理解星系形成和演化的基准星系！</a:t>
            </a:r>
            <a:endParaRPr kumimoji="1" lang="zh-CN" altLang="en-US" sz="2800" b="1" dirty="0">
              <a:solidFill>
                <a:srgbClr val="FFFF00"/>
              </a:solidFill>
              <a:latin typeface="黑体" charset="0"/>
              <a:ea typeface="黑体" charset="0"/>
            </a:endParaRPr>
          </a:p>
        </p:txBody>
      </p:sp>
      <p:sp>
        <p:nvSpPr>
          <p:cNvPr id="15" name="文本框 14">
            <a:extLst>
              <a:ext uri="{FF2B5EF4-FFF2-40B4-BE49-F238E27FC236}">
                <a16:creationId xmlns:a16="http://schemas.microsoft.com/office/drawing/2014/main" id="{4979DBE7-97F2-9B2D-23AB-B15E19BE4222}"/>
              </a:ext>
            </a:extLst>
          </p:cNvPr>
          <p:cNvSpPr txBox="1"/>
          <p:nvPr/>
        </p:nvSpPr>
        <p:spPr>
          <a:xfrm>
            <a:off x="766171" y="3076025"/>
            <a:ext cx="3604062" cy="18062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bg1">
                    <a:lumMod val="95000"/>
                  </a:schemeClr>
                </a:solidFill>
              </a14:hiddenFill>
            </a:ext>
          </a:extLst>
        </p:spPr>
        <p:txBody>
          <a:bodyPr wrap="square" rtlCol="0">
            <a:spAutoFit/>
          </a:bodyPr>
          <a:lstStyle/>
          <a:p>
            <a:pPr algn="just">
              <a:lnSpc>
                <a:spcPct val="120000"/>
              </a:lnSpc>
            </a:pPr>
            <a:r>
              <a:rPr lang="zh-CN" altLang="en-US" sz="2400" b="1" dirty="0">
                <a:solidFill>
                  <a:schemeClr val="bg1"/>
                </a:solidFill>
                <a:latin typeface="黑体" charset="0"/>
                <a:ea typeface="黑体" charset="0"/>
                <a:cs typeface="黑体" charset="0"/>
              </a:rPr>
              <a:t>银河系是</a:t>
            </a:r>
            <a:r>
              <a:rPr lang="zh-CN" altLang="en-US" sz="2400" b="1" dirty="0">
                <a:solidFill>
                  <a:srgbClr val="FFFF00"/>
                </a:solidFill>
                <a:latin typeface="黑体" charset="0"/>
                <a:ea typeface="黑体" charset="0"/>
                <a:cs typeface="黑体" charset="0"/>
              </a:rPr>
              <a:t>唯一</a:t>
            </a:r>
            <a:r>
              <a:rPr lang="zh-CN" altLang="en-US" sz="2400" b="1" dirty="0">
                <a:solidFill>
                  <a:schemeClr val="bg1"/>
                </a:solidFill>
                <a:latin typeface="黑体" charset="0"/>
                <a:ea typeface="黑体" charset="0"/>
                <a:cs typeface="黑体" charset="0"/>
              </a:rPr>
              <a:t>可以将其海量恒星解析为单体并在</a:t>
            </a:r>
            <a:r>
              <a:rPr lang="zh-CN" altLang="en-US" sz="2400" b="1" dirty="0">
                <a:solidFill>
                  <a:srgbClr val="FFFF00"/>
                </a:solidFill>
                <a:latin typeface="黑体" charset="0"/>
                <a:ea typeface="黑体" charset="0"/>
                <a:cs typeface="黑体" charset="0"/>
              </a:rPr>
              <a:t>多维相空间</a:t>
            </a:r>
            <a:r>
              <a:rPr lang="zh-CN" altLang="en-US" sz="2400" b="1" dirty="0">
                <a:solidFill>
                  <a:schemeClr val="bg1"/>
                </a:solidFill>
                <a:latin typeface="黑体" charset="0"/>
                <a:ea typeface="黑体" charset="0"/>
                <a:cs typeface="黑体" charset="0"/>
              </a:rPr>
              <a:t>中加以</a:t>
            </a:r>
            <a:r>
              <a:rPr lang="zh-CN" altLang="en-US" sz="2400" b="1" dirty="0">
                <a:solidFill>
                  <a:srgbClr val="FFFF00"/>
                </a:solidFill>
                <a:latin typeface="黑体" charset="0"/>
                <a:ea typeface="黑体" charset="0"/>
                <a:cs typeface="黑体" charset="0"/>
              </a:rPr>
              <a:t>细致研究</a:t>
            </a:r>
            <a:r>
              <a:rPr lang="zh-CN" altLang="en-US" sz="2400" b="1" dirty="0">
                <a:solidFill>
                  <a:schemeClr val="bg1"/>
                </a:solidFill>
                <a:latin typeface="黑体" charset="0"/>
                <a:ea typeface="黑体" charset="0"/>
                <a:cs typeface="黑体" charset="0"/>
              </a:rPr>
              <a:t>的旋涡星系。</a:t>
            </a:r>
            <a:endParaRPr kumimoji="1" lang="zh-CN" altLang="en-US" sz="2400" b="1" dirty="0">
              <a:solidFill>
                <a:schemeClr val="bg1"/>
              </a:solidFill>
              <a:latin typeface="黑体" charset="0"/>
              <a:ea typeface="黑体" charset="0"/>
              <a:cs typeface="黑体" charset="0"/>
            </a:endParaRPr>
          </a:p>
        </p:txBody>
      </p:sp>
      <p:sp>
        <p:nvSpPr>
          <p:cNvPr id="22" name="下箭头 21">
            <a:extLst>
              <a:ext uri="{FF2B5EF4-FFF2-40B4-BE49-F238E27FC236}">
                <a16:creationId xmlns:a16="http://schemas.microsoft.com/office/drawing/2014/main" id="{B453AFC2-F8B2-E9D2-3465-234D78F03746}"/>
              </a:ext>
            </a:extLst>
          </p:cNvPr>
          <p:cNvSpPr/>
          <p:nvPr/>
        </p:nvSpPr>
        <p:spPr bwMode="auto">
          <a:xfrm rot="10800000">
            <a:off x="2352179" y="2572413"/>
            <a:ext cx="432048" cy="476761"/>
          </a:xfrm>
          <a:prstGeom prst="downArrow">
            <a:avLst/>
          </a:prstGeom>
          <a:solidFill>
            <a:schemeClr val="bg1">
              <a:lumMod val="9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1" lang="zh-CN" altLang="en-US" sz="2400" b="0" i="0" u="none" strike="noStrike" cap="none" normalizeH="0" baseline="0">
              <a:ln>
                <a:noFill/>
              </a:ln>
              <a:solidFill>
                <a:schemeClr val="tx1"/>
              </a:solidFill>
              <a:effectLst/>
              <a:latin typeface="Gulim" panose="020B0600000101010101" pitchFamily="34" charset="-127"/>
              <a:ea typeface="Gulim" panose="020B0600000101010101" pitchFamily="34" charset="-127"/>
            </a:endParaRPr>
          </a:p>
        </p:txBody>
      </p:sp>
      <p:sp>
        <p:nvSpPr>
          <p:cNvPr id="23" name="灯片编号占位符 16">
            <a:extLst>
              <a:ext uri="{FF2B5EF4-FFF2-40B4-BE49-F238E27FC236}">
                <a16:creationId xmlns:a16="http://schemas.microsoft.com/office/drawing/2014/main" id="{03E59570-1788-DF73-AB7B-8CCC2D234C91}"/>
              </a:ext>
            </a:extLst>
          </p:cNvPr>
          <p:cNvSpPr>
            <a:spLocks noGrp="1"/>
          </p:cNvSpPr>
          <p:nvPr>
            <p:ph type="sldNum" sz="quarter" idx="12"/>
          </p:nvPr>
        </p:nvSpPr>
        <p:spPr>
          <a:xfrm>
            <a:off x="6457950" y="6356351"/>
            <a:ext cx="2057400" cy="365125"/>
          </a:xfrm>
        </p:spPr>
        <p:txBody>
          <a:bodyPr/>
          <a:lstStyle/>
          <a:p>
            <a:fld id="{565CE74E-AB26-4998-AD42-012C4C1AD076}" type="slidenum">
              <a:rPr lang="zh-CN" altLang="en-US" smtClean="0"/>
              <a:t>3</a:t>
            </a:fld>
            <a:endParaRPr lang="zh-CN" altLang="en-US"/>
          </a:p>
        </p:txBody>
      </p:sp>
      <p:sp>
        <p:nvSpPr>
          <p:cNvPr id="25" name="圆角矩形 24">
            <a:extLst>
              <a:ext uri="{FF2B5EF4-FFF2-40B4-BE49-F238E27FC236}">
                <a16:creationId xmlns:a16="http://schemas.microsoft.com/office/drawing/2014/main" id="{528E6D5A-CDC0-4796-AFD6-9B15ED8DA26D}"/>
              </a:ext>
            </a:extLst>
          </p:cNvPr>
          <p:cNvSpPr/>
          <p:nvPr/>
        </p:nvSpPr>
        <p:spPr>
          <a:xfrm>
            <a:off x="7132738" y="2385986"/>
            <a:ext cx="4789515" cy="4378299"/>
          </a:xfrm>
          <a:prstGeom prst="roundRect">
            <a:avLst/>
          </a:prstGeom>
          <a:solidFill>
            <a:schemeClr val="bg1">
              <a:lumMod val="95000"/>
              <a:alpha val="40000"/>
            </a:schemeClr>
          </a:solidFill>
          <a:ln w="9525" cap="flat" cmpd="sng" algn="ctr">
            <a:noFill/>
            <a:prstDash val="solid"/>
            <a:round/>
            <a:headEnd type="none" w="med" len="med"/>
            <a:tailEnd type="none" w="med" len="med"/>
          </a:ln>
          <a:effectLst>
            <a:innerShdw blurRad="63500" dist="50800" dir="13500000">
              <a:prstClr val="black">
                <a:alpha val="50000"/>
              </a:prstClr>
            </a:innerShdw>
          </a:effectLst>
        </p:spPr>
        <p:txBody>
          <a:bodyPr vert="horz" wrap="square" lIns="91440" tIns="45720" rIns="91440" bIns="45720" numCol="1" anchor="t"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1" lang="ko-KR" altLang="en-US" sz="2400" b="0" i="0" u="none" strike="noStrike" cap="none" normalizeH="0" baseline="0">
              <a:ln>
                <a:noFill/>
              </a:ln>
              <a:solidFill>
                <a:schemeClr val="tx1"/>
              </a:solidFill>
              <a:effectLst/>
              <a:latin typeface="Gulim" panose="020B0600000101010101" pitchFamily="34" charset="-127"/>
              <a:ea typeface="Gulim" panose="020B0600000101010101" pitchFamily="34" charset="-127"/>
            </a:endParaRPr>
          </a:p>
        </p:txBody>
      </p:sp>
      <p:sp>
        <p:nvSpPr>
          <p:cNvPr id="26" name="文本框 25">
            <a:extLst>
              <a:ext uri="{FF2B5EF4-FFF2-40B4-BE49-F238E27FC236}">
                <a16:creationId xmlns:a16="http://schemas.microsoft.com/office/drawing/2014/main" id="{D5435F37-6B41-6727-EF13-8F0A95574393}"/>
              </a:ext>
            </a:extLst>
          </p:cNvPr>
          <p:cNvSpPr txBox="1"/>
          <p:nvPr/>
        </p:nvSpPr>
        <p:spPr>
          <a:xfrm>
            <a:off x="7282242" y="4666382"/>
            <a:ext cx="4490506" cy="1806264"/>
          </a:xfrm>
          <a:prstGeom prst="rect">
            <a:avLst/>
          </a:prstGeom>
          <a:noFill/>
          <a:effectLst>
            <a:innerShdw blurRad="63500" dist="50800" dir="13500000">
              <a:prstClr val="black">
                <a:alpha val="50000"/>
              </a:prstClr>
            </a:innerShdw>
          </a:effectLst>
        </p:spPr>
        <p:txBody>
          <a:bodyPr wrap="square" rtlCol="0">
            <a:spAutoFit/>
          </a:bodyPr>
          <a:lstStyle/>
          <a:p>
            <a:pPr algn="just">
              <a:lnSpc>
                <a:spcPct val="120000"/>
              </a:lnSpc>
            </a:pPr>
            <a:r>
              <a:rPr lang="zh-CN" altLang="en-US" sz="2400" b="1" dirty="0">
                <a:solidFill>
                  <a:schemeClr val="bg1"/>
                </a:solidFill>
                <a:latin typeface="黑体" charset="0"/>
                <a:ea typeface="黑体" charset="0"/>
              </a:rPr>
              <a:t>暗物质</a:t>
            </a:r>
            <a:r>
              <a:rPr kumimoji="1" lang="zh-CN" altLang="en-US" sz="2400" b="1" dirty="0">
                <a:solidFill>
                  <a:schemeClr val="bg1"/>
                </a:solidFill>
                <a:latin typeface="黑体" charset="0"/>
                <a:ea typeface="黑体" charset="0"/>
              </a:rPr>
              <a:t>引力</a:t>
            </a:r>
            <a:r>
              <a:rPr lang="zh-CN" altLang="en-US" sz="2400" b="1" dirty="0">
                <a:solidFill>
                  <a:schemeClr val="bg1"/>
                </a:solidFill>
                <a:latin typeface="黑体" charset="0"/>
                <a:ea typeface="黑体" charset="0"/>
              </a:rPr>
              <a:t>势阱约束下的重子物质组成的</a:t>
            </a:r>
            <a:r>
              <a:rPr lang="zh-CN" altLang="en-US" sz="2400" b="1" dirty="0">
                <a:solidFill>
                  <a:srgbClr val="FFFF00"/>
                </a:solidFill>
                <a:latin typeface="黑体" charset="0"/>
                <a:ea typeface="黑体" charset="0"/>
              </a:rPr>
              <a:t>各种天体（组份）</a:t>
            </a:r>
            <a:r>
              <a:rPr lang="zh-CN" altLang="en-US" sz="2400" b="1" dirty="0">
                <a:solidFill>
                  <a:schemeClr val="bg1"/>
                </a:solidFill>
                <a:latin typeface="黑体" charset="0"/>
                <a:ea typeface="黑体" charset="0"/>
              </a:rPr>
              <a:t>及它们的</a:t>
            </a:r>
            <a:r>
              <a:rPr lang="zh-CN" altLang="en-US" sz="2400" b="1" dirty="0">
                <a:solidFill>
                  <a:srgbClr val="FFFF00"/>
                </a:solidFill>
                <a:latin typeface="黑体" charset="0"/>
                <a:ea typeface="黑体" charset="0"/>
              </a:rPr>
              <a:t>阶段性平衡态（结构）</a:t>
            </a:r>
            <a:r>
              <a:rPr lang="zh-CN" altLang="en-US" sz="2400" b="1" dirty="0">
                <a:solidFill>
                  <a:schemeClr val="bg1"/>
                </a:solidFill>
                <a:latin typeface="黑体" charset="0"/>
                <a:ea typeface="黑体" charset="0"/>
              </a:rPr>
              <a:t>和</a:t>
            </a:r>
            <a:r>
              <a:rPr lang="zh-CN" altLang="en-US" sz="2400" b="1" dirty="0">
                <a:solidFill>
                  <a:srgbClr val="FFFF00"/>
                </a:solidFill>
                <a:latin typeface="黑体" charset="0"/>
                <a:ea typeface="黑体" charset="0"/>
              </a:rPr>
              <a:t>动态演化过程（演化）</a:t>
            </a:r>
            <a:r>
              <a:rPr lang="zh-CN" altLang="en-US" sz="2400" b="1" dirty="0">
                <a:solidFill>
                  <a:schemeClr val="bg1"/>
                </a:solidFill>
                <a:latin typeface="黑体" charset="0"/>
                <a:ea typeface="黑体" charset="0"/>
              </a:rPr>
              <a:t>。</a:t>
            </a:r>
            <a:endParaRPr kumimoji="1" lang="zh-CN" altLang="en-US" sz="2400" b="1" dirty="0">
              <a:solidFill>
                <a:schemeClr val="bg1"/>
              </a:solidFill>
              <a:latin typeface="黑体" charset="0"/>
              <a:ea typeface="黑体" charset="0"/>
            </a:endParaRPr>
          </a:p>
        </p:txBody>
      </p:sp>
      <p:sp>
        <p:nvSpPr>
          <p:cNvPr id="27" name="文本框 26">
            <a:extLst>
              <a:ext uri="{FF2B5EF4-FFF2-40B4-BE49-F238E27FC236}">
                <a16:creationId xmlns:a16="http://schemas.microsoft.com/office/drawing/2014/main" id="{7FB147AA-0F94-D35B-078C-73E69BE22FA8}"/>
              </a:ext>
            </a:extLst>
          </p:cNvPr>
          <p:cNvSpPr txBox="1"/>
          <p:nvPr/>
        </p:nvSpPr>
        <p:spPr>
          <a:xfrm>
            <a:off x="7431747" y="2937807"/>
            <a:ext cx="4191498" cy="982385"/>
          </a:xfrm>
          <a:prstGeom prst="rect">
            <a:avLst/>
          </a:prstGeom>
          <a:noFill/>
          <a:ln w="19050">
            <a:solidFill>
              <a:schemeClr val="bg1"/>
            </a:solidFill>
          </a:ln>
        </p:spPr>
        <p:txBody>
          <a:bodyPr wrap="square" rtlCol="0">
            <a:spAutoFit/>
          </a:bodyPr>
          <a:lstStyle/>
          <a:p>
            <a:pPr algn="ctr">
              <a:lnSpc>
                <a:spcPct val="110000"/>
              </a:lnSpc>
            </a:pPr>
            <a:r>
              <a:rPr lang="zh-CN" altLang="en-US" sz="2800" b="1" dirty="0">
                <a:solidFill>
                  <a:srgbClr val="FFFF00"/>
                </a:solidFill>
                <a:latin typeface="黑体" charset="0"/>
                <a:ea typeface="黑体" charset="0"/>
              </a:rPr>
              <a:t>为理解和研究暗物质</a:t>
            </a:r>
            <a:endParaRPr lang="en-US" altLang="zh-CN" sz="2800" b="1" dirty="0">
              <a:solidFill>
                <a:srgbClr val="FFFF00"/>
              </a:solidFill>
              <a:latin typeface="黑体" charset="0"/>
              <a:ea typeface="黑体" charset="0"/>
            </a:endParaRPr>
          </a:p>
          <a:p>
            <a:pPr algn="ctr">
              <a:lnSpc>
                <a:spcPct val="110000"/>
              </a:lnSpc>
            </a:pPr>
            <a:r>
              <a:rPr lang="zh-CN" altLang="en-US" sz="2800" b="1" dirty="0">
                <a:solidFill>
                  <a:srgbClr val="FFFF00"/>
                </a:solidFill>
                <a:latin typeface="黑体" charset="0"/>
                <a:ea typeface="黑体" charset="0"/>
              </a:rPr>
              <a:t>提供了独一无二的舞台！</a:t>
            </a:r>
            <a:endParaRPr kumimoji="1" lang="zh-CN" altLang="en-US" sz="2800" b="1" dirty="0">
              <a:solidFill>
                <a:srgbClr val="FFFF00"/>
              </a:solidFill>
              <a:latin typeface="黑体" charset="0"/>
              <a:ea typeface="黑体" charset="0"/>
            </a:endParaRPr>
          </a:p>
        </p:txBody>
      </p:sp>
      <p:sp>
        <p:nvSpPr>
          <p:cNvPr id="28" name="下箭头 27">
            <a:extLst>
              <a:ext uri="{FF2B5EF4-FFF2-40B4-BE49-F238E27FC236}">
                <a16:creationId xmlns:a16="http://schemas.microsoft.com/office/drawing/2014/main" id="{4767FB2C-EF13-ED6E-AD3E-B07871F964D7}"/>
              </a:ext>
            </a:extLst>
          </p:cNvPr>
          <p:cNvSpPr/>
          <p:nvPr/>
        </p:nvSpPr>
        <p:spPr bwMode="auto">
          <a:xfrm rot="10800000">
            <a:off x="9311472" y="4080869"/>
            <a:ext cx="432048" cy="476761"/>
          </a:xfrm>
          <a:prstGeom prst="downArrow">
            <a:avLst/>
          </a:prstGeom>
          <a:solidFill>
            <a:schemeClr val="bg1">
              <a:lumMod val="9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1" lang="zh-CN" altLang="en-US" sz="2400" b="0" i="0" u="none" strike="noStrike" cap="none" normalizeH="0" baseline="0">
              <a:ln>
                <a:noFill/>
              </a:ln>
              <a:solidFill>
                <a:schemeClr val="tx1"/>
              </a:solidFill>
              <a:effectLst/>
              <a:latin typeface="Gulim" panose="020B0600000101010101" pitchFamily="34" charset="-127"/>
              <a:ea typeface="Gulim" panose="020B0600000101010101" pitchFamily="34" charset="-127"/>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D3204-3FB2-C270-D203-30871699B7E7}"/>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63BFB552-7521-1464-408D-9A4816AFBFDD}"/>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E209B5AD-A9E4-5956-642C-9B1526D11014}"/>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583B80AE-50F5-C450-A0CC-10B0F8B4DB1E}"/>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AEAA02C2-302B-F47E-79F0-C8114E137F32}"/>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30</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3BB7CBD9-B187-1AB4-7463-C3F285A44FD8}"/>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本地暗物质速度分布</a:t>
            </a:r>
          </a:p>
        </p:txBody>
      </p:sp>
      <p:pic>
        <p:nvPicPr>
          <p:cNvPr id="6" name="图片 5">
            <a:extLst>
              <a:ext uri="{FF2B5EF4-FFF2-40B4-BE49-F238E27FC236}">
                <a16:creationId xmlns:a16="http://schemas.microsoft.com/office/drawing/2014/main" id="{66B7CEEB-8093-EDB7-C8E3-DEE6CF16B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32" y="920750"/>
            <a:ext cx="5753100" cy="5016500"/>
          </a:xfrm>
          <a:prstGeom prst="rect">
            <a:avLst/>
          </a:prstGeom>
        </p:spPr>
      </p:pic>
      <p:pic>
        <p:nvPicPr>
          <p:cNvPr id="8" name="图片 7">
            <a:extLst>
              <a:ext uri="{FF2B5EF4-FFF2-40B4-BE49-F238E27FC236}">
                <a16:creationId xmlns:a16="http://schemas.microsoft.com/office/drawing/2014/main" id="{44F8DFF6-9211-7672-EBDD-57E6E56B8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270" y="920750"/>
            <a:ext cx="5486400" cy="4838700"/>
          </a:xfrm>
          <a:prstGeom prst="rect">
            <a:avLst/>
          </a:prstGeom>
        </p:spPr>
      </p:pic>
      <p:sp>
        <p:nvSpPr>
          <p:cNvPr id="9" name="文本框 8">
            <a:extLst>
              <a:ext uri="{FF2B5EF4-FFF2-40B4-BE49-F238E27FC236}">
                <a16:creationId xmlns:a16="http://schemas.microsoft.com/office/drawing/2014/main" id="{34087F73-BB2E-00C3-F746-32B35E0ABE85}"/>
              </a:ext>
            </a:extLst>
          </p:cNvPr>
          <p:cNvSpPr txBox="1"/>
          <p:nvPr/>
        </p:nvSpPr>
        <p:spPr>
          <a:xfrm>
            <a:off x="6882854" y="5912727"/>
            <a:ext cx="4915816" cy="400110"/>
          </a:xfrm>
          <a:prstGeom prst="rect">
            <a:avLst/>
          </a:prstGeom>
          <a:noFill/>
        </p:spPr>
        <p:txBody>
          <a:bodyPr wrap="square" rtlCol="0">
            <a:spAutoFit/>
          </a:bodyPr>
          <a:lstStyle/>
          <a:p>
            <a:r>
              <a:rPr kumimoji="1" lang="en" altLang="zh-CN" sz="2000" b="1" dirty="0">
                <a:latin typeface="Times New Roman" panose="02020603050405020304" pitchFamily="18" charset="0"/>
                <a:cs typeface="Times New Roman" panose="02020603050405020304" pitchFamily="18" charset="0"/>
              </a:rPr>
              <a:t>O'Hare, Ciaran</a:t>
            </a:r>
            <a:r>
              <a:rPr kumimoji="1" lang="zh-CN" altLang="en-US" sz="2000" b="1" dirty="0">
                <a:latin typeface="Times New Roman" panose="02020603050405020304" pitchFamily="18" charset="0"/>
                <a:cs typeface="Times New Roman" panose="02020603050405020304" pitchFamily="18" charset="0"/>
              </a:rPr>
              <a:t> </a:t>
            </a:r>
            <a:r>
              <a:rPr kumimoji="1" lang="en-US" altLang="zh-CN" sz="2000" b="1" dirty="0">
                <a:latin typeface="Times New Roman" panose="02020603050405020304" pitchFamily="18" charset="0"/>
                <a:cs typeface="Times New Roman" panose="02020603050405020304" pitchFamily="18" charset="0"/>
              </a:rPr>
              <a:t>et al. 2020, PRD, 101, 3006</a:t>
            </a:r>
            <a:endParaRPr kumimoji="1"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488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9B532-B5A8-4169-A3C8-D141A730F0D7}"/>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62C95C00-BA88-B7B7-6F57-96C9A909CCC2}"/>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E27C18C2-3C18-9886-3F6E-D35828666283}"/>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653E8E77-20A7-0C7D-F1A7-DA1271BCD920}"/>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3489A4F3-25FC-DC4D-37E8-77B360308FCB}"/>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31</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96FEDA70-5EB9-5F1D-94B8-D3B3E06CAE69}"/>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内晕形状</a:t>
            </a:r>
          </a:p>
        </p:txBody>
      </p:sp>
      <p:pic>
        <p:nvPicPr>
          <p:cNvPr id="3" name="图片 2">
            <a:extLst>
              <a:ext uri="{FF2B5EF4-FFF2-40B4-BE49-F238E27FC236}">
                <a16:creationId xmlns:a16="http://schemas.microsoft.com/office/drawing/2014/main" id="{52165B25-4921-B87F-FF71-087B903859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13" t="14946" r="2102" b="31129"/>
          <a:stretch/>
        </p:blipFill>
        <p:spPr>
          <a:xfrm>
            <a:off x="574902" y="2289773"/>
            <a:ext cx="6041626" cy="3407204"/>
          </a:xfrm>
          <a:prstGeom prst="rect">
            <a:avLst/>
          </a:prstGeom>
        </p:spPr>
      </p:pic>
      <p:pic>
        <p:nvPicPr>
          <p:cNvPr id="6" name="图片 5">
            <a:extLst>
              <a:ext uri="{FF2B5EF4-FFF2-40B4-BE49-F238E27FC236}">
                <a16:creationId xmlns:a16="http://schemas.microsoft.com/office/drawing/2014/main" id="{DF983CE3-D150-5937-3BDE-EC0205524017}"/>
              </a:ext>
            </a:extLst>
          </p:cNvPr>
          <p:cNvPicPr>
            <a:picLocks noChangeAspect="1"/>
          </p:cNvPicPr>
          <p:nvPr/>
        </p:nvPicPr>
        <p:blipFill>
          <a:blip r:embed="rId3"/>
          <a:srcRect r="17250"/>
          <a:stretch/>
        </p:blipFill>
        <p:spPr>
          <a:xfrm>
            <a:off x="7424245" y="1499823"/>
            <a:ext cx="3874622" cy="4682339"/>
          </a:xfrm>
          <a:prstGeom prst="rect">
            <a:avLst/>
          </a:prstGeom>
        </p:spPr>
      </p:pic>
      <p:sp>
        <p:nvSpPr>
          <p:cNvPr id="10" name="文本框 9">
            <a:extLst>
              <a:ext uri="{FF2B5EF4-FFF2-40B4-BE49-F238E27FC236}">
                <a16:creationId xmlns:a16="http://schemas.microsoft.com/office/drawing/2014/main" id="{281AEE5D-5D8A-91D7-7A9E-C22BD7F9540B}"/>
              </a:ext>
            </a:extLst>
          </p:cNvPr>
          <p:cNvSpPr txBox="1"/>
          <p:nvPr/>
        </p:nvSpPr>
        <p:spPr>
          <a:xfrm>
            <a:off x="667963" y="1004236"/>
            <a:ext cx="10729192" cy="584775"/>
          </a:xfrm>
          <a:prstGeom prst="rect">
            <a:avLst/>
          </a:prstGeom>
          <a:noFill/>
        </p:spPr>
        <p:txBody>
          <a:bodyPr wrap="square" rtlCol="0">
            <a:spAutoFit/>
          </a:bodyPr>
          <a:lstStyle/>
          <a:p>
            <a:pPr algn="ctr"/>
            <a:r>
              <a:rPr kumimoji="1" lang="zh-CN" altLang="en-US" sz="3200" b="1" dirty="0">
                <a:solidFill>
                  <a:srgbClr val="C00000"/>
                </a:solidFill>
                <a:latin typeface="SimHei" panose="02010609060101010101" pitchFamily="49" charset="-122"/>
                <a:ea typeface="SimHei" panose="02010609060101010101" pitchFamily="49" charset="-122"/>
              </a:rPr>
              <a:t>暗物质晕的形状决定了银盘翘曲的进动方向和速率</a:t>
            </a:r>
          </a:p>
        </p:txBody>
      </p:sp>
    </p:spTree>
    <p:extLst>
      <p:ext uri="{BB962C8B-B14F-4D97-AF65-F5344CB8AC3E}">
        <p14:creationId xmlns:p14="http://schemas.microsoft.com/office/powerpoint/2010/main" val="2673594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053E4-4959-DAC8-3D2A-B6350A031A56}"/>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A80C6B80-64ED-E81E-E47E-BC618C3E5C81}"/>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27C0290C-67C0-BA26-57F6-33D8D952E7F8}"/>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35BC8273-86EC-DE71-2A63-C422BD8BE6B1}"/>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B659A18C-A658-EBAC-D123-15A845FBA492}"/>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32</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0EC029AC-DE8E-B766-5B29-496A0392F4EC}"/>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内晕形状</a:t>
            </a:r>
          </a:p>
        </p:txBody>
      </p:sp>
      <p:sp>
        <p:nvSpPr>
          <p:cNvPr id="4" name="文本框 3">
            <a:extLst>
              <a:ext uri="{FF2B5EF4-FFF2-40B4-BE49-F238E27FC236}">
                <a16:creationId xmlns:a16="http://schemas.microsoft.com/office/drawing/2014/main" id="{EFB1EBF7-FC14-0C0B-0BED-6429C7F22598}"/>
              </a:ext>
            </a:extLst>
          </p:cNvPr>
          <p:cNvSpPr txBox="1"/>
          <p:nvPr/>
        </p:nvSpPr>
        <p:spPr>
          <a:xfrm>
            <a:off x="456368" y="998610"/>
            <a:ext cx="5932535" cy="5201424"/>
          </a:xfrm>
          <a:prstGeom prst="rect">
            <a:avLst/>
          </a:prstGeom>
          <a:solidFill>
            <a:srgbClr val="FFC000"/>
          </a:solidFill>
          <a:ln>
            <a:noFill/>
          </a:ln>
        </p:spPr>
        <p:txBody>
          <a:bodyPr wrap="square" rtlCol="0">
            <a:spAutoFit/>
          </a:bodyPr>
          <a:lstStyle/>
          <a:p>
            <a:pPr algn="just">
              <a:spcBef>
                <a:spcPts val="0"/>
              </a:spcBef>
              <a:spcAft>
                <a:spcPts val="600"/>
              </a:spcAft>
            </a:pPr>
            <a:r>
              <a:rPr lang="zh-CN" altLang="en-US" sz="2400" b="1" dirty="0">
                <a:latin typeface="Times New Roman Regular" panose="02020603050405020304" charset="0"/>
                <a:ea typeface="黑体" charset="0"/>
                <a:cs typeface="Times New Roman Regular" panose="02020603050405020304" charset="0"/>
              </a:rPr>
              <a:t>银盘翘曲已经观测确认，但其进</a:t>
            </a:r>
            <a:r>
              <a:rPr lang="zh-CN" altLang="en-US" sz="2400" b="1" dirty="0">
                <a:solidFill>
                  <a:srgbClr val="0432FF"/>
                </a:solidFill>
                <a:latin typeface="Times New Roman Regular" panose="02020603050405020304" charset="0"/>
                <a:ea typeface="黑体" charset="0"/>
                <a:cs typeface="Times New Roman Regular" panose="02020603050405020304" charset="0"/>
              </a:rPr>
              <a:t>动速率和方向的测量莫衷一是，</a:t>
            </a:r>
            <a:r>
              <a:rPr lang="zh-CN" altLang="en-US" sz="2400" b="1" dirty="0">
                <a:latin typeface="Times New Roman Regular" panose="02020603050405020304" charset="0"/>
                <a:ea typeface="黑体" charset="0"/>
                <a:cs typeface="Times New Roman Regular" panose="02020603050405020304" charset="0"/>
              </a:rPr>
              <a:t>而这一测量对</a:t>
            </a:r>
            <a:r>
              <a:rPr lang="zh-CN" altLang="en-US" sz="2400" b="1" dirty="0">
                <a:solidFill>
                  <a:srgbClr val="0432FF"/>
                </a:solidFill>
                <a:latin typeface="Times New Roman Regular" panose="02020603050405020304" charset="0"/>
                <a:ea typeface="黑体" charset="0"/>
                <a:cs typeface="Times New Roman Regular" panose="02020603050405020304" charset="0"/>
              </a:rPr>
              <a:t>限制暗物质晕形状至关重要。</a:t>
            </a:r>
            <a:endParaRPr lang="en-US" altLang="zh-CN" sz="2400" b="1" dirty="0">
              <a:solidFill>
                <a:srgbClr val="0432FF"/>
              </a:solidFill>
              <a:latin typeface="Times New Roman Regular" panose="02020603050405020304" charset="0"/>
              <a:ea typeface="黑体" charset="0"/>
              <a:cs typeface="Times New Roman Regular" panose="02020603050405020304" charset="0"/>
            </a:endParaRPr>
          </a:p>
          <a:p>
            <a:pPr algn="just">
              <a:spcBef>
                <a:spcPts val="0"/>
              </a:spcBef>
              <a:spcAft>
                <a:spcPts val="600"/>
              </a:spcAft>
            </a:pPr>
            <a:endParaRPr lang="en-US" altLang="zh-CN" sz="2400" b="1" dirty="0">
              <a:solidFill>
                <a:srgbClr val="0432FF"/>
              </a:solidFill>
              <a:latin typeface="Times New Roman Regular" panose="02020603050405020304" charset="0"/>
              <a:ea typeface="黑体" charset="0"/>
              <a:cs typeface="Times New Roman Regular" panose="02020603050405020304" charset="0"/>
            </a:endParaRPr>
          </a:p>
          <a:p>
            <a:pPr algn="just">
              <a:spcBef>
                <a:spcPts val="0"/>
              </a:spcBef>
              <a:spcAft>
                <a:spcPts val="600"/>
              </a:spcAft>
            </a:pPr>
            <a:r>
              <a:rPr lang="zh-CN" altLang="en-US" sz="2400" b="1" dirty="0">
                <a:solidFill>
                  <a:srgbClr val="0432FF"/>
                </a:solidFill>
                <a:latin typeface="Times New Roman Regular" panose="02020603050405020304" charset="0"/>
                <a:ea typeface="黑体" charset="0"/>
                <a:cs typeface="Times New Roman Regular" panose="02020603050405020304" charset="0"/>
              </a:rPr>
              <a:t>创新：</a:t>
            </a:r>
            <a:r>
              <a:rPr lang="zh-CN" altLang="en-US" sz="2400" b="1" dirty="0">
                <a:latin typeface="Times New Roman Regular" panose="02020603050405020304" charset="0"/>
                <a:ea typeface="黑体" charset="0"/>
                <a:cs typeface="Times New Roman Regular" panose="02020603050405020304" charset="0"/>
              </a:rPr>
              <a:t>首创</a:t>
            </a:r>
            <a:r>
              <a:rPr lang="zh-CN" altLang="en-US" sz="2400" b="1" dirty="0">
                <a:solidFill>
                  <a:srgbClr val="0432FF"/>
                </a:solidFill>
                <a:latin typeface="Times New Roman Regular" panose="02020603050405020304" charset="0"/>
                <a:ea typeface="黑体" charset="0"/>
                <a:cs typeface="Times New Roman Regular" panose="02020603050405020304" charset="0"/>
              </a:rPr>
              <a:t>“</a:t>
            </a:r>
            <a:r>
              <a:rPr lang="en-US" altLang="zh-CN" sz="2400" b="1" dirty="0">
                <a:solidFill>
                  <a:srgbClr val="0432FF"/>
                </a:solidFill>
                <a:latin typeface="Times New Roman Regular" panose="02020603050405020304" charset="0"/>
                <a:ea typeface="黑体" charset="0"/>
                <a:cs typeface="Times New Roman Regular" panose="02020603050405020304" charset="0"/>
              </a:rPr>
              <a:t>motion-picture</a:t>
            </a:r>
            <a:r>
              <a:rPr lang="zh-CN" altLang="en-US" sz="2400" b="1" dirty="0">
                <a:solidFill>
                  <a:srgbClr val="0432FF"/>
                </a:solidFill>
                <a:latin typeface="Times New Roman Regular" panose="02020603050405020304" charset="0"/>
                <a:ea typeface="黑体" charset="0"/>
                <a:cs typeface="Times New Roman Regular" panose="02020603050405020304" charset="0"/>
              </a:rPr>
              <a:t>”（“时光动画”）</a:t>
            </a:r>
            <a:r>
              <a:rPr lang="zh-CN" altLang="en-US" sz="2400" b="1" dirty="0">
                <a:latin typeface="Times New Roman Regular" panose="02020603050405020304" charset="0"/>
                <a:ea typeface="黑体" charset="0"/>
                <a:cs typeface="Times New Roman Regular" panose="02020603050405020304" charset="0"/>
              </a:rPr>
              <a:t>方法，测量银盘翘曲进动速率，限制银河系暗物质晕形状</a:t>
            </a:r>
            <a:endParaRPr lang="en-US" altLang="zh-CN" sz="2400" b="1" dirty="0">
              <a:latin typeface="Times New Roman Regular" panose="02020603050405020304" charset="0"/>
              <a:ea typeface="黑体" charset="0"/>
              <a:cs typeface="Times New Roman Regular" panose="02020603050405020304" charset="0"/>
            </a:endParaRPr>
          </a:p>
          <a:p>
            <a:pPr algn="just">
              <a:spcBef>
                <a:spcPts val="0"/>
              </a:spcBef>
              <a:spcAft>
                <a:spcPts val="600"/>
              </a:spcAft>
            </a:pPr>
            <a:endParaRPr lang="en-US" altLang="zh-CN" sz="2400" b="1" dirty="0">
              <a:latin typeface="Times New Roman Regular" panose="02020603050405020304" charset="0"/>
              <a:ea typeface="黑体" charset="0"/>
              <a:cs typeface="Times New Roman Regular" panose="02020603050405020304" charset="0"/>
            </a:endParaRPr>
          </a:p>
          <a:p>
            <a:pPr algn="just">
              <a:spcBef>
                <a:spcPts val="0"/>
              </a:spcBef>
              <a:spcAft>
                <a:spcPts val="600"/>
              </a:spcAft>
            </a:pPr>
            <a:r>
              <a:rPr lang="zh-CN" altLang="en-US" sz="2400" b="1" dirty="0">
                <a:solidFill>
                  <a:srgbClr val="0432FF"/>
                </a:solidFill>
                <a:latin typeface="Times New Roman Regular" panose="02020603050405020304" charset="0"/>
                <a:ea typeface="黑体" charset="0"/>
                <a:cs typeface="Times New Roman Regular" panose="02020603050405020304" charset="0"/>
              </a:rPr>
              <a:t>结果：</a:t>
            </a:r>
            <a:r>
              <a:rPr lang="zh-CN" altLang="en-US" sz="2400" b="1" dirty="0">
                <a:latin typeface="Times New Roman Regular" panose="02020603050405020304" charset="0"/>
                <a:ea typeface="黑体" charset="0"/>
                <a:cs typeface="Times New Roman Regular" panose="02020603050405020304" charset="0"/>
              </a:rPr>
              <a:t>从</a:t>
            </a:r>
            <a:r>
              <a:rPr lang="en" altLang="zh-CN" sz="2400" b="1" dirty="0">
                <a:latin typeface="Times New Roman Regular" panose="02020603050405020304" charset="0"/>
                <a:ea typeface="黑体" charset="0"/>
                <a:cs typeface="Times New Roman Regular" panose="02020603050405020304" charset="0"/>
              </a:rPr>
              <a:t>Gaia</a:t>
            </a:r>
            <a:r>
              <a:rPr lang="zh-CN" altLang="en-US" sz="2400" b="1" dirty="0">
                <a:latin typeface="Times New Roman Regular" panose="02020603050405020304" charset="0"/>
                <a:ea typeface="黑体" charset="0"/>
                <a:cs typeface="Times New Roman Regular" panose="02020603050405020304" charset="0"/>
              </a:rPr>
              <a:t>巡天数据中挑选可以即时响应暗晕扭矩的年轻造父变星，精确测量了银盘翘曲的进动为 </a:t>
            </a:r>
            <a:r>
              <a:rPr lang="en-US" altLang="zh-CN" sz="2400" b="1" dirty="0">
                <a:solidFill>
                  <a:srgbClr val="0432FF"/>
                </a:solidFill>
                <a:latin typeface="Times New Roman Regular" panose="02020603050405020304" charset="0"/>
                <a:ea typeface="黑体" charset="0"/>
                <a:cs typeface="Times New Roman Regular" panose="02020603050405020304" charset="0"/>
              </a:rPr>
              <a:t>-2.1+/-0.5</a:t>
            </a:r>
            <a:r>
              <a:rPr lang="en" altLang="zh-CN" sz="2400" b="1" dirty="0">
                <a:solidFill>
                  <a:srgbClr val="0432FF"/>
                </a:solidFill>
                <a:latin typeface="Times New Roman Regular" panose="02020603050405020304" charset="0"/>
                <a:ea typeface="黑体" charset="0"/>
                <a:cs typeface="Times New Roman Regular" panose="02020603050405020304" charset="0"/>
              </a:rPr>
              <a:t>km/s/kpc</a:t>
            </a:r>
            <a:r>
              <a:rPr lang="zh-CN" altLang="en" sz="2400" b="1" dirty="0">
                <a:latin typeface="Times New Roman Regular" panose="02020603050405020304" charset="0"/>
                <a:ea typeface="黑体" charset="0"/>
                <a:cs typeface="Times New Roman Regular" panose="02020603050405020304" charset="0"/>
              </a:rPr>
              <a:t>，</a:t>
            </a:r>
            <a:r>
              <a:rPr lang="zh-CN" altLang="en-US" sz="2400" b="1" dirty="0">
                <a:latin typeface="Times New Roman Regular" panose="02020603050405020304" charset="0"/>
                <a:ea typeface="黑体" charset="0"/>
                <a:cs typeface="Times New Roman Regular" panose="02020603050405020304" charset="0"/>
              </a:rPr>
              <a:t>进而揭示银河系暗物质内晕为轻微扁球形（</a:t>
            </a:r>
            <a:r>
              <a:rPr lang="en-US" altLang="zh-CN" sz="2400" b="1" dirty="0">
                <a:solidFill>
                  <a:srgbClr val="0432FF"/>
                </a:solidFill>
                <a:latin typeface="Times New Roman Regular" panose="02020603050405020304" charset="0"/>
                <a:ea typeface="黑体" charset="0"/>
                <a:cs typeface="Times New Roman Regular" panose="02020603050405020304" charset="0"/>
              </a:rPr>
              <a:t>0.84&lt;</a:t>
            </a:r>
            <a:r>
              <a:rPr lang="en" altLang="zh-CN" sz="2400" b="1" dirty="0">
                <a:solidFill>
                  <a:srgbClr val="0432FF"/>
                </a:solidFill>
                <a:latin typeface="Times New Roman Regular" panose="02020603050405020304" charset="0"/>
                <a:ea typeface="黑体" charset="0"/>
                <a:cs typeface="Times New Roman Regular" panose="02020603050405020304" charset="0"/>
              </a:rPr>
              <a:t>q&lt;0.96</a:t>
            </a:r>
            <a:r>
              <a:rPr lang="zh-CN" altLang="en" sz="2400" b="1" dirty="0">
                <a:latin typeface="Times New Roman Regular" panose="02020603050405020304" charset="0"/>
                <a:ea typeface="黑体" charset="0"/>
                <a:cs typeface="Times New Roman Regular" panose="02020603050405020304" charset="0"/>
              </a:rPr>
              <a:t>）</a:t>
            </a:r>
            <a:endParaRPr lang="zh-CN" altLang="en-US" sz="2400" b="1" dirty="0">
              <a:latin typeface="Times New Roman Regular" panose="02020603050405020304" charset="0"/>
              <a:ea typeface="黑体" charset="0"/>
              <a:cs typeface="Times New Roman Regular" panose="02020603050405020304" charset="0"/>
            </a:endParaRPr>
          </a:p>
        </p:txBody>
      </p:sp>
      <p:pic>
        <p:nvPicPr>
          <p:cNvPr id="7" name="图片 6">
            <a:extLst>
              <a:ext uri="{FF2B5EF4-FFF2-40B4-BE49-F238E27FC236}">
                <a16:creationId xmlns:a16="http://schemas.microsoft.com/office/drawing/2014/main" id="{904C637A-A33F-09AF-489D-BB04D022F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0615" y="1035351"/>
            <a:ext cx="5155017" cy="5037667"/>
          </a:xfrm>
          <a:prstGeom prst="rect">
            <a:avLst/>
          </a:prstGeom>
        </p:spPr>
      </p:pic>
      <p:sp>
        <p:nvSpPr>
          <p:cNvPr id="8" name="文本框 7">
            <a:extLst>
              <a:ext uri="{FF2B5EF4-FFF2-40B4-BE49-F238E27FC236}">
                <a16:creationId xmlns:a16="http://schemas.microsoft.com/office/drawing/2014/main" id="{6D79852C-B7C6-0767-5605-44201BA2DC35}"/>
              </a:ext>
            </a:extLst>
          </p:cNvPr>
          <p:cNvSpPr txBox="1"/>
          <p:nvPr/>
        </p:nvSpPr>
        <p:spPr>
          <a:xfrm>
            <a:off x="7281238" y="6276978"/>
            <a:ext cx="4327512" cy="369332"/>
          </a:xfrm>
          <a:prstGeom prst="rect">
            <a:avLst/>
          </a:prstGeom>
          <a:noFill/>
        </p:spPr>
        <p:txBody>
          <a:bodyPr wrap="square" rtlCol="0">
            <a:spAutoFit/>
          </a:bodyPr>
          <a:lstStyle/>
          <a:p>
            <a:r>
              <a:rPr kumimoji="1" lang="en-US" altLang="zh-CN" b="1" dirty="0">
                <a:latin typeface="Times New Roman" panose="02020603050405020304" pitchFamily="18" charset="0"/>
                <a:cs typeface="Times New Roman" panose="02020603050405020304" pitchFamily="18" charset="0"/>
              </a:rPr>
              <a:t>Huang et al., 2024, </a:t>
            </a:r>
            <a:r>
              <a:rPr kumimoji="1" lang="en-US" altLang="zh-CN" b="1" dirty="0">
                <a:solidFill>
                  <a:srgbClr val="0432FF"/>
                </a:solidFill>
                <a:latin typeface="Times New Roman" panose="02020603050405020304" pitchFamily="18" charset="0"/>
                <a:cs typeface="Times New Roman" panose="02020603050405020304" pitchFamily="18" charset="0"/>
              </a:rPr>
              <a:t>Nature Astronomy</a:t>
            </a:r>
            <a:endParaRPr kumimoji="1" lang="zh-CN" altLang="en-US" b="1" dirty="0">
              <a:solidFill>
                <a:srgbClr val="0432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525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64B30-170D-7D05-EE03-379A53CD10E5}"/>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C39D1BA2-7936-EC41-BDDD-CD7980143D89}"/>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6882EAD3-E3E2-8661-96B4-735907D4C89D}"/>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A7632107-EBA2-6792-D661-564D2A10777F}"/>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7CE4C11D-C37D-CF7F-7EDA-F64A288F10E7}"/>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33</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901404A4-3358-83A9-82E3-FDC327172928}"/>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内晕形状</a:t>
            </a:r>
          </a:p>
        </p:txBody>
      </p:sp>
      <p:sp>
        <p:nvSpPr>
          <p:cNvPr id="8" name="文本框 7">
            <a:extLst>
              <a:ext uri="{FF2B5EF4-FFF2-40B4-BE49-F238E27FC236}">
                <a16:creationId xmlns:a16="http://schemas.microsoft.com/office/drawing/2014/main" id="{386FA92F-7E42-FC3E-C004-AA28C9800CC6}"/>
              </a:ext>
            </a:extLst>
          </p:cNvPr>
          <p:cNvSpPr txBox="1"/>
          <p:nvPr/>
        </p:nvSpPr>
        <p:spPr>
          <a:xfrm>
            <a:off x="7281238" y="6276978"/>
            <a:ext cx="4327512" cy="369332"/>
          </a:xfrm>
          <a:prstGeom prst="rect">
            <a:avLst/>
          </a:prstGeom>
          <a:noFill/>
        </p:spPr>
        <p:txBody>
          <a:bodyPr wrap="square" rtlCol="0">
            <a:spAutoFit/>
          </a:bodyPr>
          <a:lstStyle/>
          <a:p>
            <a:r>
              <a:rPr kumimoji="1" lang="en-US" altLang="zh-CN" b="1" dirty="0">
                <a:latin typeface="Times New Roman" panose="02020603050405020304" pitchFamily="18" charset="0"/>
                <a:cs typeface="Times New Roman" panose="02020603050405020304" pitchFamily="18" charset="0"/>
              </a:rPr>
              <a:t>Huang et al., 2024, </a:t>
            </a:r>
            <a:r>
              <a:rPr kumimoji="1" lang="en-US" altLang="zh-CN" b="1" dirty="0">
                <a:solidFill>
                  <a:srgbClr val="0432FF"/>
                </a:solidFill>
                <a:latin typeface="Times New Roman" panose="02020603050405020304" pitchFamily="18" charset="0"/>
                <a:cs typeface="Times New Roman" panose="02020603050405020304" pitchFamily="18" charset="0"/>
              </a:rPr>
              <a:t>Nature Astronomy</a:t>
            </a:r>
            <a:endParaRPr kumimoji="1" lang="zh-CN" altLang="en-US" b="1" dirty="0">
              <a:solidFill>
                <a:srgbClr val="0432FF"/>
              </a:solidFill>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2341C1BB-2849-B52C-98A3-8A529A69D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491" y="1564509"/>
            <a:ext cx="9837017" cy="4485539"/>
          </a:xfrm>
          <a:prstGeom prst="rect">
            <a:avLst/>
          </a:prstGeom>
        </p:spPr>
      </p:pic>
      <p:sp>
        <p:nvSpPr>
          <p:cNvPr id="5" name="文本框 4">
            <a:extLst>
              <a:ext uri="{FF2B5EF4-FFF2-40B4-BE49-F238E27FC236}">
                <a16:creationId xmlns:a16="http://schemas.microsoft.com/office/drawing/2014/main" id="{16B07BE7-5D77-587D-240E-3E6EA8554AC0}"/>
              </a:ext>
            </a:extLst>
          </p:cNvPr>
          <p:cNvSpPr txBox="1"/>
          <p:nvPr/>
        </p:nvSpPr>
        <p:spPr>
          <a:xfrm>
            <a:off x="667963" y="1004236"/>
            <a:ext cx="10729192" cy="584775"/>
          </a:xfrm>
          <a:prstGeom prst="rect">
            <a:avLst/>
          </a:prstGeom>
          <a:noFill/>
        </p:spPr>
        <p:txBody>
          <a:bodyPr wrap="square" rtlCol="0">
            <a:spAutoFit/>
          </a:bodyPr>
          <a:lstStyle/>
          <a:p>
            <a:pPr algn="ctr"/>
            <a:r>
              <a:rPr kumimoji="1" lang="zh-CN" altLang="en-US" sz="32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银河系暗物质内晕为轻微扁球形（</a:t>
            </a:r>
            <a:r>
              <a:rPr kumimoji="1" lang="en-US" altLang="zh-CN" sz="32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0.84&lt;</a:t>
            </a:r>
            <a:r>
              <a:rPr kumimoji="1" lang="en" altLang="zh-CN" sz="32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q&lt;0.96</a:t>
            </a:r>
            <a:r>
              <a:rPr kumimoji="1" lang="zh-CN" altLang="en" sz="32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a:t>
            </a:r>
            <a:endParaRPr kumimoji="1" lang="zh-CN" altLang="en-US" sz="32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359078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B0FBA-479D-A027-2EB8-D5A6CD4CF0C1}"/>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DAD46F7C-1875-E086-ADB3-FFEBBDA4DE50}"/>
              </a:ext>
            </a:extLst>
          </p:cNvPr>
          <p:cNvSpPr txBox="1"/>
          <p:nvPr/>
        </p:nvSpPr>
        <p:spPr>
          <a:xfrm>
            <a:off x="456368" y="121142"/>
            <a:ext cx="1107996" cy="646331"/>
          </a:xfrm>
          <a:prstGeom prst="rect">
            <a:avLst/>
          </a:prstGeom>
          <a:noFill/>
        </p:spPr>
        <p:txBody>
          <a:bodyPr wrap="non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目录</a:t>
            </a:r>
          </a:p>
        </p:txBody>
      </p:sp>
      <p:grpSp>
        <p:nvGrpSpPr>
          <p:cNvPr id="3" name="组合 2">
            <a:extLst>
              <a:ext uri="{FF2B5EF4-FFF2-40B4-BE49-F238E27FC236}">
                <a16:creationId xmlns:a16="http://schemas.microsoft.com/office/drawing/2014/main" id="{F06C2FB0-552A-1A0F-0D25-19832C29484D}"/>
              </a:ext>
            </a:extLst>
          </p:cNvPr>
          <p:cNvGrpSpPr/>
          <p:nvPr/>
        </p:nvGrpSpPr>
        <p:grpSpPr>
          <a:xfrm>
            <a:off x="0" y="165171"/>
            <a:ext cx="428625" cy="558274"/>
            <a:chOff x="1" y="363398"/>
            <a:chExt cx="529962" cy="430887"/>
          </a:xfrm>
          <a:solidFill>
            <a:srgbClr val="005897"/>
          </a:solidFill>
        </p:grpSpPr>
        <p:sp>
          <p:nvSpPr>
            <p:cNvPr id="6" name="矩形 5">
              <a:extLst>
                <a:ext uri="{FF2B5EF4-FFF2-40B4-BE49-F238E27FC236}">
                  <a16:creationId xmlns:a16="http://schemas.microsoft.com/office/drawing/2014/main" id="{36392864-4ADE-BE25-9459-B5F500297587}"/>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7" name="矩形 6">
              <a:extLst>
                <a:ext uri="{FF2B5EF4-FFF2-40B4-BE49-F238E27FC236}">
                  <a16:creationId xmlns:a16="http://schemas.microsoft.com/office/drawing/2014/main" id="{0C3E5471-C066-F0AF-7C03-0494A552B619}"/>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9" name="文本框 8">
            <a:extLst>
              <a:ext uri="{FF2B5EF4-FFF2-40B4-BE49-F238E27FC236}">
                <a16:creationId xmlns:a16="http://schemas.microsoft.com/office/drawing/2014/main" id="{72B67C16-0258-296D-0E1A-5F7F5DDA8C01}"/>
              </a:ext>
            </a:extLst>
          </p:cNvPr>
          <p:cNvSpPr txBox="1"/>
          <p:nvPr/>
        </p:nvSpPr>
        <p:spPr>
          <a:xfrm>
            <a:off x="1154482" y="1428623"/>
            <a:ext cx="1745927" cy="769441"/>
          </a:xfrm>
          <a:prstGeom prst="rect">
            <a:avLst/>
          </a:prstGeom>
          <a:noFill/>
        </p:spPr>
        <p:txBody>
          <a:bodyPr wrap="square" rtlCol="0">
            <a:spAutoFit/>
          </a:bodyPr>
          <a:lstStyle/>
          <a:p>
            <a:pPr algn="ctr">
              <a:spcBef>
                <a:spcPct val="0"/>
              </a:spcBef>
              <a:defRPr/>
            </a:pPr>
            <a:r>
              <a:rPr lang="zh-CN" altLang="en-US" sz="4400" b="1" kern="100" dirty="0">
                <a:solidFill>
                  <a:srgbClr val="005897"/>
                </a:solidFill>
                <a:latin typeface="Times New Roman" panose="02020603050405020304" pitchFamily="18" charset="0"/>
                <a:ea typeface="微软雅黑" panose="020B0503020204020204" pitchFamily="34" charset="-122"/>
                <a:cs typeface="Times New Roman" panose="02020603050405020304" pitchFamily="18" charset="0"/>
              </a:rPr>
              <a:t>目 录</a:t>
            </a:r>
          </a:p>
        </p:txBody>
      </p:sp>
      <p:cxnSp>
        <p:nvCxnSpPr>
          <p:cNvPr id="10" name="直接连接符 9">
            <a:extLst>
              <a:ext uri="{FF2B5EF4-FFF2-40B4-BE49-F238E27FC236}">
                <a16:creationId xmlns:a16="http://schemas.microsoft.com/office/drawing/2014/main" id="{B477D2BD-D1A4-6605-CB22-0F65426DAC54}"/>
              </a:ext>
            </a:extLst>
          </p:cNvPr>
          <p:cNvCxnSpPr>
            <a:cxnSpLocks/>
          </p:cNvCxnSpPr>
          <p:nvPr/>
        </p:nvCxnSpPr>
        <p:spPr>
          <a:xfrm>
            <a:off x="824384" y="2281229"/>
            <a:ext cx="240612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D59D80EF-E63A-6089-A843-98E1EF56DEBF}"/>
              </a:ext>
            </a:extLst>
          </p:cNvPr>
          <p:cNvSpPr txBox="1"/>
          <p:nvPr/>
        </p:nvSpPr>
        <p:spPr>
          <a:xfrm>
            <a:off x="671114" y="2281229"/>
            <a:ext cx="2712662" cy="769441"/>
          </a:xfrm>
          <a:prstGeom prst="rect">
            <a:avLst/>
          </a:prstGeom>
          <a:noFill/>
        </p:spPr>
        <p:txBody>
          <a:bodyPr wrap="square" rtlCol="0">
            <a:spAutoFit/>
          </a:bodyPr>
          <a:lstStyle/>
          <a:p>
            <a:pPr algn="ctr">
              <a:spcBef>
                <a:spcPct val="0"/>
              </a:spcBef>
              <a:defRPr/>
            </a:pPr>
            <a:r>
              <a:rPr lang="en-US" altLang="zh-CN" sz="4400" kern="100" dirty="0">
                <a:solidFill>
                  <a:schemeClr val="bg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Contents</a:t>
            </a:r>
          </a:p>
        </p:txBody>
      </p:sp>
      <p:grpSp>
        <p:nvGrpSpPr>
          <p:cNvPr id="49" name="组合 48">
            <a:extLst>
              <a:ext uri="{FF2B5EF4-FFF2-40B4-BE49-F238E27FC236}">
                <a16:creationId xmlns:a16="http://schemas.microsoft.com/office/drawing/2014/main" id="{5B015326-283A-CCA6-E255-849B3DDDCB02}"/>
              </a:ext>
            </a:extLst>
          </p:cNvPr>
          <p:cNvGrpSpPr/>
          <p:nvPr/>
        </p:nvGrpSpPr>
        <p:grpSpPr>
          <a:xfrm>
            <a:off x="5203095" y="1754669"/>
            <a:ext cx="3755554" cy="646331"/>
            <a:chOff x="5937827" y="1657363"/>
            <a:chExt cx="3755554" cy="646331"/>
          </a:xfrm>
        </p:grpSpPr>
        <p:sp>
          <p:nvSpPr>
            <p:cNvPr id="13" name="文本框 12">
              <a:extLst>
                <a:ext uri="{FF2B5EF4-FFF2-40B4-BE49-F238E27FC236}">
                  <a16:creationId xmlns:a16="http://schemas.microsoft.com/office/drawing/2014/main" id="{F39F9F66-E441-8FBA-5ABC-22BA7C0D3908}"/>
                </a:ext>
              </a:extLst>
            </p:cNvPr>
            <p:cNvSpPr txBox="1"/>
            <p:nvPr/>
          </p:nvSpPr>
          <p:spPr>
            <a:xfrm>
              <a:off x="6885937" y="1657363"/>
              <a:ext cx="2807444" cy="646331"/>
            </a:xfrm>
            <a:prstGeom prst="rect">
              <a:avLst/>
            </a:prstGeom>
            <a:noFill/>
          </p:spPr>
          <p:txBody>
            <a:bodyPr wrap="square" rtlCol="0" anchor="ctr" anchorCtr="0">
              <a:spAutoFit/>
            </a:bodyPr>
            <a:lstStyle/>
            <a:p>
              <a:pPr marL="12700">
                <a:lnSpc>
                  <a:spcPct val="100000"/>
                </a:lnSpc>
              </a:pPr>
              <a:r>
                <a:rPr lang="zh-CN" altLang="en-US" sz="3600" b="1" dirty="0">
                  <a:solidFill>
                    <a:schemeClr val="bg1">
                      <a:lumMod val="65000"/>
                    </a:schemeClr>
                  </a:solidFill>
                  <a:latin typeface="Times New Roman" panose="02020603050405020304" pitchFamily="18" charset="0"/>
                  <a:ea typeface="微软雅黑" panose="020B0503020204020204" pitchFamily="34" charset="-122"/>
                  <a:cs typeface="Microsoft YaHei UI" panose="020B0503020204020204" charset="-122"/>
                </a:rPr>
                <a:t>背景介绍</a:t>
              </a:r>
            </a:p>
          </p:txBody>
        </p:sp>
        <p:grpSp>
          <p:nvGrpSpPr>
            <p:cNvPr id="15" name="组合 14">
              <a:extLst>
                <a:ext uri="{FF2B5EF4-FFF2-40B4-BE49-F238E27FC236}">
                  <a16:creationId xmlns:a16="http://schemas.microsoft.com/office/drawing/2014/main" id="{22EE3C26-54E0-BC6F-5372-45A833AE29AC}"/>
                </a:ext>
              </a:extLst>
            </p:cNvPr>
            <p:cNvGrpSpPr/>
            <p:nvPr/>
          </p:nvGrpSpPr>
          <p:grpSpPr>
            <a:xfrm>
              <a:off x="5937827" y="1661702"/>
              <a:ext cx="637666" cy="637652"/>
              <a:chOff x="7935668" y="1394445"/>
              <a:chExt cx="602565" cy="602566"/>
            </a:xfrm>
            <a:solidFill>
              <a:srgbClr val="005897"/>
            </a:solidFill>
          </p:grpSpPr>
          <p:sp>
            <p:nvSpPr>
              <p:cNvPr id="19" name="圆角矩形 2">
                <a:extLst>
                  <a:ext uri="{FF2B5EF4-FFF2-40B4-BE49-F238E27FC236}">
                    <a16:creationId xmlns:a16="http://schemas.microsoft.com/office/drawing/2014/main" id="{97EF6F5F-A013-85BE-1E10-3A55BCE068AB}"/>
                  </a:ext>
                </a:extLst>
              </p:cNvPr>
              <p:cNvSpPr/>
              <p:nvPr/>
            </p:nvSpPr>
            <p:spPr>
              <a:xfrm rot="2700000">
                <a:off x="7935668" y="1394445"/>
                <a:ext cx="602566" cy="60256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Times New Roman" panose="02020603050405020304" pitchFamily="18" charset="0"/>
                  <a:ea typeface="微软雅黑" panose="020B0503020204020204" pitchFamily="34" charset="-122"/>
                </a:endParaRPr>
              </a:p>
            </p:txBody>
          </p:sp>
          <p:sp>
            <p:nvSpPr>
              <p:cNvPr id="20" name="文本框 19">
                <a:extLst>
                  <a:ext uri="{FF2B5EF4-FFF2-40B4-BE49-F238E27FC236}">
                    <a16:creationId xmlns:a16="http://schemas.microsoft.com/office/drawing/2014/main" id="{25731B1A-55DB-D5FD-F762-89BD631FFECE}"/>
                  </a:ext>
                </a:extLst>
              </p:cNvPr>
              <p:cNvSpPr txBox="1"/>
              <p:nvPr/>
            </p:nvSpPr>
            <p:spPr>
              <a:xfrm>
                <a:off x="8055207" y="1410071"/>
                <a:ext cx="371951" cy="552598"/>
              </a:xfrm>
              <a:prstGeom prst="rect">
                <a:avLst/>
              </a:prstGeom>
              <a:noFill/>
              <a:effectLst/>
            </p:spPr>
            <p:txBody>
              <a:bodyPr wrap="square" rtlCol="0">
                <a:spAutoFit/>
              </a:bodyPr>
              <a:lstStyle/>
              <a:p>
                <a:r>
                  <a:rPr lang="en-US" altLang="zh-CN"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rPr>
                  <a:t>1</a:t>
                </a:r>
                <a:endParaRPr lang="zh-CN" altLang="en-US"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endParaRPr>
              </a:p>
            </p:txBody>
          </p:sp>
        </p:grpSp>
      </p:grpSp>
      <p:cxnSp>
        <p:nvCxnSpPr>
          <p:cNvPr id="37" name="直接连接符 36">
            <a:extLst>
              <a:ext uri="{FF2B5EF4-FFF2-40B4-BE49-F238E27FC236}">
                <a16:creationId xmlns:a16="http://schemas.microsoft.com/office/drawing/2014/main" id="{33DE68B3-79AD-B1D8-9B39-B539F8D1069F}"/>
              </a:ext>
            </a:extLst>
          </p:cNvPr>
          <p:cNvCxnSpPr>
            <a:cxnSpLocks/>
          </p:cNvCxnSpPr>
          <p:nvPr/>
        </p:nvCxnSpPr>
        <p:spPr>
          <a:xfrm>
            <a:off x="3759097" y="1189133"/>
            <a:ext cx="0" cy="5367044"/>
          </a:xfrm>
          <a:prstGeom prst="line">
            <a:avLst/>
          </a:prstGeom>
          <a:ln>
            <a:gradFill>
              <a:gsLst>
                <a:gs pos="0">
                  <a:srgbClr val="0067C5">
                    <a:alpha val="10000"/>
                  </a:srgbClr>
                </a:gs>
                <a:gs pos="100000">
                  <a:srgbClr val="0067C5">
                    <a:alpha val="14000"/>
                  </a:srgbClr>
                </a:gs>
                <a:gs pos="53000">
                  <a:srgbClr val="0067BF"/>
                </a:gs>
              </a:gsLst>
              <a:lin ang="16200000" scaled="1"/>
            </a:gradFill>
          </a:ln>
        </p:spPr>
        <p:style>
          <a:lnRef idx="1">
            <a:schemeClr val="accent1"/>
          </a:lnRef>
          <a:fillRef idx="0">
            <a:schemeClr val="accent1"/>
          </a:fillRef>
          <a:effectRef idx="0">
            <a:schemeClr val="accent1"/>
          </a:effectRef>
          <a:fontRef idx="minor">
            <a:schemeClr val="tx1"/>
          </a:fontRef>
        </p:style>
      </p:cxnSp>
      <p:grpSp>
        <p:nvGrpSpPr>
          <p:cNvPr id="50" name="组合 49">
            <a:extLst>
              <a:ext uri="{FF2B5EF4-FFF2-40B4-BE49-F238E27FC236}">
                <a16:creationId xmlns:a16="http://schemas.microsoft.com/office/drawing/2014/main" id="{5908D84F-BC41-B0C7-FC25-3950ADA7BA97}"/>
              </a:ext>
            </a:extLst>
          </p:cNvPr>
          <p:cNvGrpSpPr/>
          <p:nvPr/>
        </p:nvGrpSpPr>
        <p:grpSpPr>
          <a:xfrm>
            <a:off x="5203095" y="2990007"/>
            <a:ext cx="5762248" cy="1200329"/>
            <a:chOff x="5937827" y="1380364"/>
            <a:chExt cx="5762248" cy="1200329"/>
          </a:xfrm>
        </p:grpSpPr>
        <p:sp>
          <p:nvSpPr>
            <p:cNvPr id="51" name="文本框 50">
              <a:extLst>
                <a:ext uri="{FF2B5EF4-FFF2-40B4-BE49-F238E27FC236}">
                  <a16:creationId xmlns:a16="http://schemas.microsoft.com/office/drawing/2014/main" id="{B47B768B-7CD7-010E-0B49-671AB78C2C14}"/>
                </a:ext>
              </a:extLst>
            </p:cNvPr>
            <p:cNvSpPr txBox="1"/>
            <p:nvPr/>
          </p:nvSpPr>
          <p:spPr>
            <a:xfrm>
              <a:off x="6885937" y="1380364"/>
              <a:ext cx="4814138" cy="1200329"/>
            </a:xfrm>
            <a:prstGeom prst="rect">
              <a:avLst/>
            </a:prstGeom>
            <a:noFill/>
          </p:spPr>
          <p:txBody>
            <a:bodyPr wrap="none" rtlCol="0" anchor="ctr" anchorCtr="0">
              <a:spAutoFit/>
            </a:bodyPr>
            <a:lstStyle/>
            <a:p>
              <a:pPr marL="12700">
                <a:lnSpc>
                  <a:spcPct val="100000"/>
                </a:lnSpc>
              </a:pPr>
              <a:r>
                <a:rPr lang="zh-CN" altLang="en-US" sz="3600" b="1" dirty="0">
                  <a:solidFill>
                    <a:schemeClr val="bg1">
                      <a:lumMod val="65000"/>
                    </a:schemeClr>
                  </a:solidFill>
                  <a:latin typeface="Times New Roman" panose="02020603050405020304" pitchFamily="18" charset="0"/>
                  <a:ea typeface="微软雅黑" panose="020B0503020204020204" pitchFamily="34" charset="-122"/>
                  <a:cs typeface="Microsoft YaHei UI" panose="020B0503020204020204" charset="-122"/>
                </a:rPr>
                <a:t>基于大规模巡天数据的</a:t>
              </a:r>
              <a:endParaRPr lang="en-US" altLang="zh-CN" sz="3600" b="1" dirty="0">
                <a:solidFill>
                  <a:schemeClr val="bg1">
                    <a:lumMod val="65000"/>
                  </a:schemeClr>
                </a:solidFill>
                <a:latin typeface="Times New Roman" panose="02020603050405020304" pitchFamily="18" charset="0"/>
                <a:ea typeface="微软雅黑" panose="020B0503020204020204" pitchFamily="34" charset="-122"/>
                <a:cs typeface="Microsoft YaHei UI" panose="020B0503020204020204" charset="-122"/>
              </a:endParaRPr>
            </a:p>
            <a:p>
              <a:pPr marL="12700">
                <a:lnSpc>
                  <a:spcPct val="100000"/>
                </a:lnSpc>
              </a:pPr>
              <a:r>
                <a:rPr lang="zh-CN" altLang="en-US" sz="3600" b="1" dirty="0">
                  <a:solidFill>
                    <a:schemeClr val="bg1">
                      <a:lumMod val="65000"/>
                    </a:schemeClr>
                  </a:solidFill>
                  <a:latin typeface="Times New Roman" panose="02020603050405020304" pitchFamily="18" charset="0"/>
                  <a:ea typeface="微软雅黑" panose="020B0503020204020204" pitchFamily="34" charset="-122"/>
                  <a:cs typeface="Microsoft YaHei UI" panose="020B0503020204020204" charset="-122"/>
                </a:rPr>
                <a:t>银河系暗物质分布测量</a:t>
              </a:r>
            </a:p>
          </p:txBody>
        </p:sp>
        <p:grpSp>
          <p:nvGrpSpPr>
            <p:cNvPr id="52" name="组合 51">
              <a:extLst>
                <a:ext uri="{FF2B5EF4-FFF2-40B4-BE49-F238E27FC236}">
                  <a16:creationId xmlns:a16="http://schemas.microsoft.com/office/drawing/2014/main" id="{90E07DFC-015A-C021-D763-07221D8FBD86}"/>
                </a:ext>
              </a:extLst>
            </p:cNvPr>
            <p:cNvGrpSpPr/>
            <p:nvPr/>
          </p:nvGrpSpPr>
          <p:grpSpPr>
            <a:xfrm>
              <a:off x="5937827" y="1661702"/>
              <a:ext cx="637666" cy="637652"/>
              <a:chOff x="7935668" y="1394445"/>
              <a:chExt cx="602565" cy="602566"/>
            </a:xfrm>
            <a:solidFill>
              <a:srgbClr val="005897"/>
            </a:solidFill>
          </p:grpSpPr>
          <p:sp>
            <p:nvSpPr>
              <p:cNvPr id="53" name="圆角矩形 2">
                <a:extLst>
                  <a:ext uri="{FF2B5EF4-FFF2-40B4-BE49-F238E27FC236}">
                    <a16:creationId xmlns:a16="http://schemas.microsoft.com/office/drawing/2014/main" id="{C1BDB11E-300D-E211-DEF2-B8840446118B}"/>
                  </a:ext>
                </a:extLst>
              </p:cNvPr>
              <p:cNvSpPr/>
              <p:nvPr/>
            </p:nvSpPr>
            <p:spPr>
              <a:xfrm rot="2700000">
                <a:off x="7935668" y="1394445"/>
                <a:ext cx="602566" cy="60256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Times New Roman" panose="02020603050405020304" pitchFamily="18" charset="0"/>
                  <a:ea typeface="微软雅黑" panose="020B0503020204020204" pitchFamily="34" charset="-122"/>
                </a:endParaRPr>
              </a:p>
            </p:txBody>
          </p:sp>
          <p:sp>
            <p:nvSpPr>
              <p:cNvPr id="54" name="文本框 53">
                <a:extLst>
                  <a:ext uri="{FF2B5EF4-FFF2-40B4-BE49-F238E27FC236}">
                    <a16:creationId xmlns:a16="http://schemas.microsoft.com/office/drawing/2014/main" id="{D8705BFC-1FD1-C70D-3E4B-397FA6D43247}"/>
                  </a:ext>
                </a:extLst>
              </p:cNvPr>
              <p:cNvSpPr txBox="1"/>
              <p:nvPr/>
            </p:nvSpPr>
            <p:spPr>
              <a:xfrm>
                <a:off x="8055207" y="1410071"/>
                <a:ext cx="371951" cy="552598"/>
              </a:xfrm>
              <a:prstGeom prst="rect">
                <a:avLst/>
              </a:prstGeom>
              <a:noFill/>
              <a:effectLst/>
            </p:spPr>
            <p:txBody>
              <a:bodyPr wrap="square" rtlCol="0">
                <a:spAutoFit/>
              </a:bodyPr>
              <a:lstStyle/>
              <a:p>
                <a:r>
                  <a:rPr lang="en-US" altLang="zh-CN"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rPr>
                  <a:t>2</a:t>
                </a:r>
                <a:endParaRPr lang="zh-CN" altLang="en-US"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endParaRPr>
              </a:p>
            </p:txBody>
          </p:sp>
        </p:grpSp>
      </p:grpSp>
      <p:grpSp>
        <p:nvGrpSpPr>
          <p:cNvPr id="55" name="组合 54">
            <a:extLst>
              <a:ext uri="{FF2B5EF4-FFF2-40B4-BE49-F238E27FC236}">
                <a16:creationId xmlns:a16="http://schemas.microsoft.com/office/drawing/2014/main" id="{0B76A06B-76E8-442C-19B9-4409486DD219}"/>
              </a:ext>
            </a:extLst>
          </p:cNvPr>
          <p:cNvGrpSpPr/>
          <p:nvPr/>
        </p:nvGrpSpPr>
        <p:grpSpPr>
          <a:xfrm>
            <a:off x="5203095" y="4779342"/>
            <a:ext cx="3453924" cy="646331"/>
            <a:chOff x="5937827" y="1657363"/>
            <a:chExt cx="3453924" cy="646331"/>
          </a:xfrm>
        </p:grpSpPr>
        <p:sp>
          <p:nvSpPr>
            <p:cNvPr id="56" name="文本框 55">
              <a:extLst>
                <a:ext uri="{FF2B5EF4-FFF2-40B4-BE49-F238E27FC236}">
                  <a16:creationId xmlns:a16="http://schemas.microsoft.com/office/drawing/2014/main" id="{FFB579AC-DA6A-3C2C-F160-686B666341BA}"/>
                </a:ext>
              </a:extLst>
            </p:cNvPr>
            <p:cNvSpPr txBox="1"/>
            <p:nvPr/>
          </p:nvSpPr>
          <p:spPr>
            <a:xfrm>
              <a:off x="6885937" y="1657363"/>
              <a:ext cx="2505814" cy="646331"/>
            </a:xfrm>
            <a:prstGeom prst="rect">
              <a:avLst/>
            </a:prstGeom>
            <a:noFill/>
          </p:spPr>
          <p:txBody>
            <a:bodyPr wrap="none" rtlCol="0" anchor="ctr" anchorCtr="0">
              <a:spAutoFit/>
            </a:bodyPr>
            <a:lstStyle/>
            <a:p>
              <a:pPr marL="12700">
                <a:lnSpc>
                  <a:spcPct val="100000"/>
                </a:lnSpc>
              </a:pPr>
              <a:r>
                <a:rPr lang="zh-CN" altLang="en-US" sz="3600" b="1" dirty="0">
                  <a:solidFill>
                    <a:srgbClr val="005897"/>
                  </a:solidFill>
                  <a:latin typeface="Times New Roman" panose="02020603050405020304" pitchFamily="18" charset="0"/>
                  <a:ea typeface="微软雅黑" panose="020B0503020204020204" pitchFamily="34" charset="-122"/>
                  <a:cs typeface="Microsoft YaHei UI" panose="020B0503020204020204" charset="-122"/>
                </a:rPr>
                <a:t>展望与总结</a:t>
              </a:r>
            </a:p>
          </p:txBody>
        </p:sp>
        <p:grpSp>
          <p:nvGrpSpPr>
            <p:cNvPr id="57" name="组合 56">
              <a:extLst>
                <a:ext uri="{FF2B5EF4-FFF2-40B4-BE49-F238E27FC236}">
                  <a16:creationId xmlns:a16="http://schemas.microsoft.com/office/drawing/2014/main" id="{081C16C0-9A78-E431-92A4-BD4CCB744D40}"/>
                </a:ext>
              </a:extLst>
            </p:cNvPr>
            <p:cNvGrpSpPr/>
            <p:nvPr/>
          </p:nvGrpSpPr>
          <p:grpSpPr>
            <a:xfrm>
              <a:off x="5937827" y="1661702"/>
              <a:ext cx="637666" cy="637652"/>
              <a:chOff x="7935668" y="1394445"/>
              <a:chExt cx="602565" cy="602566"/>
            </a:xfrm>
            <a:solidFill>
              <a:srgbClr val="005897"/>
            </a:solidFill>
          </p:grpSpPr>
          <p:sp>
            <p:nvSpPr>
              <p:cNvPr id="58" name="圆角矩形 2">
                <a:extLst>
                  <a:ext uri="{FF2B5EF4-FFF2-40B4-BE49-F238E27FC236}">
                    <a16:creationId xmlns:a16="http://schemas.microsoft.com/office/drawing/2014/main" id="{B7E0D4D2-01FD-05CC-7F9B-BFD285D9D351}"/>
                  </a:ext>
                </a:extLst>
              </p:cNvPr>
              <p:cNvSpPr/>
              <p:nvPr/>
            </p:nvSpPr>
            <p:spPr>
              <a:xfrm rot="2700000">
                <a:off x="7935668" y="1394445"/>
                <a:ext cx="602566" cy="602565"/>
              </a:xfrm>
              <a:prstGeom prst="roundRect">
                <a:avLst/>
              </a:prstGeom>
              <a:solidFill>
                <a:srgbClr val="00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Times New Roman" panose="02020603050405020304" pitchFamily="18" charset="0"/>
                  <a:ea typeface="微软雅黑" panose="020B0503020204020204" pitchFamily="34" charset="-122"/>
                </a:endParaRPr>
              </a:p>
            </p:txBody>
          </p:sp>
          <p:sp>
            <p:nvSpPr>
              <p:cNvPr id="59" name="文本框 58">
                <a:extLst>
                  <a:ext uri="{FF2B5EF4-FFF2-40B4-BE49-F238E27FC236}">
                    <a16:creationId xmlns:a16="http://schemas.microsoft.com/office/drawing/2014/main" id="{DCA2964F-4528-896A-7E3A-C6A54D5BD441}"/>
                  </a:ext>
                </a:extLst>
              </p:cNvPr>
              <p:cNvSpPr txBox="1"/>
              <p:nvPr/>
            </p:nvSpPr>
            <p:spPr>
              <a:xfrm>
                <a:off x="8055207" y="1410071"/>
                <a:ext cx="371951" cy="552598"/>
              </a:xfrm>
              <a:prstGeom prst="rect">
                <a:avLst/>
              </a:prstGeom>
              <a:noFill/>
              <a:effectLst/>
            </p:spPr>
            <p:txBody>
              <a:bodyPr wrap="square" rtlCol="0">
                <a:spAutoFit/>
              </a:bodyPr>
              <a:lstStyle/>
              <a:p>
                <a:r>
                  <a:rPr lang="en-US" altLang="zh-CN"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rPr>
                  <a:t>3</a:t>
                </a:r>
                <a:endParaRPr lang="zh-CN" altLang="en-US" sz="3200" b="1" dirty="0">
                  <a:solidFill>
                    <a:schemeClr val="bg1"/>
                  </a:solidFill>
                  <a:latin typeface="Times New Roman" panose="02020603050405020304" pitchFamily="18" charset="0"/>
                  <a:ea typeface="微软雅黑" panose="020B0503020204020204" pitchFamily="34" charset="-122"/>
                  <a:cs typeface="Kartika" panose="02020503030404060203" pitchFamily="18" charset="0"/>
                </a:endParaRPr>
              </a:p>
            </p:txBody>
          </p:sp>
        </p:grpSp>
      </p:grpSp>
      <p:sp>
        <p:nvSpPr>
          <p:cNvPr id="4" name="灯片编号占位符 21">
            <a:extLst>
              <a:ext uri="{FF2B5EF4-FFF2-40B4-BE49-F238E27FC236}">
                <a16:creationId xmlns:a16="http://schemas.microsoft.com/office/drawing/2014/main" id="{0E81BB53-2C14-1942-0371-DD7DC29817CE}"/>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34</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38647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C1912-A660-7F9D-D320-FF42D12BA4E7}"/>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E41E2783-5A4E-36FF-6152-A5DC193C1B18}"/>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9631CC9F-AC89-6769-CEE9-E053CB2A0BA9}"/>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48EBD615-B865-9D75-F309-524470A776D1}"/>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AF28282C-C925-444A-18E2-64F6FD3D035E}"/>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35</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2C3674AF-4807-DEA1-0A53-8A01DD5DADC1}"/>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银河系巡天：数十亿恒星高精度参数（</a:t>
            </a:r>
            <a:r>
              <a:rPr lang="en-US" altLang="zh-CN" sz="3600" b="1" kern="100" dirty="0">
                <a:latin typeface="Arial" panose="020B0604020202020204" pitchFamily="34" charset="0"/>
                <a:ea typeface="微软雅黑" panose="020B0503020204020204" pitchFamily="34" charset="-122"/>
                <a:cs typeface="Arial" panose="020B0604020202020204" pitchFamily="34" charset="0"/>
              </a:rPr>
              <a:t>6D+age+Z</a:t>
            </a:r>
            <a:r>
              <a:rPr lang="zh-CN" altLang="en-US" sz="3600" b="1" kern="100" dirty="0">
                <a:latin typeface="Arial" panose="020B0604020202020204" pitchFamily="34" charset="0"/>
                <a:ea typeface="微软雅黑" panose="020B0503020204020204" pitchFamily="34" charset="-122"/>
                <a:cs typeface="Arial" panose="020B0604020202020204" pitchFamily="34" charset="0"/>
              </a:rPr>
              <a:t>）</a:t>
            </a:r>
            <a:endPar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66" name="矩形 65">
            <a:extLst>
              <a:ext uri="{FF2B5EF4-FFF2-40B4-BE49-F238E27FC236}">
                <a16:creationId xmlns:a16="http://schemas.microsoft.com/office/drawing/2014/main" id="{1B05ACB1-469C-5C6B-9AD1-41CE9636280F}"/>
              </a:ext>
            </a:extLst>
          </p:cNvPr>
          <p:cNvSpPr/>
          <p:nvPr/>
        </p:nvSpPr>
        <p:spPr>
          <a:xfrm>
            <a:off x="8220457" y="2383855"/>
            <a:ext cx="2861345" cy="1989758"/>
          </a:xfrm>
          <a:prstGeom prst="rect">
            <a:avLst/>
          </a:prstGeom>
          <a:noFill/>
          <a:ln w="6350">
            <a:solidFill>
              <a:srgbClr val="0058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a:extLst>
              <a:ext uri="{FF2B5EF4-FFF2-40B4-BE49-F238E27FC236}">
                <a16:creationId xmlns:a16="http://schemas.microsoft.com/office/drawing/2014/main" id="{030AB087-28D9-D6A2-646C-F07AA2B9A69A}"/>
              </a:ext>
            </a:extLst>
          </p:cNvPr>
          <p:cNvSpPr txBox="1"/>
          <p:nvPr/>
        </p:nvSpPr>
        <p:spPr>
          <a:xfrm>
            <a:off x="8265826" y="2393661"/>
            <a:ext cx="2861345" cy="769441"/>
          </a:xfrm>
          <a:prstGeom prst="rect">
            <a:avLst/>
          </a:prstGeom>
          <a:noFill/>
        </p:spPr>
        <p:txBody>
          <a:bodyPr wrap="square" rtlCol="0">
            <a:spAutoFit/>
          </a:bodyPr>
          <a:lstStyle/>
          <a:p>
            <a:pPr algn="ctr"/>
            <a:r>
              <a:rPr lang="en-US" altLang="zh-CN" sz="2200" b="1" dirty="0">
                <a:latin typeface="Times New Roman" panose="02020603050405020304" pitchFamily="18" charset="0"/>
                <a:ea typeface="微软雅黑" panose="020B0503020204020204" pitchFamily="34" charset="-122"/>
                <a:cs typeface="Times New Roman" panose="02020603050405020304" pitchFamily="18" charset="0"/>
              </a:rPr>
              <a:t>&gt;10</a:t>
            </a:r>
            <a:r>
              <a:rPr kumimoji="1" lang="zh-CN" altLang="en-US" sz="2200" b="1" dirty="0">
                <a:latin typeface="Times New Roman" panose="02020603050405020304" pitchFamily="18" charset="0"/>
                <a:ea typeface="微软雅黑" panose="020B0503020204020204" pitchFamily="34" charset="-122"/>
                <a:cs typeface="Times New Roman" panose="02020603050405020304" pitchFamily="18" charset="0"/>
              </a:rPr>
              <a:t> 亿颗</a:t>
            </a:r>
            <a:endParaRPr kumimoji="1" lang="en-US" altLang="zh-CN" sz="2200" b="1"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kumimoji="1" lang="zh-CN" altLang="en-US" sz="2200" b="1" dirty="0">
                <a:latin typeface="Times New Roman" panose="02020603050405020304" pitchFamily="18" charset="0"/>
                <a:ea typeface="微软雅黑" panose="020B0503020204020204" pitchFamily="34" charset="-122"/>
                <a:cs typeface="Times New Roman" panose="02020603050405020304" pitchFamily="18" charset="0"/>
              </a:rPr>
              <a:t>（</a:t>
            </a:r>
            <a:r>
              <a:rPr kumimoji="1" lang="zh-CN" altLang="en-US" sz="2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更深、更多波段</a:t>
            </a:r>
            <a:r>
              <a:rPr kumimoji="1" lang="zh-CN" altLang="en-US" sz="2200" b="1" dirty="0">
                <a:latin typeface="Times New Roman" panose="02020603050405020304" pitchFamily="18" charset="0"/>
                <a:ea typeface="微软雅黑" panose="020B0503020204020204" pitchFamily="34" charset="-122"/>
                <a:cs typeface="Times New Roman" panose="02020603050405020304" pitchFamily="18" charset="0"/>
              </a:rPr>
              <a:t>）</a:t>
            </a:r>
            <a:endParaRPr kumimoji="1" lang="en-US" altLang="zh-CN" sz="22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8" name="组合 67">
            <a:extLst>
              <a:ext uri="{FF2B5EF4-FFF2-40B4-BE49-F238E27FC236}">
                <a16:creationId xmlns:a16="http://schemas.microsoft.com/office/drawing/2014/main" id="{CC213768-873D-2320-9EB7-9D656F1E14E3}"/>
              </a:ext>
            </a:extLst>
          </p:cNvPr>
          <p:cNvGrpSpPr/>
          <p:nvPr/>
        </p:nvGrpSpPr>
        <p:grpSpPr>
          <a:xfrm>
            <a:off x="8373415" y="3189124"/>
            <a:ext cx="2632533" cy="1057989"/>
            <a:chOff x="8574325" y="1699976"/>
            <a:chExt cx="1957705" cy="720090"/>
          </a:xfrm>
        </p:grpSpPr>
        <p:pic>
          <p:nvPicPr>
            <p:cNvPr id="69" name="图片 68">
              <a:extLst>
                <a:ext uri="{FF2B5EF4-FFF2-40B4-BE49-F238E27FC236}">
                  <a16:creationId xmlns:a16="http://schemas.microsoft.com/office/drawing/2014/main" id="{0C1780BB-42EA-4F1E-25A0-EFC393A1E303}"/>
                </a:ext>
              </a:extLst>
            </p:cNvPr>
            <p:cNvPicPr>
              <a:picLocks noChangeAspect="1"/>
            </p:cNvPicPr>
            <p:nvPr/>
          </p:nvPicPr>
          <p:blipFill>
            <a:blip r:embed="rId2"/>
            <a:stretch>
              <a:fillRect/>
            </a:stretch>
          </p:blipFill>
          <p:spPr>
            <a:xfrm>
              <a:off x="8574325" y="1699976"/>
              <a:ext cx="940435" cy="720090"/>
            </a:xfrm>
            <a:prstGeom prst="rect">
              <a:avLst/>
            </a:prstGeom>
          </p:spPr>
        </p:pic>
        <p:pic>
          <p:nvPicPr>
            <p:cNvPr id="70" name="图片 69">
              <a:extLst>
                <a:ext uri="{FF2B5EF4-FFF2-40B4-BE49-F238E27FC236}">
                  <a16:creationId xmlns:a16="http://schemas.microsoft.com/office/drawing/2014/main" id="{FE3D0F12-93EB-AECB-E94D-D0AFD0A832A2}"/>
                </a:ext>
              </a:extLst>
            </p:cNvPr>
            <p:cNvPicPr>
              <a:picLocks noChangeAspect="1"/>
            </p:cNvPicPr>
            <p:nvPr/>
          </p:nvPicPr>
          <p:blipFill>
            <a:blip r:embed="rId3"/>
            <a:stretch>
              <a:fillRect/>
            </a:stretch>
          </p:blipFill>
          <p:spPr>
            <a:xfrm>
              <a:off x="9547145" y="1699976"/>
              <a:ext cx="984885" cy="720090"/>
            </a:xfrm>
            <a:prstGeom prst="rect">
              <a:avLst/>
            </a:prstGeom>
            <a:ln>
              <a:noFill/>
            </a:ln>
            <a:effectLst/>
          </p:spPr>
        </p:pic>
        <p:sp>
          <p:nvSpPr>
            <p:cNvPr id="71" name="文本框 70">
              <a:extLst>
                <a:ext uri="{FF2B5EF4-FFF2-40B4-BE49-F238E27FC236}">
                  <a16:creationId xmlns:a16="http://schemas.microsoft.com/office/drawing/2014/main" id="{1277A994-0DE0-1497-40B3-CDD597CA9681}"/>
                </a:ext>
              </a:extLst>
            </p:cNvPr>
            <p:cNvSpPr txBox="1"/>
            <p:nvPr/>
          </p:nvSpPr>
          <p:spPr>
            <a:xfrm>
              <a:off x="9547145" y="2194113"/>
              <a:ext cx="984885" cy="215958"/>
            </a:xfrm>
            <a:prstGeom prst="rect">
              <a:avLst/>
            </a:prstGeom>
            <a:noFill/>
          </p:spPr>
          <p:txBody>
            <a:bodyPr wrap="square" rtlCol="0" anchor="ctr" anchorCtr="0">
              <a:spAutoFit/>
            </a:bodyPr>
            <a:lstStyle/>
            <a:p>
              <a:pPr algn="ctr"/>
              <a:r>
                <a:rPr kumimoji="1"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CSST</a:t>
              </a:r>
              <a:endParaRPr kumimoji="1" lang="zh-CN" altLang="en-US"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72" name="矩形 71">
            <a:extLst>
              <a:ext uri="{FF2B5EF4-FFF2-40B4-BE49-F238E27FC236}">
                <a16:creationId xmlns:a16="http://schemas.microsoft.com/office/drawing/2014/main" id="{7037FA5B-2785-4CCE-49CE-EFB866BF3486}"/>
              </a:ext>
            </a:extLst>
          </p:cNvPr>
          <p:cNvSpPr/>
          <p:nvPr/>
        </p:nvSpPr>
        <p:spPr>
          <a:xfrm>
            <a:off x="4448301" y="3572743"/>
            <a:ext cx="2755206" cy="2090116"/>
          </a:xfrm>
          <a:prstGeom prst="rect">
            <a:avLst/>
          </a:prstGeom>
          <a:noFill/>
          <a:ln w="6350">
            <a:solidFill>
              <a:srgbClr val="0058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3" name="组合 72">
            <a:extLst>
              <a:ext uri="{FF2B5EF4-FFF2-40B4-BE49-F238E27FC236}">
                <a16:creationId xmlns:a16="http://schemas.microsoft.com/office/drawing/2014/main" id="{46EB402B-7204-B3CA-409A-C263AA36197F}"/>
              </a:ext>
            </a:extLst>
          </p:cNvPr>
          <p:cNvGrpSpPr/>
          <p:nvPr/>
        </p:nvGrpSpPr>
        <p:grpSpPr>
          <a:xfrm>
            <a:off x="4588199" y="4243261"/>
            <a:ext cx="2646860" cy="1198985"/>
            <a:chOff x="5107749" y="5401413"/>
            <a:chExt cx="1650204" cy="813809"/>
          </a:xfrm>
        </p:grpSpPr>
        <p:pic>
          <p:nvPicPr>
            <p:cNvPr id="74" name="图片 73" descr="/private/var/folders/f1/t_hxfyvd6xb5h76fl6dd2cqm0000gn/T/com.kingsoft.wpsoffice.mac/picturecompress_20230306141945/output_11.jpgoutput_11">
              <a:extLst>
                <a:ext uri="{FF2B5EF4-FFF2-40B4-BE49-F238E27FC236}">
                  <a16:creationId xmlns:a16="http://schemas.microsoft.com/office/drawing/2014/main" id="{0C3E69A7-8BF2-80B6-04A9-99794903B7A7}"/>
                </a:ext>
              </a:extLst>
            </p:cNvPr>
            <p:cNvPicPr>
              <a:picLocks noChangeAspect="1"/>
            </p:cNvPicPr>
            <p:nvPr/>
          </p:nvPicPr>
          <p:blipFill>
            <a:blip r:embed="rId4"/>
            <a:stretch>
              <a:fillRect/>
            </a:stretch>
          </p:blipFill>
          <p:spPr>
            <a:xfrm>
              <a:off x="5107749" y="5401413"/>
              <a:ext cx="822030" cy="813809"/>
            </a:xfrm>
            <a:prstGeom prst="rect">
              <a:avLst/>
            </a:prstGeom>
          </p:spPr>
        </p:pic>
        <p:pic>
          <p:nvPicPr>
            <p:cNvPr id="75" name="图片 74" descr="/private/var/folders/f1/t_hxfyvd6xb5h76fl6dd2cqm0000gn/T/com.kingsoft.wpsoffice.mac/picturecompress_20230306141945/output_12.jpgoutput_12">
              <a:extLst>
                <a:ext uri="{FF2B5EF4-FFF2-40B4-BE49-F238E27FC236}">
                  <a16:creationId xmlns:a16="http://schemas.microsoft.com/office/drawing/2014/main" id="{6A7E7FB6-ADB0-02F1-5159-8D744AC42D6E}"/>
                </a:ext>
              </a:extLst>
            </p:cNvPr>
            <p:cNvPicPr>
              <a:picLocks noChangeAspect="1"/>
            </p:cNvPicPr>
            <p:nvPr/>
          </p:nvPicPr>
          <p:blipFill>
            <a:blip r:embed="rId5"/>
            <a:stretch>
              <a:fillRect/>
            </a:stretch>
          </p:blipFill>
          <p:spPr>
            <a:xfrm>
              <a:off x="6044459" y="5401413"/>
              <a:ext cx="582176" cy="813600"/>
            </a:xfrm>
            <a:prstGeom prst="rect">
              <a:avLst/>
            </a:prstGeom>
          </p:spPr>
        </p:pic>
        <p:sp>
          <p:nvSpPr>
            <p:cNvPr id="76" name="文本框 75">
              <a:extLst>
                <a:ext uri="{FF2B5EF4-FFF2-40B4-BE49-F238E27FC236}">
                  <a16:creationId xmlns:a16="http://schemas.microsoft.com/office/drawing/2014/main" id="{927CECF9-2011-55F3-E499-73FDA5D000F0}"/>
                </a:ext>
              </a:extLst>
            </p:cNvPr>
            <p:cNvSpPr txBox="1"/>
            <p:nvPr/>
          </p:nvSpPr>
          <p:spPr>
            <a:xfrm>
              <a:off x="5948208" y="6014100"/>
              <a:ext cx="809745" cy="192177"/>
            </a:xfrm>
            <a:prstGeom prst="rect">
              <a:avLst/>
            </a:prstGeom>
            <a:noFill/>
          </p:spPr>
          <p:txBody>
            <a:bodyPr wrap="square" rtlCol="0">
              <a:spAutoFit/>
            </a:bodyPr>
            <a:lstStyle/>
            <a:p>
              <a:pPr algn="ctr"/>
              <a:r>
                <a:rPr kumimoji="1" lang="en-US" altLang="zh-CN" sz="2000" b="1" u="sng"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SAGES</a:t>
              </a:r>
              <a:endParaRPr kumimoji="1" lang="zh-CN" altLang="en-US" sz="2000" b="1" u="sng"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77" name="文本框 76">
            <a:extLst>
              <a:ext uri="{FF2B5EF4-FFF2-40B4-BE49-F238E27FC236}">
                <a16:creationId xmlns:a16="http://schemas.microsoft.com/office/drawing/2014/main" id="{F4794053-635F-306E-284A-D4C45F423BE8}"/>
              </a:ext>
            </a:extLst>
          </p:cNvPr>
          <p:cNvSpPr txBox="1"/>
          <p:nvPr/>
        </p:nvSpPr>
        <p:spPr>
          <a:xfrm>
            <a:off x="4462872" y="3670515"/>
            <a:ext cx="2726064" cy="461665"/>
          </a:xfrm>
          <a:prstGeom prst="rect">
            <a:avLst/>
          </a:prstGeom>
          <a:noFill/>
        </p:spPr>
        <p:txBody>
          <a:bodyPr wrap="square" rtlCol="0">
            <a:spAutoFit/>
          </a:bodyPr>
          <a:lstStyle/>
          <a:p>
            <a:pPr algn="ct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接近</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亿</a:t>
            </a:r>
            <a:r>
              <a:rPr kumimoji="1"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颗</a:t>
            </a:r>
            <a:endParaRPr kumimoji="1" lang="en-US" altLang="zh-CN"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8" name="形状 77">
            <a:extLst>
              <a:ext uri="{FF2B5EF4-FFF2-40B4-BE49-F238E27FC236}">
                <a16:creationId xmlns:a16="http://schemas.microsoft.com/office/drawing/2014/main" id="{10794819-1F2D-B79E-6662-9044A0022252}"/>
              </a:ext>
            </a:extLst>
          </p:cNvPr>
          <p:cNvSpPr/>
          <p:nvPr/>
        </p:nvSpPr>
        <p:spPr>
          <a:xfrm rot="20860687">
            <a:off x="515676" y="2283651"/>
            <a:ext cx="11467043" cy="2053644"/>
          </a:xfrm>
          <a:prstGeom prst="swooshArrow">
            <a:avLst>
              <a:gd name="adj1" fmla="val 25000"/>
              <a:gd name="adj2" fmla="val 25000"/>
            </a:avLst>
          </a:prstGeom>
          <a:gradFill>
            <a:gsLst>
              <a:gs pos="0">
                <a:schemeClr val="bg1"/>
              </a:gs>
              <a:gs pos="55000">
                <a:schemeClr val="accent1">
                  <a:lumMod val="20000"/>
                  <a:lumOff val="80000"/>
                </a:schemeClr>
              </a:gs>
            </a:gsLst>
            <a:lin ang="5400000" scaled="1"/>
          </a:gra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83" name="文本框 82">
            <a:extLst>
              <a:ext uri="{FF2B5EF4-FFF2-40B4-BE49-F238E27FC236}">
                <a16:creationId xmlns:a16="http://schemas.microsoft.com/office/drawing/2014/main" id="{434E323A-8EC8-C449-9EC5-4417E61CE7A6}"/>
              </a:ext>
            </a:extLst>
          </p:cNvPr>
          <p:cNvSpPr txBox="1"/>
          <p:nvPr/>
        </p:nvSpPr>
        <p:spPr>
          <a:xfrm>
            <a:off x="4457036" y="1295961"/>
            <a:ext cx="2737736" cy="940963"/>
          </a:xfrm>
          <a:prstGeom prst="rect">
            <a:avLst/>
          </a:prstGeom>
          <a:noFill/>
        </p:spPr>
        <p:txBody>
          <a:bodyPr wrap="square" rtlCol="0">
            <a:spAutoFit/>
          </a:bodyPr>
          <a:lstStyle/>
          <a:p>
            <a:pPr marL="457200" indent="-457200">
              <a:lnSpc>
                <a:spcPct val="120000"/>
              </a:lnSpc>
              <a:buFont typeface="+mj-ea"/>
              <a:buAutoNum type="circleNumDbPlain" startAt="2"/>
            </a:pPr>
            <a:r>
              <a:rPr lang="zh-CN" altLang="en-US" sz="2400" b="1" dirty="0">
                <a:latin typeface="Times New Roman" panose="02020603050405020304" pitchFamily="18" charset="0"/>
                <a:ea typeface="微软雅黑" panose="020B0503020204020204" pitchFamily="34" charset="-122"/>
                <a:cs typeface="Times New Roman Regular" panose="02020603050405020304" charset="0"/>
              </a:rPr>
              <a:t>基于中带测光巡天参数测量</a:t>
            </a:r>
            <a:endParaRPr kumimoji="1" lang="en-US" altLang="zh-CN" sz="2400" b="1" dirty="0">
              <a:latin typeface="Times New Roman" panose="02020603050405020304" pitchFamily="18" charset="0"/>
              <a:ea typeface="微软雅黑" panose="020B0503020204020204" pitchFamily="34" charset="-122"/>
              <a:cs typeface="Times New Roman Regular" panose="02020603050405020304" charset="0"/>
            </a:endParaRPr>
          </a:p>
        </p:txBody>
      </p:sp>
      <p:sp>
        <p:nvSpPr>
          <p:cNvPr id="84" name="文本框 83">
            <a:extLst>
              <a:ext uri="{FF2B5EF4-FFF2-40B4-BE49-F238E27FC236}">
                <a16:creationId xmlns:a16="http://schemas.microsoft.com/office/drawing/2014/main" id="{7FD64DD0-CD56-C4DA-3CE6-7139E873B8C9}"/>
              </a:ext>
            </a:extLst>
          </p:cNvPr>
          <p:cNvSpPr txBox="1"/>
          <p:nvPr/>
        </p:nvSpPr>
        <p:spPr>
          <a:xfrm>
            <a:off x="4486178" y="2288888"/>
            <a:ext cx="2679452" cy="874214"/>
          </a:xfrm>
          <a:prstGeom prst="rect">
            <a:avLst/>
          </a:prstGeom>
          <a:noFill/>
        </p:spPr>
        <p:txBody>
          <a:bodyPr wrap="square" rtlCol="0">
            <a:spAutoFit/>
          </a:bodyPr>
          <a:lstStyle/>
          <a:p>
            <a:pPr>
              <a:lnSpc>
                <a:spcPct val="150000"/>
              </a:lnSpc>
            </a:pPr>
            <a:r>
              <a:rPr kumimoji="1" lang="zh-CN" altLang="en-US" b="1" spc="-100" dirty="0">
                <a:solidFill>
                  <a:srgbClr val="C00000"/>
                </a:solidFill>
                <a:latin typeface="Times New Roman" panose="02020603050405020304" pitchFamily="18" charset="0"/>
                <a:ea typeface="微软雅黑" panose="020B0503020204020204" pitchFamily="34" charset="-122"/>
              </a:rPr>
              <a:t>创新性地建立紫外颜色测量恒星参数的完整技术</a:t>
            </a:r>
          </a:p>
        </p:txBody>
      </p:sp>
      <p:sp>
        <p:nvSpPr>
          <p:cNvPr id="85" name="文本框 84">
            <a:extLst>
              <a:ext uri="{FF2B5EF4-FFF2-40B4-BE49-F238E27FC236}">
                <a16:creationId xmlns:a16="http://schemas.microsoft.com/office/drawing/2014/main" id="{D4EC11CE-04CD-0662-8900-6A28718A7A01}"/>
              </a:ext>
            </a:extLst>
          </p:cNvPr>
          <p:cNvSpPr txBox="1"/>
          <p:nvPr/>
        </p:nvSpPr>
        <p:spPr>
          <a:xfrm>
            <a:off x="7772800" y="1238824"/>
            <a:ext cx="3652728" cy="940963"/>
          </a:xfrm>
          <a:prstGeom prst="rect">
            <a:avLst/>
          </a:prstGeom>
          <a:noFill/>
        </p:spPr>
        <p:txBody>
          <a:bodyPr wrap="square" rtlCol="0">
            <a:spAutoFit/>
          </a:bodyPr>
          <a:lstStyle/>
          <a:p>
            <a:pPr marL="457200" indent="-457200">
              <a:lnSpc>
                <a:spcPct val="120000"/>
              </a:lnSpc>
              <a:buFont typeface="+mj-ea"/>
              <a:buAutoNum type="circleNumDbPlain" startAt="3"/>
            </a:pPr>
            <a:r>
              <a:rPr lang="zh-CN" altLang="en-US" sz="2400" b="1" dirty="0">
                <a:latin typeface="Times New Roman" panose="02020603050405020304" pitchFamily="18" charset="0"/>
                <a:ea typeface="微软雅黑" panose="020B0503020204020204" pitchFamily="34" charset="-122"/>
                <a:cs typeface="Times New Roman Regular" panose="02020603050405020304" charset="0"/>
              </a:rPr>
              <a:t>基于更多中带测光</a:t>
            </a:r>
            <a:r>
              <a:rPr lang="en-US" altLang="zh-CN" sz="2400" b="1" dirty="0">
                <a:latin typeface="Times New Roman" panose="02020603050405020304" pitchFamily="18" charset="0"/>
                <a:ea typeface="微软雅黑" panose="020B0503020204020204" pitchFamily="34" charset="-122"/>
                <a:cs typeface="Times New Roman Regular" panose="02020603050405020304" charset="0"/>
              </a:rPr>
              <a:t>/</a:t>
            </a:r>
            <a:r>
              <a:rPr lang="zh-CN" altLang="en-US" sz="2400" b="1" dirty="0">
                <a:latin typeface="Times New Roman" panose="02020603050405020304" pitchFamily="18" charset="0"/>
                <a:ea typeface="微软雅黑" panose="020B0503020204020204" pitchFamily="34" charset="-122"/>
                <a:cs typeface="Times New Roman Regular" panose="02020603050405020304" charset="0"/>
              </a:rPr>
              <a:t>无缝光谱巡天参数测量</a:t>
            </a:r>
          </a:p>
        </p:txBody>
      </p:sp>
      <p:sp>
        <p:nvSpPr>
          <p:cNvPr id="86" name="文本框 85">
            <a:extLst>
              <a:ext uri="{FF2B5EF4-FFF2-40B4-BE49-F238E27FC236}">
                <a16:creationId xmlns:a16="http://schemas.microsoft.com/office/drawing/2014/main" id="{9D48ADAD-23E6-A588-7C08-880EBF00B58A}"/>
              </a:ext>
            </a:extLst>
          </p:cNvPr>
          <p:cNvSpPr txBox="1"/>
          <p:nvPr/>
        </p:nvSpPr>
        <p:spPr>
          <a:xfrm>
            <a:off x="8179346" y="4447100"/>
            <a:ext cx="3246182" cy="1422697"/>
          </a:xfrm>
          <a:prstGeom prst="rect">
            <a:avLst/>
          </a:prstGeom>
          <a:noFill/>
        </p:spPr>
        <p:txBody>
          <a:bodyPr wrap="square" rtlCol="0">
            <a:spAutoFit/>
          </a:bodyPr>
          <a:lstStyle/>
          <a:p>
            <a:pPr>
              <a:lnSpc>
                <a:spcPct val="110000"/>
              </a:lnSpc>
            </a:pPr>
            <a:r>
              <a:rPr lang="en"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CSST</a:t>
            </a:r>
            <a:r>
              <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的深度可以允许我们对大量远至</a:t>
            </a:r>
            <a:r>
              <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200-300 </a:t>
            </a:r>
            <a:r>
              <a:rPr lang="en"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kpc</a:t>
            </a:r>
            <a:r>
              <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的示踪物进行细致观测，获取多维相空间信息</a:t>
            </a:r>
          </a:p>
        </p:txBody>
      </p:sp>
      <p:sp>
        <p:nvSpPr>
          <p:cNvPr id="87" name="文本框 86">
            <a:extLst>
              <a:ext uri="{FF2B5EF4-FFF2-40B4-BE49-F238E27FC236}">
                <a16:creationId xmlns:a16="http://schemas.microsoft.com/office/drawing/2014/main" id="{6C8F27AC-35EE-F701-3EA0-E2B64D821D69}"/>
              </a:ext>
            </a:extLst>
          </p:cNvPr>
          <p:cNvSpPr txBox="1"/>
          <p:nvPr/>
        </p:nvSpPr>
        <p:spPr>
          <a:xfrm>
            <a:off x="903671" y="2766744"/>
            <a:ext cx="2796042" cy="461665"/>
          </a:xfrm>
          <a:prstGeom prst="rect">
            <a:avLst/>
          </a:prstGeom>
          <a:noFill/>
        </p:spPr>
        <p:txBody>
          <a:bodyPr wrap="square" rtlCol="0">
            <a:spAutoFit/>
          </a:bodyPr>
          <a:lstStyle/>
          <a:p>
            <a:pPr algn="ct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接近</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1</a:t>
            </a:r>
            <a:r>
              <a:rPr kumimoji="1"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 千万颗</a:t>
            </a:r>
            <a:endParaRPr kumimoji="1" lang="en-US" altLang="zh-CN"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88" name="组合 87">
            <a:extLst>
              <a:ext uri="{FF2B5EF4-FFF2-40B4-BE49-F238E27FC236}">
                <a16:creationId xmlns:a16="http://schemas.microsoft.com/office/drawing/2014/main" id="{16B27F71-5D3C-43ED-A30A-C64BC9534FBD}"/>
              </a:ext>
            </a:extLst>
          </p:cNvPr>
          <p:cNvGrpSpPr/>
          <p:nvPr/>
        </p:nvGrpSpPr>
        <p:grpSpPr>
          <a:xfrm>
            <a:off x="1232308" y="1393296"/>
            <a:ext cx="2028062" cy="1290892"/>
            <a:chOff x="1341548" y="2559665"/>
            <a:chExt cx="2263227" cy="1511680"/>
          </a:xfrm>
        </p:grpSpPr>
        <p:pic>
          <p:nvPicPr>
            <p:cNvPr id="89" name="图片 88" descr="/private/var/folders/f1/t_hxfyvd6xb5h76fl6dd2cqm0000gn/T/com.kingsoft.wpsoffice.mac/picturecompress_20230306141945/output_10.jpgoutput_10">
              <a:extLst>
                <a:ext uri="{FF2B5EF4-FFF2-40B4-BE49-F238E27FC236}">
                  <a16:creationId xmlns:a16="http://schemas.microsoft.com/office/drawing/2014/main" id="{6D53D9E1-897A-B13A-30C2-664AC5B94E39}"/>
                </a:ext>
              </a:extLst>
            </p:cNvPr>
            <p:cNvPicPr>
              <a:picLocks noChangeAspect="1"/>
            </p:cNvPicPr>
            <p:nvPr/>
          </p:nvPicPr>
          <p:blipFill>
            <a:blip r:embed="rId6"/>
            <a:stretch>
              <a:fillRect/>
            </a:stretch>
          </p:blipFill>
          <p:spPr>
            <a:xfrm>
              <a:off x="1341548" y="2559665"/>
              <a:ext cx="2263227" cy="1511680"/>
            </a:xfrm>
            <a:prstGeom prst="ellipse">
              <a:avLst/>
            </a:prstGeom>
            <a:ln>
              <a:noFill/>
            </a:ln>
            <a:effectLst/>
          </p:spPr>
        </p:pic>
        <p:sp>
          <p:nvSpPr>
            <p:cNvPr id="90" name="文本框 89">
              <a:extLst>
                <a:ext uri="{FF2B5EF4-FFF2-40B4-BE49-F238E27FC236}">
                  <a16:creationId xmlns:a16="http://schemas.microsoft.com/office/drawing/2014/main" id="{595D5D81-D47D-52EA-60AB-6F98EC4A990C}"/>
                </a:ext>
              </a:extLst>
            </p:cNvPr>
            <p:cNvSpPr txBox="1"/>
            <p:nvPr/>
          </p:nvSpPr>
          <p:spPr>
            <a:xfrm>
              <a:off x="1457836" y="2777562"/>
              <a:ext cx="1270019" cy="396459"/>
            </a:xfrm>
            <a:prstGeom prst="rect">
              <a:avLst/>
            </a:prstGeom>
            <a:noFill/>
          </p:spPr>
          <p:txBody>
            <a:bodyPr wrap="square" rtlCol="0">
              <a:spAutoFit/>
            </a:bodyPr>
            <a:lstStyle/>
            <a:p>
              <a:pPr algn="ctr"/>
              <a:r>
                <a:rPr kumimoji="1" lang="en-US" altLang="zh-CN"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LAMOST</a:t>
              </a:r>
              <a:endParaRPr kumimoji="1" lang="zh-CN" altLang="en-US"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91" name="矩形 90">
            <a:extLst>
              <a:ext uri="{FF2B5EF4-FFF2-40B4-BE49-F238E27FC236}">
                <a16:creationId xmlns:a16="http://schemas.microsoft.com/office/drawing/2014/main" id="{259477DC-A3B0-1F9D-7726-E582812DFE98}"/>
              </a:ext>
            </a:extLst>
          </p:cNvPr>
          <p:cNvSpPr/>
          <p:nvPr/>
        </p:nvSpPr>
        <p:spPr>
          <a:xfrm>
            <a:off x="1030517" y="1283574"/>
            <a:ext cx="2406315" cy="1944836"/>
          </a:xfrm>
          <a:prstGeom prst="rect">
            <a:avLst/>
          </a:prstGeom>
          <a:no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文本框 91">
            <a:extLst>
              <a:ext uri="{FF2B5EF4-FFF2-40B4-BE49-F238E27FC236}">
                <a16:creationId xmlns:a16="http://schemas.microsoft.com/office/drawing/2014/main" id="{4C8518D6-6933-83B3-180B-74FE3C8F42A0}"/>
              </a:ext>
            </a:extLst>
          </p:cNvPr>
          <p:cNvSpPr txBox="1"/>
          <p:nvPr/>
        </p:nvSpPr>
        <p:spPr>
          <a:xfrm>
            <a:off x="703505" y="4705955"/>
            <a:ext cx="3270589" cy="940963"/>
          </a:xfrm>
          <a:prstGeom prst="rect">
            <a:avLst/>
          </a:prstGeom>
          <a:noFill/>
        </p:spPr>
        <p:txBody>
          <a:bodyPr wrap="square" rtlCol="0">
            <a:spAutoFit/>
          </a:bodyPr>
          <a:lstStyle/>
          <a:p>
            <a:pPr marL="360000" indent="-360000">
              <a:lnSpc>
                <a:spcPct val="120000"/>
              </a:lnSpc>
              <a:buFont typeface="+mj-ea"/>
              <a:buAutoNum type="circleNumDbPlain"/>
            </a:pPr>
            <a:r>
              <a:rPr lang="zh-CN" altLang="en-US" sz="2400" b="1" dirty="0">
                <a:latin typeface="Times New Roman" panose="02020603050405020304" pitchFamily="18" charset="0"/>
                <a:ea typeface="微软雅黑" panose="020B0503020204020204" pitchFamily="34" charset="-122"/>
                <a:cs typeface="Times New Roman Regular" panose="02020603050405020304" charset="0"/>
              </a:rPr>
              <a:t>基于</a:t>
            </a:r>
            <a:r>
              <a:rPr lang="en-US" altLang="zh-CN" sz="2400" b="1" dirty="0">
                <a:latin typeface="Times New Roman" panose="02020603050405020304" pitchFamily="18" charset="0"/>
                <a:ea typeface="微软雅黑" panose="020B0503020204020204" pitchFamily="34" charset="-122"/>
                <a:cs typeface="Times New Roman Regular" panose="02020603050405020304" charset="0"/>
              </a:rPr>
              <a:t>LAMOST </a:t>
            </a:r>
            <a:r>
              <a:rPr lang="zh-CN" altLang="en-US" sz="2400" b="1" dirty="0">
                <a:latin typeface="Times New Roman" panose="02020603050405020304" pitchFamily="18" charset="0"/>
                <a:ea typeface="微软雅黑" panose="020B0503020204020204" pitchFamily="34" charset="-122"/>
                <a:cs typeface="Times New Roman Regular" panose="02020603050405020304" charset="0"/>
              </a:rPr>
              <a:t>光谱巡天的参数测量</a:t>
            </a:r>
            <a:endParaRPr kumimoji="1" lang="en-US" altLang="zh-CN" sz="2400" b="1" dirty="0">
              <a:latin typeface="Times New Roman" panose="02020603050405020304" pitchFamily="18" charset="0"/>
              <a:ea typeface="微软雅黑" panose="020B0503020204020204" pitchFamily="34" charset="-122"/>
              <a:cs typeface="Times New Roman Regular" panose="02020603050405020304" charset="0"/>
            </a:endParaRPr>
          </a:p>
        </p:txBody>
      </p:sp>
      <p:sp>
        <p:nvSpPr>
          <p:cNvPr id="93" name="矩形 92">
            <a:extLst>
              <a:ext uri="{FF2B5EF4-FFF2-40B4-BE49-F238E27FC236}">
                <a16:creationId xmlns:a16="http://schemas.microsoft.com/office/drawing/2014/main" id="{90DBFFA9-00B6-18BE-B210-ACFDC08B0D32}"/>
              </a:ext>
            </a:extLst>
          </p:cNvPr>
          <p:cNvSpPr/>
          <p:nvPr/>
        </p:nvSpPr>
        <p:spPr>
          <a:xfrm>
            <a:off x="7754502" y="1046999"/>
            <a:ext cx="3757264" cy="4834541"/>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a:extLst>
              <a:ext uri="{FF2B5EF4-FFF2-40B4-BE49-F238E27FC236}">
                <a16:creationId xmlns:a16="http://schemas.microsoft.com/office/drawing/2014/main" id="{DA1BCC46-2E08-0C67-7392-1C174B0528B5}"/>
              </a:ext>
            </a:extLst>
          </p:cNvPr>
          <p:cNvSpPr/>
          <p:nvPr/>
        </p:nvSpPr>
        <p:spPr>
          <a:xfrm rot="21182793">
            <a:off x="2223163" y="4566877"/>
            <a:ext cx="157057" cy="155223"/>
          </a:xfrm>
          <a:prstGeom prst="ellipse">
            <a:avLst/>
          </a:prstGeom>
          <a:solidFill>
            <a:schemeClr val="accent1">
              <a:lumMod val="60000"/>
              <a:lumOff val="40000"/>
            </a:schemeClr>
          </a:solidFill>
          <a:ln>
            <a:solidFill>
              <a:srgbClr val="005897"/>
            </a:solidFill>
          </a:ln>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zh-CN" altLang="en-US" dirty="0"/>
          </a:p>
        </p:txBody>
      </p:sp>
      <p:sp>
        <p:nvSpPr>
          <p:cNvPr id="95" name="文本框 94">
            <a:extLst>
              <a:ext uri="{FF2B5EF4-FFF2-40B4-BE49-F238E27FC236}">
                <a16:creationId xmlns:a16="http://schemas.microsoft.com/office/drawing/2014/main" id="{119C9323-0C53-2E8E-38DE-5AC8244ACBA0}"/>
              </a:ext>
            </a:extLst>
          </p:cNvPr>
          <p:cNvSpPr txBox="1"/>
          <p:nvPr/>
        </p:nvSpPr>
        <p:spPr>
          <a:xfrm>
            <a:off x="632207" y="3413436"/>
            <a:ext cx="3278552" cy="728789"/>
          </a:xfrm>
          <a:prstGeom prst="rect">
            <a:avLst/>
          </a:prstGeom>
          <a:noFill/>
        </p:spPr>
        <p:txBody>
          <a:bodyPr wrap="square" rtlCol="0">
            <a:spAutoFit/>
          </a:bodyPr>
          <a:lstStyle/>
          <a:p>
            <a:pPr>
              <a:lnSpc>
                <a:spcPct val="120000"/>
              </a:lnSpc>
            </a:pPr>
            <a:r>
              <a:rPr kumimoji="1" lang="zh-CN" altLang="en-US" b="1" spc="-100" dirty="0">
                <a:solidFill>
                  <a:srgbClr val="C00000"/>
                </a:solidFill>
                <a:latin typeface="Times New Roman" panose="02020603050405020304" pitchFamily="18" charset="0"/>
                <a:ea typeface="微软雅黑" panose="020B0503020204020204" pitchFamily="34" charset="-122"/>
              </a:rPr>
              <a:t>开发了一系列基于光谱的精确参数测量和定标方法</a:t>
            </a:r>
          </a:p>
        </p:txBody>
      </p:sp>
      <p:sp>
        <p:nvSpPr>
          <p:cNvPr id="96" name="椭圆 95">
            <a:extLst>
              <a:ext uri="{FF2B5EF4-FFF2-40B4-BE49-F238E27FC236}">
                <a16:creationId xmlns:a16="http://schemas.microsoft.com/office/drawing/2014/main" id="{6390EFC9-0448-CAB8-C578-488BE82B79C4}"/>
              </a:ext>
            </a:extLst>
          </p:cNvPr>
          <p:cNvSpPr/>
          <p:nvPr/>
        </p:nvSpPr>
        <p:spPr>
          <a:xfrm rot="21182793">
            <a:off x="5376972" y="3234930"/>
            <a:ext cx="261764" cy="251394"/>
          </a:xfrm>
          <a:prstGeom prst="ellipse">
            <a:avLst/>
          </a:prstGeom>
          <a:solidFill>
            <a:schemeClr val="accent1">
              <a:lumMod val="60000"/>
              <a:lumOff val="40000"/>
            </a:schemeClr>
          </a:solidFill>
          <a:ln>
            <a:solidFill>
              <a:srgbClr val="005897"/>
            </a:solidFill>
          </a:ln>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zh-CN" altLang="en-US"/>
          </a:p>
        </p:txBody>
      </p:sp>
      <p:sp>
        <p:nvSpPr>
          <p:cNvPr id="97" name="矩形 96">
            <a:extLst>
              <a:ext uri="{FF2B5EF4-FFF2-40B4-BE49-F238E27FC236}">
                <a16:creationId xmlns:a16="http://schemas.microsoft.com/office/drawing/2014/main" id="{17933F5A-2A5B-2934-CCEC-75289D0706B6}"/>
              </a:ext>
            </a:extLst>
          </p:cNvPr>
          <p:cNvSpPr/>
          <p:nvPr/>
        </p:nvSpPr>
        <p:spPr>
          <a:xfrm>
            <a:off x="4150703" y="1046999"/>
            <a:ext cx="3427190" cy="4834541"/>
          </a:xfrm>
          <a:prstGeom prst="rect">
            <a:avLst/>
          </a:prstGeom>
          <a:noFill/>
          <a:ln w="254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a:extLst>
              <a:ext uri="{FF2B5EF4-FFF2-40B4-BE49-F238E27FC236}">
                <a16:creationId xmlns:a16="http://schemas.microsoft.com/office/drawing/2014/main" id="{81EF5A77-8C0B-F9AE-56D9-E063374B2B06}"/>
              </a:ext>
            </a:extLst>
          </p:cNvPr>
          <p:cNvSpPr/>
          <p:nvPr/>
        </p:nvSpPr>
        <p:spPr>
          <a:xfrm>
            <a:off x="546904" y="1046999"/>
            <a:ext cx="3427190" cy="4834541"/>
          </a:xfrm>
          <a:prstGeom prst="rect">
            <a:avLst/>
          </a:prstGeom>
          <a:noFill/>
          <a:ln w="254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a:extLst>
              <a:ext uri="{FF2B5EF4-FFF2-40B4-BE49-F238E27FC236}">
                <a16:creationId xmlns:a16="http://schemas.microsoft.com/office/drawing/2014/main" id="{9BAFAAF6-17ED-9BDC-3A5A-7698271E7BB4}"/>
              </a:ext>
            </a:extLst>
          </p:cNvPr>
          <p:cNvSpPr/>
          <p:nvPr/>
        </p:nvSpPr>
        <p:spPr>
          <a:xfrm rot="21182793">
            <a:off x="8249124" y="2323078"/>
            <a:ext cx="261764" cy="251394"/>
          </a:xfrm>
          <a:prstGeom prst="ellipse">
            <a:avLst/>
          </a:prstGeom>
          <a:solidFill>
            <a:schemeClr val="accent1">
              <a:lumMod val="60000"/>
              <a:lumOff val="40000"/>
            </a:schemeClr>
          </a:solidFill>
          <a:ln>
            <a:solidFill>
              <a:srgbClr val="005897"/>
            </a:solidFill>
          </a:ln>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zh-CN" altLang="en-US"/>
          </a:p>
        </p:txBody>
      </p:sp>
    </p:spTree>
    <p:extLst>
      <p:ext uri="{BB962C8B-B14F-4D97-AF65-F5344CB8AC3E}">
        <p14:creationId xmlns:p14="http://schemas.microsoft.com/office/powerpoint/2010/main" val="156126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E232C-45CB-6218-F11F-B59D9273C5AB}"/>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8EAF5D52-52B2-4C66-8827-134AAE576AD9}"/>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B7205ED7-E97E-1302-34AB-97DBD94D9F55}"/>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696C1012-6889-5A57-9310-BB8D0979266B}"/>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C5C15D1E-5F7C-DB64-D048-A700635D2A44}"/>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36</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016F2508-D73F-DDAF-AC8C-E55E29092028}"/>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银河系暗物质全局画像</a:t>
            </a:r>
            <a:endPar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3" name="图片 2" descr="/private/var/folders/f1/t_hxfyvd6xb5h76fl6dd2cqm0000gn/T/com.kingsoft.wpsoffice.mac/picturecompress_20230306141945/output_41.jpgoutput_41">
            <a:extLst>
              <a:ext uri="{FF2B5EF4-FFF2-40B4-BE49-F238E27FC236}">
                <a16:creationId xmlns:a16="http://schemas.microsoft.com/office/drawing/2014/main" id="{6078A85D-6A5D-9D7A-D755-82FB893F0C06}"/>
              </a:ext>
            </a:extLst>
          </p:cNvPr>
          <p:cNvPicPr>
            <a:picLocks noChangeAspect="1"/>
          </p:cNvPicPr>
          <p:nvPr/>
        </p:nvPicPr>
        <p:blipFill>
          <a:blip r:embed="rId2"/>
          <a:stretch>
            <a:fillRect/>
          </a:stretch>
        </p:blipFill>
        <p:spPr>
          <a:xfrm>
            <a:off x="3575441" y="2915510"/>
            <a:ext cx="1880001" cy="1880001"/>
          </a:xfrm>
          <a:prstGeom prst="rect">
            <a:avLst/>
          </a:prstGeom>
        </p:spPr>
      </p:pic>
      <p:pic>
        <p:nvPicPr>
          <p:cNvPr id="4" name="图片 3" descr="/private/var/folders/f1/t_hxfyvd6xb5h76fl6dd2cqm0000gn/T/com.kingsoft.wpsoffice.mac/picturecompress_20230306141945/output_43.pngoutput_43">
            <a:extLst>
              <a:ext uri="{FF2B5EF4-FFF2-40B4-BE49-F238E27FC236}">
                <a16:creationId xmlns:a16="http://schemas.microsoft.com/office/drawing/2014/main" id="{17D59579-E5F9-F97D-7BFA-ECC7CD622E2F}"/>
              </a:ext>
            </a:extLst>
          </p:cNvPr>
          <p:cNvPicPr>
            <a:picLocks noChangeAspect="1"/>
          </p:cNvPicPr>
          <p:nvPr/>
        </p:nvPicPr>
        <p:blipFill>
          <a:blip r:embed="rId3"/>
          <a:stretch>
            <a:fillRect/>
          </a:stretch>
        </p:blipFill>
        <p:spPr>
          <a:xfrm>
            <a:off x="8734768" y="1179217"/>
            <a:ext cx="2113901" cy="2090542"/>
          </a:xfrm>
          <a:prstGeom prst="rect">
            <a:avLst/>
          </a:prstGeom>
        </p:spPr>
      </p:pic>
      <p:sp>
        <p:nvSpPr>
          <p:cNvPr id="5" name="文本框 4">
            <a:extLst>
              <a:ext uri="{FF2B5EF4-FFF2-40B4-BE49-F238E27FC236}">
                <a16:creationId xmlns:a16="http://schemas.microsoft.com/office/drawing/2014/main" id="{BFE6FCBC-C15F-CF5C-4B39-FC286EEAD91C}"/>
              </a:ext>
            </a:extLst>
          </p:cNvPr>
          <p:cNvSpPr txBox="1"/>
          <p:nvPr/>
        </p:nvSpPr>
        <p:spPr>
          <a:xfrm>
            <a:off x="598867" y="3283623"/>
            <a:ext cx="2205557" cy="646331"/>
          </a:xfrm>
          <a:prstGeom prst="rect">
            <a:avLst/>
          </a:prstGeom>
          <a:solidFill>
            <a:schemeClr val="accent1">
              <a:lumMod val="20000"/>
              <a:lumOff val="80000"/>
            </a:schemeClr>
          </a:solidFill>
          <a:ln>
            <a:noFill/>
          </a:ln>
        </p:spPr>
        <p:txBody>
          <a:bodyPr wrap="square" rtlCol="0">
            <a:noAutofit/>
          </a:bodyPr>
          <a:lstStyle/>
          <a:p>
            <a:pPr algn="ctr"/>
            <a:r>
              <a:rPr lang="zh-CN" altLang="en-US" b="1" dirty="0">
                <a:latin typeface="Times New Roman" panose="02020603050405020304" pitchFamily="18" charset="0"/>
                <a:ea typeface="微软雅黑" panose="020B0503020204020204" pitchFamily="34" charset="-122"/>
              </a:rPr>
              <a:t>从太阳邻域</a:t>
            </a:r>
            <a:r>
              <a:rPr kumimoji="1" lang="zh-CN" altLang="en-US" b="1" dirty="0">
                <a:latin typeface="Times New Roman" panose="02020603050405020304" pitchFamily="18" charset="0"/>
                <a:ea typeface="微软雅黑" panose="020B0503020204020204" pitchFamily="34" charset="-122"/>
              </a:rPr>
              <a:t>到</a:t>
            </a:r>
            <a:endParaRPr kumimoji="1" lang="en-US" altLang="zh-CN" b="1" dirty="0">
              <a:latin typeface="Times New Roman" panose="02020603050405020304" pitchFamily="18" charset="0"/>
              <a:ea typeface="微软雅黑" panose="020B0503020204020204" pitchFamily="34" charset="-122"/>
            </a:endParaRPr>
          </a:p>
          <a:p>
            <a:pPr algn="ctr"/>
            <a:r>
              <a:rPr kumimoji="1" lang="zh-CN" altLang="en-US" b="1" dirty="0">
                <a:latin typeface="Times New Roman" panose="02020603050405020304" pitchFamily="18" charset="0"/>
                <a:ea typeface="微软雅黑" panose="020B0503020204020204" pitchFamily="34" charset="-122"/>
              </a:rPr>
              <a:t>银河系整体</a:t>
            </a:r>
          </a:p>
        </p:txBody>
      </p:sp>
      <p:grpSp>
        <p:nvGrpSpPr>
          <p:cNvPr id="6" name="组合 5">
            <a:extLst>
              <a:ext uri="{FF2B5EF4-FFF2-40B4-BE49-F238E27FC236}">
                <a16:creationId xmlns:a16="http://schemas.microsoft.com/office/drawing/2014/main" id="{C67B46AC-EACC-4CE8-8ACB-F56CF78AC58B}"/>
              </a:ext>
            </a:extLst>
          </p:cNvPr>
          <p:cNvGrpSpPr/>
          <p:nvPr/>
        </p:nvGrpSpPr>
        <p:grpSpPr>
          <a:xfrm>
            <a:off x="590596" y="4057844"/>
            <a:ext cx="2213852" cy="1922633"/>
            <a:chOff x="558806" y="4210105"/>
            <a:chExt cx="2015876" cy="1988605"/>
          </a:xfrm>
        </p:grpSpPr>
        <p:pic>
          <p:nvPicPr>
            <p:cNvPr id="7" name="图片 6" descr="/private/var/folders/f1/t_hxfyvd6xb5h76fl6dd2cqm0000gn/T/com.kingsoft.wpsoffice.mac/picturecompress_20230306141945/output_40.pngoutput_40">
              <a:extLst>
                <a:ext uri="{FF2B5EF4-FFF2-40B4-BE49-F238E27FC236}">
                  <a16:creationId xmlns:a16="http://schemas.microsoft.com/office/drawing/2014/main" id="{EF7C6FDE-1B16-1277-9150-BECFC6F10BF4}"/>
                </a:ext>
              </a:extLst>
            </p:cNvPr>
            <p:cNvPicPr>
              <a:picLocks noChangeAspect="1"/>
            </p:cNvPicPr>
            <p:nvPr/>
          </p:nvPicPr>
          <p:blipFill rotWithShape="1">
            <a:blip r:embed="rId4"/>
            <a:srcRect/>
            <a:stretch>
              <a:fillRect/>
            </a:stretch>
          </p:blipFill>
          <p:spPr>
            <a:xfrm>
              <a:off x="558806" y="4210105"/>
              <a:ext cx="2015876" cy="1988605"/>
            </a:xfrm>
            <a:prstGeom prst="rect">
              <a:avLst/>
            </a:prstGeom>
          </p:spPr>
        </p:pic>
        <p:sp>
          <p:nvSpPr>
            <p:cNvPr id="8" name="椭圆 7">
              <a:extLst>
                <a:ext uri="{FF2B5EF4-FFF2-40B4-BE49-F238E27FC236}">
                  <a16:creationId xmlns:a16="http://schemas.microsoft.com/office/drawing/2014/main" id="{199A28A3-E0AC-E48A-7EED-8D17A7214DCE}"/>
                </a:ext>
              </a:extLst>
            </p:cNvPr>
            <p:cNvSpPr/>
            <p:nvPr/>
          </p:nvSpPr>
          <p:spPr bwMode="auto">
            <a:xfrm>
              <a:off x="1368357" y="5347091"/>
              <a:ext cx="396773" cy="396729"/>
            </a:xfrm>
            <a:prstGeom prst="ellipse">
              <a:avLst/>
            </a:prstGeom>
            <a:noFill/>
            <a:ln w="158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1" lang="zh-CN" altLang="en-US" sz="2400" b="0" i="0" u="none" strike="noStrike" cap="none" normalizeH="0">
                <a:ln>
                  <a:noFill/>
                </a:ln>
                <a:solidFill>
                  <a:schemeClr val="tx1"/>
                </a:solidFill>
                <a:effectLst/>
                <a:latin typeface="Times New Roman" panose="02020603050405020304" pitchFamily="18" charset="0"/>
                <a:ea typeface="微软雅黑" panose="020B0503020204020204" pitchFamily="34" charset="-122"/>
              </a:endParaRPr>
            </a:p>
          </p:txBody>
        </p:sp>
      </p:grpSp>
      <p:pic>
        <p:nvPicPr>
          <p:cNvPr id="9" name="图片 8" descr="/private/var/folders/f1/t_hxfyvd6xb5h76fl6dd2cqm0000gn/T/com.kingsoft.wpsoffice.mac/picturecompress_20230306141945/output_42.pngoutput_42">
            <a:extLst>
              <a:ext uri="{FF2B5EF4-FFF2-40B4-BE49-F238E27FC236}">
                <a16:creationId xmlns:a16="http://schemas.microsoft.com/office/drawing/2014/main" id="{7DFF8A6F-5D51-F674-1A9E-B817E07A84F7}"/>
              </a:ext>
            </a:extLst>
          </p:cNvPr>
          <p:cNvPicPr>
            <a:picLocks noChangeAspect="1"/>
          </p:cNvPicPr>
          <p:nvPr/>
        </p:nvPicPr>
        <p:blipFill>
          <a:blip r:embed="rId5"/>
          <a:stretch>
            <a:fillRect/>
          </a:stretch>
        </p:blipFill>
        <p:spPr>
          <a:xfrm>
            <a:off x="6197070" y="1677327"/>
            <a:ext cx="1901937" cy="1672558"/>
          </a:xfrm>
          <a:prstGeom prst="rect">
            <a:avLst/>
          </a:prstGeom>
        </p:spPr>
      </p:pic>
      <p:sp>
        <p:nvSpPr>
          <p:cNvPr id="10" name="椭圆 9">
            <a:extLst>
              <a:ext uri="{FF2B5EF4-FFF2-40B4-BE49-F238E27FC236}">
                <a16:creationId xmlns:a16="http://schemas.microsoft.com/office/drawing/2014/main" id="{A4C7B150-29DF-7D19-359B-1810E7B9E0B5}"/>
              </a:ext>
            </a:extLst>
          </p:cNvPr>
          <p:cNvSpPr/>
          <p:nvPr/>
        </p:nvSpPr>
        <p:spPr bwMode="auto">
          <a:xfrm>
            <a:off x="7308918" y="2258634"/>
            <a:ext cx="297580" cy="297547"/>
          </a:xfrm>
          <a:prstGeom prst="ellipse">
            <a:avLst/>
          </a:prstGeom>
          <a:solidFill>
            <a:srgbClr val="FF0000">
              <a:alpha val="49000"/>
            </a:srgbClr>
          </a:solidFill>
          <a:ln w="158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1" lang="zh-CN" altLang="en-US" sz="2400" b="0" i="0" u="none" strike="noStrike" cap="none" normalizeH="0">
              <a:ln>
                <a:noFill/>
              </a:ln>
              <a:solidFill>
                <a:schemeClr val="tx1"/>
              </a:solidFill>
              <a:effectLst/>
              <a:latin typeface="Times New Roman" panose="02020603050405020304" pitchFamily="18" charset="0"/>
              <a:ea typeface="微软雅黑" panose="020B0503020204020204" pitchFamily="34" charset="-122"/>
            </a:endParaRPr>
          </a:p>
        </p:txBody>
      </p:sp>
      <p:sp>
        <p:nvSpPr>
          <p:cNvPr id="11" name="文本框 10">
            <a:extLst>
              <a:ext uri="{FF2B5EF4-FFF2-40B4-BE49-F238E27FC236}">
                <a16:creationId xmlns:a16="http://schemas.microsoft.com/office/drawing/2014/main" id="{DC3A0442-B2CD-6ABB-F1AE-3DDDAFE8C792}"/>
              </a:ext>
            </a:extLst>
          </p:cNvPr>
          <p:cNvSpPr txBox="1"/>
          <p:nvPr/>
        </p:nvSpPr>
        <p:spPr>
          <a:xfrm>
            <a:off x="5947341" y="1212206"/>
            <a:ext cx="2255688" cy="369332"/>
          </a:xfrm>
          <a:prstGeom prst="rect">
            <a:avLst/>
          </a:prstGeom>
          <a:solidFill>
            <a:schemeClr val="accent2">
              <a:lumMod val="20000"/>
              <a:lumOff val="80000"/>
            </a:schemeClr>
          </a:solidFill>
          <a:ln>
            <a:noFill/>
          </a:ln>
        </p:spPr>
        <p:txBody>
          <a:bodyPr wrap="square" rtlCol="0">
            <a:spAutoFit/>
          </a:bodyPr>
          <a:lstStyle/>
          <a:p>
            <a:pPr algn="ctr"/>
            <a:r>
              <a:rPr kumimoji="1" lang="zh-CN" altLang="en-US" b="1" dirty="0">
                <a:latin typeface="Times New Roman" panose="02020603050405020304" pitchFamily="18" charset="0"/>
                <a:ea typeface="微软雅黑" panose="020B0503020204020204" pitchFamily="34" charset="-122"/>
              </a:rPr>
              <a:t>全局画像，看到细节</a:t>
            </a:r>
          </a:p>
        </p:txBody>
      </p:sp>
      <p:sp>
        <p:nvSpPr>
          <p:cNvPr id="12" name="等腰三角形 78">
            <a:extLst>
              <a:ext uri="{FF2B5EF4-FFF2-40B4-BE49-F238E27FC236}">
                <a16:creationId xmlns:a16="http://schemas.microsoft.com/office/drawing/2014/main" id="{A802ACEF-750F-2DF2-094C-E9B2B2C6B4DD}"/>
              </a:ext>
            </a:extLst>
          </p:cNvPr>
          <p:cNvSpPr/>
          <p:nvPr/>
        </p:nvSpPr>
        <p:spPr>
          <a:xfrm rot="16200000">
            <a:off x="7101270" y="1754531"/>
            <a:ext cx="2090541" cy="953519"/>
          </a:xfrm>
          <a:prstGeom prst="triangle">
            <a:avLst>
              <a:gd name="adj" fmla="val 41647"/>
            </a:avLst>
          </a:prstGeom>
          <a:gradFill>
            <a:gsLst>
              <a:gs pos="0">
                <a:srgbClr val="C00000"/>
              </a:gs>
              <a:gs pos="100000">
                <a:srgbClr val="C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3" name="箭头: 右 79">
            <a:extLst>
              <a:ext uri="{FF2B5EF4-FFF2-40B4-BE49-F238E27FC236}">
                <a16:creationId xmlns:a16="http://schemas.microsoft.com/office/drawing/2014/main" id="{F35393FB-B809-EBBF-DF8C-5DEFFC08C5EB}"/>
              </a:ext>
            </a:extLst>
          </p:cNvPr>
          <p:cNvSpPr/>
          <p:nvPr/>
        </p:nvSpPr>
        <p:spPr>
          <a:xfrm rot="19800000">
            <a:off x="5264485" y="2902350"/>
            <a:ext cx="857239" cy="530062"/>
          </a:xfrm>
          <a:prstGeom prst="rightArrow">
            <a:avLst>
              <a:gd name="adj1" fmla="val 50000"/>
              <a:gd name="adj2" fmla="val 56945"/>
            </a:avLst>
          </a:prstGeom>
          <a:gradFill>
            <a:gsLst>
              <a:gs pos="0">
                <a:schemeClr val="bg1">
                  <a:alpha val="89000"/>
                </a:schemeClr>
              </a:gs>
              <a:gs pos="95000">
                <a:srgbClr val="C00000"/>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右 80">
            <a:extLst>
              <a:ext uri="{FF2B5EF4-FFF2-40B4-BE49-F238E27FC236}">
                <a16:creationId xmlns:a16="http://schemas.microsoft.com/office/drawing/2014/main" id="{AFECDDA3-8D26-5B4F-4C85-FF0364DBED2F}"/>
              </a:ext>
            </a:extLst>
          </p:cNvPr>
          <p:cNvSpPr/>
          <p:nvPr/>
        </p:nvSpPr>
        <p:spPr>
          <a:xfrm rot="19800000">
            <a:off x="2856925" y="4121293"/>
            <a:ext cx="857239" cy="530062"/>
          </a:xfrm>
          <a:prstGeom prst="rightArrow">
            <a:avLst>
              <a:gd name="adj1" fmla="val 50000"/>
              <a:gd name="adj2" fmla="val 56945"/>
            </a:avLst>
          </a:prstGeom>
          <a:gradFill>
            <a:gsLst>
              <a:gs pos="0">
                <a:schemeClr val="bg1">
                  <a:alpha val="89000"/>
                </a:schemeClr>
              </a:gs>
              <a:gs pos="95000">
                <a:srgbClr val="C00000"/>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DEA9567D-8820-6147-6C52-2BDAC354E3C0}"/>
              </a:ext>
            </a:extLst>
          </p:cNvPr>
          <p:cNvSpPr txBox="1"/>
          <p:nvPr/>
        </p:nvSpPr>
        <p:spPr>
          <a:xfrm>
            <a:off x="3126455" y="4900219"/>
            <a:ext cx="3361481" cy="1358115"/>
          </a:xfrm>
          <a:prstGeom prst="rect">
            <a:avLst/>
          </a:prstGeom>
          <a:solidFill>
            <a:schemeClr val="accent1">
              <a:lumMod val="20000"/>
              <a:lumOff val="80000"/>
            </a:schemeClr>
          </a:solidFill>
          <a:ln>
            <a:noFill/>
          </a:ln>
        </p:spPr>
        <p:txBody>
          <a:bodyPr wrap="square" rtlCol="0">
            <a:noAutofit/>
          </a:bodyPr>
          <a:lstStyle/>
          <a:p>
            <a:pPr>
              <a:spcAft>
                <a:spcPts val="800"/>
              </a:spcAft>
            </a:pPr>
            <a:endParaRPr lang="en-US" altLang="zh-CN" sz="1600" b="1" dirty="0">
              <a:solidFill>
                <a:srgbClr val="C00000"/>
              </a:solidFill>
              <a:latin typeface="Times New Roman" panose="02020603050405020304" pitchFamily="18" charset="0"/>
              <a:ea typeface="微软雅黑" panose="020B0503020204020204" pitchFamily="34" charset="-122"/>
              <a:sym typeface="Wingdings" panose="05000000000000000000" pitchFamily="2" charset="2"/>
            </a:endParaRPr>
          </a:p>
        </p:txBody>
      </p:sp>
      <p:sp>
        <p:nvSpPr>
          <p:cNvPr id="16" name="文本框 15">
            <a:extLst>
              <a:ext uri="{FF2B5EF4-FFF2-40B4-BE49-F238E27FC236}">
                <a16:creationId xmlns:a16="http://schemas.microsoft.com/office/drawing/2014/main" id="{E8EDBD15-E23E-C59A-E9C2-E547D642B1EE}"/>
              </a:ext>
            </a:extLst>
          </p:cNvPr>
          <p:cNvSpPr txBox="1"/>
          <p:nvPr/>
        </p:nvSpPr>
        <p:spPr>
          <a:xfrm>
            <a:off x="3140920" y="4918301"/>
            <a:ext cx="2936476" cy="870238"/>
          </a:xfrm>
          <a:prstGeom prst="rect">
            <a:avLst/>
          </a:prstGeom>
          <a:noFill/>
        </p:spPr>
        <p:txBody>
          <a:bodyPr wrap="square">
            <a:spAutoFit/>
          </a:bodyPr>
          <a:lstStyle/>
          <a:p>
            <a:pPr>
              <a:lnSpc>
                <a:spcPct val="120000"/>
              </a:lnSpc>
              <a:spcAft>
                <a:spcPts val="800"/>
              </a:spcAft>
            </a:pPr>
            <a:r>
              <a:rPr lang="zh-CN" altLang="en-US" sz="2200" b="1" dirty="0">
                <a:solidFill>
                  <a:srgbClr val="005897"/>
                </a:solidFill>
                <a:latin typeface="Times New Roman" panose="02020603050405020304" pitchFamily="18" charset="0"/>
                <a:ea typeface="微软雅黑" panose="020B0503020204020204" pitchFamily="34" charset="-122"/>
              </a:rPr>
              <a:t>①</a:t>
            </a:r>
            <a:r>
              <a:rPr kumimoji="1" lang="zh-CN" altLang="en-US" sz="2200" b="1" dirty="0">
                <a:solidFill>
                  <a:srgbClr val="005897"/>
                </a:solidFill>
                <a:latin typeface="Times New Roman" panose="02020603050405020304" pitchFamily="18" charset="0"/>
                <a:ea typeface="微软雅黑" panose="020B0503020204020204" pitchFamily="34" charset="-122"/>
              </a:rPr>
              <a:t>银河系（暗）物质分布及总质量测量</a:t>
            </a:r>
            <a:r>
              <a:rPr lang="zh-CN" altLang="en-US" sz="2200" b="1" dirty="0">
                <a:solidFill>
                  <a:srgbClr val="005897"/>
                </a:solidFill>
                <a:latin typeface="Times New Roman" panose="02020603050405020304" pitchFamily="18" charset="0"/>
                <a:ea typeface="微软雅黑" panose="020B0503020204020204" pitchFamily="34" charset="-122"/>
                <a:sym typeface="Wingdings" panose="05000000000000000000" pitchFamily="2" charset="2"/>
              </a:rPr>
              <a:t>：</a:t>
            </a:r>
            <a:endParaRPr lang="en-US" altLang="zh-CN" sz="2200" b="1" dirty="0">
              <a:solidFill>
                <a:srgbClr val="005897"/>
              </a:solidFill>
              <a:latin typeface="Times New Roman" panose="02020603050405020304" pitchFamily="18" charset="0"/>
              <a:ea typeface="微软雅黑" panose="020B0503020204020204" pitchFamily="34" charset="-122"/>
              <a:sym typeface="Wingdings" panose="05000000000000000000" pitchFamily="2" charset="2"/>
            </a:endParaRPr>
          </a:p>
        </p:txBody>
      </p:sp>
      <p:sp>
        <p:nvSpPr>
          <p:cNvPr id="17" name="文本框 16">
            <a:extLst>
              <a:ext uri="{FF2B5EF4-FFF2-40B4-BE49-F238E27FC236}">
                <a16:creationId xmlns:a16="http://schemas.microsoft.com/office/drawing/2014/main" id="{4DE25CF1-AE80-99CB-5A5C-AF92E79957F5}"/>
              </a:ext>
            </a:extLst>
          </p:cNvPr>
          <p:cNvSpPr txBox="1"/>
          <p:nvPr/>
        </p:nvSpPr>
        <p:spPr>
          <a:xfrm>
            <a:off x="3140918" y="5801074"/>
            <a:ext cx="3361481" cy="400110"/>
          </a:xfrm>
          <a:prstGeom prst="rect">
            <a:avLst/>
          </a:prstGeom>
          <a:noFill/>
        </p:spPr>
        <p:txBody>
          <a:bodyPr wrap="square">
            <a:spAutoFit/>
          </a:bodyPr>
          <a:lstStyle/>
          <a:p>
            <a:pPr marL="285750" indent="-285750">
              <a:spcAft>
                <a:spcPts val="800"/>
              </a:spcAft>
              <a:buFont typeface="Wingdings" panose="05000000000000000000" pitchFamily="2" charset="2"/>
              <a:buChar char="p"/>
            </a:pPr>
            <a:r>
              <a:rPr kumimoji="1"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远至</a:t>
            </a:r>
            <a:r>
              <a:rPr kumimoji="1"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维里半径</a:t>
            </a:r>
            <a:r>
              <a:rPr kumimoji="1"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的旋转曲线</a:t>
            </a:r>
            <a:endParaRPr kumimoji="1" lang="en-US" altLang="zh-CN" sz="2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a:extLst>
              <a:ext uri="{FF2B5EF4-FFF2-40B4-BE49-F238E27FC236}">
                <a16:creationId xmlns:a16="http://schemas.microsoft.com/office/drawing/2014/main" id="{5577AF04-3E71-A8B7-D697-FB231ACCB9A5}"/>
              </a:ext>
            </a:extLst>
          </p:cNvPr>
          <p:cNvSpPr txBox="1"/>
          <p:nvPr/>
        </p:nvSpPr>
        <p:spPr>
          <a:xfrm>
            <a:off x="6494696" y="3662739"/>
            <a:ext cx="4353973" cy="2595595"/>
          </a:xfrm>
          <a:prstGeom prst="rect">
            <a:avLst/>
          </a:prstGeom>
          <a:solidFill>
            <a:schemeClr val="accent2">
              <a:lumMod val="20000"/>
              <a:lumOff val="80000"/>
            </a:schemeClr>
          </a:solidFill>
          <a:ln>
            <a:noFill/>
          </a:ln>
        </p:spPr>
        <p:txBody>
          <a:bodyPr wrap="square" rtlCol="0">
            <a:noAutofit/>
          </a:bodyPr>
          <a:lstStyle/>
          <a:p>
            <a:pPr>
              <a:spcAft>
                <a:spcPts val="800"/>
              </a:spcAft>
            </a:pPr>
            <a:endParaRPr lang="en-US" altLang="zh-CN" sz="1600" b="1" dirty="0">
              <a:solidFill>
                <a:srgbClr val="C00000"/>
              </a:solidFill>
              <a:latin typeface="Times New Roman" panose="02020603050405020304" pitchFamily="18" charset="0"/>
              <a:ea typeface="微软雅黑" panose="020B0503020204020204" pitchFamily="34" charset="-122"/>
              <a:sym typeface="Wingdings" panose="05000000000000000000" pitchFamily="2" charset="2"/>
            </a:endParaRPr>
          </a:p>
        </p:txBody>
      </p:sp>
      <p:sp>
        <p:nvSpPr>
          <p:cNvPr id="19" name="文本框 18">
            <a:extLst>
              <a:ext uri="{FF2B5EF4-FFF2-40B4-BE49-F238E27FC236}">
                <a16:creationId xmlns:a16="http://schemas.microsoft.com/office/drawing/2014/main" id="{18471A82-9273-E0D4-23B3-CE9DA365B700}"/>
              </a:ext>
            </a:extLst>
          </p:cNvPr>
          <p:cNvSpPr txBox="1"/>
          <p:nvPr/>
        </p:nvSpPr>
        <p:spPr>
          <a:xfrm>
            <a:off x="6633719" y="3728107"/>
            <a:ext cx="3901760" cy="430887"/>
          </a:xfrm>
          <a:prstGeom prst="rect">
            <a:avLst/>
          </a:prstGeom>
          <a:noFill/>
        </p:spPr>
        <p:txBody>
          <a:bodyPr wrap="square" rtlCol="0">
            <a:spAutoFit/>
          </a:bodyPr>
          <a:lstStyle/>
          <a:p>
            <a:r>
              <a:rPr lang="zh-CN" altLang="en-US" sz="2200" b="1" dirty="0">
                <a:solidFill>
                  <a:srgbClr val="C00000"/>
                </a:solidFill>
                <a:latin typeface="Times New Roman" panose="02020603050405020304" pitchFamily="18" charset="0"/>
                <a:ea typeface="微软雅黑" panose="020B0503020204020204" pitchFamily="34" charset="-122"/>
                <a:cs typeface="Times New Roman Regular" panose="02020603050405020304" charset="0"/>
              </a:rPr>
              <a:t>②银河系暗物质全局画像：</a:t>
            </a:r>
          </a:p>
        </p:txBody>
      </p:sp>
      <p:sp>
        <p:nvSpPr>
          <p:cNvPr id="20" name="文本框 19">
            <a:extLst>
              <a:ext uri="{FF2B5EF4-FFF2-40B4-BE49-F238E27FC236}">
                <a16:creationId xmlns:a16="http://schemas.microsoft.com/office/drawing/2014/main" id="{9EF65E0E-5994-7894-9C1D-E2C2235D2E6D}"/>
              </a:ext>
            </a:extLst>
          </p:cNvPr>
          <p:cNvSpPr txBox="1"/>
          <p:nvPr/>
        </p:nvSpPr>
        <p:spPr>
          <a:xfrm>
            <a:off x="6627966" y="4171142"/>
            <a:ext cx="4220703" cy="1984389"/>
          </a:xfrm>
          <a:prstGeom prst="rect">
            <a:avLst/>
          </a:prstGeom>
          <a:noFill/>
        </p:spPr>
        <p:txBody>
          <a:bodyPr wrap="square">
            <a:spAutoFit/>
          </a:bodyPr>
          <a:lstStyle/>
          <a:p>
            <a:pPr marL="342900" indent="-342900">
              <a:lnSpc>
                <a:spcPct val="120000"/>
              </a:lnSpc>
              <a:spcAft>
                <a:spcPts val="600"/>
              </a:spcAft>
              <a:buFont typeface="+mj-lt"/>
              <a:buAutoNum type="alphaLcPeriod"/>
            </a:pPr>
            <a:r>
              <a:rPr kumimoji="1"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暗物质的全局形状（随</a:t>
            </a:r>
            <a:r>
              <a:rPr kumimoji="1"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r</a:t>
            </a:r>
            <a:r>
              <a:rPr kumimoji="1"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a:t>
            </a:r>
            <a:r>
              <a:rPr kumimoji="1"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随年龄？</a:t>
            </a:r>
            <a:r>
              <a:rPr kumimoji="1"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a:t>
            </a:r>
            <a:endParaRPr kumimoji="1" lang="en-US" altLang="zh-CN" sz="2000" b="1"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20000"/>
              </a:lnSpc>
              <a:spcAft>
                <a:spcPts val="600"/>
              </a:spcAft>
              <a:buFont typeface="+mj-lt"/>
              <a:buAutoNum type="alphaLcPeriod"/>
            </a:pP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全局画像：通过动力学建模，无参化高精度测量银河系不同空间位置处的暗物质密度</a:t>
            </a:r>
          </a:p>
        </p:txBody>
      </p:sp>
      <p:sp>
        <p:nvSpPr>
          <p:cNvPr id="21" name="文本框 20">
            <a:extLst>
              <a:ext uri="{FF2B5EF4-FFF2-40B4-BE49-F238E27FC236}">
                <a16:creationId xmlns:a16="http://schemas.microsoft.com/office/drawing/2014/main" id="{DD5C2DC5-11E6-92C0-3677-048DE9F8530F}"/>
              </a:ext>
            </a:extLst>
          </p:cNvPr>
          <p:cNvSpPr txBox="1"/>
          <p:nvPr/>
        </p:nvSpPr>
        <p:spPr>
          <a:xfrm>
            <a:off x="590596" y="1143420"/>
            <a:ext cx="5477775" cy="2018245"/>
          </a:xfrm>
          <a:prstGeom prst="rect">
            <a:avLst/>
          </a:prstGeom>
          <a:noFill/>
        </p:spPr>
        <p:txBody>
          <a:bodyPr wrap="square" rtlCol="0">
            <a:spAutoFit/>
          </a:bodyPr>
          <a:lstStyle/>
          <a:p>
            <a:pPr>
              <a:lnSpc>
                <a:spcPct val="130000"/>
              </a:lnSpc>
            </a:pPr>
            <a:r>
              <a:rPr lang="zh-CN" altLang="en-US" sz="2400" b="1" dirty="0">
                <a:solidFill>
                  <a:srgbClr val="005897"/>
                </a:solidFill>
                <a:latin typeface="Times New Roman" panose="02020603050405020304" pitchFamily="18" charset="0"/>
                <a:ea typeface="微软雅黑" panose="020B0503020204020204" pitchFamily="34" charset="-122"/>
                <a:cs typeface="Times New Roman Regular" panose="02020603050405020304" charset="0"/>
              </a:rPr>
              <a:t>银河系暗物质研究路线图：</a:t>
            </a:r>
            <a:endParaRPr lang="zh-CN" altLang="en-US" sz="2400" b="1" dirty="0">
              <a:solidFill>
                <a:srgbClr val="C00000"/>
              </a:solidFill>
              <a:latin typeface="Times New Roman" panose="02020603050405020304" pitchFamily="18" charset="0"/>
              <a:ea typeface="微软雅黑" panose="020B0503020204020204" pitchFamily="34" charset="-122"/>
              <a:cs typeface="Times New Roman Regular" panose="02020603050405020304" charset="0"/>
            </a:endParaRPr>
          </a:p>
          <a:p>
            <a:pPr>
              <a:lnSpc>
                <a:spcPct val="120000"/>
              </a:lnSpc>
            </a:pPr>
            <a:r>
              <a:rPr lang="zh-CN" altLang="en-US" sz="2000" b="1" dirty="0">
                <a:solidFill>
                  <a:schemeClr val="tx1"/>
                </a:solidFill>
                <a:latin typeface="Times New Roman" panose="02020603050405020304" pitchFamily="18" charset="0"/>
                <a:ea typeface="微软雅黑" panose="020B0503020204020204" pitchFamily="34" charset="-122"/>
                <a:cs typeface="Times New Roman Regular" panose="02020603050405020304" charset="0"/>
              </a:rPr>
              <a:t>由</a:t>
            </a:r>
            <a:r>
              <a:rPr lang="zh-CN" altLang="en-US" sz="2000" b="1" dirty="0">
                <a:latin typeface="Times New Roman" panose="02020603050405020304" pitchFamily="18" charset="0"/>
                <a:ea typeface="微软雅黑" panose="020B0503020204020204" pitchFamily="34" charset="-122"/>
                <a:cs typeface="Times New Roman Regular" panose="02020603050405020304" charset="0"/>
              </a:rPr>
              <a:t>太阳邻域</a:t>
            </a:r>
            <a:r>
              <a:rPr lang="zh-CN" altLang="en-US" sz="2000" b="1" dirty="0">
                <a:solidFill>
                  <a:schemeClr val="tx1"/>
                </a:solidFill>
                <a:latin typeface="Times New Roman" panose="02020603050405020304" pitchFamily="18" charset="0"/>
                <a:ea typeface="微软雅黑" panose="020B0503020204020204" pitchFamily="34" charset="-122"/>
                <a:cs typeface="Times New Roman Regular" panose="02020603050405020304" charset="0"/>
              </a:rPr>
              <a:t>到银河系全局，</a:t>
            </a:r>
            <a:r>
              <a:rPr lang="zh-CN" altLang="en-US" sz="2000" b="1" dirty="0">
                <a:latin typeface="Times New Roman" panose="02020603050405020304" pitchFamily="18" charset="0"/>
                <a:ea typeface="微软雅黑" panose="020B0503020204020204" pitchFamily="34" charset="-122"/>
                <a:cs typeface="Times New Roman Regular" panose="02020603050405020304" charset="0"/>
              </a:rPr>
              <a:t>从模型依赖到无参化估计，</a:t>
            </a:r>
            <a:r>
              <a:rPr lang="zh-CN" altLang="en-US" sz="2000" b="1" dirty="0">
                <a:solidFill>
                  <a:schemeClr val="tx1"/>
                </a:solidFill>
                <a:latin typeface="Times New Roman" panose="02020603050405020304" pitchFamily="18" charset="0"/>
                <a:ea typeface="微软雅黑" panose="020B0503020204020204" pitchFamily="34" charset="-122"/>
                <a:cs typeface="Times New Roman Regular" panose="02020603050405020304" charset="0"/>
              </a:rPr>
              <a:t>基于海量恒星精确参数，逐步推进对暗物质的深入理解，</a:t>
            </a:r>
            <a:r>
              <a:rPr lang="zh-CN" altLang="en-US" sz="2000" b="1" dirty="0">
                <a:solidFill>
                  <a:srgbClr val="C00000"/>
                </a:solidFill>
                <a:latin typeface="Times New Roman" panose="02020603050405020304" pitchFamily="18" charset="0"/>
                <a:ea typeface="微软雅黑" panose="020B0503020204020204" pitchFamily="34" charset="-122"/>
                <a:cs typeface="Times New Roman Regular" panose="02020603050405020304" charset="0"/>
              </a:rPr>
              <a:t>探索暗物质本质这一重大而基础问题</a:t>
            </a:r>
            <a:endParaRPr kumimoji="1" lang="zh-CN" altLang="en-US" sz="2000" b="1" dirty="0">
              <a:solidFill>
                <a:srgbClr val="C00000"/>
              </a:solidFill>
              <a:latin typeface="Times New Roman" panose="02020603050405020304" pitchFamily="18" charset="0"/>
              <a:ea typeface="微软雅黑" panose="020B0503020204020204" pitchFamily="34" charset="-122"/>
              <a:cs typeface="Times New Roman Regular" panose="02020603050405020304" charset="0"/>
            </a:endParaRPr>
          </a:p>
        </p:txBody>
      </p:sp>
    </p:spTree>
    <p:extLst>
      <p:ext uri="{BB962C8B-B14F-4D97-AF65-F5344CB8AC3E}">
        <p14:creationId xmlns:p14="http://schemas.microsoft.com/office/powerpoint/2010/main" val="3408782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A071F-E33F-98C7-EC71-D7FD5E43C324}"/>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00BD2C07-39B2-5613-AD4C-6C52C2CD2A77}"/>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62AB6452-FD44-7067-CBC6-57C1E91634E7}"/>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A0212F08-BF7D-7462-51C1-128C894B9D48}"/>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C1FCFDF2-C265-DD10-8BFA-0607A2EA1D3C}"/>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37</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46F6FAC6-4EDD-E1B0-F521-85082F37FD30}"/>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银河系暗物质全局画像</a:t>
            </a:r>
            <a:endPar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22" name="组合 21">
            <a:extLst>
              <a:ext uri="{FF2B5EF4-FFF2-40B4-BE49-F238E27FC236}">
                <a16:creationId xmlns:a16="http://schemas.microsoft.com/office/drawing/2014/main" id="{0784FAF4-A8A7-52B7-7545-69945A31AA89}"/>
              </a:ext>
            </a:extLst>
          </p:cNvPr>
          <p:cNvGrpSpPr/>
          <p:nvPr/>
        </p:nvGrpSpPr>
        <p:grpSpPr>
          <a:xfrm>
            <a:off x="890885" y="1507067"/>
            <a:ext cx="9607782" cy="5350933"/>
            <a:chOff x="228429" y="1504642"/>
            <a:chExt cx="12511118" cy="8109526"/>
          </a:xfrm>
        </p:grpSpPr>
        <p:pic>
          <p:nvPicPr>
            <p:cNvPr id="23" name="图片 22" descr="gaia.jpg">
              <a:extLst>
                <a:ext uri="{FF2B5EF4-FFF2-40B4-BE49-F238E27FC236}">
                  <a16:creationId xmlns:a16="http://schemas.microsoft.com/office/drawing/2014/main" id="{A0C46C00-0D6C-EF6C-B495-8E668CF9B086}"/>
                </a:ext>
              </a:extLst>
            </p:cNvPr>
            <p:cNvPicPr>
              <a:picLocks noChangeAspect="1"/>
            </p:cNvPicPr>
            <p:nvPr/>
          </p:nvPicPr>
          <p:blipFill rotWithShape="1">
            <a:blip r:embed="rId2">
              <a:extLst>
                <a:ext uri="{28A0092B-C50C-407E-A947-70E740481C1C}">
                  <a14:useLocalDpi xmlns:a14="http://schemas.microsoft.com/office/drawing/2010/main" val="0"/>
                </a:ext>
              </a:extLst>
            </a:blip>
            <a:srcRect l="7013" t="12482"/>
            <a:stretch/>
          </p:blipFill>
          <p:spPr>
            <a:xfrm>
              <a:off x="382032" y="2030842"/>
              <a:ext cx="2808000" cy="18334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图片 23" descr="lamost.jpg">
              <a:extLst>
                <a:ext uri="{FF2B5EF4-FFF2-40B4-BE49-F238E27FC236}">
                  <a16:creationId xmlns:a16="http://schemas.microsoft.com/office/drawing/2014/main" id="{A85945AB-4DF8-E2A6-3987-C3A8B53D9B6F}"/>
                </a:ext>
              </a:extLst>
            </p:cNvPr>
            <p:cNvPicPr>
              <a:picLocks noChangeAspect="1"/>
            </p:cNvPicPr>
            <p:nvPr/>
          </p:nvPicPr>
          <p:blipFill rotWithShape="1">
            <a:blip r:embed="rId3">
              <a:extLst>
                <a:ext uri="{28A0092B-C50C-407E-A947-70E740481C1C}">
                  <a14:useLocalDpi xmlns:a14="http://schemas.microsoft.com/office/drawing/2010/main" val="0"/>
                </a:ext>
              </a:extLst>
            </a:blip>
            <a:srcRect l="6472" t="19050" r="14018"/>
            <a:stretch/>
          </p:blipFill>
          <p:spPr>
            <a:xfrm>
              <a:off x="381720" y="4434031"/>
              <a:ext cx="2808312" cy="1902787"/>
            </a:xfrm>
            <a:prstGeom prst="roundRect">
              <a:avLst>
                <a:gd name="adj" fmla="val 16667"/>
              </a:avLst>
            </a:prstGeom>
            <a:ln w="76200" cmpd="sng">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图片 24">
              <a:extLst>
                <a:ext uri="{FF2B5EF4-FFF2-40B4-BE49-F238E27FC236}">
                  <a16:creationId xmlns:a16="http://schemas.microsoft.com/office/drawing/2014/main" id="{988E4BEC-50F0-0771-20DE-3D7457961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20" y="6906530"/>
              <a:ext cx="2808000" cy="1417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图片 25">
              <a:extLst>
                <a:ext uri="{FF2B5EF4-FFF2-40B4-BE49-F238E27FC236}">
                  <a16:creationId xmlns:a16="http://schemas.microsoft.com/office/drawing/2014/main" id="{D58E26DA-5AA5-C235-5C91-0E7146DA8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389" y="7160594"/>
              <a:ext cx="2192047" cy="1620000"/>
            </a:xfrm>
            <a:prstGeom prst="rect">
              <a:avLst/>
            </a:prstGeom>
          </p:spPr>
        </p:pic>
        <p:pic>
          <p:nvPicPr>
            <p:cNvPr id="27" name="图片 26">
              <a:extLst>
                <a:ext uri="{FF2B5EF4-FFF2-40B4-BE49-F238E27FC236}">
                  <a16:creationId xmlns:a16="http://schemas.microsoft.com/office/drawing/2014/main" id="{4CDAF535-10EE-E2D5-39D2-FDAE5C1A7E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8508" y="1995018"/>
              <a:ext cx="5108188" cy="1620000"/>
            </a:xfrm>
            <a:prstGeom prst="rect">
              <a:avLst/>
            </a:prstGeom>
          </p:spPr>
        </p:pic>
        <p:pic>
          <p:nvPicPr>
            <p:cNvPr id="28" name="图片 27">
              <a:extLst>
                <a:ext uri="{FF2B5EF4-FFF2-40B4-BE49-F238E27FC236}">
                  <a16:creationId xmlns:a16="http://schemas.microsoft.com/office/drawing/2014/main" id="{51EEB2FC-FA87-8990-06C7-7FE5149C82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9648" y="7155830"/>
              <a:ext cx="2025000" cy="1620000"/>
            </a:xfrm>
            <a:prstGeom prst="rect">
              <a:avLst/>
            </a:prstGeom>
          </p:spPr>
        </p:pic>
        <p:pic>
          <p:nvPicPr>
            <p:cNvPr id="29" name="图片 28">
              <a:extLst>
                <a:ext uri="{FF2B5EF4-FFF2-40B4-BE49-F238E27FC236}">
                  <a16:creationId xmlns:a16="http://schemas.microsoft.com/office/drawing/2014/main" id="{8723EE61-71F6-A83D-4D81-1D70BCA393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2516" y="4434031"/>
              <a:ext cx="3877031" cy="2065810"/>
            </a:xfrm>
            <a:prstGeom prst="rect">
              <a:avLst/>
            </a:prstGeom>
          </p:spPr>
        </p:pic>
        <p:pic>
          <p:nvPicPr>
            <p:cNvPr id="30" name="图片 29">
              <a:extLst>
                <a:ext uri="{FF2B5EF4-FFF2-40B4-BE49-F238E27FC236}">
                  <a16:creationId xmlns:a16="http://schemas.microsoft.com/office/drawing/2014/main" id="{C743511B-4699-D38E-5DAE-F491477A2E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7999" y="4215424"/>
              <a:ext cx="4094601" cy="2340000"/>
            </a:xfrm>
            <a:prstGeom prst="ellipse">
              <a:avLst/>
            </a:prstGeom>
            <a:ln>
              <a:noFill/>
            </a:ln>
            <a:effectLst>
              <a:softEdge rad="112500"/>
            </a:effectLst>
          </p:spPr>
        </p:pic>
        <p:sp>
          <p:nvSpPr>
            <p:cNvPr id="31" name="右大括号 30">
              <a:extLst>
                <a:ext uri="{FF2B5EF4-FFF2-40B4-BE49-F238E27FC236}">
                  <a16:creationId xmlns:a16="http://schemas.microsoft.com/office/drawing/2014/main" id="{3C9AAC49-B034-C926-5580-6BE68A7FDC0D}"/>
                </a:ext>
              </a:extLst>
            </p:cNvPr>
            <p:cNvSpPr/>
            <p:nvPr/>
          </p:nvSpPr>
          <p:spPr bwMode="auto">
            <a:xfrm>
              <a:off x="3271271" y="2990079"/>
              <a:ext cx="936416" cy="4790691"/>
            </a:xfrm>
            <a:prstGeom prst="rightBrace">
              <a:avLst/>
            </a:prstGeom>
            <a:solidFill>
              <a:srgbClr val="FF0000">
                <a:alpha val="0"/>
              </a:srgbClr>
            </a:solidFill>
            <a:ln w="635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4294" tIns="32147" rIns="64294" bIns="32147" numCol="1" rtlCol="0" anchor="t" anchorCtr="0" compatLnSpc="1">
              <a:prstTxWarp prst="textNoShape">
                <a:avLst/>
              </a:prstTxWarp>
            </a:bodyPr>
            <a:lstStyle/>
            <a:p>
              <a:pPr defTabSz="642915" fontAlgn="base">
                <a:lnSpc>
                  <a:spcPct val="93000"/>
                </a:lnSpc>
                <a:spcBef>
                  <a:spcPct val="0"/>
                </a:spcBef>
                <a:spcAft>
                  <a:spcPct val="0"/>
                </a:spcAft>
              </a:pPr>
              <a:endParaRPr lang="zh-CN" altLang="en-US" sz="2109">
                <a:solidFill>
                  <a:srgbClr val="000000"/>
                </a:solidFill>
                <a:latin typeface="Times New Roman" charset="0"/>
                <a:ea typeface="华文宋体" charset="0"/>
                <a:cs typeface="华文宋体" charset="0"/>
                <a:sym typeface="Times New Roman" charset="0"/>
              </a:endParaRPr>
            </a:p>
          </p:txBody>
        </p:sp>
        <p:sp>
          <p:nvSpPr>
            <p:cNvPr id="32" name="文本框 31">
              <a:extLst>
                <a:ext uri="{FF2B5EF4-FFF2-40B4-BE49-F238E27FC236}">
                  <a16:creationId xmlns:a16="http://schemas.microsoft.com/office/drawing/2014/main" id="{782759F5-B9FB-09C6-F9B9-8E00475F5C05}"/>
                </a:ext>
              </a:extLst>
            </p:cNvPr>
            <p:cNvSpPr txBox="1"/>
            <p:nvPr/>
          </p:nvSpPr>
          <p:spPr>
            <a:xfrm>
              <a:off x="228429" y="1504642"/>
              <a:ext cx="3114581" cy="616988"/>
            </a:xfrm>
            <a:prstGeom prst="rect">
              <a:avLst/>
            </a:prstGeom>
            <a:noFill/>
          </p:spPr>
          <p:txBody>
            <a:bodyPr wrap="square" rtlCol="0">
              <a:spAutoFit/>
            </a:bodyPr>
            <a:lstStyle/>
            <a:p>
              <a:pPr algn="ctr"/>
              <a:r>
                <a:rPr kumimoji="1" lang="zh-CN" altLang="en-US" sz="1969" dirty="0">
                  <a:latin typeface="SimHei" charset="-122"/>
                  <a:ea typeface="SimHei" charset="-122"/>
                  <a:cs typeface="SimHei" charset="-122"/>
                </a:rPr>
                <a:t>大规模巡天</a:t>
              </a:r>
            </a:p>
          </p:txBody>
        </p:sp>
        <p:sp>
          <p:nvSpPr>
            <p:cNvPr id="33" name="文本框 32">
              <a:extLst>
                <a:ext uri="{FF2B5EF4-FFF2-40B4-BE49-F238E27FC236}">
                  <a16:creationId xmlns:a16="http://schemas.microsoft.com/office/drawing/2014/main" id="{584E59B8-0D44-39C4-4F9E-CD1306ADD902}"/>
                </a:ext>
              </a:extLst>
            </p:cNvPr>
            <p:cNvSpPr txBox="1"/>
            <p:nvPr/>
          </p:nvSpPr>
          <p:spPr>
            <a:xfrm>
              <a:off x="572633" y="3397104"/>
              <a:ext cx="1574633" cy="549246"/>
            </a:xfrm>
            <a:prstGeom prst="rect">
              <a:avLst/>
            </a:prstGeom>
            <a:noFill/>
          </p:spPr>
          <p:txBody>
            <a:bodyPr wrap="square" rtlCol="0">
              <a:spAutoFit/>
            </a:bodyPr>
            <a:lstStyle/>
            <a:p>
              <a:r>
                <a:rPr kumimoji="1" lang="en-US" altLang="zh-CN" sz="1687" dirty="0">
                  <a:solidFill>
                    <a:schemeClr val="bg1"/>
                  </a:solidFill>
                </a:rPr>
                <a:t>Gaia</a:t>
              </a:r>
              <a:endParaRPr kumimoji="1" lang="zh-CN" altLang="en-US" sz="1687" dirty="0">
                <a:solidFill>
                  <a:schemeClr val="bg1"/>
                </a:solidFill>
              </a:endParaRPr>
            </a:p>
          </p:txBody>
        </p:sp>
        <p:sp>
          <p:nvSpPr>
            <p:cNvPr id="34" name="文本框 33">
              <a:extLst>
                <a:ext uri="{FF2B5EF4-FFF2-40B4-BE49-F238E27FC236}">
                  <a16:creationId xmlns:a16="http://schemas.microsoft.com/office/drawing/2014/main" id="{D49593A6-5E4A-F957-570D-4633102F2CDF}"/>
                </a:ext>
              </a:extLst>
            </p:cNvPr>
            <p:cNvSpPr txBox="1"/>
            <p:nvPr/>
          </p:nvSpPr>
          <p:spPr>
            <a:xfrm>
              <a:off x="381409" y="5893178"/>
              <a:ext cx="2036831" cy="549246"/>
            </a:xfrm>
            <a:prstGeom prst="rect">
              <a:avLst/>
            </a:prstGeom>
            <a:noFill/>
          </p:spPr>
          <p:txBody>
            <a:bodyPr wrap="square" rtlCol="0">
              <a:spAutoFit/>
            </a:bodyPr>
            <a:lstStyle/>
            <a:p>
              <a:r>
                <a:rPr kumimoji="1" lang="en-US" altLang="zh-CN" sz="1687" dirty="0">
                  <a:solidFill>
                    <a:schemeClr val="bg1"/>
                  </a:solidFill>
                </a:rPr>
                <a:t>LAMOST</a:t>
              </a:r>
              <a:endParaRPr kumimoji="1" lang="zh-CN" altLang="en-US" sz="1687" dirty="0">
                <a:solidFill>
                  <a:schemeClr val="bg1"/>
                </a:solidFill>
              </a:endParaRPr>
            </a:p>
          </p:txBody>
        </p:sp>
        <p:sp>
          <p:nvSpPr>
            <p:cNvPr id="35" name="文本框 34">
              <a:extLst>
                <a:ext uri="{FF2B5EF4-FFF2-40B4-BE49-F238E27FC236}">
                  <a16:creationId xmlns:a16="http://schemas.microsoft.com/office/drawing/2014/main" id="{D6018F48-1CB8-F862-5E10-5E9F38859F02}"/>
                </a:ext>
              </a:extLst>
            </p:cNvPr>
            <p:cNvSpPr txBox="1"/>
            <p:nvPr/>
          </p:nvSpPr>
          <p:spPr>
            <a:xfrm>
              <a:off x="1233590" y="7936675"/>
              <a:ext cx="2036831" cy="549246"/>
            </a:xfrm>
            <a:prstGeom prst="rect">
              <a:avLst/>
            </a:prstGeom>
            <a:noFill/>
          </p:spPr>
          <p:txBody>
            <a:bodyPr wrap="square" rtlCol="0">
              <a:spAutoFit/>
            </a:bodyPr>
            <a:lstStyle/>
            <a:p>
              <a:r>
                <a:rPr kumimoji="1" lang="en-US" altLang="zh-CN" sz="1687" dirty="0">
                  <a:solidFill>
                    <a:schemeClr val="bg1"/>
                  </a:solidFill>
                </a:rPr>
                <a:t>CSST</a:t>
              </a:r>
              <a:endParaRPr kumimoji="1" lang="zh-CN" altLang="en-US" sz="1687" dirty="0">
                <a:solidFill>
                  <a:schemeClr val="bg1"/>
                </a:solidFill>
              </a:endParaRPr>
            </a:p>
          </p:txBody>
        </p:sp>
        <p:sp>
          <p:nvSpPr>
            <p:cNvPr id="36" name="文本框 35">
              <a:extLst>
                <a:ext uri="{FF2B5EF4-FFF2-40B4-BE49-F238E27FC236}">
                  <a16:creationId xmlns:a16="http://schemas.microsoft.com/office/drawing/2014/main" id="{145147E6-B560-79C7-0396-3DE6808442E5}"/>
                </a:ext>
              </a:extLst>
            </p:cNvPr>
            <p:cNvSpPr txBox="1"/>
            <p:nvPr/>
          </p:nvSpPr>
          <p:spPr>
            <a:xfrm>
              <a:off x="3752694" y="4240265"/>
              <a:ext cx="504056" cy="752073"/>
            </a:xfrm>
            <a:prstGeom prst="rect">
              <a:avLst/>
            </a:prstGeom>
            <a:noFill/>
          </p:spPr>
          <p:txBody>
            <a:bodyPr wrap="square" rtlCol="0">
              <a:spAutoFit/>
            </a:bodyPr>
            <a:lstStyle/>
            <a:p>
              <a:r>
                <a:rPr kumimoji="1" lang="zh-CN" altLang="en-US" sz="1266" b="1" dirty="0">
                  <a:latin typeface="SimHei" charset="-122"/>
                  <a:ea typeface="SimHei" charset="-122"/>
                  <a:cs typeface="SimHei" charset="-122"/>
                </a:rPr>
                <a:t>观测</a:t>
              </a:r>
            </a:p>
          </p:txBody>
        </p:sp>
        <p:sp>
          <p:nvSpPr>
            <p:cNvPr id="37" name="文本框 36">
              <a:extLst>
                <a:ext uri="{FF2B5EF4-FFF2-40B4-BE49-F238E27FC236}">
                  <a16:creationId xmlns:a16="http://schemas.microsoft.com/office/drawing/2014/main" id="{C1582A58-AF69-BE8E-1663-B15F79961A9C}"/>
                </a:ext>
              </a:extLst>
            </p:cNvPr>
            <p:cNvSpPr txBox="1"/>
            <p:nvPr/>
          </p:nvSpPr>
          <p:spPr>
            <a:xfrm rot="20359915">
              <a:off x="4586868" y="4589067"/>
              <a:ext cx="1440160" cy="448082"/>
            </a:xfrm>
            <a:prstGeom prst="rect">
              <a:avLst/>
            </a:prstGeom>
            <a:noFill/>
          </p:spPr>
          <p:txBody>
            <a:bodyPr wrap="square" rtlCol="0">
              <a:spAutoFit/>
            </a:bodyPr>
            <a:lstStyle/>
            <a:p>
              <a:r>
                <a:rPr kumimoji="1" lang="zh-CN" altLang="en-US" sz="1266" b="1" dirty="0">
                  <a:solidFill>
                    <a:schemeClr val="bg1"/>
                  </a:solidFill>
                  <a:latin typeface="SimHei" charset="-122"/>
                  <a:ea typeface="SimHei" charset="-122"/>
                  <a:cs typeface="SimHei" charset="-122"/>
                </a:rPr>
                <a:t>银河系</a:t>
              </a:r>
            </a:p>
          </p:txBody>
        </p:sp>
        <p:sp>
          <p:nvSpPr>
            <p:cNvPr id="38" name="文本框 37">
              <a:extLst>
                <a:ext uri="{FF2B5EF4-FFF2-40B4-BE49-F238E27FC236}">
                  <a16:creationId xmlns:a16="http://schemas.microsoft.com/office/drawing/2014/main" id="{5E905497-04AF-2FF5-9F25-B7184212D31E}"/>
                </a:ext>
              </a:extLst>
            </p:cNvPr>
            <p:cNvSpPr txBox="1"/>
            <p:nvPr/>
          </p:nvSpPr>
          <p:spPr>
            <a:xfrm rot="1312200">
              <a:off x="6526532" y="4712251"/>
              <a:ext cx="2036636" cy="448082"/>
            </a:xfrm>
            <a:prstGeom prst="rect">
              <a:avLst/>
            </a:prstGeom>
            <a:noFill/>
          </p:spPr>
          <p:txBody>
            <a:bodyPr wrap="square" rtlCol="0">
              <a:spAutoFit/>
            </a:bodyPr>
            <a:lstStyle/>
            <a:p>
              <a:r>
                <a:rPr kumimoji="1" lang="zh-CN" altLang="en-US" sz="1266" b="1" dirty="0">
                  <a:solidFill>
                    <a:schemeClr val="bg1"/>
                  </a:solidFill>
                  <a:latin typeface="SimHei" charset="-122"/>
                  <a:ea typeface="SimHei" charset="-122"/>
                  <a:cs typeface="SimHei" charset="-122"/>
                </a:rPr>
                <a:t>质量分布</a:t>
              </a:r>
            </a:p>
          </p:txBody>
        </p:sp>
        <p:sp>
          <p:nvSpPr>
            <p:cNvPr id="39" name="圆角矩形 38">
              <a:extLst>
                <a:ext uri="{FF2B5EF4-FFF2-40B4-BE49-F238E27FC236}">
                  <a16:creationId xmlns:a16="http://schemas.microsoft.com/office/drawing/2014/main" id="{66EB44B5-4BFD-A4C9-5F43-7043855632AD}"/>
                </a:ext>
              </a:extLst>
            </p:cNvPr>
            <p:cNvSpPr/>
            <p:nvPr/>
          </p:nvSpPr>
          <p:spPr bwMode="auto">
            <a:xfrm>
              <a:off x="3995650" y="7014732"/>
              <a:ext cx="4895673" cy="2016224"/>
            </a:xfrm>
            <a:prstGeom prst="roundRect">
              <a:avLst/>
            </a:prstGeom>
            <a:solidFill>
              <a:srgbClr val="00B8FF">
                <a:alpha val="0"/>
              </a:srgbClr>
            </a:solidFill>
            <a:ln w="317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4294" tIns="32147" rIns="64294" bIns="32147" numCol="1" rtlCol="0" anchor="t" anchorCtr="0" compatLnSpc="1">
              <a:prstTxWarp prst="textNoShape">
                <a:avLst/>
              </a:prstTxWarp>
            </a:bodyPr>
            <a:lstStyle/>
            <a:p>
              <a:pPr defTabSz="642915" fontAlgn="base">
                <a:lnSpc>
                  <a:spcPct val="93000"/>
                </a:lnSpc>
                <a:spcBef>
                  <a:spcPct val="0"/>
                </a:spcBef>
                <a:spcAft>
                  <a:spcPct val="0"/>
                </a:spcAft>
              </a:pPr>
              <a:endParaRPr lang="zh-CN" altLang="en-US" sz="2109">
                <a:solidFill>
                  <a:srgbClr val="000000"/>
                </a:solidFill>
                <a:latin typeface="Times New Roman" charset="0"/>
                <a:ea typeface="华文宋体" charset="0"/>
                <a:cs typeface="华文宋体" charset="0"/>
                <a:sym typeface="Times New Roman" charset="0"/>
              </a:endParaRPr>
            </a:p>
          </p:txBody>
        </p:sp>
        <p:sp>
          <p:nvSpPr>
            <p:cNvPr id="40" name="文本框 39">
              <a:extLst>
                <a:ext uri="{FF2B5EF4-FFF2-40B4-BE49-F238E27FC236}">
                  <a16:creationId xmlns:a16="http://schemas.microsoft.com/office/drawing/2014/main" id="{DB21C223-0C29-0114-90E0-A2F60CA43C77}"/>
                </a:ext>
              </a:extLst>
            </p:cNvPr>
            <p:cNvSpPr txBox="1"/>
            <p:nvPr/>
          </p:nvSpPr>
          <p:spPr>
            <a:xfrm>
              <a:off x="4380355" y="8997180"/>
              <a:ext cx="4464497" cy="616988"/>
            </a:xfrm>
            <a:prstGeom prst="rect">
              <a:avLst/>
            </a:prstGeom>
            <a:noFill/>
          </p:spPr>
          <p:txBody>
            <a:bodyPr wrap="square" rtlCol="0">
              <a:spAutoFit/>
            </a:bodyPr>
            <a:lstStyle/>
            <a:p>
              <a:pPr algn="ctr"/>
              <a:r>
                <a:rPr kumimoji="1" lang="zh-CN" altLang="en-US" sz="1969" b="1" dirty="0">
                  <a:solidFill>
                    <a:srgbClr val="C00000"/>
                  </a:solidFill>
                  <a:latin typeface="SimHei" charset="-122"/>
                  <a:ea typeface="SimHei" charset="-122"/>
                  <a:cs typeface="SimHei" charset="-122"/>
                </a:rPr>
                <a:t>星流</a:t>
              </a:r>
              <a:r>
                <a:rPr kumimoji="1" lang="en-US" altLang="zh-CN" sz="1969" b="1" dirty="0">
                  <a:solidFill>
                    <a:srgbClr val="C00000"/>
                  </a:solidFill>
                  <a:latin typeface="SimHei" charset="-122"/>
                  <a:ea typeface="SimHei" charset="-122"/>
                  <a:cs typeface="SimHei" charset="-122"/>
                </a:rPr>
                <a:t>+</a:t>
              </a:r>
              <a:r>
                <a:rPr kumimoji="1" lang="zh-CN" altLang="en-US" sz="1969" b="1" dirty="0">
                  <a:solidFill>
                    <a:srgbClr val="C00000"/>
                  </a:solidFill>
                  <a:latin typeface="SimHei" charset="-122"/>
                  <a:ea typeface="SimHei" charset="-122"/>
                  <a:cs typeface="SimHei" charset="-122"/>
                </a:rPr>
                <a:t>超高速星运动学</a:t>
              </a:r>
            </a:p>
          </p:txBody>
        </p:sp>
        <p:sp>
          <p:nvSpPr>
            <p:cNvPr id="41" name="直角上箭头 40">
              <a:extLst>
                <a:ext uri="{FF2B5EF4-FFF2-40B4-BE49-F238E27FC236}">
                  <a16:creationId xmlns:a16="http://schemas.microsoft.com/office/drawing/2014/main" id="{9D0A83EC-5868-0AFC-3368-B79248ADBA69}"/>
                </a:ext>
              </a:extLst>
            </p:cNvPr>
            <p:cNvSpPr/>
            <p:nvPr/>
          </p:nvSpPr>
          <p:spPr bwMode="auto">
            <a:xfrm rot="16200000">
              <a:off x="9438995" y="2103205"/>
              <a:ext cx="1561002" cy="2070866"/>
            </a:xfrm>
            <a:prstGeom prst="bentUpArrow">
              <a:avLst>
                <a:gd name="adj1" fmla="val 11889"/>
                <a:gd name="adj2" fmla="val 17138"/>
                <a:gd name="adj3" fmla="val 27206"/>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4294" tIns="32147" rIns="64294" bIns="32147" numCol="1" rtlCol="0" anchor="t" anchorCtr="0" compatLnSpc="1">
              <a:prstTxWarp prst="textNoShape">
                <a:avLst/>
              </a:prstTxWarp>
            </a:bodyPr>
            <a:lstStyle/>
            <a:p>
              <a:pPr defTabSz="642915" fontAlgn="base">
                <a:lnSpc>
                  <a:spcPct val="93000"/>
                </a:lnSpc>
                <a:spcBef>
                  <a:spcPct val="0"/>
                </a:spcBef>
                <a:spcAft>
                  <a:spcPct val="0"/>
                </a:spcAft>
              </a:pPr>
              <a:endParaRPr lang="zh-CN" altLang="en-US" sz="2109">
                <a:solidFill>
                  <a:srgbClr val="000000"/>
                </a:solidFill>
                <a:latin typeface="Times New Roman" charset="0"/>
                <a:ea typeface="华文宋体" charset="0"/>
                <a:cs typeface="华文宋体" charset="0"/>
                <a:sym typeface="Times New Roman" charset="0"/>
              </a:endParaRPr>
            </a:p>
          </p:txBody>
        </p:sp>
        <p:sp>
          <p:nvSpPr>
            <p:cNvPr id="42" name="右箭头 41">
              <a:extLst>
                <a:ext uri="{FF2B5EF4-FFF2-40B4-BE49-F238E27FC236}">
                  <a16:creationId xmlns:a16="http://schemas.microsoft.com/office/drawing/2014/main" id="{AD5E2EA4-5A99-3ED2-0F31-B9398065C992}"/>
                </a:ext>
              </a:extLst>
            </p:cNvPr>
            <p:cNvSpPr/>
            <p:nvPr/>
          </p:nvSpPr>
          <p:spPr bwMode="auto">
            <a:xfrm>
              <a:off x="8302600" y="5128556"/>
              <a:ext cx="542250" cy="345906"/>
            </a:xfrm>
            <a:prstGeom prst="rightArrow">
              <a:avLst/>
            </a:prstGeom>
            <a:solidFill>
              <a:srgbClr val="FF0000"/>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4294" tIns="32147" rIns="64294" bIns="32147" numCol="1" rtlCol="0" anchor="t" anchorCtr="0" compatLnSpc="1">
              <a:prstTxWarp prst="textNoShape">
                <a:avLst/>
              </a:prstTxWarp>
            </a:bodyPr>
            <a:lstStyle/>
            <a:p>
              <a:pPr defTabSz="642915" fontAlgn="base">
                <a:lnSpc>
                  <a:spcPct val="93000"/>
                </a:lnSpc>
                <a:spcBef>
                  <a:spcPct val="0"/>
                </a:spcBef>
                <a:spcAft>
                  <a:spcPct val="0"/>
                </a:spcAft>
              </a:pPr>
              <a:endParaRPr lang="zh-CN" altLang="en-US" sz="2109">
                <a:solidFill>
                  <a:srgbClr val="000000"/>
                </a:solidFill>
                <a:latin typeface="Times New Roman" charset="0"/>
                <a:ea typeface="华文宋体" charset="0"/>
                <a:cs typeface="华文宋体" charset="0"/>
                <a:sym typeface="Times New Roman" charset="0"/>
              </a:endParaRPr>
            </a:p>
          </p:txBody>
        </p:sp>
        <p:sp>
          <p:nvSpPr>
            <p:cNvPr id="43" name="文本框 42">
              <a:extLst>
                <a:ext uri="{FF2B5EF4-FFF2-40B4-BE49-F238E27FC236}">
                  <a16:creationId xmlns:a16="http://schemas.microsoft.com/office/drawing/2014/main" id="{B15E6657-212B-A754-AF3D-C0FB6A81A604}"/>
                </a:ext>
              </a:extLst>
            </p:cNvPr>
            <p:cNvSpPr txBox="1"/>
            <p:nvPr/>
          </p:nvSpPr>
          <p:spPr>
            <a:xfrm>
              <a:off x="8190772" y="4239839"/>
              <a:ext cx="504056" cy="752073"/>
            </a:xfrm>
            <a:prstGeom prst="rect">
              <a:avLst/>
            </a:prstGeom>
            <a:noFill/>
          </p:spPr>
          <p:txBody>
            <a:bodyPr wrap="square" rtlCol="0">
              <a:spAutoFit/>
            </a:bodyPr>
            <a:lstStyle/>
            <a:p>
              <a:r>
                <a:rPr kumimoji="1" lang="zh-CN" altLang="en-US" sz="1266" b="1" dirty="0">
                  <a:latin typeface="SimHei" charset="-122"/>
                  <a:ea typeface="SimHei" charset="-122"/>
                  <a:cs typeface="SimHei" charset="-122"/>
                </a:rPr>
                <a:t>构建</a:t>
              </a:r>
            </a:p>
          </p:txBody>
        </p:sp>
        <p:sp>
          <p:nvSpPr>
            <p:cNvPr id="44" name="直角上箭头 43">
              <a:extLst>
                <a:ext uri="{FF2B5EF4-FFF2-40B4-BE49-F238E27FC236}">
                  <a16:creationId xmlns:a16="http://schemas.microsoft.com/office/drawing/2014/main" id="{1CEE22D1-43B2-7011-CFE6-EF26B8057C63}"/>
                </a:ext>
              </a:extLst>
            </p:cNvPr>
            <p:cNvSpPr/>
            <p:nvPr/>
          </p:nvSpPr>
          <p:spPr bwMode="auto">
            <a:xfrm rot="5400000" flipV="1">
              <a:off x="9420675" y="6371220"/>
              <a:ext cx="1561002" cy="2070866"/>
            </a:xfrm>
            <a:prstGeom prst="bentUpArrow">
              <a:avLst>
                <a:gd name="adj1" fmla="val 11889"/>
                <a:gd name="adj2" fmla="val 17138"/>
                <a:gd name="adj3" fmla="val 27206"/>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4294" tIns="32147" rIns="64294" bIns="32147" numCol="1" rtlCol="0" anchor="t" anchorCtr="0" compatLnSpc="1">
              <a:prstTxWarp prst="textNoShape">
                <a:avLst/>
              </a:prstTxWarp>
            </a:bodyPr>
            <a:lstStyle/>
            <a:p>
              <a:pPr defTabSz="642915" fontAlgn="base">
                <a:lnSpc>
                  <a:spcPct val="93000"/>
                </a:lnSpc>
                <a:spcBef>
                  <a:spcPct val="0"/>
                </a:spcBef>
                <a:spcAft>
                  <a:spcPct val="0"/>
                </a:spcAft>
              </a:pPr>
              <a:endParaRPr lang="zh-CN" altLang="en-US" sz="2109">
                <a:solidFill>
                  <a:srgbClr val="000000"/>
                </a:solidFill>
                <a:latin typeface="Times New Roman" charset="0"/>
                <a:ea typeface="华文宋体" charset="0"/>
                <a:cs typeface="华文宋体" charset="0"/>
                <a:sym typeface="Times New Roman" charset="0"/>
              </a:endParaRPr>
            </a:p>
          </p:txBody>
        </p:sp>
        <p:sp>
          <p:nvSpPr>
            <p:cNvPr id="45" name="右箭头 44">
              <a:extLst>
                <a:ext uri="{FF2B5EF4-FFF2-40B4-BE49-F238E27FC236}">
                  <a16:creationId xmlns:a16="http://schemas.microsoft.com/office/drawing/2014/main" id="{F31C97D3-B369-5EBD-BA53-150FE5092555}"/>
                </a:ext>
              </a:extLst>
            </p:cNvPr>
            <p:cNvSpPr/>
            <p:nvPr/>
          </p:nvSpPr>
          <p:spPr bwMode="auto">
            <a:xfrm rot="16200000">
              <a:off x="5932644" y="6468354"/>
              <a:ext cx="645311" cy="345906"/>
            </a:xfrm>
            <a:prstGeom prst="rightArrow">
              <a:avLst/>
            </a:prstGeom>
            <a:solidFill>
              <a:srgbClr val="FF0000"/>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4294" tIns="32147" rIns="64294" bIns="32147" numCol="1" rtlCol="0" anchor="t" anchorCtr="0" compatLnSpc="1">
              <a:prstTxWarp prst="textNoShape">
                <a:avLst/>
              </a:prstTxWarp>
            </a:bodyPr>
            <a:lstStyle/>
            <a:p>
              <a:pPr defTabSz="642915" fontAlgn="base">
                <a:lnSpc>
                  <a:spcPct val="93000"/>
                </a:lnSpc>
                <a:spcBef>
                  <a:spcPct val="0"/>
                </a:spcBef>
                <a:spcAft>
                  <a:spcPct val="0"/>
                </a:spcAft>
              </a:pPr>
              <a:endParaRPr lang="zh-CN" altLang="en-US" sz="2109">
                <a:solidFill>
                  <a:srgbClr val="000000"/>
                </a:solidFill>
                <a:latin typeface="Times New Roman" charset="0"/>
                <a:ea typeface="华文宋体" charset="0"/>
                <a:cs typeface="华文宋体" charset="0"/>
                <a:sym typeface="Times New Roman" charset="0"/>
              </a:endParaRPr>
            </a:p>
          </p:txBody>
        </p:sp>
        <p:sp>
          <p:nvSpPr>
            <p:cNvPr id="46" name="右箭头 45">
              <a:extLst>
                <a:ext uri="{FF2B5EF4-FFF2-40B4-BE49-F238E27FC236}">
                  <a16:creationId xmlns:a16="http://schemas.microsoft.com/office/drawing/2014/main" id="{887A0B7B-1276-5BC0-97F8-4A3C0BAA2F74}"/>
                </a:ext>
              </a:extLst>
            </p:cNvPr>
            <p:cNvSpPr/>
            <p:nvPr/>
          </p:nvSpPr>
          <p:spPr bwMode="auto">
            <a:xfrm rot="5400000">
              <a:off x="5930366" y="3764455"/>
              <a:ext cx="645311" cy="345906"/>
            </a:xfrm>
            <a:prstGeom prst="rightArrow">
              <a:avLst/>
            </a:prstGeom>
            <a:solidFill>
              <a:srgbClr val="FF0000"/>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4294" tIns="32147" rIns="64294" bIns="32147" numCol="1" rtlCol="0" anchor="t" anchorCtr="0" compatLnSpc="1">
              <a:prstTxWarp prst="textNoShape">
                <a:avLst/>
              </a:prstTxWarp>
            </a:bodyPr>
            <a:lstStyle/>
            <a:p>
              <a:pPr defTabSz="642915" fontAlgn="base">
                <a:lnSpc>
                  <a:spcPct val="93000"/>
                </a:lnSpc>
                <a:spcBef>
                  <a:spcPct val="0"/>
                </a:spcBef>
                <a:spcAft>
                  <a:spcPct val="0"/>
                </a:spcAft>
              </a:pPr>
              <a:endParaRPr lang="zh-CN" altLang="en-US" sz="2109">
                <a:solidFill>
                  <a:srgbClr val="000000"/>
                </a:solidFill>
                <a:latin typeface="Times New Roman" charset="0"/>
                <a:ea typeface="华文宋体" charset="0"/>
                <a:cs typeface="华文宋体" charset="0"/>
                <a:sym typeface="Times New Roman" charset="0"/>
              </a:endParaRPr>
            </a:p>
          </p:txBody>
        </p:sp>
        <p:sp>
          <p:nvSpPr>
            <p:cNvPr id="47" name="文本框 46">
              <a:extLst>
                <a:ext uri="{FF2B5EF4-FFF2-40B4-BE49-F238E27FC236}">
                  <a16:creationId xmlns:a16="http://schemas.microsoft.com/office/drawing/2014/main" id="{5CA77885-2DB8-BA82-DC0B-00204027B7B2}"/>
                </a:ext>
              </a:extLst>
            </p:cNvPr>
            <p:cNvSpPr txBox="1"/>
            <p:nvPr/>
          </p:nvSpPr>
          <p:spPr>
            <a:xfrm>
              <a:off x="6443343" y="3457343"/>
              <a:ext cx="504056" cy="752073"/>
            </a:xfrm>
            <a:prstGeom prst="rect">
              <a:avLst/>
            </a:prstGeom>
            <a:noFill/>
          </p:spPr>
          <p:txBody>
            <a:bodyPr wrap="square" rtlCol="0">
              <a:spAutoFit/>
            </a:bodyPr>
            <a:lstStyle/>
            <a:p>
              <a:r>
                <a:rPr kumimoji="1" lang="zh-CN" altLang="en-US" sz="1266" b="1">
                  <a:latin typeface="SimHei" charset="-122"/>
                  <a:ea typeface="SimHei" charset="-122"/>
                  <a:cs typeface="SimHei" charset="-122"/>
                </a:rPr>
                <a:t>联合</a:t>
              </a:r>
              <a:endParaRPr kumimoji="1" lang="zh-CN" altLang="en-US" sz="1266" b="1" dirty="0">
                <a:latin typeface="SimHei" charset="-122"/>
                <a:ea typeface="SimHei" charset="-122"/>
                <a:cs typeface="SimHei" charset="-122"/>
              </a:endParaRPr>
            </a:p>
          </p:txBody>
        </p:sp>
        <p:sp>
          <p:nvSpPr>
            <p:cNvPr id="48" name="文本框 47">
              <a:extLst>
                <a:ext uri="{FF2B5EF4-FFF2-40B4-BE49-F238E27FC236}">
                  <a16:creationId xmlns:a16="http://schemas.microsoft.com/office/drawing/2014/main" id="{284CD93D-6890-DC22-053E-EFF13B927EEF}"/>
                </a:ext>
              </a:extLst>
            </p:cNvPr>
            <p:cNvSpPr txBox="1"/>
            <p:nvPr/>
          </p:nvSpPr>
          <p:spPr>
            <a:xfrm>
              <a:off x="5645677" y="6242845"/>
              <a:ext cx="504056" cy="752073"/>
            </a:xfrm>
            <a:prstGeom prst="rect">
              <a:avLst/>
            </a:prstGeom>
            <a:noFill/>
          </p:spPr>
          <p:txBody>
            <a:bodyPr wrap="square" rtlCol="0">
              <a:spAutoFit/>
            </a:bodyPr>
            <a:lstStyle/>
            <a:p>
              <a:r>
                <a:rPr kumimoji="1" lang="zh-CN" altLang="en-US" sz="1266" b="1">
                  <a:latin typeface="SimHei" charset="-122"/>
                  <a:ea typeface="SimHei" charset="-122"/>
                  <a:cs typeface="SimHei" charset="-122"/>
                </a:rPr>
                <a:t>分析</a:t>
              </a:r>
              <a:endParaRPr kumimoji="1" lang="zh-CN" altLang="en-US" sz="1266" b="1" dirty="0">
                <a:latin typeface="SimHei" charset="-122"/>
                <a:ea typeface="SimHei" charset="-122"/>
                <a:cs typeface="SimHei" charset="-122"/>
              </a:endParaRPr>
            </a:p>
          </p:txBody>
        </p:sp>
      </p:grpSp>
      <p:sp>
        <p:nvSpPr>
          <p:cNvPr id="49" name="文本框 48">
            <a:extLst>
              <a:ext uri="{FF2B5EF4-FFF2-40B4-BE49-F238E27FC236}">
                <a16:creationId xmlns:a16="http://schemas.microsoft.com/office/drawing/2014/main" id="{CBE82E60-2A2E-6D4B-3B80-2C5EE5096239}"/>
              </a:ext>
            </a:extLst>
          </p:cNvPr>
          <p:cNvSpPr txBox="1"/>
          <p:nvPr/>
        </p:nvSpPr>
        <p:spPr>
          <a:xfrm>
            <a:off x="2759301" y="1089261"/>
            <a:ext cx="7500303" cy="523220"/>
          </a:xfrm>
          <a:prstGeom prst="rect">
            <a:avLst/>
          </a:prstGeom>
          <a:noFill/>
        </p:spPr>
        <p:txBody>
          <a:bodyPr wrap="square" rtlCol="0">
            <a:spAutoFit/>
          </a:bodyPr>
          <a:lstStyle/>
          <a:p>
            <a:pPr algn="ctr"/>
            <a:r>
              <a:rPr kumimoji="1" lang="zh-CN" altLang="en-US"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将银河系总质量误差降到</a:t>
            </a:r>
            <a:r>
              <a:rPr kumimoji="1" lang="en-US" altLang="zh-CN"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20%</a:t>
            </a:r>
            <a:r>
              <a:rPr kumimoji="1" lang="zh-CN" altLang="en-US"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以内</a:t>
            </a:r>
          </a:p>
        </p:txBody>
      </p:sp>
    </p:spTree>
    <p:extLst>
      <p:ext uri="{BB962C8B-B14F-4D97-AF65-F5344CB8AC3E}">
        <p14:creationId xmlns:p14="http://schemas.microsoft.com/office/powerpoint/2010/main" val="3498783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5BC30-D628-BBE4-FC73-6C3C0FB6F9CB}"/>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2B089378-B450-5172-9C05-50B17B7C98BC}"/>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B975ADE2-4A00-C8C9-75CF-7172A8F53E02}"/>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2CB64A07-4538-669F-092B-3D14AB98266C}"/>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14912DD9-7AA1-72FC-BB65-5EE3C81DCDB1}"/>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38</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E94C87CB-25F9-39F6-8306-E208ADF48A87}"/>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银河系暗物质全局画像</a:t>
            </a:r>
            <a:endPar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51" name="图片 50">
            <a:extLst>
              <a:ext uri="{FF2B5EF4-FFF2-40B4-BE49-F238E27FC236}">
                <a16:creationId xmlns:a16="http://schemas.microsoft.com/office/drawing/2014/main" id="{551A56E0-D2C4-4B62-C5CA-126D8B19B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24" y="1327149"/>
            <a:ext cx="11137591" cy="4328583"/>
          </a:xfrm>
          <a:prstGeom prst="rect">
            <a:avLst/>
          </a:prstGeom>
        </p:spPr>
      </p:pic>
    </p:spTree>
    <p:extLst>
      <p:ext uri="{BB962C8B-B14F-4D97-AF65-F5344CB8AC3E}">
        <p14:creationId xmlns:p14="http://schemas.microsoft.com/office/powerpoint/2010/main" val="3933366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3AFA1-2A26-B9B1-83DD-02C1D11813C0}"/>
            </a:ext>
          </a:extLst>
        </p:cNvPr>
        <p:cNvGrpSpPr/>
        <p:nvPr/>
      </p:nvGrpSpPr>
      <p:grpSpPr>
        <a:xfrm>
          <a:off x="0" y="0"/>
          <a:ext cx="0" cy="0"/>
          <a:chOff x="0" y="0"/>
          <a:chExt cx="0" cy="0"/>
        </a:xfrm>
      </p:grpSpPr>
      <p:grpSp>
        <p:nvGrpSpPr>
          <p:cNvPr id="79" name="组合 78">
            <a:extLst>
              <a:ext uri="{FF2B5EF4-FFF2-40B4-BE49-F238E27FC236}">
                <a16:creationId xmlns:a16="http://schemas.microsoft.com/office/drawing/2014/main" id="{AF8146A7-5E78-C1DC-70B3-259979AD921C}"/>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58CD0A14-5C2E-3957-D59D-3FDE3F9FF94A}"/>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18F10987-402D-B9B5-EF56-524CDC393CE5}"/>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82F116BB-C56F-95D8-65A2-67315E669B85}"/>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39</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43672032-EF8B-C5B6-7926-F007608469BD}"/>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总结</a:t>
            </a:r>
            <a:endPar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文本框 2">
            <a:extLst>
              <a:ext uri="{FF2B5EF4-FFF2-40B4-BE49-F238E27FC236}">
                <a16:creationId xmlns:a16="http://schemas.microsoft.com/office/drawing/2014/main" id="{ACD8AB31-5920-E6A2-2253-C2D6714B9813}"/>
              </a:ext>
            </a:extLst>
          </p:cNvPr>
          <p:cNvSpPr txBox="1"/>
          <p:nvPr/>
        </p:nvSpPr>
        <p:spPr>
          <a:xfrm>
            <a:off x="640928" y="995179"/>
            <a:ext cx="10166871" cy="5285229"/>
          </a:xfrm>
          <a:prstGeom prst="rect">
            <a:avLst/>
          </a:prstGeom>
          <a:noFill/>
        </p:spPr>
        <p:txBody>
          <a:bodyPr wrap="square" rtlCol="0">
            <a:spAutoFit/>
          </a:bodyPr>
          <a:lstStyle/>
          <a:p>
            <a:r>
              <a:rPr kumimoji="1" lang="zh-CN" altLang="en-US" sz="2812" b="1" dirty="0">
                <a:latin typeface="Times New Roman" panose="02020603050405020304" pitchFamily="18" charset="0"/>
                <a:ea typeface="SimHei" panose="02010609060101010101" pitchFamily="49" charset="-122"/>
                <a:cs typeface="Times New Roman" panose="02020603050405020304" pitchFamily="18" charset="0"/>
              </a:rPr>
              <a:t>当前银河系暗物质测量现况：</a:t>
            </a:r>
            <a:endParaRPr kumimoji="1" lang="en-US" altLang="zh-CN" sz="2812" b="1" dirty="0">
              <a:latin typeface="Times New Roman" panose="02020603050405020304" pitchFamily="18" charset="0"/>
              <a:ea typeface="SimHei" panose="02010609060101010101" pitchFamily="49" charset="-122"/>
              <a:cs typeface="Times New Roman" panose="02020603050405020304" pitchFamily="18" charset="0"/>
            </a:endParaRPr>
          </a:p>
          <a:p>
            <a:pPr marL="401822" indent="-401822">
              <a:buFont typeface="Wingdings" pitchFamily="2" charset="2"/>
              <a:buChar char="n"/>
            </a:pPr>
            <a:r>
              <a:rPr kumimoji="1" lang="zh-CN" altLang="en-US" sz="2531" b="1" dirty="0">
                <a:latin typeface="Times New Roman" panose="02020603050405020304" pitchFamily="18" charset="0"/>
                <a:ea typeface="SimHei" panose="02010609060101010101" pitchFamily="49" charset="-122"/>
                <a:cs typeface="Times New Roman" panose="02020603050405020304" pitchFamily="18" charset="0"/>
              </a:rPr>
              <a:t>不同研究组基于不同样本和不同方法给出的银河系暗物质总质量估计差异高达</a:t>
            </a:r>
            <a:r>
              <a:rPr kumimoji="1" lang="en-US" altLang="zh-CN" sz="2531" b="1" dirty="0">
                <a:latin typeface="Times New Roman" panose="02020603050405020304" pitchFamily="18" charset="0"/>
                <a:ea typeface="SimHei" panose="02010609060101010101" pitchFamily="49" charset="-122"/>
                <a:cs typeface="Times New Roman" panose="02020603050405020304" pitchFamily="18" charset="0"/>
              </a:rPr>
              <a:t>400%</a:t>
            </a:r>
            <a:r>
              <a:rPr kumimoji="1" lang="zh-CN" altLang="en-US" sz="2531" b="1" dirty="0">
                <a:latin typeface="Times New Roman" panose="02020603050405020304" pitchFamily="18" charset="0"/>
                <a:ea typeface="SimHei" panose="02010609060101010101" pitchFamily="49" charset="-122"/>
                <a:cs typeface="Times New Roman" panose="02020603050405020304" pitchFamily="18" charset="0"/>
              </a:rPr>
              <a:t>，</a:t>
            </a:r>
            <a:r>
              <a:rPr kumimoji="1" lang="zh-CN" altLang="en-US" sz="2531"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核心原因是</a:t>
            </a:r>
            <a:r>
              <a:rPr kumimoji="1" lang="en-US" altLang="zh-CN" sz="2531"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1</a:t>
            </a:r>
            <a:r>
              <a:rPr kumimoji="1" lang="zh-CN" altLang="en-US" sz="2531"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）样本信息不够齐全，数量不够多；</a:t>
            </a:r>
            <a:r>
              <a:rPr kumimoji="1" lang="en-US" altLang="zh-CN" sz="2531"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2</a:t>
            </a:r>
            <a:r>
              <a:rPr kumimoji="1" lang="zh-CN" altLang="en-US" sz="2531"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）缺少远距离（</a:t>
            </a:r>
            <a:r>
              <a:rPr kumimoji="1" lang="en-US" altLang="zh-CN" sz="2531"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&gt; 100 kpc</a:t>
            </a:r>
            <a:r>
              <a:rPr kumimoji="1" lang="zh-CN" altLang="en-US" sz="2531"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rPr>
              <a:t>）样本</a:t>
            </a:r>
            <a:endParaRPr kumimoji="1" lang="en-US" altLang="zh-CN" sz="2531" b="1" dirty="0">
              <a:solidFill>
                <a:srgbClr val="FF0000"/>
              </a:solidFill>
              <a:latin typeface="Times New Roman" panose="02020603050405020304" pitchFamily="18" charset="0"/>
              <a:ea typeface="SimHei" panose="02010609060101010101" pitchFamily="49" charset="-122"/>
              <a:cs typeface="Times New Roman" panose="02020603050405020304" pitchFamily="18" charset="0"/>
            </a:endParaRPr>
          </a:p>
          <a:p>
            <a:pPr marL="401822" indent="-401822">
              <a:buFont typeface="Wingdings" pitchFamily="2" charset="2"/>
              <a:buChar char="n"/>
            </a:pPr>
            <a:r>
              <a:rPr kumimoji="1" lang="zh-CN" altLang="en-US" sz="2531" b="1" dirty="0">
                <a:latin typeface="Times New Roman" panose="02020603050405020304" pitchFamily="18" charset="0"/>
                <a:ea typeface="SimHei" panose="02010609060101010101" pitchFamily="49" charset="-122"/>
                <a:cs typeface="Times New Roman" panose="02020603050405020304" pitchFamily="18" charset="0"/>
              </a:rPr>
              <a:t>本地暗物质密度测量误差大；本地暗物质速度分布测量处于起步阶段</a:t>
            </a:r>
            <a:endParaRPr kumimoji="1" lang="en-US" altLang="zh-CN" sz="2531" b="1" dirty="0">
              <a:latin typeface="Times New Roman" panose="02020603050405020304" pitchFamily="18" charset="0"/>
              <a:ea typeface="SimHei" panose="02010609060101010101" pitchFamily="49" charset="-122"/>
              <a:cs typeface="Times New Roman" panose="02020603050405020304" pitchFamily="18" charset="0"/>
            </a:endParaRPr>
          </a:p>
          <a:p>
            <a:pPr marL="401822" indent="-401822">
              <a:buFont typeface="Wingdings" pitchFamily="2" charset="2"/>
              <a:buChar char="n"/>
            </a:pPr>
            <a:r>
              <a:rPr kumimoji="1" lang="zh-CN" altLang="en-US" sz="2531" b="1" dirty="0">
                <a:latin typeface="Times New Roman" panose="02020603050405020304" pitchFamily="18" charset="0"/>
                <a:ea typeface="SimHei" panose="02010609060101010101" pitchFamily="49" charset="-122"/>
                <a:cs typeface="Times New Roman" panose="02020603050405020304" pitchFamily="18" charset="0"/>
              </a:rPr>
              <a:t>暗物质晕形状测量仅限于内晕</a:t>
            </a:r>
            <a:endParaRPr kumimoji="1" lang="en-US" altLang="zh-CN" sz="2531" b="1" dirty="0">
              <a:latin typeface="Times New Roman" panose="02020603050405020304" pitchFamily="18" charset="0"/>
              <a:ea typeface="SimHei" panose="02010609060101010101" pitchFamily="49" charset="-122"/>
              <a:cs typeface="Times New Roman" panose="02020603050405020304" pitchFamily="18" charset="0"/>
            </a:endParaRPr>
          </a:p>
          <a:p>
            <a:endParaRPr kumimoji="1" lang="en-US" altLang="zh-CN" sz="2531" b="1" dirty="0">
              <a:latin typeface="Times New Roman" panose="02020603050405020304" pitchFamily="18" charset="0"/>
              <a:ea typeface="SimHei" panose="02010609060101010101" pitchFamily="49" charset="-122"/>
              <a:cs typeface="Times New Roman" panose="02020603050405020304" pitchFamily="18" charset="0"/>
            </a:endParaRPr>
          </a:p>
          <a:p>
            <a:r>
              <a:rPr kumimoji="1" lang="zh-CN" altLang="en-US" sz="2812" b="1" dirty="0">
                <a:latin typeface="Times New Roman" panose="02020603050405020304" pitchFamily="18" charset="0"/>
                <a:ea typeface="SimHei" panose="02010609060101010101" pitchFamily="49" charset="-122"/>
                <a:cs typeface="Times New Roman" panose="02020603050405020304" pitchFamily="18" charset="0"/>
              </a:rPr>
              <a:t>未来</a:t>
            </a:r>
            <a:r>
              <a:rPr kumimoji="1" lang="en-US" altLang="zh-CN" sz="2812" b="1" dirty="0">
                <a:latin typeface="Times New Roman" panose="02020603050405020304" pitchFamily="18" charset="0"/>
                <a:ea typeface="SimHei" panose="02010609060101010101" pitchFamily="49" charset="-122"/>
                <a:cs typeface="Times New Roman" panose="02020603050405020304" pitchFamily="18" charset="0"/>
              </a:rPr>
              <a:t>5-10</a:t>
            </a:r>
            <a:r>
              <a:rPr kumimoji="1" lang="zh-CN" altLang="en-US" sz="2812" b="1" dirty="0">
                <a:latin typeface="Times New Roman" panose="02020603050405020304" pitchFamily="18" charset="0"/>
                <a:ea typeface="SimHei" panose="02010609060101010101" pitchFamily="49" charset="-122"/>
                <a:cs typeface="Times New Roman" panose="02020603050405020304" pitchFamily="18" charset="0"/>
              </a:rPr>
              <a:t>年，随着越来越大型银河系巡天开展（如我国</a:t>
            </a:r>
            <a:r>
              <a:rPr kumimoji="1" lang="en-US" altLang="zh-CN" sz="2812" b="1" dirty="0">
                <a:latin typeface="Times New Roman" panose="02020603050405020304" pitchFamily="18" charset="0"/>
                <a:ea typeface="SimHei" panose="02010609060101010101" pitchFamily="49" charset="-122"/>
                <a:cs typeface="Times New Roman" panose="02020603050405020304" pitchFamily="18" charset="0"/>
              </a:rPr>
              <a:t>CSST</a:t>
            </a:r>
            <a:r>
              <a:rPr kumimoji="1" lang="zh-CN" altLang="en-US" sz="2812" b="1" dirty="0">
                <a:latin typeface="Times New Roman" panose="02020603050405020304" pitchFamily="18" charset="0"/>
                <a:ea typeface="SimHei" panose="02010609060101010101" pitchFamily="49" charset="-122"/>
                <a:cs typeface="Times New Roman" panose="02020603050405020304" pitchFamily="18" charset="0"/>
              </a:rPr>
              <a:t>空间望远镜巡天）：</a:t>
            </a:r>
            <a:endParaRPr kumimoji="1" lang="en-US" altLang="zh-CN" sz="2812" b="1" dirty="0">
              <a:latin typeface="Times New Roman" panose="02020603050405020304" pitchFamily="18" charset="0"/>
              <a:ea typeface="SimHei" panose="02010609060101010101" pitchFamily="49" charset="-122"/>
              <a:cs typeface="Times New Roman" panose="02020603050405020304" pitchFamily="18" charset="0"/>
            </a:endParaRPr>
          </a:p>
          <a:p>
            <a:pPr marL="401822" indent="-401822">
              <a:buFont typeface="Wingdings" pitchFamily="2" charset="2"/>
              <a:buChar char="n"/>
            </a:pPr>
            <a:r>
              <a:rPr kumimoji="1" lang="zh-CN" altLang="en-US" sz="2531" b="1" dirty="0">
                <a:latin typeface="Times New Roman" panose="02020603050405020304" pitchFamily="18" charset="0"/>
                <a:ea typeface="SimHei" panose="02010609060101010101" pitchFamily="49" charset="-122"/>
                <a:cs typeface="Times New Roman" panose="02020603050405020304" pitchFamily="18" charset="0"/>
              </a:rPr>
              <a:t>构建远距离（</a:t>
            </a:r>
            <a:r>
              <a:rPr kumimoji="1" lang="en-US" altLang="zh-CN" sz="2531" b="1" dirty="0">
                <a:latin typeface="Times New Roman" panose="02020603050405020304" pitchFamily="18" charset="0"/>
                <a:ea typeface="SimHei" panose="02010609060101010101" pitchFamily="49" charset="-122"/>
                <a:cs typeface="Times New Roman" panose="02020603050405020304" pitchFamily="18" charset="0"/>
              </a:rPr>
              <a:t>200-300</a:t>
            </a:r>
            <a:r>
              <a:rPr kumimoji="1" lang="zh-CN" altLang="en-US" sz="2531" b="1" dirty="0">
                <a:latin typeface="Times New Roman" panose="02020603050405020304" pitchFamily="18" charset="0"/>
                <a:ea typeface="SimHei" panose="02010609060101010101" pitchFamily="49" charset="-122"/>
                <a:cs typeface="Times New Roman" panose="02020603050405020304" pitchFamily="18" charset="0"/>
              </a:rPr>
              <a:t> </a:t>
            </a:r>
            <a:r>
              <a:rPr kumimoji="1" lang="en-US" altLang="zh-CN" sz="2531" b="1" dirty="0">
                <a:latin typeface="Times New Roman" panose="02020603050405020304" pitchFamily="18" charset="0"/>
                <a:ea typeface="SimHei" panose="02010609060101010101" pitchFamily="49" charset="-122"/>
                <a:cs typeface="Times New Roman" panose="02020603050405020304" pitchFamily="18" charset="0"/>
              </a:rPr>
              <a:t>kpc</a:t>
            </a:r>
            <a:r>
              <a:rPr kumimoji="1" lang="zh-CN" altLang="en-US" sz="2531" b="1" dirty="0">
                <a:latin typeface="Times New Roman" panose="02020603050405020304" pitchFamily="18" charset="0"/>
                <a:ea typeface="SimHei" panose="02010609060101010101" pitchFamily="49" charset="-122"/>
                <a:cs typeface="Times New Roman" panose="02020603050405020304" pitchFamily="18" charset="0"/>
              </a:rPr>
              <a:t>）样本，精确限制银河系暗物质总质量</a:t>
            </a:r>
            <a:endParaRPr kumimoji="1" lang="en-US" altLang="zh-CN" sz="2531" b="1" dirty="0">
              <a:latin typeface="Times New Roman" panose="02020603050405020304" pitchFamily="18" charset="0"/>
              <a:ea typeface="SimHei" panose="02010609060101010101" pitchFamily="49" charset="-122"/>
              <a:cs typeface="Times New Roman" panose="02020603050405020304" pitchFamily="18" charset="0"/>
            </a:endParaRPr>
          </a:p>
          <a:p>
            <a:pPr marL="401822" indent="-401822">
              <a:buFont typeface="Wingdings" pitchFamily="2" charset="2"/>
              <a:buChar char="n"/>
            </a:pPr>
            <a:r>
              <a:rPr kumimoji="1" lang="zh-CN" altLang="en-US" sz="2531" b="1" dirty="0">
                <a:latin typeface="Times New Roman" panose="02020603050405020304" pitchFamily="18" charset="0"/>
                <a:ea typeface="SimHei" panose="02010609060101010101" pitchFamily="49" charset="-122"/>
                <a:cs typeface="Times New Roman" panose="02020603050405020304" pitchFamily="18" charset="0"/>
              </a:rPr>
              <a:t>利用海量恒星精确多维相空间信息，无参化测量不同位置处的暗物质密度（包括本地），帮助限制暗物质粒子本质</a:t>
            </a:r>
            <a:endParaRPr kumimoji="1" lang="en-US" altLang="zh-CN" sz="2531" b="1" dirty="0">
              <a:latin typeface="Times New Roman" panose="02020603050405020304" pitchFamily="18" charset="0"/>
              <a:ea typeface="SimHei" panose="02010609060101010101" pitchFamily="49" charset="-122"/>
              <a:cs typeface="Times New Roman" panose="02020603050405020304" pitchFamily="18" charset="0"/>
            </a:endParaRPr>
          </a:p>
        </p:txBody>
      </p:sp>
      <p:sp>
        <p:nvSpPr>
          <p:cNvPr id="4" name="文本框 3">
            <a:extLst>
              <a:ext uri="{FF2B5EF4-FFF2-40B4-BE49-F238E27FC236}">
                <a16:creationId xmlns:a16="http://schemas.microsoft.com/office/drawing/2014/main" id="{537B5359-D2E6-5CB1-4E02-F08DE5570B3B}"/>
              </a:ext>
            </a:extLst>
          </p:cNvPr>
          <p:cNvSpPr txBox="1"/>
          <p:nvPr/>
        </p:nvSpPr>
        <p:spPr>
          <a:xfrm>
            <a:off x="6994859" y="157299"/>
            <a:ext cx="4877632" cy="707886"/>
          </a:xfrm>
          <a:prstGeom prst="rect">
            <a:avLst/>
          </a:prstGeom>
          <a:noFill/>
        </p:spPr>
        <p:txBody>
          <a:bodyPr wrap="square" rtlCol="0">
            <a:spAutoFit/>
          </a:bodyPr>
          <a:lstStyle/>
          <a:p>
            <a:pPr algn="ctr"/>
            <a:r>
              <a:rPr kumimoji="1" lang="zh-CN" altLang="en-US" sz="40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谢谢大家！</a:t>
            </a:r>
          </a:p>
        </p:txBody>
      </p:sp>
    </p:spTree>
    <p:extLst>
      <p:ext uri="{BB962C8B-B14F-4D97-AF65-F5344CB8AC3E}">
        <p14:creationId xmlns:p14="http://schemas.microsoft.com/office/powerpoint/2010/main" val="398196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a:extLst>
              <a:ext uri="{FF2B5EF4-FFF2-40B4-BE49-F238E27FC236}">
                <a16:creationId xmlns:a16="http://schemas.microsoft.com/office/drawing/2014/main" id="{88BAF3D8-9B69-CB36-93ED-EF749065F1BF}"/>
              </a:ext>
            </a:extLst>
          </p:cNvPr>
          <p:cNvSpPr txBox="1"/>
          <p:nvPr/>
        </p:nvSpPr>
        <p:spPr>
          <a:xfrm>
            <a:off x="456368" y="121142"/>
            <a:ext cx="3416320" cy="646331"/>
          </a:xfrm>
          <a:prstGeom prst="rect">
            <a:avLst/>
          </a:prstGeom>
          <a:noFill/>
        </p:spPr>
        <p:txBody>
          <a:bodyPr wrap="non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银河系主要成分</a:t>
            </a:r>
            <a:endPar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79" name="组合 78">
            <a:extLst>
              <a:ext uri="{FF2B5EF4-FFF2-40B4-BE49-F238E27FC236}">
                <a16:creationId xmlns:a16="http://schemas.microsoft.com/office/drawing/2014/main" id="{39389537-53E7-F03B-6379-E76359484119}"/>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5E2AD607-E539-006B-CB76-4016E6A6F9A2}"/>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5C9DA05C-63CF-BEF2-0E29-9761600072AA}"/>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EC27AABE-57D8-9B3D-19F9-3D47AB58A06A}"/>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4</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1" name="图片 20">
            <a:extLst>
              <a:ext uri="{FF2B5EF4-FFF2-40B4-BE49-F238E27FC236}">
                <a16:creationId xmlns:a16="http://schemas.microsoft.com/office/drawing/2014/main" id="{6165BB0B-ACE5-D763-9113-71142E77D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057" y="969516"/>
            <a:ext cx="4692569" cy="4052673"/>
          </a:xfrm>
          <a:prstGeom prst="rect">
            <a:avLst/>
          </a:prstGeom>
        </p:spPr>
      </p:pic>
      <p:pic>
        <p:nvPicPr>
          <p:cNvPr id="23" name="图片 22">
            <a:extLst>
              <a:ext uri="{FF2B5EF4-FFF2-40B4-BE49-F238E27FC236}">
                <a16:creationId xmlns:a16="http://schemas.microsoft.com/office/drawing/2014/main" id="{BD00A0BD-FDDF-F171-935E-44FA323B204A}"/>
              </a:ext>
            </a:extLst>
          </p:cNvPr>
          <p:cNvPicPr>
            <a:picLocks noChangeAspect="1"/>
          </p:cNvPicPr>
          <p:nvPr/>
        </p:nvPicPr>
        <p:blipFill rotWithShape="1">
          <a:blip r:embed="rId3">
            <a:extLst>
              <a:ext uri="{28A0092B-C50C-407E-A947-70E740481C1C}">
                <a14:useLocalDpi xmlns:a14="http://schemas.microsoft.com/office/drawing/2010/main" val="0"/>
              </a:ext>
            </a:extLst>
          </a:blip>
          <a:srcRect l="45659"/>
          <a:stretch/>
        </p:blipFill>
        <p:spPr>
          <a:xfrm>
            <a:off x="7439840" y="3064486"/>
            <a:ext cx="2124289" cy="1957703"/>
          </a:xfrm>
          <a:prstGeom prst="rect">
            <a:avLst/>
          </a:prstGeom>
        </p:spPr>
      </p:pic>
      <p:pic>
        <p:nvPicPr>
          <p:cNvPr id="29" name="图片 28" descr="1280px-Artist's_impression_of_the_Milky_Way_(updated_-_annotated).jpg">
            <a:extLst>
              <a:ext uri="{FF2B5EF4-FFF2-40B4-BE49-F238E27FC236}">
                <a16:creationId xmlns:a16="http://schemas.microsoft.com/office/drawing/2014/main" id="{1FB91F5F-6B14-1CDD-62AA-B134F4136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841" y="969515"/>
            <a:ext cx="2124289" cy="2124289"/>
          </a:xfrm>
          <a:prstGeom prst="rect">
            <a:avLst/>
          </a:prstGeom>
        </p:spPr>
      </p:pic>
      <p:sp>
        <p:nvSpPr>
          <p:cNvPr id="30" name="文本框 29">
            <a:extLst>
              <a:ext uri="{FF2B5EF4-FFF2-40B4-BE49-F238E27FC236}">
                <a16:creationId xmlns:a16="http://schemas.microsoft.com/office/drawing/2014/main" id="{4A726571-5DB9-DC54-AA26-38607F5C634A}"/>
              </a:ext>
            </a:extLst>
          </p:cNvPr>
          <p:cNvSpPr txBox="1"/>
          <p:nvPr/>
        </p:nvSpPr>
        <p:spPr>
          <a:xfrm>
            <a:off x="1221058" y="5115195"/>
            <a:ext cx="8343071" cy="1546577"/>
          </a:xfrm>
          <a:prstGeom prst="rect">
            <a:avLst/>
          </a:prstGeom>
          <a:solidFill>
            <a:srgbClr val="FFC000"/>
          </a:solidFill>
        </p:spPr>
        <p:txBody>
          <a:bodyPr wrap="square" rtlCol="0">
            <a:spAutoFit/>
          </a:bodyPr>
          <a:lstStyle/>
          <a:p>
            <a:r>
              <a:rPr kumimoji="1" lang="zh-CN" altLang="en-US" sz="2400" b="1" dirty="0">
                <a:solidFill>
                  <a:srgbClr val="C00000"/>
                </a:solidFill>
                <a:latin typeface="SimHei" charset="-122"/>
                <a:ea typeface="SimHei" charset="-122"/>
                <a:cs typeface="SimHei" charset="-122"/>
              </a:rPr>
              <a:t>银河系物质组成：</a:t>
            </a:r>
            <a:endParaRPr kumimoji="1" lang="en-US" altLang="zh-CN" sz="2400" b="1" dirty="0">
              <a:solidFill>
                <a:srgbClr val="C00000"/>
              </a:solidFill>
              <a:latin typeface="SimHei" charset="-122"/>
              <a:ea typeface="SimHei" charset="-122"/>
              <a:cs typeface="SimHei" charset="-122"/>
            </a:endParaRPr>
          </a:p>
          <a:p>
            <a:pPr marL="342900" indent="-342900">
              <a:buFont typeface="Wingdings" pitchFamily="2" charset="2"/>
              <a:buChar char="Ø"/>
            </a:pPr>
            <a:r>
              <a:rPr kumimoji="1" lang="zh-CN" altLang="en-US" sz="2400" b="1" dirty="0">
                <a:solidFill>
                  <a:srgbClr val="002060"/>
                </a:solidFill>
                <a:latin typeface="SimHei" charset="-122"/>
                <a:ea typeface="SimHei" charset="-122"/>
                <a:cs typeface="SimHei" charset="-122"/>
              </a:rPr>
              <a:t>重子物质：</a:t>
            </a:r>
            <a:r>
              <a:rPr kumimoji="1" lang="zh-CN" altLang="en-US" sz="2250" b="1" dirty="0">
                <a:solidFill>
                  <a:srgbClr val="002060"/>
                </a:solidFill>
                <a:latin typeface="SimHei" charset="-122"/>
                <a:ea typeface="SimHei" charset="-122"/>
                <a:cs typeface="SimHei" charset="-122"/>
              </a:rPr>
              <a:t>银盘（恒星、气体、尘埃等）、核球、恒星晕（包括球状星团、卫星星系等）</a:t>
            </a:r>
            <a:endParaRPr kumimoji="1" lang="en-US" altLang="zh-CN" sz="2250" b="1" dirty="0">
              <a:solidFill>
                <a:srgbClr val="002060"/>
              </a:solidFill>
              <a:latin typeface="SimHei" charset="-122"/>
              <a:ea typeface="SimHei" charset="-122"/>
              <a:cs typeface="SimHei" charset="-122"/>
            </a:endParaRPr>
          </a:p>
          <a:p>
            <a:pPr marL="342900" indent="-342900">
              <a:buFont typeface="Wingdings" pitchFamily="2" charset="2"/>
              <a:buChar char="Ø"/>
            </a:pPr>
            <a:r>
              <a:rPr kumimoji="1" lang="zh-CN" altLang="en-US" sz="2400" b="1" dirty="0">
                <a:solidFill>
                  <a:srgbClr val="002060"/>
                </a:solidFill>
                <a:latin typeface="SimHei" charset="-122"/>
                <a:ea typeface="SimHei" charset="-122"/>
                <a:cs typeface="SimHei" charset="-122"/>
              </a:rPr>
              <a:t>暗物质：</a:t>
            </a:r>
            <a:r>
              <a:rPr kumimoji="1" lang="zh-CN" altLang="en-US" sz="2250" b="1" dirty="0">
                <a:solidFill>
                  <a:srgbClr val="C00000"/>
                </a:solidFill>
                <a:latin typeface="SimHei" charset="-122"/>
                <a:ea typeface="SimHei" charset="-122"/>
                <a:cs typeface="SimHei" charset="-122"/>
              </a:rPr>
              <a:t>暗物质晕（主导了银河系质量</a:t>
            </a:r>
            <a:r>
              <a:rPr kumimoji="1" lang="zh-CN" altLang="en-US" sz="2250" b="1" dirty="0">
                <a:solidFill>
                  <a:srgbClr val="C00000"/>
                </a:solidFill>
                <a:latin typeface="Times New Roman" panose="02020603050405020304" pitchFamily="18" charset="0"/>
                <a:ea typeface="SimHei" charset="-122"/>
                <a:cs typeface="Times New Roman" panose="02020603050405020304" pitchFamily="18" charset="0"/>
              </a:rPr>
              <a:t>；</a:t>
            </a:r>
            <a:r>
              <a:rPr kumimoji="1" lang="en-US" altLang="zh-CN" sz="2250" b="1" dirty="0">
                <a:solidFill>
                  <a:srgbClr val="C00000"/>
                </a:solidFill>
                <a:latin typeface="Times New Roman" panose="02020603050405020304" pitchFamily="18" charset="0"/>
                <a:ea typeface="SimHei" charset="-122"/>
                <a:cs typeface="Times New Roman" panose="02020603050405020304" pitchFamily="18" charset="0"/>
              </a:rPr>
              <a:t>85-90%</a:t>
            </a:r>
            <a:r>
              <a:rPr kumimoji="1" lang="zh-CN" altLang="en-US" sz="2250" b="1" dirty="0">
                <a:solidFill>
                  <a:srgbClr val="C00000"/>
                </a:solidFill>
                <a:latin typeface="SimHei" charset="-122"/>
                <a:ea typeface="SimHei" charset="-122"/>
                <a:cs typeface="SimHei" charset="-122"/>
              </a:rPr>
              <a:t>）</a:t>
            </a:r>
            <a:endParaRPr kumimoji="1" lang="en-US" altLang="zh-CN" sz="2250" b="1" dirty="0">
              <a:solidFill>
                <a:srgbClr val="C00000"/>
              </a:solidFill>
              <a:latin typeface="SimHei" charset="-122"/>
              <a:ea typeface="SimHei" charset="-122"/>
              <a:cs typeface="SimHei" charset="-122"/>
            </a:endParaRPr>
          </a:p>
        </p:txBody>
      </p:sp>
      <p:cxnSp>
        <p:nvCxnSpPr>
          <p:cNvPr id="31" name="直线箭头连接符 30">
            <a:extLst>
              <a:ext uri="{FF2B5EF4-FFF2-40B4-BE49-F238E27FC236}">
                <a16:creationId xmlns:a16="http://schemas.microsoft.com/office/drawing/2014/main" id="{D2C306F5-CFB7-F4FB-6431-63D11109A86B}"/>
              </a:ext>
            </a:extLst>
          </p:cNvPr>
          <p:cNvCxnSpPr>
            <a:cxnSpLocks/>
          </p:cNvCxnSpPr>
          <p:nvPr/>
        </p:nvCxnSpPr>
        <p:spPr bwMode="auto">
          <a:xfrm flipV="1">
            <a:off x="3781168" y="969515"/>
            <a:ext cx="3658671" cy="2026337"/>
          </a:xfrm>
          <a:prstGeom prst="straightConnector1">
            <a:avLst/>
          </a:prstGeom>
          <a:solidFill>
            <a:srgbClr val="00B8FF"/>
          </a:solidFill>
          <a:ln w="50800" cap="flat" cmpd="sng" algn="ctr">
            <a:solidFill>
              <a:srgbClr val="FF0000"/>
            </a:solidFill>
            <a:prstDash val="dash"/>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直线箭头连接符 32">
            <a:extLst>
              <a:ext uri="{FF2B5EF4-FFF2-40B4-BE49-F238E27FC236}">
                <a16:creationId xmlns:a16="http://schemas.microsoft.com/office/drawing/2014/main" id="{4CEED432-307D-5D1D-3C80-564C98F81CC3}"/>
              </a:ext>
            </a:extLst>
          </p:cNvPr>
          <p:cNvCxnSpPr>
            <a:cxnSpLocks/>
          </p:cNvCxnSpPr>
          <p:nvPr/>
        </p:nvCxnSpPr>
        <p:spPr bwMode="auto">
          <a:xfrm>
            <a:off x="3668702" y="3333743"/>
            <a:ext cx="3771137" cy="1683500"/>
          </a:xfrm>
          <a:prstGeom prst="straightConnector1">
            <a:avLst/>
          </a:prstGeom>
          <a:solidFill>
            <a:srgbClr val="00B8FF"/>
          </a:solidFill>
          <a:ln w="50800" cap="flat" cmpd="sng" algn="ctr">
            <a:solidFill>
              <a:srgbClr val="FF0000"/>
            </a:solidFill>
            <a:prstDash val="dash"/>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6" name="文本框 35">
            <a:extLst>
              <a:ext uri="{FF2B5EF4-FFF2-40B4-BE49-F238E27FC236}">
                <a16:creationId xmlns:a16="http://schemas.microsoft.com/office/drawing/2014/main" id="{6745DB68-9C05-7004-016E-6559FB4392F5}"/>
              </a:ext>
            </a:extLst>
          </p:cNvPr>
          <p:cNvSpPr txBox="1"/>
          <p:nvPr/>
        </p:nvSpPr>
        <p:spPr>
          <a:xfrm>
            <a:off x="9887484" y="1718579"/>
            <a:ext cx="651862" cy="2554545"/>
          </a:xfrm>
          <a:prstGeom prst="rect">
            <a:avLst/>
          </a:prstGeom>
          <a:noFill/>
        </p:spPr>
        <p:txBody>
          <a:bodyPr wrap="square" rtlCol="0">
            <a:spAutoFit/>
          </a:bodyPr>
          <a:lstStyle/>
          <a:p>
            <a:r>
              <a:rPr kumimoji="1" lang="zh-CN" altLang="en-US" sz="4000" dirty="0">
                <a:solidFill>
                  <a:srgbClr val="C00000"/>
                </a:solidFill>
                <a:latin typeface="SimHei" panose="02010609060101010101" pitchFamily="49" charset="-122"/>
                <a:ea typeface="SimHei" panose="02010609060101010101" pitchFamily="49" charset="-122"/>
              </a:rPr>
              <a:t>可见物质</a:t>
            </a:r>
          </a:p>
        </p:txBody>
      </p:sp>
      <p:sp>
        <p:nvSpPr>
          <p:cNvPr id="37" name="文本框 36">
            <a:extLst>
              <a:ext uri="{FF2B5EF4-FFF2-40B4-BE49-F238E27FC236}">
                <a16:creationId xmlns:a16="http://schemas.microsoft.com/office/drawing/2014/main" id="{B64A1C47-5A4D-1A40-21F0-3EB56E92FC44}"/>
              </a:ext>
            </a:extLst>
          </p:cNvPr>
          <p:cNvSpPr txBox="1"/>
          <p:nvPr/>
        </p:nvSpPr>
        <p:spPr>
          <a:xfrm>
            <a:off x="1353655" y="969515"/>
            <a:ext cx="2104159" cy="707886"/>
          </a:xfrm>
          <a:prstGeom prst="rect">
            <a:avLst/>
          </a:prstGeom>
          <a:noFill/>
        </p:spPr>
        <p:txBody>
          <a:bodyPr wrap="square" rtlCol="0">
            <a:spAutoFit/>
          </a:bodyPr>
          <a:lstStyle/>
          <a:p>
            <a:r>
              <a:rPr kumimoji="1" lang="zh-CN" altLang="en-US" sz="4000" dirty="0">
                <a:solidFill>
                  <a:schemeClr val="bg1"/>
                </a:solidFill>
                <a:latin typeface="SimHei" panose="02010609060101010101" pitchFamily="49" charset="-122"/>
                <a:ea typeface="SimHei" panose="02010609060101010101" pitchFamily="49" charset="-122"/>
                <a:cs typeface="SimSun" charset="-122"/>
              </a:rPr>
              <a:t>银河系</a:t>
            </a:r>
          </a:p>
        </p:txBody>
      </p:sp>
      <p:sp>
        <p:nvSpPr>
          <p:cNvPr id="38" name="文本框 37">
            <a:extLst>
              <a:ext uri="{FF2B5EF4-FFF2-40B4-BE49-F238E27FC236}">
                <a16:creationId xmlns:a16="http://schemas.microsoft.com/office/drawing/2014/main" id="{510B64F6-8B6D-85DF-3899-E7AE86B18B25}"/>
              </a:ext>
            </a:extLst>
          </p:cNvPr>
          <p:cNvSpPr txBox="1"/>
          <p:nvPr/>
        </p:nvSpPr>
        <p:spPr>
          <a:xfrm rot="4060399">
            <a:off x="2241260" y="2588808"/>
            <a:ext cx="2531531" cy="400110"/>
          </a:xfrm>
          <a:prstGeom prst="rect">
            <a:avLst/>
          </a:prstGeom>
          <a:noFill/>
        </p:spPr>
        <p:txBody>
          <a:bodyPr wrap="square" rtlCol="0">
            <a:spAutoFit/>
          </a:bodyPr>
          <a:lstStyle/>
          <a:p>
            <a:r>
              <a:rPr kumimoji="1" lang="en-US" altLang="zh-CN" sz="2000" b="1" dirty="0">
                <a:solidFill>
                  <a:schemeClr val="bg1"/>
                </a:solidFill>
                <a:latin typeface="Times New Roman" panose="02020603050405020304" pitchFamily="18" charset="0"/>
                <a:cs typeface="Times New Roman" panose="02020603050405020304" pitchFamily="18" charset="0"/>
              </a:rPr>
              <a:t>~200-300 </a:t>
            </a:r>
            <a:r>
              <a:rPr kumimoji="1" lang="en-US" altLang="zh-CN" sz="2000" b="1" dirty="0" err="1">
                <a:solidFill>
                  <a:schemeClr val="bg1"/>
                </a:solidFill>
                <a:latin typeface="Times New Roman" panose="02020603050405020304" pitchFamily="18" charset="0"/>
                <a:cs typeface="Times New Roman" panose="02020603050405020304" pitchFamily="18" charset="0"/>
              </a:rPr>
              <a:t>kpc</a:t>
            </a:r>
            <a:endParaRPr kumimoji="1" lang="zh-CN" altLang="en-US" sz="2000" b="1" dirty="0">
              <a:solidFill>
                <a:schemeClr val="bg1"/>
              </a:solidFill>
              <a:latin typeface="Times New Roman" panose="02020603050405020304" pitchFamily="18" charset="0"/>
              <a:cs typeface="Times New Roman" panose="02020603050405020304" pitchFamily="18" charset="0"/>
            </a:endParaRPr>
          </a:p>
        </p:txBody>
      </p:sp>
      <p:sp>
        <p:nvSpPr>
          <p:cNvPr id="39" name="文本框 38">
            <a:extLst>
              <a:ext uri="{FF2B5EF4-FFF2-40B4-BE49-F238E27FC236}">
                <a16:creationId xmlns:a16="http://schemas.microsoft.com/office/drawing/2014/main" id="{04835518-3CD5-0349-7852-7C1547E62E48}"/>
              </a:ext>
            </a:extLst>
          </p:cNvPr>
          <p:cNvSpPr txBox="1"/>
          <p:nvPr/>
        </p:nvSpPr>
        <p:spPr>
          <a:xfrm>
            <a:off x="3781168" y="4037725"/>
            <a:ext cx="1232830" cy="400110"/>
          </a:xfrm>
          <a:prstGeom prst="rect">
            <a:avLst/>
          </a:prstGeom>
          <a:noFill/>
        </p:spPr>
        <p:txBody>
          <a:bodyPr wrap="square" rtlCol="0">
            <a:spAutoFit/>
          </a:bodyPr>
          <a:lstStyle/>
          <a:p>
            <a:r>
              <a:rPr kumimoji="1" lang="zh-CN" altLang="en-US" sz="2000" dirty="0">
                <a:solidFill>
                  <a:schemeClr val="bg1"/>
                </a:solidFill>
                <a:latin typeface="SimHei" panose="02010609060101010101" pitchFamily="49" charset="-122"/>
                <a:ea typeface="SimHei" panose="02010609060101010101" pitchFamily="49" charset="-122"/>
              </a:rPr>
              <a:t>暗物质晕</a:t>
            </a:r>
          </a:p>
        </p:txBody>
      </p:sp>
      <p:sp>
        <p:nvSpPr>
          <p:cNvPr id="40" name="文本框 39">
            <a:extLst>
              <a:ext uri="{FF2B5EF4-FFF2-40B4-BE49-F238E27FC236}">
                <a16:creationId xmlns:a16="http://schemas.microsoft.com/office/drawing/2014/main" id="{D6AF38C4-BE25-6F5E-1DA8-5F59089175E9}"/>
              </a:ext>
            </a:extLst>
          </p:cNvPr>
          <p:cNvSpPr txBox="1"/>
          <p:nvPr/>
        </p:nvSpPr>
        <p:spPr>
          <a:xfrm>
            <a:off x="4929976" y="4329416"/>
            <a:ext cx="1164504" cy="338554"/>
          </a:xfrm>
          <a:prstGeom prst="rect">
            <a:avLst/>
          </a:prstGeom>
          <a:noFill/>
        </p:spPr>
        <p:txBody>
          <a:bodyPr wrap="square" rtlCol="0">
            <a:spAutoFit/>
          </a:bodyPr>
          <a:lstStyle/>
          <a:p>
            <a:r>
              <a:rPr kumimoji="1" lang="en-US" altLang="zh-CN" sz="1600" b="1" dirty="0">
                <a:solidFill>
                  <a:schemeClr val="bg1"/>
                </a:solidFill>
                <a:latin typeface="Times New Roman" panose="02020603050405020304" pitchFamily="18" charset="0"/>
                <a:cs typeface="Times New Roman" panose="02020603050405020304" pitchFamily="18" charset="0"/>
              </a:rPr>
              <a:t>30 </a:t>
            </a:r>
            <a:r>
              <a:rPr kumimoji="1" lang="en-US" altLang="zh-CN" sz="1600" b="1" dirty="0" err="1">
                <a:solidFill>
                  <a:schemeClr val="bg1"/>
                </a:solidFill>
                <a:latin typeface="Times New Roman" panose="02020603050405020304" pitchFamily="18" charset="0"/>
                <a:cs typeface="Times New Roman" panose="02020603050405020304" pitchFamily="18" charset="0"/>
              </a:rPr>
              <a:t>kpc</a:t>
            </a:r>
            <a:endParaRPr kumimoji="1" lang="zh-CN" altLang="en-US"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753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屏幕快照 2016-05-17 上午9.06.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0865" y="1267434"/>
            <a:ext cx="5265585" cy="5632952"/>
          </a:xfrm>
          <a:prstGeom prst="rect">
            <a:avLst/>
          </a:prstGeom>
        </p:spPr>
      </p:pic>
      <p:pic>
        <p:nvPicPr>
          <p:cNvPr id="9" name="图片 8" descr="屏幕快照 2016-05-17 上午9.09.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766" y="3849595"/>
            <a:ext cx="2618177" cy="1113874"/>
          </a:xfrm>
          <a:prstGeom prst="rect">
            <a:avLst/>
          </a:prstGeom>
          <a:ln w="63500" cap="sq">
            <a:solidFill>
              <a:srgbClr val="FF0000"/>
            </a:solidFill>
            <a:prstDash val="solid"/>
            <a:miter lim="800000"/>
          </a:ln>
          <a:effectLst>
            <a:outerShdw blurRad="50800" dist="38100" dir="2700000" algn="tl" rotWithShape="0">
              <a:srgbClr val="000000">
                <a:alpha val="43000"/>
              </a:srgbClr>
            </a:outerShdw>
          </a:effectLst>
        </p:spPr>
      </p:pic>
      <p:pic>
        <p:nvPicPr>
          <p:cNvPr id="10" name="图片 9" descr="屏幕快照 2016-05-17 上午9.09.4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475" y="5267253"/>
            <a:ext cx="2482453" cy="473273"/>
          </a:xfrm>
          <a:prstGeom prst="rect">
            <a:avLst/>
          </a:prstGeom>
          <a:ln w="63500" cap="sq">
            <a:solidFill>
              <a:srgbClr val="FF0000"/>
            </a:solidFill>
            <a:prstDash val="solid"/>
            <a:miter lim="800000"/>
          </a:ln>
          <a:effectLst>
            <a:outerShdw blurRad="50800" dist="38100" dir="2700000" algn="tl" rotWithShape="0">
              <a:srgbClr val="000000">
                <a:alpha val="43000"/>
              </a:srgbClr>
            </a:outerShdw>
          </a:effectLst>
        </p:spPr>
      </p:pic>
      <p:pic>
        <p:nvPicPr>
          <p:cNvPr id="11" name="图片 10" descr="屏幕快照 2016-05-17 上午9.08.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1766" y="2604898"/>
            <a:ext cx="2428875" cy="383977"/>
          </a:xfrm>
          <a:prstGeom prst="rect">
            <a:avLst/>
          </a:prstGeom>
          <a:ln w="63500" cap="sq">
            <a:solidFill>
              <a:srgbClr val="FF0000"/>
            </a:solidFill>
            <a:prstDash val="solid"/>
            <a:miter lim="800000"/>
          </a:ln>
          <a:effectLst>
            <a:outerShdw blurRad="50800" dist="38100" dir="2700000" algn="tl" rotWithShape="0">
              <a:srgbClr val="000000">
                <a:alpha val="43000"/>
              </a:srgbClr>
            </a:outerShdw>
          </a:effectLst>
        </p:spPr>
      </p:pic>
      <p:pic>
        <p:nvPicPr>
          <p:cNvPr id="12" name="图片 11" descr="屏幕快照 2016-05-17 上午9.08.3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0564" y="1488338"/>
            <a:ext cx="2714625" cy="892969"/>
          </a:xfrm>
          <a:prstGeom prst="rect">
            <a:avLst/>
          </a:prstGeom>
          <a:ln w="63500" cap="sq">
            <a:solidFill>
              <a:srgbClr val="FF0000"/>
            </a:solidFill>
            <a:prstDash val="solid"/>
            <a:miter lim="800000"/>
          </a:ln>
          <a:effectLst>
            <a:outerShdw blurRad="50800" dist="38100" dir="2700000" algn="tl" rotWithShape="0">
              <a:srgbClr val="000000">
                <a:alpha val="43000"/>
              </a:srgbClr>
            </a:outerShdw>
          </a:effectLst>
        </p:spPr>
      </p:pic>
      <p:sp>
        <p:nvSpPr>
          <p:cNvPr id="13" name="文本框 12"/>
          <p:cNvSpPr txBox="1"/>
          <p:nvPr/>
        </p:nvSpPr>
        <p:spPr>
          <a:xfrm>
            <a:off x="1640505" y="1150622"/>
            <a:ext cx="2683423" cy="308674"/>
          </a:xfrm>
          <a:prstGeom prst="rect">
            <a:avLst/>
          </a:prstGeom>
          <a:noFill/>
        </p:spPr>
        <p:txBody>
          <a:bodyPr wrap="square" rtlCol="0">
            <a:spAutoFit/>
          </a:bodyPr>
          <a:lstStyle/>
          <a:p>
            <a:r>
              <a:rPr kumimoji="1" lang="en-US" altLang="zh-CN" sz="1406" b="1" dirty="0"/>
              <a:t>McMillan 2011</a:t>
            </a:r>
            <a:endParaRPr kumimoji="1" lang="zh-CN" altLang="en-US" sz="1406" b="1" dirty="0"/>
          </a:p>
        </p:txBody>
      </p:sp>
      <p:sp>
        <p:nvSpPr>
          <p:cNvPr id="21" name="文本框 20"/>
          <p:cNvSpPr txBox="1"/>
          <p:nvPr/>
        </p:nvSpPr>
        <p:spPr>
          <a:xfrm>
            <a:off x="1741766" y="3495181"/>
            <a:ext cx="2683423" cy="308674"/>
          </a:xfrm>
          <a:prstGeom prst="rect">
            <a:avLst/>
          </a:prstGeom>
          <a:noFill/>
        </p:spPr>
        <p:txBody>
          <a:bodyPr wrap="square" rtlCol="0">
            <a:spAutoFit/>
          </a:bodyPr>
          <a:lstStyle/>
          <a:p>
            <a:r>
              <a:rPr kumimoji="1" lang="en-US" altLang="zh-CN" sz="1406" b="1" dirty="0"/>
              <a:t>NFW profile</a:t>
            </a:r>
            <a:endParaRPr kumimoji="1" lang="zh-CN" altLang="en-US" sz="1406" b="1" dirty="0"/>
          </a:p>
        </p:txBody>
      </p:sp>
      <p:sp>
        <p:nvSpPr>
          <p:cNvPr id="14" name="文本框 13"/>
          <p:cNvSpPr txBox="1"/>
          <p:nvPr/>
        </p:nvSpPr>
        <p:spPr>
          <a:xfrm>
            <a:off x="1741766" y="5925451"/>
            <a:ext cx="3240360" cy="871201"/>
          </a:xfrm>
          <a:prstGeom prst="rect">
            <a:avLst/>
          </a:prstGeom>
          <a:noFill/>
        </p:spPr>
        <p:txBody>
          <a:bodyPr wrap="square" rtlCol="0">
            <a:spAutoFit/>
          </a:bodyPr>
          <a:lstStyle/>
          <a:p>
            <a:r>
              <a:rPr kumimoji="1" lang="en-US" altLang="zh-CN" sz="1687" b="1" dirty="0">
                <a:solidFill>
                  <a:srgbClr val="0000FF"/>
                </a:solidFill>
              </a:rPr>
              <a:t>Caustic dark matter rings: An ~ 40kpc/n for n=1,2,3,… (</a:t>
            </a:r>
            <a:r>
              <a:rPr kumimoji="1" lang="en-US" altLang="zh-CN" sz="1687" b="1" dirty="0" err="1">
                <a:solidFill>
                  <a:srgbClr val="0000FF"/>
                </a:solidFill>
              </a:rPr>
              <a:t>Natarajan</a:t>
            </a:r>
            <a:r>
              <a:rPr kumimoji="1" lang="en-US" altLang="zh-CN" sz="1687" b="1" dirty="0">
                <a:solidFill>
                  <a:srgbClr val="0000FF"/>
                </a:solidFill>
              </a:rPr>
              <a:t> &amp; </a:t>
            </a:r>
            <a:r>
              <a:rPr kumimoji="1" lang="en-US" altLang="zh-CN" sz="1687" b="1" dirty="0" err="1">
                <a:solidFill>
                  <a:srgbClr val="0000FF"/>
                </a:solidFill>
              </a:rPr>
              <a:t>Sikivie</a:t>
            </a:r>
            <a:r>
              <a:rPr kumimoji="1" lang="en-US" altLang="zh-CN" sz="1687" b="1" dirty="0">
                <a:solidFill>
                  <a:srgbClr val="0000FF"/>
                </a:solidFill>
              </a:rPr>
              <a:t> 2007)</a:t>
            </a:r>
            <a:endParaRPr kumimoji="1" lang="zh-CN" altLang="en-US" sz="1687" b="1" dirty="0">
              <a:solidFill>
                <a:srgbClr val="0000FF"/>
              </a:solidFill>
            </a:endParaRPr>
          </a:p>
        </p:txBody>
      </p:sp>
      <p:sp>
        <p:nvSpPr>
          <p:cNvPr id="15" name="文本框 14"/>
          <p:cNvSpPr txBox="1"/>
          <p:nvPr/>
        </p:nvSpPr>
        <p:spPr>
          <a:xfrm>
            <a:off x="4627712" y="5267253"/>
            <a:ext cx="2177117" cy="1130822"/>
          </a:xfrm>
          <a:prstGeom prst="rect">
            <a:avLst/>
          </a:prstGeom>
          <a:noFill/>
        </p:spPr>
        <p:txBody>
          <a:bodyPr wrap="square" rtlCol="0">
            <a:spAutoFit/>
          </a:bodyPr>
          <a:lstStyle/>
          <a:p>
            <a:pPr algn="ctr"/>
            <a:r>
              <a:rPr kumimoji="1" lang="en-US" altLang="zh-CN" sz="1687" b="1" dirty="0">
                <a:solidFill>
                  <a:srgbClr val="0000FF"/>
                </a:solidFill>
              </a:rPr>
              <a:t>n = 3?</a:t>
            </a:r>
          </a:p>
          <a:p>
            <a:pPr algn="ctr"/>
            <a:endParaRPr kumimoji="1" lang="en-US" altLang="zh-CN" sz="1687" b="1" dirty="0">
              <a:solidFill>
                <a:srgbClr val="0000FF"/>
              </a:solidFill>
            </a:endParaRPr>
          </a:p>
          <a:p>
            <a:pPr algn="ctr"/>
            <a:r>
              <a:rPr kumimoji="1" lang="en-US" altLang="zh-CN" sz="1687" b="1" dirty="0" err="1">
                <a:solidFill>
                  <a:srgbClr val="0000FF"/>
                </a:solidFill>
              </a:rPr>
              <a:t>Monoceros</a:t>
            </a:r>
            <a:r>
              <a:rPr kumimoji="1" lang="en-US" altLang="zh-CN" sz="1687" b="1" dirty="0">
                <a:solidFill>
                  <a:srgbClr val="0000FF"/>
                </a:solidFill>
              </a:rPr>
              <a:t> ring?</a:t>
            </a:r>
          </a:p>
          <a:p>
            <a:pPr algn="ctr"/>
            <a:r>
              <a:rPr kumimoji="1" lang="en-US" altLang="zh-CN" sz="1687" b="1" dirty="0">
                <a:solidFill>
                  <a:srgbClr val="0000FF"/>
                </a:solidFill>
              </a:rPr>
              <a:t>n=2?</a:t>
            </a:r>
            <a:endParaRPr kumimoji="1" lang="zh-CN" altLang="en-US" sz="1687" b="1" dirty="0">
              <a:solidFill>
                <a:srgbClr val="0000FF"/>
              </a:solidFill>
            </a:endParaRPr>
          </a:p>
        </p:txBody>
      </p:sp>
      <p:cxnSp>
        <p:nvCxnSpPr>
          <p:cNvPr id="26" name="直线箭头连接符 25"/>
          <p:cNvCxnSpPr/>
          <p:nvPr/>
        </p:nvCxnSpPr>
        <p:spPr bwMode="auto">
          <a:xfrm flipV="1">
            <a:off x="4425189" y="3900226"/>
            <a:ext cx="708829" cy="455676"/>
          </a:xfrm>
          <a:prstGeom prst="straightConnector1">
            <a:avLst/>
          </a:prstGeom>
          <a:solidFill>
            <a:srgbClr val="00B8FF"/>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直线箭头连接符 26"/>
          <p:cNvCxnSpPr/>
          <p:nvPr/>
        </p:nvCxnSpPr>
        <p:spPr bwMode="auto">
          <a:xfrm flipV="1">
            <a:off x="4222667" y="1925631"/>
            <a:ext cx="961982" cy="860721"/>
          </a:xfrm>
          <a:prstGeom prst="straightConnector1">
            <a:avLst/>
          </a:prstGeom>
          <a:solidFill>
            <a:srgbClr val="00B8FF"/>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直线箭头连接符 28"/>
          <p:cNvCxnSpPr/>
          <p:nvPr/>
        </p:nvCxnSpPr>
        <p:spPr bwMode="auto">
          <a:xfrm flipV="1">
            <a:off x="4425189" y="1672479"/>
            <a:ext cx="708829" cy="253153"/>
          </a:xfrm>
          <a:prstGeom prst="straightConnector1">
            <a:avLst/>
          </a:prstGeom>
          <a:solidFill>
            <a:srgbClr val="00B8FF"/>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直线箭头连接符 30"/>
          <p:cNvCxnSpPr/>
          <p:nvPr/>
        </p:nvCxnSpPr>
        <p:spPr bwMode="auto">
          <a:xfrm flipV="1">
            <a:off x="4323928" y="5115361"/>
            <a:ext cx="810090" cy="405045"/>
          </a:xfrm>
          <a:prstGeom prst="straightConnector1">
            <a:avLst/>
          </a:prstGeom>
          <a:solidFill>
            <a:srgbClr val="00B8FF"/>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 name="Rectangle 6"/>
          <p:cNvSpPr txBox="1">
            <a:spLocks noChangeArrowheads="1"/>
          </p:cNvSpPr>
          <p:nvPr/>
        </p:nvSpPr>
        <p:spPr bwMode="auto">
          <a:xfrm>
            <a:off x="1979414" y="289901"/>
            <a:ext cx="8224242" cy="6607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nchor="ctr"/>
          <a:lstStyle>
            <a:lvl1pPr algn="ctr" rtl="0" eaLnBrk="0" fontAlgn="base" hangingPunct="0">
              <a:lnSpc>
                <a:spcPct val="93000"/>
              </a:lnSpc>
              <a:spcBef>
                <a:spcPct val="0"/>
              </a:spcBef>
              <a:spcAft>
                <a:spcPct val="0"/>
              </a:spcAft>
              <a:defRPr sz="5600" b="1">
                <a:solidFill>
                  <a:schemeClr val="tx1"/>
                </a:solidFill>
                <a:latin typeface="+mj-lt"/>
                <a:ea typeface="+mj-ea"/>
                <a:cs typeface="+mj-cs"/>
                <a:sym typeface="Gill Sans" charset="0"/>
              </a:defRPr>
            </a:lvl1pPr>
            <a:lvl2pPr algn="ctr" rtl="0" eaLnBrk="0" fontAlgn="base" hangingPunct="0">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2pPr>
            <a:lvl3pPr algn="ctr" rtl="0" eaLnBrk="0" fontAlgn="base" hangingPunct="0">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3pPr>
            <a:lvl4pPr algn="ctr" rtl="0" eaLnBrk="0" fontAlgn="base" hangingPunct="0">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4pPr>
            <a:lvl5pPr algn="ctr" rtl="0" eaLnBrk="0" fontAlgn="base" hangingPunct="0">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5pPr>
            <a:lvl6pPr marL="457200" algn="ctr" rtl="0" fontAlgn="base">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6pPr>
            <a:lvl7pPr marL="914400" algn="ctr" rtl="0" fontAlgn="base">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7pPr>
            <a:lvl8pPr marL="1371600" algn="ctr" rtl="0" fontAlgn="base">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8pPr>
            <a:lvl9pPr marL="1828800" algn="ctr" rtl="0" fontAlgn="base">
              <a:lnSpc>
                <a:spcPct val="93000"/>
              </a:lnSpc>
              <a:spcBef>
                <a:spcPct val="0"/>
              </a:spcBef>
              <a:spcAft>
                <a:spcPct val="0"/>
              </a:spcAft>
              <a:defRPr sz="5600" b="1">
                <a:solidFill>
                  <a:schemeClr val="tx1"/>
                </a:solidFill>
                <a:latin typeface="Gill Sans" charset="0"/>
                <a:ea typeface="Heiti SC Medium" charset="0"/>
                <a:cs typeface="Heiti SC Medium" charset="0"/>
                <a:sym typeface="Gill Sans" charset="0"/>
              </a:defRPr>
            </a:lvl9pPr>
          </a:lstStyle>
          <a:p>
            <a:pPr eaLnBrk="1" hangingPunct="1">
              <a:lnSpc>
                <a:spcPct val="100000"/>
              </a:lnSpc>
              <a:defRPr/>
            </a:pPr>
            <a:r>
              <a:rPr lang="zh-CN" altLang="en-US" sz="2812" dirty="0">
                <a:solidFill>
                  <a:srgbClr val="DD2067"/>
                </a:solidFill>
                <a:latin typeface="Heiti SC Light"/>
                <a:ea typeface="Heiti SC Light"/>
                <a:cs typeface="Heiti SC Light"/>
                <a:sym typeface="Arial Black" charset="0"/>
              </a:rPr>
              <a:t>银河系质量模型</a:t>
            </a:r>
          </a:p>
        </p:txBody>
      </p:sp>
      <p:sp>
        <p:nvSpPr>
          <p:cNvPr id="2" name="文本框 1">
            <a:extLst>
              <a:ext uri="{FF2B5EF4-FFF2-40B4-BE49-F238E27FC236}">
                <a16:creationId xmlns:a16="http://schemas.microsoft.com/office/drawing/2014/main" id="{E5B54DC9-5A59-8439-3F9B-17181F568502}"/>
              </a:ext>
            </a:extLst>
          </p:cNvPr>
          <p:cNvSpPr txBox="1"/>
          <p:nvPr/>
        </p:nvSpPr>
        <p:spPr>
          <a:xfrm>
            <a:off x="7382166" y="818249"/>
            <a:ext cx="5660839" cy="438582"/>
          </a:xfrm>
          <a:prstGeom prst="rect">
            <a:avLst/>
          </a:prstGeom>
          <a:noFill/>
          <a:ln>
            <a:noFill/>
          </a:ln>
        </p:spPr>
        <p:txBody>
          <a:bodyPr wrap="square" rtlCol="0">
            <a:spAutoFit/>
          </a:bodyPr>
          <a:lstStyle/>
          <a:p>
            <a:r>
              <a:rPr lang="en-GB" altLang="zh-CN" sz="2250" b="1" dirty="0">
                <a:solidFill>
                  <a:srgbClr val="C00000"/>
                </a:solidFill>
                <a:latin typeface="Times New Roman Regular" panose="02020603050405020304" charset="0"/>
                <a:ea typeface="黑体" charset="0"/>
                <a:cs typeface="Times New Roman Regular" panose="02020603050405020304" charset="0"/>
              </a:rPr>
              <a:t>Huang </a:t>
            </a:r>
            <a:r>
              <a:rPr lang="en-GB" altLang="zh-CN" sz="2250" b="1" dirty="0">
                <a:latin typeface="Times New Roman Regular" panose="02020603050405020304" charset="0"/>
                <a:ea typeface="黑体" charset="0"/>
                <a:cs typeface="Times New Roman Regular" panose="02020603050405020304" charset="0"/>
              </a:rPr>
              <a:t>et al. 2016, MNRAS, 463, 2623</a:t>
            </a:r>
            <a:endParaRPr kumimoji="1" lang="en-US" altLang="zh-CN" sz="2250" b="1" dirty="0">
              <a:latin typeface="Times New Roman Regular" panose="02020603050405020304" charset="0"/>
              <a:ea typeface="黑体" charset="0"/>
              <a:cs typeface="Times New Roman Regular" panose="02020603050405020304" charset="0"/>
            </a:endParaRPr>
          </a:p>
        </p:txBody>
      </p:sp>
    </p:spTree>
    <p:extLst>
      <p:ext uri="{BB962C8B-B14F-4D97-AF65-F5344CB8AC3E}">
        <p14:creationId xmlns:p14="http://schemas.microsoft.com/office/powerpoint/2010/main" val="1175086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65559-83E6-A484-77D6-77937FC7F0FA}"/>
            </a:ext>
          </a:extLst>
        </p:cNvPr>
        <p:cNvGrpSpPr/>
        <p:nvPr/>
      </p:nvGrpSpPr>
      <p:grpSpPr>
        <a:xfrm>
          <a:off x="0" y="0"/>
          <a:ext cx="0" cy="0"/>
          <a:chOff x="0" y="0"/>
          <a:chExt cx="0" cy="0"/>
        </a:xfrm>
      </p:grpSpPr>
      <p:sp>
        <p:nvSpPr>
          <p:cNvPr id="78" name="文本框 77">
            <a:extLst>
              <a:ext uri="{FF2B5EF4-FFF2-40B4-BE49-F238E27FC236}">
                <a16:creationId xmlns:a16="http://schemas.microsoft.com/office/drawing/2014/main" id="{5D08B92C-58A4-7751-30C1-022777D7784A}"/>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银河系暗物质研究的意义</a:t>
            </a:r>
            <a:endPar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79" name="组合 78">
            <a:extLst>
              <a:ext uri="{FF2B5EF4-FFF2-40B4-BE49-F238E27FC236}">
                <a16:creationId xmlns:a16="http://schemas.microsoft.com/office/drawing/2014/main" id="{A7EA40D2-6AAD-24E8-C496-FFE2DD45EADB}"/>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E62A59D4-F2C7-B507-831A-85210862622C}"/>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D85C66AC-5DDC-0EE1-257B-5F9F62EAD687}"/>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116B1FE0-A1CD-74D5-820E-6AE071D88CC0}"/>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5</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200BDF2D-6438-8549-9A5F-8637C312ADC7}"/>
              </a:ext>
            </a:extLst>
          </p:cNvPr>
          <p:cNvSpPr txBox="1"/>
          <p:nvPr/>
        </p:nvSpPr>
        <p:spPr>
          <a:xfrm>
            <a:off x="853358" y="2186503"/>
            <a:ext cx="10358402" cy="1754326"/>
          </a:xfrm>
          <a:prstGeom prst="rect">
            <a:avLst/>
          </a:prstGeom>
          <a:solidFill>
            <a:srgbClr val="FFC000"/>
          </a:solidFill>
        </p:spPr>
        <p:txBody>
          <a:bodyPr wrap="square" rtlCol="0">
            <a:spAutoFit/>
          </a:bodyPr>
          <a:lstStyle/>
          <a:p>
            <a:pPr algn="ctr"/>
            <a:r>
              <a:rPr kumimoji="1" lang="zh-CN" altLang="en-US" sz="3600" b="1" dirty="0">
                <a:solidFill>
                  <a:srgbClr val="002060"/>
                </a:solidFill>
                <a:latin typeface="SimHei" charset="-122"/>
                <a:ea typeface="SimHei" charset="-122"/>
                <a:cs typeface="SimHei" charset="-122"/>
              </a:rPr>
              <a:t>精确测定银河系质量及其分布</a:t>
            </a:r>
            <a:r>
              <a:rPr kumimoji="1" lang="zh-CN" altLang="en-US" sz="3600" b="1" dirty="0">
                <a:solidFill>
                  <a:srgbClr val="C00000"/>
                </a:solidFill>
                <a:latin typeface="SimHei" charset="-122"/>
                <a:ea typeface="SimHei" charset="-122"/>
                <a:cs typeface="SimHei" charset="-122"/>
              </a:rPr>
              <a:t>为理解银河系的形成和演化，检验标准宇宙模型、粒子物理和引力理论提供了重要的天体物理学观测约束。</a:t>
            </a:r>
            <a:endParaRPr kumimoji="1" lang="en-US" altLang="zh-CN" sz="3600" b="1" dirty="0">
              <a:solidFill>
                <a:srgbClr val="C00000"/>
              </a:solidFill>
              <a:latin typeface="SimHei" charset="-122"/>
              <a:ea typeface="SimHei" charset="-122"/>
              <a:cs typeface="SimHei" charset="-122"/>
            </a:endParaRPr>
          </a:p>
        </p:txBody>
      </p:sp>
    </p:spTree>
    <p:extLst>
      <p:ext uri="{BB962C8B-B14F-4D97-AF65-F5344CB8AC3E}">
        <p14:creationId xmlns:p14="http://schemas.microsoft.com/office/powerpoint/2010/main" val="1659005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632A7-7F14-ECC4-5390-B5449C5F2E2A}"/>
            </a:ext>
          </a:extLst>
        </p:cNvPr>
        <p:cNvGrpSpPr/>
        <p:nvPr/>
      </p:nvGrpSpPr>
      <p:grpSpPr>
        <a:xfrm>
          <a:off x="0" y="0"/>
          <a:ext cx="0" cy="0"/>
          <a:chOff x="0" y="0"/>
          <a:chExt cx="0" cy="0"/>
        </a:xfrm>
      </p:grpSpPr>
      <p:sp>
        <p:nvSpPr>
          <p:cNvPr id="78" name="文本框 77">
            <a:extLst>
              <a:ext uri="{FF2B5EF4-FFF2-40B4-BE49-F238E27FC236}">
                <a16:creationId xmlns:a16="http://schemas.microsoft.com/office/drawing/2014/main" id="{F10CD431-460A-803A-D562-8399A11E318D}"/>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银河系暗物质研究的意义：</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银河系的形成和演化</a:t>
            </a:r>
          </a:p>
        </p:txBody>
      </p:sp>
      <p:grpSp>
        <p:nvGrpSpPr>
          <p:cNvPr id="79" name="组合 78">
            <a:extLst>
              <a:ext uri="{FF2B5EF4-FFF2-40B4-BE49-F238E27FC236}">
                <a16:creationId xmlns:a16="http://schemas.microsoft.com/office/drawing/2014/main" id="{21B1103F-1C99-ADA6-4C31-A4A6524833AE}"/>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7155F6E6-950D-882E-7D30-73BF8C789985}"/>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742F5DD9-9F0D-718F-C055-8AEBB6B3E70D}"/>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F72AA560-5E31-1687-5074-D70CAFB47777}"/>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6</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6CB2087D-3B0B-CD6A-4B3B-2BE52C32B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0" y="941107"/>
            <a:ext cx="4849283" cy="4975786"/>
          </a:xfrm>
          <a:prstGeom prst="rect">
            <a:avLst/>
          </a:prstGeom>
        </p:spPr>
      </p:pic>
      <p:pic>
        <p:nvPicPr>
          <p:cNvPr id="12" name="图片 11">
            <a:extLst>
              <a:ext uri="{FF2B5EF4-FFF2-40B4-BE49-F238E27FC236}">
                <a16:creationId xmlns:a16="http://schemas.microsoft.com/office/drawing/2014/main" id="{2A206F46-633C-1CEA-E387-1E84B2A2485E}"/>
              </a:ext>
            </a:extLst>
          </p:cNvPr>
          <p:cNvPicPr>
            <a:picLocks noChangeAspect="1"/>
          </p:cNvPicPr>
          <p:nvPr/>
        </p:nvPicPr>
        <p:blipFill>
          <a:blip r:embed="rId3"/>
          <a:stretch>
            <a:fillRect/>
          </a:stretch>
        </p:blipFill>
        <p:spPr>
          <a:xfrm>
            <a:off x="484718" y="5852037"/>
            <a:ext cx="5148565" cy="745905"/>
          </a:xfrm>
          <a:prstGeom prst="rect">
            <a:avLst/>
          </a:prstGeom>
        </p:spPr>
      </p:pic>
      <p:sp>
        <p:nvSpPr>
          <p:cNvPr id="13" name="文本框 12">
            <a:extLst>
              <a:ext uri="{FF2B5EF4-FFF2-40B4-BE49-F238E27FC236}">
                <a16:creationId xmlns:a16="http://schemas.microsoft.com/office/drawing/2014/main" id="{EF91525D-ED04-8DA8-2058-A3EFADF18860}"/>
              </a:ext>
            </a:extLst>
          </p:cNvPr>
          <p:cNvSpPr txBox="1"/>
          <p:nvPr/>
        </p:nvSpPr>
        <p:spPr>
          <a:xfrm>
            <a:off x="1280060" y="1439333"/>
            <a:ext cx="3800461" cy="400110"/>
          </a:xfrm>
          <a:prstGeom prst="rect">
            <a:avLst/>
          </a:prstGeom>
          <a:noFill/>
        </p:spPr>
        <p:txBody>
          <a:bodyPr wrap="square" rtlCol="0">
            <a:spAutoFit/>
          </a:bodyPr>
          <a:lstStyle/>
          <a:p>
            <a:r>
              <a:rPr kumimoji="1" lang="en-US" altLang="zh-CN" sz="2000" b="1" dirty="0" err="1">
                <a:latin typeface="Times New Roman" panose="02020603050405020304" pitchFamily="18" charset="0"/>
                <a:cs typeface="Times New Roman" panose="02020603050405020304" pitchFamily="18" charset="0"/>
              </a:rPr>
              <a:t>Cataldi</a:t>
            </a:r>
            <a:r>
              <a:rPr kumimoji="1" lang="en-US" altLang="zh-CN" sz="2000" b="1" dirty="0">
                <a:latin typeface="Times New Roman" panose="02020603050405020304" pitchFamily="18" charset="0"/>
                <a:cs typeface="Times New Roman" panose="02020603050405020304" pitchFamily="18" charset="0"/>
              </a:rPr>
              <a:t> et al. 2023</a:t>
            </a:r>
            <a:endParaRPr kumimoji="1" lang="zh-CN" altLang="en-US" sz="2000" b="1" dirty="0">
              <a:latin typeface="Times New Roman" panose="02020603050405020304" pitchFamily="18" charset="0"/>
              <a:cs typeface="Times New Roman" panose="02020603050405020304" pitchFamily="18" charset="0"/>
            </a:endParaRPr>
          </a:p>
        </p:txBody>
      </p:sp>
      <p:sp>
        <p:nvSpPr>
          <p:cNvPr id="14" name="右箭头 13">
            <a:extLst>
              <a:ext uri="{FF2B5EF4-FFF2-40B4-BE49-F238E27FC236}">
                <a16:creationId xmlns:a16="http://schemas.microsoft.com/office/drawing/2014/main" id="{046DF575-22DD-FA71-41B6-D475D6D63981}"/>
              </a:ext>
            </a:extLst>
          </p:cNvPr>
          <p:cNvSpPr/>
          <p:nvPr/>
        </p:nvSpPr>
        <p:spPr bwMode="auto">
          <a:xfrm rot="19535800">
            <a:off x="1542906" y="2211564"/>
            <a:ext cx="2496891" cy="430446"/>
          </a:xfrm>
          <a:prstGeom prst="rightArrow">
            <a:avLst/>
          </a:prstGeom>
          <a:solidFill>
            <a:srgbClr val="FF00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3000"/>
              </a:lnSpc>
              <a:spcBef>
                <a:spcPct val="0"/>
              </a:spcBef>
              <a:spcAft>
                <a:spcPct val="0"/>
              </a:spcAft>
              <a:buClrTx/>
              <a:buSzTx/>
              <a:buFontTx/>
              <a:buNone/>
              <a:tabLst/>
            </a:pPr>
            <a:endParaRPr kumimoji="0" lang="zh-CN" altLang="en-US" sz="3000" b="0" i="0" u="none" strike="noStrike" cap="none" normalizeH="0" baseline="0" dirty="0">
              <a:ln>
                <a:noFill/>
              </a:ln>
              <a:solidFill>
                <a:srgbClr val="000000"/>
              </a:solidFill>
              <a:effectLst/>
              <a:latin typeface="Times New Roman" charset="0"/>
              <a:ea typeface="华文宋体" charset="0"/>
              <a:cs typeface="华文宋体" charset="0"/>
              <a:sym typeface="Times New Roman" charset="0"/>
            </a:endParaRPr>
          </a:p>
        </p:txBody>
      </p:sp>
      <p:pic>
        <p:nvPicPr>
          <p:cNvPr id="15" name="图片 14" descr="/private/var/folders/f1/t_hxfyvd6xb5h76fl6dd2cqm0000gn/T/com.kingsoft.wpsoffice.mac/picturecompress_20230306141945/output_42.pngoutput_42">
            <a:extLst>
              <a:ext uri="{FF2B5EF4-FFF2-40B4-BE49-F238E27FC236}">
                <a16:creationId xmlns:a16="http://schemas.microsoft.com/office/drawing/2014/main" id="{386480E8-C4F3-572E-59A5-B35BA4040751}"/>
              </a:ext>
            </a:extLst>
          </p:cNvPr>
          <p:cNvPicPr>
            <a:picLocks noChangeAspect="1"/>
          </p:cNvPicPr>
          <p:nvPr/>
        </p:nvPicPr>
        <p:blipFill>
          <a:blip r:embed="rId4"/>
          <a:stretch>
            <a:fillRect/>
          </a:stretch>
        </p:blipFill>
        <p:spPr>
          <a:xfrm>
            <a:off x="5633283" y="1518305"/>
            <a:ext cx="6316816" cy="3582898"/>
          </a:xfrm>
          <a:prstGeom prst="rect">
            <a:avLst/>
          </a:prstGeom>
        </p:spPr>
      </p:pic>
      <p:sp>
        <p:nvSpPr>
          <p:cNvPr id="16" name="文本框 15">
            <a:extLst>
              <a:ext uri="{FF2B5EF4-FFF2-40B4-BE49-F238E27FC236}">
                <a16:creationId xmlns:a16="http://schemas.microsoft.com/office/drawing/2014/main" id="{FDA446E9-0640-66A2-917A-2A5225EC56DE}"/>
              </a:ext>
            </a:extLst>
          </p:cNvPr>
          <p:cNvSpPr txBox="1"/>
          <p:nvPr/>
        </p:nvSpPr>
        <p:spPr>
          <a:xfrm>
            <a:off x="6657867" y="5337081"/>
            <a:ext cx="4849283" cy="461665"/>
          </a:xfrm>
          <a:prstGeom prst="rect">
            <a:avLst/>
          </a:prstGeom>
          <a:noFill/>
        </p:spPr>
        <p:txBody>
          <a:bodyPr wrap="square" rtlCol="0">
            <a:spAutoFit/>
          </a:bodyPr>
          <a:lstStyle/>
          <a:p>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暗物质晕的形状是什么样子？</a:t>
            </a:r>
          </a:p>
        </p:txBody>
      </p:sp>
    </p:spTree>
    <p:extLst>
      <p:ext uri="{BB962C8B-B14F-4D97-AF65-F5344CB8AC3E}">
        <p14:creationId xmlns:p14="http://schemas.microsoft.com/office/powerpoint/2010/main" val="1798553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8D19C-BD9A-AE07-CB33-05FE242F06ED}"/>
            </a:ext>
          </a:extLst>
        </p:cNvPr>
        <p:cNvGrpSpPr/>
        <p:nvPr/>
      </p:nvGrpSpPr>
      <p:grpSpPr>
        <a:xfrm>
          <a:off x="0" y="0"/>
          <a:ext cx="0" cy="0"/>
          <a:chOff x="0" y="0"/>
          <a:chExt cx="0" cy="0"/>
        </a:xfrm>
      </p:grpSpPr>
      <p:sp>
        <p:nvSpPr>
          <p:cNvPr id="78" name="文本框 77">
            <a:extLst>
              <a:ext uri="{FF2B5EF4-FFF2-40B4-BE49-F238E27FC236}">
                <a16:creationId xmlns:a16="http://schemas.microsoft.com/office/drawing/2014/main" id="{F29E7D60-8F99-5162-AAC2-64FC66AB3F0D}"/>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银河系暗物质研究的意义：</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检验标准宇宙模型</a:t>
            </a:r>
          </a:p>
        </p:txBody>
      </p:sp>
      <p:grpSp>
        <p:nvGrpSpPr>
          <p:cNvPr id="79" name="组合 78">
            <a:extLst>
              <a:ext uri="{FF2B5EF4-FFF2-40B4-BE49-F238E27FC236}">
                <a16:creationId xmlns:a16="http://schemas.microsoft.com/office/drawing/2014/main" id="{8F485A02-489D-C775-EB8A-8882EE6B0F50}"/>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2B510656-B148-FAD0-C881-D37B960221D5}"/>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774F90E7-2E8C-ADBF-25EC-2A2859CBBCEB}"/>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EBD78A41-1C5D-1E80-3BD4-21BC868C0CE6}"/>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7</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descr="屏幕快照 2016-12-09 上午12.36.25.png">
            <a:extLst>
              <a:ext uri="{FF2B5EF4-FFF2-40B4-BE49-F238E27FC236}">
                <a16:creationId xmlns:a16="http://schemas.microsoft.com/office/drawing/2014/main" id="{F139CD2D-4B46-DDA7-D9A1-9C55AB598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814" y="2157619"/>
            <a:ext cx="4243320" cy="3988721"/>
          </a:xfrm>
          <a:prstGeom prst="rect">
            <a:avLst/>
          </a:prstGeom>
        </p:spPr>
      </p:pic>
      <p:sp>
        <p:nvSpPr>
          <p:cNvPr id="4" name="文本框 3">
            <a:extLst>
              <a:ext uri="{FF2B5EF4-FFF2-40B4-BE49-F238E27FC236}">
                <a16:creationId xmlns:a16="http://schemas.microsoft.com/office/drawing/2014/main" id="{A47577F4-7CB8-51D2-C2E6-FA6593B00F00}"/>
              </a:ext>
            </a:extLst>
          </p:cNvPr>
          <p:cNvSpPr txBox="1"/>
          <p:nvPr/>
        </p:nvSpPr>
        <p:spPr>
          <a:xfrm>
            <a:off x="1197838" y="6135122"/>
            <a:ext cx="4968551" cy="400110"/>
          </a:xfrm>
          <a:prstGeom prst="rect">
            <a:avLst/>
          </a:prstGeom>
          <a:noFill/>
        </p:spPr>
        <p:txBody>
          <a:bodyPr wrap="square" rtlCol="0">
            <a:spAutoFit/>
          </a:bodyPr>
          <a:lstStyle/>
          <a:p>
            <a:r>
              <a:rPr kumimoji="1" lang="en-US" altLang="zh-CN" sz="2000" b="1" dirty="0" err="1">
                <a:latin typeface="Times New Roman" panose="02020603050405020304" pitchFamily="18" charset="0"/>
                <a:cs typeface="Times New Roman" panose="02020603050405020304" pitchFamily="18" charset="0"/>
              </a:rPr>
              <a:t>Boylan-Kolchin</a:t>
            </a:r>
            <a:r>
              <a:rPr kumimoji="1" lang="en-US" altLang="zh-CN" sz="2000" b="1" dirty="0">
                <a:latin typeface="Times New Roman" panose="02020603050405020304" pitchFamily="18" charset="0"/>
                <a:cs typeface="Times New Roman" panose="02020603050405020304" pitchFamily="18" charset="0"/>
              </a:rPr>
              <a:t> et al. 2011, MNRAS, 415,40</a:t>
            </a:r>
            <a:endParaRPr kumimoji="1" lang="zh-CN" altLang="en-US" sz="2000" b="1" dirty="0">
              <a:latin typeface="Times New Roman" panose="02020603050405020304" pitchFamily="18" charset="0"/>
              <a:cs typeface="Times New Roman" panose="02020603050405020304" pitchFamily="18" charset="0"/>
            </a:endParaRPr>
          </a:p>
        </p:txBody>
      </p:sp>
      <p:pic>
        <p:nvPicPr>
          <p:cNvPr id="5" name="图片 4" descr="屏幕快照 2016-12-09 上午12.49.31.png">
            <a:extLst>
              <a:ext uri="{FF2B5EF4-FFF2-40B4-BE49-F238E27FC236}">
                <a16:creationId xmlns:a16="http://schemas.microsoft.com/office/drawing/2014/main" id="{5EE03207-692B-805C-B77D-611928EAB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471" y="1671556"/>
            <a:ext cx="4099729" cy="4550958"/>
          </a:xfrm>
          <a:prstGeom prst="rect">
            <a:avLst/>
          </a:prstGeom>
        </p:spPr>
      </p:pic>
      <p:sp>
        <p:nvSpPr>
          <p:cNvPr id="6" name="文本框 5">
            <a:extLst>
              <a:ext uri="{FF2B5EF4-FFF2-40B4-BE49-F238E27FC236}">
                <a16:creationId xmlns:a16="http://schemas.microsoft.com/office/drawing/2014/main" id="{968A2A31-42CD-6D30-4C75-2E259DBD6A7D}"/>
              </a:ext>
            </a:extLst>
          </p:cNvPr>
          <p:cNvSpPr txBox="1"/>
          <p:nvPr/>
        </p:nvSpPr>
        <p:spPr>
          <a:xfrm>
            <a:off x="6330315" y="6120740"/>
            <a:ext cx="4968552" cy="400110"/>
          </a:xfrm>
          <a:prstGeom prst="rect">
            <a:avLst/>
          </a:prstGeom>
          <a:noFill/>
        </p:spPr>
        <p:txBody>
          <a:bodyPr wrap="square" rtlCol="0">
            <a:spAutoFit/>
          </a:bodyPr>
          <a:lstStyle/>
          <a:p>
            <a:r>
              <a:rPr kumimoji="1" lang="en-US" altLang="zh-CN" sz="2000" b="1" dirty="0">
                <a:latin typeface="Times New Roman" panose="02020603050405020304" pitchFamily="18" charset="0"/>
                <a:cs typeface="Times New Roman" panose="02020603050405020304" pitchFamily="18" charset="0"/>
              </a:rPr>
              <a:t>Wang et al. 2012, MNRAS, 424, 2715</a:t>
            </a:r>
            <a:endParaRPr kumimoji="1" lang="zh-CN" altLang="en-US" sz="2000" b="1"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0706E8DC-FC9A-B5B2-F5CA-CC8BB012B1B7}"/>
              </a:ext>
            </a:extLst>
          </p:cNvPr>
          <p:cNvSpPr txBox="1"/>
          <p:nvPr/>
        </p:nvSpPr>
        <p:spPr>
          <a:xfrm>
            <a:off x="599613" y="859012"/>
            <a:ext cx="10619072" cy="830997"/>
          </a:xfrm>
          <a:prstGeom prst="rect">
            <a:avLst/>
          </a:prstGeom>
          <a:noFill/>
        </p:spPr>
        <p:txBody>
          <a:bodyPr wrap="square" rtlCol="0">
            <a:spAutoFit/>
          </a:bodyPr>
          <a:lstStyle/>
          <a:p>
            <a:r>
              <a:rPr kumimoji="1" lang="en-US"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TBTF</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a:t>
            </a:r>
            <a:r>
              <a:rPr kumimoji="1" lang="en"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too big to fail problem</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a:t>
            </a:r>
            <a:r>
              <a:rPr kumimoji="1" lang="zh-CN" altLang="en-US" sz="2400" dirty="0">
                <a:latin typeface="Times New Roman" panose="02020603050405020304" pitchFamily="18" charset="0"/>
                <a:ea typeface="SimHei" panose="02010609060101010101" pitchFamily="49" charset="-122"/>
                <a:cs typeface="Times New Roman" panose="02020603050405020304" pitchFamily="18" charset="0"/>
              </a:rPr>
              <a:t>标准宇宙模型的多体数值模拟发现类银河系大小的星系拥有的</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大质量卫星星系数量多于目前银河系实际所拥有的数目？</a:t>
            </a:r>
          </a:p>
        </p:txBody>
      </p:sp>
    </p:spTree>
    <p:extLst>
      <p:ext uri="{BB962C8B-B14F-4D97-AF65-F5344CB8AC3E}">
        <p14:creationId xmlns:p14="http://schemas.microsoft.com/office/powerpoint/2010/main" val="376076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4D2F4-3A93-A647-E2F8-9C49109A4694}"/>
            </a:ext>
          </a:extLst>
        </p:cNvPr>
        <p:cNvGrpSpPr/>
        <p:nvPr/>
      </p:nvGrpSpPr>
      <p:grpSpPr>
        <a:xfrm>
          <a:off x="0" y="0"/>
          <a:ext cx="0" cy="0"/>
          <a:chOff x="0" y="0"/>
          <a:chExt cx="0" cy="0"/>
        </a:xfrm>
      </p:grpSpPr>
      <p:sp>
        <p:nvSpPr>
          <p:cNvPr id="78" name="文本框 77">
            <a:extLst>
              <a:ext uri="{FF2B5EF4-FFF2-40B4-BE49-F238E27FC236}">
                <a16:creationId xmlns:a16="http://schemas.microsoft.com/office/drawing/2014/main" id="{0FB00395-3DBF-678C-879F-5C7D4FD45F74}"/>
              </a:ext>
            </a:extLst>
          </p:cNvPr>
          <p:cNvSpPr txBox="1"/>
          <p:nvPr/>
        </p:nvSpPr>
        <p:spPr>
          <a:xfrm>
            <a:off x="456368" y="121142"/>
            <a:ext cx="11152382"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银河系暗物质研究的意义：</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检验标准宇宙模型</a:t>
            </a:r>
          </a:p>
        </p:txBody>
      </p:sp>
      <p:grpSp>
        <p:nvGrpSpPr>
          <p:cNvPr id="79" name="组合 78">
            <a:extLst>
              <a:ext uri="{FF2B5EF4-FFF2-40B4-BE49-F238E27FC236}">
                <a16:creationId xmlns:a16="http://schemas.microsoft.com/office/drawing/2014/main" id="{43221701-E332-A449-7297-D280D24089C4}"/>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602010AC-86D1-807B-3008-6C45802F380C}"/>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5FCBECAA-84A2-5ED6-3D6D-0A10F1BDBB3A}"/>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FB9E61BD-F7CF-5136-694D-9A79BD1BDDE2}"/>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8</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descr="屏幕快照 2016-12-09 上午12.36.25.png">
            <a:extLst>
              <a:ext uri="{FF2B5EF4-FFF2-40B4-BE49-F238E27FC236}">
                <a16:creationId xmlns:a16="http://schemas.microsoft.com/office/drawing/2014/main" id="{27E71776-0D5F-80A3-E535-E429251E8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814" y="2157619"/>
            <a:ext cx="4243320" cy="3988721"/>
          </a:xfrm>
          <a:prstGeom prst="rect">
            <a:avLst/>
          </a:prstGeom>
        </p:spPr>
      </p:pic>
      <p:sp>
        <p:nvSpPr>
          <p:cNvPr id="4" name="文本框 3">
            <a:extLst>
              <a:ext uri="{FF2B5EF4-FFF2-40B4-BE49-F238E27FC236}">
                <a16:creationId xmlns:a16="http://schemas.microsoft.com/office/drawing/2014/main" id="{30E55885-46CA-1D0C-2D77-4A9D14CE3769}"/>
              </a:ext>
            </a:extLst>
          </p:cNvPr>
          <p:cNvSpPr txBox="1"/>
          <p:nvPr/>
        </p:nvSpPr>
        <p:spPr>
          <a:xfrm>
            <a:off x="1197838" y="6135122"/>
            <a:ext cx="4968551" cy="400110"/>
          </a:xfrm>
          <a:prstGeom prst="rect">
            <a:avLst/>
          </a:prstGeom>
          <a:noFill/>
        </p:spPr>
        <p:txBody>
          <a:bodyPr wrap="square" rtlCol="0">
            <a:spAutoFit/>
          </a:bodyPr>
          <a:lstStyle/>
          <a:p>
            <a:r>
              <a:rPr kumimoji="1" lang="en-US" altLang="zh-CN" sz="2000" b="1" dirty="0" err="1">
                <a:latin typeface="Times New Roman" panose="02020603050405020304" pitchFamily="18" charset="0"/>
                <a:cs typeface="Times New Roman" panose="02020603050405020304" pitchFamily="18" charset="0"/>
              </a:rPr>
              <a:t>Boylan-Kolchin</a:t>
            </a:r>
            <a:r>
              <a:rPr kumimoji="1" lang="en-US" altLang="zh-CN" sz="2000" b="1" dirty="0">
                <a:latin typeface="Times New Roman" panose="02020603050405020304" pitchFamily="18" charset="0"/>
                <a:cs typeface="Times New Roman" panose="02020603050405020304" pitchFamily="18" charset="0"/>
              </a:rPr>
              <a:t> et al. 2011, MNRAS, 415,40</a:t>
            </a:r>
            <a:endParaRPr kumimoji="1" lang="zh-CN" altLang="en-US" sz="2000" b="1" dirty="0">
              <a:latin typeface="Times New Roman" panose="02020603050405020304" pitchFamily="18" charset="0"/>
              <a:cs typeface="Times New Roman" panose="02020603050405020304" pitchFamily="18" charset="0"/>
            </a:endParaRPr>
          </a:p>
        </p:txBody>
      </p:sp>
      <p:pic>
        <p:nvPicPr>
          <p:cNvPr id="5" name="图片 4" descr="屏幕快照 2016-12-09 上午12.49.31.png">
            <a:extLst>
              <a:ext uri="{FF2B5EF4-FFF2-40B4-BE49-F238E27FC236}">
                <a16:creationId xmlns:a16="http://schemas.microsoft.com/office/drawing/2014/main" id="{6E8F6173-7AD1-8F3D-85E7-ABDB03701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471" y="1671556"/>
            <a:ext cx="4099729" cy="4550958"/>
          </a:xfrm>
          <a:prstGeom prst="rect">
            <a:avLst/>
          </a:prstGeom>
        </p:spPr>
      </p:pic>
      <p:sp>
        <p:nvSpPr>
          <p:cNvPr id="6" name="文本框 5">
            <a:extLst>
              <a:ext uri="{FF2B5EF4-FFF2-40B4-BE49-F238E27FC236}">
                <a16:creationId xmlns:a16="http://schemas.microsoft.com/office/drawing/2014/main" id="{988C843F-1126-A864-DF48-A808DBEA656C}"/>
              </a:ext>
            </a:extLst>
          </p:cNvPr>
          <p:cNvSpPr txBox="1"/>
          <p:nvPr/>
        </p:nvSpPr>
        <p:spPr>
          <a:xfrm>
            <a:off x="6330315" y="6120740"/>
            <a:ext cx="4968552" cy="400110"/>
          </a:xfrm>
          <a:prstGeom prst="rect">
            <a:avLst/>
          </a:prstGeom>
          <a:noFill/>
        </p:spPr>
        <p:txBody>
          <a:bodyPr wrap="square" rtlCol="0">
            <a:spAutoFit/>
          </a:bodyPr>
          <a:lstStyle/>
          <a:p>
            <a:r>
              <a:rPr kumimoji="1" lang="en-US" altLang="zh-CN" sz="2000" b="1" dirty="0">
                <a:latin typeface="Times New Roman" panose="02020603050405020304" pitchFamily="18" charset="0"/>
                <a:cs typeface="Times New Roman" panose="02020603050405020304" pitchFamily="18" charset="0"/>
              </a:rPr>
              <a:t>Wang et al. 2012, MNRAS, 424, 2715</a:t>
            </a:r>
            <a:endParaRPr kumimoji="1" lang="zh-CN" altLang="en-US" sz="2000" b="1"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8EFFDF8C-54DD-5DFF-1D97-304C9E1F289D}"/>
              </a:ext>
            </a:extLst>
          </p:cNvPr>
          <p:cNvSpPr txBox="1"/>
          <p:nvPr/>
        </p:nvSpPr>
        <p:spPr>
          <a:xfrm>
            <a:off x="599613" y="859012"/>
            <a:ext cx="10619072" cy="830997"/>
          </a:xfrm>
          <a:prstGeom prst="rect">
            <a:avLst/>
          </a:prstGeom>
          <a:noFill/>
        </p:spPr>
        <p:txBody>
          <a:bodyPr wrap="square" rtlCol="0">
            <a:spAutoFit/>
          </a:bodyPr>
          <a:lstStyle/>
          <a:p>
            <a:r>
              <a:rPr kumimoji="1" lang="en-US"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TBTF</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a:t>
            </a:r>
            <a:r>
              <a:rPr kumimoji="1" lang="en" altLang="zh-CN"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too big to fail problem</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a:t>
            </a:r>
            <a:r>
              <a:rPr kumimoji="1" lang="zh-CN" altLang="en-US" sz="2400" dirty="0">
                <a:latin typeface="Times New Roman" panose="02020603050405020304" pitchFamily="18" charset="0"/>
                <a:ea typeface="SimHei" panose="02010609060101010101" pitchFamily="49" charset="-122"/>
                <a:cs typeface="Times New Roman" panose="02020603050405020304" pitchFamily="18" charset="0"/>
              </a:rPr>
              <a:t>标准宇宙模型的多体数值模拟发现类银河系大小的星系拥有的</a:t>
            </a:r>
            <a:r>
              <a:rPr kumimoji="1" lang="zh-CN" altLang="en-US" sz="2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大质量卫星星系数量多于目前银河系实际所拥有的数目？</a:t>
            </a:r>
          </a:p>
        </p:txBody>
      </p:sp>
      <p:sp>
        <p:nvSpPr>
          <p:cNvPr id="2" name="文本框 1">
            <a:extLst>
              <a:ext uri="{FF2B5EF4-FFF2-40B4-BE49-F238E27FC236}">
                <a16:creationId xmlns:a16="http://schemas.microsoft.com/office/drawing/2014/main" id="{93C57B44-59CE-8B84-F41D-12290D7DB6F8}"/>
              </a:ext>
            </a:extLst>
          </p:cNvPr>
          <p:cNvSpPr txBox="1"/>
          <p:nvPr/>
        </p:nvSpPr>
        <p:spPr>
          <a:xfrm>
            <a:off x="1545358" y="3002828"/>
            <a:ext cx="8727582" cy="1446550"/>
          </a:xfrm>
          <a:prstGeom prst="rect">
            <a:avLst/>
          </a:prstGeom>
          <a:solidFill>
            <a:schemeClr val="bg1"/>
          </a:solidFill>
        </p:spPr>
        <p:txBody>
          <a:bodyPr wrap="square" rtlCol="0">
            <a:spAutoFit/>
          </a:bodyPr>
          <a:lstStyle/>
          <a:p>
            <a:pPr algn="ctr"/>
            <a:r>
              <a:rPr kumimoji="1" lang="en-US" altLang="zh-CN" sz="4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TBTF</a:t>
            </a:r>
            <a:r>
              <a:rPr kumimoji="1" lang="zh-CN" altLang="en-US" sz="4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是否存在取决于</a:t>
            </a:r>
            <a:endParaRPr kumimoji="1" lang="en-US" altLang="zh-CN" sz="4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endParaRPr>
          </a:p>
          <a:p>
            <a:pPr algn="ctr"/>
            <a:r>
              <a:rPr kumimoji="1" lang="zh-CN" altLang="en-US" sz="44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银河系总质量到底是多少？</a:t>
            </a:r>
          </a:p>
        </p:txBody>
      </p:sp>
    </p:spTree>
    <p:extLst>
      <p:ext uri="{BB962C8B-B14F-4D97-AF65-F5344CB8AC3E}">
        <p14:creationId xmlns:p14="http://schemas.microsoft.com/office/powerpoint/2010/main" val="674476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FFCBD-F321-76E3-0B8C-732CCEB506D8}"/>
            </a:ext>
          </a:extLst>
        </p:cNvPr>
        <p:cNvGrpSpPr/>
        <p:nvPr/>
      </p:nvGrpSpPr>
      <p:grpSpPr>
        <a:xfrm>
          <a:off x="0" y="0"/>
          <a:ext cx="0" cy="0"/>
          <a:chOff x="0" y="0"/>
          <a:chExt cx="0" cy="0"/>
        </a:xfrm>
      </p:grpSpPr>
      <p:sp>
        <p:nvSpPr>
          <p:cNvPr id="78" name="文本框 77">
            <a:extLst>
              <a:ext uri="{FF2B5EF4-FFF2-40B4-BE49-F238E27FC236}">
                <a16:creationId xmlns:a16="http://schemas.microsoft.com/office/drawing/2014/main" id="{AC92702A-C720-A176-9E9B-E686048006C8}"/>
              </a:ext>
            </a:extLst>
          </p:cNvPr>
          <p:cNvSpPr txBox="1"/>
          <p:nvPr/>
        </p:nvSpPr>
        <p:spPr>
          <a:xfrm>
            <a:off x="456367" y="121142"/>
            <a:ext cx="11600165" cy="646331"/>
          </a:xfrm>
          <a:prstGeom prst="rect">
            <a:avLst/>
          </a:prstGeom>
          <a:noFill/>
        </p:spPr>
        <p:txBody>
          <a:bodyPr wrap="square" rtlCol="0">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zh-CN" altLang="en-US" sz="3600" b="1" kern="100" dirty="0">
                <a:latin typeface="Arial" panose="020B0604020202020204" pitchFamily="34" charset="0"/>
                <a:ea typeface="微软雅黑" panose="020B0503020204020204" pitchFamily="34" charset="-122"/>
                <a:cs typeface="Arial" panose="020B0604020202020204" pitchFamily="34" charset="0"/>
              </a:rPr>
              <a:t>银河系暗物质研究的意义：</a:t>
            </a:r>
            <a:r>
              <a:rPr lang="zh-CN" altLang="en-US" sz="3600" b="1" kern="100" dirty="0">
                <a:solidFill>
                  <a:srgbClr val="C00000"/>
                </a:solidFill>
                <a:latin typeface="Arial" panose="020B0604020202020204" pitchFamily="34" charset="0"/>
                <a:ea typeface="微软雅黑" panose="020B0503020204020204" pitchFamily="34" charset="-122"/>
                <a:cs typeface="Arial" panose="020B0604020202020204" pitchFamily="34" charset="0"/>
              </a:rPr>
              <a:t>暗物质探测的天体物理约束</a:t>
            </a:r>
          </a:p>
        </p:txBody>
      </p:sp>
      <p:grpSp>
        <p:nvGrpSpPr>
          <p:cNvPr id="79" name="组合 78">
            <a:extLst>
              <a:ext uri="{FF2B5EF4-FFF2-40B4-BE49-F238E27FC236}">
                <a16:creationId xmlns:a16="http://schemas.microsoft.com/office/drawing/2014/main" id="{05E65B74-9759-C6CA-A30A-9D5853A352D8}"/>
              </a:ext>
            </a:extLst>
          </p:cNvPr>
          <p:cNvGrpSpPr/>
          <p:nvPr/>
        </p:nvGrpSpPr>
        <p:grpSpPr>
          <a:xfrm>
            <a:off x="0" y="165171"/>
            <a:ext cx="428625" cy="558274"/>
            <a:chOff x="1" y="363398"/>
            <a:chExt cx="529962" cy="430887"/>
          </a:xfrm>
          <a:solidFill>
            <a:srgbClr val="005897"/>
          </a:solidFill>
        </p:grpSpPr>
        <p:sp>
          <p:nvSpPr>
            <p:cNvPr id="80" name="矩形 79">
              <a:extLst>
                <a:ext uri="{FF2B5EF4-FFF2-40B4-BE49-F238E27FC236}">
                  <a16:creationId xmlns:a16="http://schemas.microsoft.com/office/drawing/2014/main" id="{8662A40B-2DDC-933E-F20C-A7EDD572A378}"/>
                </a:ext>
              </a:extLst>
            </p:cNvPr>
            <p:cNvSpPr/>
            <p:nvPr/>
          </p:nvSpPr>
          <p:spPr>
            <a:xfrm>
              <a:off x="1" y="363398"/>
              <a:ext cx="313142"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sp>
          <p:nvSpPr>
            <p:cNvPr id="81" name="矩形 80">
              <a:extLst>
                <a:ext uri="{FF2B5EF4-FFF2-40B4-BE49-F238E27FC236}">
                  <a16:creationId xmlns:a16="http://schemas.microsoft.com/office/drawing/2014/main" id="{55739E37-4FC7-53FC-F6FE-B59393E6C27B}"/>
                </a:ext>
              </a:extLst>
            </p:cNvPr>
            <p:cNvSpPr/>
            <p:nvPr/>
          </p:nvSpPr>
          <p:spPr>
            <a:xfrm>
              <a:off x="395050" y="363398"/>
              <a:ext cx="134913"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cs typeface="Arial" panose="020B0604020202020204" pitchFamily="34" charset="0"/>
                <a:sym typeface="字魂36号-正文宋楷" panose="02000000000000000000" pitchFamily="2" charset="-122"/>
              </a:endParaRPr>
            </a:p>
          </p:txBody>
        </p:sp>
      </p:grpSp>
      <p:sp>
        <p:nvSpPr>
          <p:cNvPr id="82" name="灯片编号占位符 21">
            <a:extLst>
              <a:ext uri="{FF2B5EF4-FFF2-40B4-BE49-F238E27FC236}">
                <a16:creationId xmlns:a16="http://schemas.microsoft.com/office/drawing/2014/main" id="{CB144FA0-12E9-83A8-C4BE-1D56818D5552}"/>
              </a:ext>
            </a:extLst>
          </p:cNvPr>
          <p:cNvSpPr>
            <a:spLocks noGrp="1"/>
          </p:cNvSpPr>
          <p:nvPr>
            <p:ph type="sldNum" sz="quarter" idx="12"/>
          </p:nvPr>
        </p:nvSpPr>
        <p:spPr>
          <a:xfrm>
            <a:off x="11298867" y="6508115"/>
            <a:ext cx="892120" cy="365125"/>
          </a:xfrm>
        </p:spPr>
        <p:txBody>
          <a:bodyPr/>
          <a:lstStyle/>
          <a:p>
            <a:fld id="{49FEA9B9-C1DC-47C8-9D07-3130B0CBD826}" type="slidenum">
              <a:rPr lang="zh-CN" altLang="en-US" sz="150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9</a:t>
            </a:fld>
            <a:endParaRPr lang="zh-CN" altLang="en-US" sz="15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1BC19C9C-AF2B-792C-9C58-CC496E8A3675}"/>
              </a:ext>
            </a:extLst>
          </p:cNvPr>
          <p:cNvPicPr>
            <a:picLocks noChangeAspect="1"/>
          </p:cNvPicPr>
          <p:nvPr/>
        </p:nvPicPr>
        <p:blipFill>
          <a:blip r:embed="rId2"/>
          <a:stretch>
            <a:fillRect/>
          </a:stretch>
        </p:blipFill>
        <p:spPr>
          <a:xfrm>
            <a:off x="592898" y="923245"/>
            <a:ext cx="7737129" cy="1376316"/>
          </a:xfrm>
          <a:prstGeom prst="rect">
            <a:avLst/>
          </a:prstGeom>
        </p:spPr>
      </p:pic>
      <p:pic>
        <p:nvPicPr>
          <p:cNvPr id="7" name="图片 6">
            <a:extLst>
              <a:ext uri="{FF2B5EF4-FFF2-40B4-BE49-F238E27FC236}">
                <a16:creationId xmlns:a16="http://schemas.microsoft.com/office/drawing/2014/main" id="{5AFF6D4D-FF68-67A9-BDA2-379FA2B17C10}"/>
              </a:ext>
            </a:extLst>
          </p:cNvPr>
          <p:cNvPicPr>
            <a:picLocks noChangeAspect="1"/>
          </p:cNvPicPr>
          <p:nvPr/>
        </p:nvPicPr>
        <p:blipFill>
          <a:blip r:embed="rId3"/>
          <a:stretch>
            <a:fillRect/>
          </a:stretch>
        </p:blipFill>
        <p:spPr>
          <a:xfrm>
            <a:off x="456367" y="2455333"/>
            <a:ext cx="7592310" cy="3403449"/>
          </a:xfrm>
          <a:prstGeom prst="rect">
            <a:avLst/>
          </a:prstGeom>
        </p:spPr>
      </p:pic>
      <p:pic>
        <p:nvPicPr>
          <p:cNvPr id="9" name="图片 8">
            <a:extLst>
              <a:ext uri="{FF2B5EF4-FFF2-40B4-BE49-F238E27FC236}">
                <a16:creationId xmlns:a16="http://schemas.microsoft.com/office/drawing/2014/main" id="{3EAF91BD-6BF4-980D-C9D5-4A98CC5C1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5994" y="2455333"/>
            <a:ext cx="5529205" cy="3341826"/>
          </a:xfrm>
          <a:prstGeom prst="rect">
            <a:avLst/>
          </a:prstGeom>
        </p:spPr>
      </p:pic>
      <p:sp>
        <p:nvSpPr>
          <p:cNvPr id="10" name="文本框 9">
            <a:extLst>
              <a:ext uri="{FF2B5EF4-FFF2-40B4-BE49-F238E27FC236}">
                <a16:creationId xmlns:a16="http://schemas.microsoft.com/office/drawing/2014/main" id="{D23BE1FB-D406-34E9-3AB2-47EB2A105500}"/>
              </a:ext>
            </a:extLst>
          </p:cNvPr>
          <p:cNvSpPr txBox="1"/>
          <p:nvPr/>
        </p:nvSpPr>
        <p:spPr>
          <a:xfrm>
            <a:off x="901891" y="5853674"/>
            <a:ext cx="3094375" cy="523220"/>
          </a:xfrm>
          <a:prstGeom prst="rect">
            <a:avLst/>
          </a:prstGeom>
          <a:solidFill>
            <a:schemeClr val="bg1"/>
          </a:solidFill>
        </p:spPr>
        <p:txBody>
          <a:bodyPr wrap="square" rtlCol="0">
            <a:spAutoFit/>
          </a:bodyPr>
          <a:lstStyle/>
          <a:p>
            <a:pPr algn="ctr"/>
            <a:r>
              <a:rPr kumimoji="1" lang="zh-CN" altLang="en-US"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本地暗物质密度</a:t>
            </a:r>
          </a:p>
        </p:txBody>
      </p:sp>
      <p:sp>
        <p:nvSpPr>
          <p:cNvPr id="11" name="文本框 10">
            <a:extLst>
              <a:ext uri="{FF2B5EF4-FFF2-40B4-BE49-F238E27FC236}">
                <a16:creationId xmlns:a16="http://schemas.microsoft.com/office/drawing/2014/main" id="{6FAB5EEF-1ADD-DF44-BCD0-AACB567C405C}"/>
              </a:ext>
            </a:extLst>
          </p:cNvPr>
          <p:cNvSpPr txBox="1"/>
          <p:nvPr/>
        </p:nvSpPr>
        <p:spPr>
          <a:xfrm>
            <a:off x="7223449" y="2099506"/>
            <a:ext cx="4968551" cy="400110"/>
          </a:xfrm>
          <a:prstGeom prst="rect">
            <a:avLst/>
          </a:prstGeom>
          <a:noFill/>
        </p:spPr>
        <p:txBody>
          <a:bodyPr wrap="square" rtlCol="0">
            <a:spAutoFit/>
          </a:bodyPr>
          <a:lstStyle/>
          <a:p>
            <a:r>
              <a:rPr kumimoji="1" lang="en-US" altLang="zh-CN" sz="2000" b="1" dirty="0">
                <a:latin typeface="Times New Roman" panose="02020603050405020304" pitchFamily="18" charset="0"/>
                <a:cs typeface="Times New Roman" panose="02020603050405020304" pitchFamily="18" charset="0"/>
              </a:rPr>
              <a:t>Read, </a:t>
            </a:r>
            <a:r>
              <a:rPr kumimoji="1" lang="en-US" altLang="zh-CN" sz="2000" b="1" dirty="0" err="1">
                <a:latin typeface="Times New Roman" panose="02020603050405020304" pitchFamily="18" charset="0"/>
                <a:cs typeface="Times New Roman" panose="02020603050405020304" pitchFamily="18" charset="0"/>
              </a:rPr>
              <a:t>JPhG</a:t>
            </a:r>
            <a:r>
              <a:rPr kumimoji="1" lang="en-US" altLang="zh-CN" sz="2000" b="1" dirty="0">
                <a:latin typeface="Times New Roman" panose="02020603050405020304" pitchFamily="18" charset="0"/>
                <a:cs typeface="Times New Roman" panose="02020603050405020304" pitchFamily="18" charset="0"/>
              </a:rPr>
              <a:t>, 2014, 41, 3101</a:t>
            </a:r>
            <a:endParaRPr kumimoji="1" lang="zh-CN" altLang="en-US" sz="2000" b="1"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BA56AA4A-2F9A-C2C5-A631-5F7981329DC8}"/>
              </a:ext>
            </a:extLst>
          </p:cNvPr>
          <p:cNvSpPr txBox="1"/>
          <p:nvPr/>
        </p:nvSpPr>
        <p:spPr>
          <a:xfrm>
            <a:off x="5543408" y="5853674"/>
            <a:ext cx="3094375" cy="523220"/>
          </a:xfrm>
          <a:prstGeom prst="rect">
            <a:avLst/>
          </a:prstGeom>
          <a:solidFill>
            <a:schemeClr val="bg1"/>
          </a:solidFill>
        </p:spPr>
        <p:txBody>
          <a:bodyPr wrap="square" rtlCol="0">
            <a:spAutoFit/>
          </a:bodyPr>
          <a:lstStyle/>
          <a:p>
            <a:pPr algn="ctr"/>
            <a:r>
              <a:rPr kumimoji="1" lang="zh-CN" altLang="en-US"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全局 </a:t>
            </a:r>
            <a:r>
              <a:rPr kumimoji="1" lang="en-US" altLang="zh-CN"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vs.</a:t>
            </a:r>
            <a:r>
              <a:rPr kumimoji="1" lang="zh-CN" altLang="en-US" sz="2800" b="1" dirty="0">
                <a:solidFill>
                  <a:srgbClr val="C00000"/>
                </a:solidFill>
                <a:latin typeface="Times New Roman" panose="02020603050405020304" pitchFamily="18" charset="0"/>
                <a:ea typeface="SimHei" panose="02010609060101010101" pitchFamily="49" charset="-122"/>
                <a:cs typeface="Times New Roman" panose="02020603050405020304" pitchFamily="18" charset="0"/>
              </a:rPr>
              <a:t> 本地</a:t>
            </a:r>
          </a:p>
        </p:txBody>
      </p:sp>
    </p:spTree>
    <p:extLst>
      <p:ext uri="{BB962C8B-B14F-4D97-AF65-F5344CB8AC3E}">
        <p14:creationId xmlns:p14="http://schemas.microsoft.com/office/powerpoint/2010/main" val="2277025312"/>
      </p:ext>
    </p:extLst>
  </p:cSld>
  <p:clrMapOvr>
    <a:masterClrMapping/>
  </p:clrMapOvr>
</p:sld>
</file>

<file path=ppt/theme/theme1.xml><?xml version="1.0" encoding="utf-8"?>
<a:theme xmlns:a="http://schemas.openxmlformats.org/drawingml/2006/main" name="WPS">
  <a:themeElements>
    <a:clrScheme name="WPS">
      <a:dk1>
        <a:srgbClr val="000000"/>
      </a:dk1>
      <a:lt1>
        <a:srgbClr val="FFFFFF"/>
      </a:lt1>
      <a:dk2>
        <a:srgbClr val="0F1423"/>
      </a:dk2>
      <a:lt2>
        <a:srgbClr val="FFFFFF"/>
      </a:lt2>
      <a:accent1>
        <a:srgbClr val="4874CB"/>
      </a:accent1>
      <a:accent2>
        <a:srgbClr val="E6724B"/>
      </a:accent2>
      <a:accent3>
        <a:srgbClr val="EFBB1F"/>
      </a:accent3>
      <a:accent4>
        <a:srgbClr val="75BD42"/>
      </a:accent4>
      <a:accent5>
        <a:srgbClr val="30C0B4"/>
      </a:accent5>
      <a:accent6>
        <a:srgbClr val="E05269"/>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PS" id="{8741FFC2-4D7D-48D1-88A6-21A4E405BEEE}" vid="{BE4B9CD3-767A-4D54-8AE3-5DB2A8AFC4DC}"/>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3564</TotalTime>
  <Words>2105</Words>
  <Application>Microsoft Macintosh PowerPoint</Application>
  <PresentationFormat>宽屏</PresentationFormat>
  <Paragraphs>269</Paragraphs>
  <Slides>40</Slides>
  <Notes>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40</vt:i4>
      </vt:variant>
    </vt:vector>
  </HeadingPairs>
  <TitlesOfParts>
    <vt:vector size="52" baseType="lpstr">
      <vt:lpstr>Heiti SC Light</vt:lpstr>
      <vt:lpstr>Times New Roman Regular</vt:lpstr>
      <vt:lpstr>等线</vt:lpstr>
      <vt:lpstr>黑体</vt:lpstr>
      <vt:lpstr>黑体</vt:lpstr>
      <vt:lpstr>微软雅黑</vt:lpstr>
      <vt:lpstr>Arial</vt:lpstr>
      <vt:lpstr>Calibri</vt:lpstr>
      <vt:lpstr>Gulim</vt:lpstr>
      <vt:lpstr>Times New Roman</vt:lpstr>
      <vt:lpstr>Wingdings</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样 黄</cp:lastModifiedBy>
  <cp:revision>219</cp:revision>
  <dcterms:created xsi:type="dcterms:W3CDTF">2023-10-09T06:54:08Z</dcterms:created>
  <dcterms:modified xsi:type="dcterms:W3CDTF">2024-10-12T02:02:41Z</dcterms:modified>
</cp:coreProperties>
</file>