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7611;&#21385;&#23425;\Downloads\Initial_Scan_2024_7_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New Coating (2024.8.11)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3000</c:v>
                </c:pt>
                <c:pt idx="1">
                  <c:v>3500</c:v>
                </c:pt>
                <c:pt idx="2">
                  <c:v>4000</c:v>
                </c:pt>
                <c:pt idx="3">
                  <c:v>4500</c:v>
                </c:pt>
                <c:pt idx="4">
                  <c:v>5000</c:v>
                </c:pt>
                <c:pt idx="5">
                  <c:v>5500</c:v>
                </c:pt>
                <c:pt idx="6">
                  <c:v>6000</c:v>
                </c:pt>
                <c:pt idx="7">
                  <c:v>6500</c:v>
                </c:pt>
                <c:pt idx="8">
                  <c:v>7000</c:v>
                </c:pt>
                <c:pt idx="9">
                  <c:v>7500</c:v>
                </c:pt>
                <c:pt idx="10">
                  <c:v>8000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0.49730000000000002</c:v>
                </c:pt>
                <c:pt idx="1">
                  <c:v>0.6421</c:v>
                </c:pt>
                <c:pt idx="2">
                  <c:v>0.81759999999999999</c:v>
                </c:pt>
                <c:pt idx="3">
                  <c:v>0.99939999999999996</c:v>
                </c:pt>
                <c:pt idx="4">
                  <c:v>1.2036</c:v>
                </c:pt>
                <c:pt idx="5">
                  <c:v>1.4561999999999999</c:v>
                </c:pt>
                <c:pt idx="6">
                  <c:v>1.7821</c:v>
                </c:pt>
                <c:pt idx="7">
                  <c:v>2.1602000000000001</c:v>
                </c:pt>
                <c:pt idx="8">
                  <c:v>2.5406</c:v>
                </c:pt>
                <c:pt idx="9">
                  <c:v>2.9323000000000001</c:v>
                </c:pt>
                <c:pt idx="10">
                  <c:v>3.4232999999999998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E2-4AD7-BE4F-0082A57DA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82176"/>
        <c:axId val="53583136"/>
      </c:scatterChart>
      <c:valAx>
        <c:axId val="53582176"/>
        <c:scaling>
          <c:orientation val="minMax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HV [V]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583136"/>
        <c:crosses val="autoZero"/>
        <c:crossBetween val="midCat"/>
      </c:valAx>
      <c:valAx>
        <c:axId val="535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Igap [uA]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582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757F2-7417-4054-A20D-D06F3DB35725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1C74E-E161-4CB5-9BE4-E0296EA110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1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1C74E-E161-4CB5-9BE4-E0296EA110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69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41E36-B4B4-C274-DB97-5F4AC2ED1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F32B5D-8E3E-1DAC-31DE-E3432F31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88B73A-26E2-C901-D343-C2C95DF4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6174D-120A-17F6-9A2E-C55E4320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1AF86-CE81-6B6E-97C1-399FF7F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04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634F4-372F-8F64-BCBE-7266507A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82E017-ECD3-CEDD-CD0F-F49AB12D0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66F48-6045-D115-042C-2DA32927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15D0C-D78A-A4B3-1B85-82B59ADE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446706-2AAB-A709-EA39-05C44246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81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6CEE85-920F-F7E0-EF5D-39F782FF5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9B8E31-974C-77BA-BB61-ED33C135D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B47278-54EC-E820-7130-642F1282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EB9F4A-0722-6A69-9DC5-5BD52F3B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2EBC6-1A5D-8FE6-4DB9-7D19D374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0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4B322-0BFE-C64B-0EE3-38B05F12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3B2FE6-D54D-640D-E25F-E2C8C4FC6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29FC06-1292-270C-9FBF-68575EE0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BC81D4-426B-933D-60DB-30654B12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40EC3-0244-21C3-72CB-5E27E902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6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4C87C-8A4C-FFC7-2973-BAF7DBD9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2A8E22-EB32-9F6A-33EC-281B9A81D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E96CD1-C9FA-9DDB-E0F0-A1845D54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3F6D73-45D7-00FE-252E-ACA5C730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6F4CD-258D-BDE4-D00F-DB8CD759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30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EBDCF7-B29E-EAEF-0294-EE440960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EDE189-5D3B-271C-3ED6-DA8FFA11E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7C25B5-B32B-AE74-F54A-48C5DD77E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EF91E4-ACF1-0751-0C3E-68FA276A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50D20F-AEEB-241A-CBC3-8C07AF69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CF315A-2805-1531-401B-6E381617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69329F-F17B-D606-BAD2-75353B92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66F73F-40A5-8F18-711A-CE5D82714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8A77DA-8F96-FF14-9868-AEEC9C180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DF4C03-3A58-55A2-C55C-DBBCC9A92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5FF534-D7B2-0688-9EB5-8E63C128A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F672F6-A4C1-7723-52DE-179F0B44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A00A97-E9A7-6B70-11CD-A749ED97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DB8503-FD90-52B0-A3C5-137AC2F6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80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E85C8-D6B3-558B-88B3-F2E7F08E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FAACDC-A4D5-7CF1-7EC1-7F1BF883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FE7DEB-F6E6-948F-B9ED-5AA4D84E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E04A12-A78B-5690-9E9B-F9FD4B6D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72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0DC635-D78F-8E46-5D8E-ED503E6C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0E52B1-C27F-5969-2C6E-50DE7355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6B2F28-894F-70F0-2AA9-662B4125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0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FED95-E210-16E2-A300-F7617D2F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1CE6A5-11EE-B9D4-E7A4-D3A6EF34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711E1B-46DE-7A57-6EEB-638882C4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905F33-A965-14A5-88B4-C4F799D1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7A2AA2-249D-00D3-C8C9-572357768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DC40B2-DAF9-CF4D-A70B-44E56268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69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BAD37-DEF4-1628-1E18-DB3DF67D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B83616-0214-878A-CA04-1D3792FCC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1EDC1C-F069-4D87-E91E-B583BFF3C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752AF-04EE-0978-B1D1-289D338D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B12E4E-DCCE-F7DE-53AA-DE4B951B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7CE5FB-7C60-774C-1217-7FE9A19B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58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48D772-1C9F-46DB-CBE0-8D7662DE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A7C2A7-D298-AACA-F91E-6105423AF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D0679E-9270-3700-465E-3B0C12185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031DD-6AD8-480D-9439-E5633291A7D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F920F-83FA-1393-AFB1-64493EA58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C35A56-7E45-DEE9-ABF5-3D919117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8A00-811C-4558-8907-4D0D4CA6F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2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ADE6F-3E57-9CA4-1E26-454904DC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RPC prototype in SJTU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F0FA7-6A38-A31A-12AA-9F6F4F46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55"/>
            <a:ext cx="10515600" cy="4351338"/>
          </a:xfrm>
        </p:spPr>
        <p:txBody>
          <a:bodyPr/>
          <a:lstStyle/>
          <a:p>
            <a:r>
              <a:rPr lang="en-US" altLang="zh-CN" dirty="0"/>
              <a:t>Painted the gas chamber made before</a:t>
            </a:r>
          </a:p>
          <a:p>
            <a:r>
              <a:rPr lang="en-US" altLang="zh-CN" dirty="0"/>
              <a:t>Test the surface resistivity: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27E830-81C9-FD06-C17B-6784FED42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96" y="3570327"/>
            <a:ext cx="4098022" cy="3074717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BBFBE8A-4BAA-89CF-CA33-8381F20AB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61839"/>
              </p:ext>
            </p:extLst>
          </p:nvPr>
        </p:nvGraphicFramePr>
        <p:xfrm>
          <a:off x="1609387" y="2539766"/>
          <a:ext cx="5012424" cy="1778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808">
                  <a:extLst>
                    <a:ext uri="{9D8B030D-6E8A-4147-A177-3AD203B41FA5}">
                      <a16:colId xmlns:a16="http://schemas.microsoft.com/office/drawing/2014/main" val="128250978"/>
                    </a:ext>
                  </a:extLst>
                </a:gridCol>
                <a:gridCol w="1670808">
                  <a:extLst>
                    <a:ext uri="{9D8B030D-6E8A-4147-A177-3AD203B41FA5}">
                      <a16:colId xmlns:a16="http://schemas.microsoft.com/office/drawing/2014/main" val="1795859661"/>
                    </a:ext>
                  </a:extLst>
                </a:gridCol>
                <a:gridCol w="1670808">
                  <a:extLst>
                    <a:ext uri="{9D8B030D-6E8A-4147-A177-3AD203B41FA5}">
                      <a16:colId xmlns:a16="http://schemas.microsoft.com/office/drawing/2014/main" val="1556728297"/>
                    </a:ext>
                  </a:extLst>
                </a:gridCol>
              </a:tblGrid>
              <a:tr h="889234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7.2MΩ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5.5MΩ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6.4MΩ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04164"/>
                  </a:ext>
                </a:extLst>
              </a:tr>
              <a:tr h="889234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4.0MΩ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5.0MΩ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5.7MΩ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1522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3E3F6D4-0477-FA96-7B24-E1B82251C43A}"/>
              </a:ext>
            </a:extLst>
          </p:cNvPr>
          <p:cNvSpPr txBox="1"/>
          <p:nvPr/>
        </p:nvSpPr>
        <p:spPr>
          <a:xfrm>
            <a:off x="724747" y="324433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Side1: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59A595B-334C-154E-B6BB-DF8C55EC8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99514"/>
              </p:ext>
            </p:extLst>
          </p:nvPr>
        </p:nvGraphicFramePr>
        <p:xfrm>
          <a:off x="1609387" y="4533550"/>
          <a:ext cx="5012424" cy="1778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808">
                  <a:extLst>
                    <a:ext uri="{9D8B030D-6E8A-4147-A177-3AD203B41FA5}">
                      <a16:colId xmlns:a16="http://schemas.microsoft.com/office/drawing/2014/main" val="128250978"/>
                    </a:ext>
                  </a:extLst>
                </a:gridCol>
                <a:gridCol w="1670808">
                  <a:extLst>
                    <a:ext uri="{9D8B030D-6E8A-4147-A177-3AD203B41FA5}">
                      <a16:colId xmlns:a16="http://schemas.microsoft.com/office/drawing/2014/main" val="1795859661"/>
                    </a:ext>
                  </a:extLst>
                </a:gridCol>
                <a:gridCol w="1670808">
                  <a:extLst>
                    <a:ext uri="{9D8B030D-6E8A-4147-A177-3AD203B41FA5}">
                      <a16:colId xmlns:a16="http://schemas.microsoft.com/office/drawing/2014/main" val="1556728297"/>
                    </a:ext>
                  </a:extLst>
                </a:gridCol>
              </a:tblGrid>
              <a:tr h="889234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250kΩ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110kΩ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100kΩ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04164"/>
                  </a:ext>
                </a:extLst>
              </a:tr>
              <a:tr h="889234"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240kΩ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130kΩ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97kΩ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15226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196DF209-2F12-7BCD-94B8-8EE71B905158}"/>
              </a:ext>
            </a:extLst>
          </p:cNvPr>
          <p:cNvSpPr txBox="1"/>
          <p:nvPr/>
        </p:nvSpPr>
        <p:spPr>
          <a:xfrm>
            <a:off x="724747" y="523811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Side2: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2DE903-9C18-1A3F-5E5B-39C9CA150BA7}"/>
              </a:ext>
            </a:extLst>
          </p:cNvPr>
          <p:cNvSpPr txBox="1"/>
          <p:nvPr/>
        </p:nvSpPr>
        <p:spPr>
          <a:xfrm>
            <a:off x="4425376" y="6393348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Target: 100kΩ-1MΩ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1D4EC62-F78C-CAAE-0630-03D79C5EC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96" y="262481"/>
            <a:ext cx="4098022" cy="30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ACC7E-EFE7-692D-A834-952BD951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Initial HV scan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3A69EF-8B95-04A3-48AE-D75A5860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altLang="zh-CN" dirty="0"/>
              <a:t>Packaged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mylar and flushed with standard gas mixture</a:t>
            </a:r>
          </a:p>
          <a:p>
            <a:r>
              <a:rPr lang="en-US" altLang="zh-CN" dirty="0"/>
              <a:t>Doing the HV scan with the standard gas mixture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1B7E97-454B-F9C8-8225-2F4671E05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3755"/>
            <a:ext cx="4656280" cy="3490845"/>
          </a:xfrm>
          <a:prstGeom prst="rect">
            <a:avLst/>
          </a:prstGeom>
        </p:spPr>
      </p:pic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890CA932-0F5E-A102-8DFA-079991388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401110"/>
              </p:ext>
            </p:extLst>
          </p:nvPr>
        </p:nvGraphicFramePr>
        <p:xfrm>
          <a:off x="5876967" y="2419198"/>
          <a:ext cx="5304071" cy="34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6AE7D83D-87A0-904F-EDF1-E853DAB8895F}"/>
              </a:ext>
            </a:extLst>
          </p:cNvPr>
          <p:cNvSpPr txBox="1"/>
          <p:nvPr/>
        </p:nvSpPr>
        <p:spPr>
          <a:xfrm>
            <a:off x="6096000" y="5841332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Can see a exponential-like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Now conditioning under 6600kV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838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CAE644-693B-AE82-E8C7-B4E56F2C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Efficiency test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AB9812-35D4-F4E1-4925-4DAD399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/>
          <a:lstStyle/>
          <a:p>
            <a:r>
              <a:rPr lang="en-US" altLang="zh-CN" dirty="0"/>
              <a:t>Conditioning under 6600kV for ~5days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E939E0-2750-AD65-94FE-10DE63650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6" y="1939880"/>
            <a:ext cx="3201241" cy="24009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8074BC-1158-3338-196C-103D76145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90" y="1939880"/>
            <a:ext cx="3201242" cy="24009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56611E-9DA4-ABCB-FC35-AE9AF9363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69" y="4401497"/>
            <a:ext cx="3201241" cy="24009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D9DE14-7EE9-DCF7-E873-718E6FEF9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165" y="1899011"/>
            <a:ext cx="5020957" cy="3240952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DFA8344C-FC0E-30BD-3C8D-2AB3E005A4DB}"/>
              </a:ext>
            </a:extLst>
          </p:cNvPr>
          <p:cNvSpPr txBox="1">
            <a:spLocks/>
          </p:cNvSpPr>
          <p:nvPr/>
        </p:nvSpPr>
        <p:spPr>
          <a:xfrm>
            <a:off x="7218164" y="5274218"/>
            <a:ext cx="3305014" cy="1404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Todo:</a:t>
            </a:r>
          </a:p>
          <a:p>
            <a:pPr lvl="1"/>
            <a:r>
              <a:rPr lang="en-US" altLang="zh-CN" dirty="0"/>
              <a:t>Time resolution</a:t>
            </a:r>
          </a:p>
          <a:p>
            <a:pPr lvl="1"/>
            <a:r>
              <a:rPr lang="en-US" altLang="zh-CN" dirty="0"/>
              <a:t>Noise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63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91</Words>
  <Application>Microsoft Office PowerPoint</Application>
  <PresentationFormat>宽屏</PresentationFormat>
  <Paragraphs>44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RPC prototype in SJTU</vt:lpstr>
      <vt:lpstr>Initial HV scan</vt:lpstr>
      <vt:lpstr>Efficiency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厉宁 毛</dc:creator>
  <cp:lastModifiedBy>厉宁 毛</cp:lastModifiedBy>
  <cp:revision>6</cp:revision>
  <dcterms:created xsi:type="dcterms:W3CDTF">2024-08-12T01:28:34Z</dcterms:created>
  <dcterms:modified xsi:type="dcterms:W3CDTF">2024-08-26T03:58:12Z</dcterms:modified>
</cp:coreProperties>
</file>