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53" r:id="rId2"/>
    <p:sldId id="1010" r:id="rId3"/>
    <p:sldId id="1011" r:id="rId4"/>
    <p:sldId id="1012" r:id="rId5"/>
    <p:sldId id="1013" r:id="rId6"/>
    <p:sldId id="1008" r:id="rId7"/>
    <p:sldId id="1009" r:id="rId8"/>
    <p:sldId id="983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E6E6"/>
    <a:srgbClr val="003399"/>
    <a:srgbClr val="FFFFFF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96076" autoAdjust="0"/>
  </p:normalViewPr>
  <p:slideViewPr>
    <p:cSldViewPr>
      <p:cViewPr varScale="1">
        <p:scale>
          <a:sx n="92" d="100"/>
          <a:sy n="92" d="100"/>
        </p:scale>
        <p:origin x="108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Detector Magnet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Ning</a:t>
            </a:r>
          </a:p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SC magnet Team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97" y="4239076"/>
            <a:ext cx="4978921" cy="2465408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61974" y="936455"/>
            <a:ext cx="10972800" cy="4840303"/>
          </a:xfrm>
        </p:spPr>
        <p:txBody>
          <a:bodyPr/>
          <a:lstStyle/>
          <a:p>
            <a:r>
              <a:rPr lang="en-US" altLang="zh-CN" dirty="0" smtClean="0"/>
              <a:t>Magnetic field distribution of Muon detector and barrel yoke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Magnetic field 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3" y="2539721"/>
            <a:ext cx="5945571" cy="36631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5360" y="1714322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86qsdqz"/>
              </a:rPr>
              <a:t>Z=0 m</a:t>
            </a:r>
            <a:r>
              <a:rPr lang="zh-CN" altLang="en-US" sz="2000" dirty="0">
                <a:latin typeface="79ky"/>
              </a:rPr>
              <a:t>，对称面</a:t>
            </a:r>
            <a:r>
              <a:rPr lang="zh-CN" altLang="en-US" sz="2000" dirty="0" smtClean="0">
                <a:latin typeface="79ky"/>
              </a:rPr>
              <a:t>处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996" y="1371729"/>
            <a:ext cx="4978921" cy="26699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20136" y="1529656"/>
            <a:ext cx="324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Muon detector about 0.2-0.3 T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691441" y="4371310"/>
            <a:ext cx="27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Barrel yoke about 2.2-2.3 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154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929" y="4209279"/>
            <a:ext cx="5054928" cy="2531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929" y="1447915"/>
            <a:ext cx="5054928" cy="2590397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61974" y="936455"/>
            <a:ext cx="10972800" cy="4840303"/>
          </a:xfrm>
        </p:spPr>
        <p:txBody>
          <a:bodyPr/>
          <a:lstStyle/>
          <a:p>
            <a:r>
              <a:rPr lang="en-US" altLang="zh-CN" dirty="0" smtClean="0"/>
              <a:t>Magnetic field distribution of Muon detector and barrel yoke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Magnetic field 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5360" y="1714322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Z=1 m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7575382" y="1486875"/>
            <a:ext cx="313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Muon detector about 0.2-0.3 T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691441" y="4371310"/>
            <a:ext cx="24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Barrel yoke about 2.2 T 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2348880"/>
            <a:ext cx="6264979" cy="41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2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344" y="4069276"/>
            <a:ext cx="5014429" cy="26891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345" y="1366976"/>
            <a:ext cx="5014429" cy="2661981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61974" y="936455"/>
            <a:ext cx="10972800" cy="4840303"/>
          </a:xfrm>
        </p:spPr>
        <p:txBody>
          <a:bodyPr/>
          <a:lstStyle/>
          <a:p>
            <a:r>
              <a:rPr lang="en-US" altLang="zh-CN" dirty="0" smtClean="0"/>
              <a:t>Magnetic field distribution of Muon detector and barrel yoke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Magnetic field 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5360" y="1714322"/>
            <a:ext cx="350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Z=4 m, near the end of the yoke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7575382" y="1486875"/>
            <a:ext cx="313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Muon detector about 0.2-1.2 T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691441" y="4371310"/>
            <a:ext cx="27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Barrel yoke about 1.8-2.4 T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2132213"/>
            <a:ext cx="6142285" cy="39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3353" y="1255757"/>
            <a:ext cx="4032448" cy="4840303"/>
          </a:xfrm>
        </p:spPr>
        <p:txBody>
          <a:bodyPr/>
          <a:lstStyle/>
          <a:p>
            <a:r>
              <a:rPr lang="en-US" altLang="zh-CN" dirty="0" smtClean="0"/>
              <a:t>Magnetic field distribution on the yoke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1/24</a:t>
            </a:r>
            <a:r>
              <a:rPr lang="zh-CN" altLang="en-US" dirty="0"/>
              <a:t> </a:t>
            </a:r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Magnetic field 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646" y="1105862"/>
            <a:ext cx="6126125" cy="56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1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4BED2C-444C-4DBA-9256-5547A05F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sz="2800" dirty="0" smtClean="0"/>
              <a:t>Answers to the chair of IDRC</a:t>
            </a:r>
            <a:endParaRPr lang="en-US" altLang="zh-CN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B467E-1C4E-47BA-B556-D5D98EF6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479376" y="1052736"/>
            <a:ext cx="11103024" cy="4840303"/>
          </a:xfrm>
        </p:spPr>
        <p:txBody>
          <a:bodyPr/>
          <a:lstStyle/>
          <a:p>
            <a:r>
              <a:rPr lang="en-US" altLang="zh-CN" dirty="0" smtClean="0"/>
              <a:t>Why do not choose HTS?</a:t>
            </a:r>
          </a:p>
          <a:p>
            <a:pPr lvl="1"/>
            <a:r>
              <a:rPr lang="en-US" altLang="zh-CN" sz="2000" dirty="0"/>
              <a:t>We have not given up on the </a:t>
            </a:r>
            <a:r>
              <a:rPr lang="en-US" altLang="zh-CN" sz="2000" dirty="0" smtClean="0"/>
              <a:t>HTS scheme </a:t>
            </a:r>
            <a:r>
              <a:rPr lang="en-US" altLang="zh-CN" sz="2000" dirty="0"/>
              <a:t>and have been conducting research and development on </a:t>
            </a:r>
            <a:r>
              <a:rPr lang="en-US" altLang="zh-CN" sz="2000" dirty="0" smtClean="0"/>
              <a:t>HTS. </a:t>
            </a:r>
            <a:r>
              <a:rPr lang="en-US" altLang="zh-CN" sz="2000" dirty="0"/>
              <a:t>However, there are still some immature aspects of </a:t>
            </a:r>
            <a:r>
              <a:rPr lang="en-US" altLang="zh-CN" sz="2000" dirty="0" smtClean="0"/>
              <a:t>HTS, </a:t>
            </a:r>
            <a:r>
              <a:rPr lang="en-US" altLang="zh-CN" sz="2000" dirty="0"/>
              <a:t>especially the defects in the quench detection scheme. Therefore, we have chosen </a:t>
            </a:r>
            <a:r>
              <a:rPr lang="en-US" altLang="zh-CN" sz="2000" dirty="0" smtClean="0"/>
              <a:t>LTS </a:t>
            </a:r>
            <a:r>
              <a:rPr lang="en-US" altLang="zh-CN" sz="2000" dirty="0"/>
              <a:t>as the baseline and </a:t>
            </a:r>
            <a:r>
              <a:rPr lang="en-US" altLang="zh-CN" sz="2000" dirty="0" smtClean="0"/>
              <a:t>HTS as </a:t>
            </a:r>
            <a:r>
              <a:rPr lang="en-US" altLang="zh-CN" sz="2000" dirty="0"/>
              <a:t>the backup option</a:t>
            </a:r>
            <a:r>
              <a:rPr lang="en-US" altLang="zh-CN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85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Why are all the collaborating partners Chinese without any international collaborators</a:t>
            </a:r>
            <a:r>
              <a:rPr lang="en-US" altLang="zh-CN" dirty="0" smtClean="0"/>
              <a:t>?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detector superconducting magnet has many large processing components, such as the 8-meter diameter, 9-meter high cryostat vacuum vessel. The most suitable solution is to </a:t>
            </a:r>
            <a:r>
              <a:rPr lang="en-US" altLang="zh-CN" dirty="0" smtClean="0"/>
              <a:t>produce and </a:t>
            </a:r>
            <a:r>
              <a:rPr lang="en-US" altLang="zh-CN" dirty="0"/>
              <a:t>transport these components locally. It is very difficult and costly to have them processed abroad and then transported back to the </a:t>
            </a:r>
            <a:r>
              <a:rPr lang="en-US" altLang="zh-CN" dirty="0" smtClean="0"/>
              <a:t>China.</a:t>
            </a:r>
            <a:endParaRPr lang="en-US" altLang="zh-CN" dirty="0"/>
          </a:p>
          <a:p>
            <a:pPr lvl="1"/>
            <a:r>
              <a:rPr lang="en-US" altLang="zh-CN" dirty="0"/>
              <a:t>Currently, the most important component for the detector superconducting magnet is the aluminum-stabilized superconducting cable. Since 2015, the </a:t>
            </a:r>
            <a:r>
              <a:rPr lang="en-US" altLang="zh-CN" dirty="0" smtClean="0"/>
              <a:t>IHEP </a:t>
            </a:r>
            <a:r>
              <a:rPr lang="en-US" altLang="zh-CN" dirty="0"/>
              <a:t>has been collaborating with enterprises on the development of aluminum-stabilized superconducting cables, which are technologically mature and cost-effective.</a:t>
            </a:r>
          </a:p>
          <a:p>
            <a:pPr lvl="1"/>
            <a:r>
              <a:rPr lang="en-US" altLang="zh-CN" dirty="0"/>
              <a:t>There are currently no suitable foreign processing units for aluminum-stabilized superconducting cables.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Answers to the chair of IDRC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00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3038785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Thank you for your attention!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C949-290A-4F72-8126-286986C5AE1D}"/>
              </a:ext>
            </a:extLst>
          </p:cNvPr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46866</TotalTime>
  <Words>315</Words>
  <Application>Microsoft Office PowerPoint</Application>
  <PresentationFormat>宽屏</PresentationFormat>
  <Paragraphs>38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79ky</vt:lpstr>
      <vt:lpstr>86qsdqz</vt:lpstr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Magnetic field distribution</vt:lpstr>
      <vt:lpstr>Magnetic field distribution</vt:lpstr>
      <vt:lpstr>Magnetic field distribution</vt:lpstr>
      <vt:lpstr>Magnetic field distribution</vt:lpstr>
      <vt:lpstr>Answers to the chair of IDRC</vt:lpstr>
      <vt:lpstr>Answers to the chair of IDRC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ningfp</cp:lastModifiedBy>
  <cp:revision>2418</cp:revision>
  <cp:lastPrinted>2022-11-06T05:19:21Z</cp:lastPrinted>
  <dcterms:created xsi:type="dcterms:W3CDTF">2012-09-04T11:33:36Z</dcterms:created>
  <dcterms:modified xsi:type="dcterms:W3CDTF">2024-08-27T00:48:43Z</dcterms:modified>
</cp:coreProperties>
</file>