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65" r:id="rId4"/>
    <p:sldId id="264" r:id="rId5"/>
    <p:sldId id="261" r:id="rId6"/>
    <p:sldId id="275" r:id="rId7"/>
    <p:sldId id="274" r:id="rId8"/>
    <p:sldId id="279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.png"/><Relationship Id="rId2" Type="http://schemas.openxmlformats.org/officeDocument/2006/relationships/tags" Target="../tags/tag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7.png"/><Relationship Id="rId8" Type="http://schemas.openxmlformats.org/officeDocument/2006/relationships/tags" Target="../tags/tag5.xml"/><Relationship Id="rId7" Type="http://schemas.openxmlformats.org/officeDocument/2006/relationships/image" Target="../media/image6.png"/><Relationship Id="rId6" Type="http://schemas.openxmlformats.org/officeDocument/2006/relationships/tags" Target="../tags/tag4.xml"/><Relationship Id="rId5" Type="http://schemas.openxmlformats.org/officeDocument/2006/relationships/image" Target="../media/image5.png"/><Relationship Id="rId4" Type="http://schemas.openxmlformats.org/officeDocument/2006/relationships/tags" Target="../tags/tag3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0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11.png"/><Relationship Id="rId6" Type="http://schemas.openxmlformats.org/officeDocument/2006/relationships/image" Target="../media/image10.png"/><Relationship Id="rId5" Type="http://schemas.openxmlformats.org/officeDocument/2006/relationships/tags" Target="../tags/tag8.xml"/><Relationship Id="rId4" Type="http://schemas.openxmlformats.org/officeDocument/2006/relationships/image" Target="../media/image9.png"/><Relationship Id="rId3" Type="http://schemas.openxmlformats.org/officeDocument/2006/relationships/tags" Target="../tags/tag7.xml"/><Relationship Id="rId2" Type="http://schemas.openxmlformats.org/officeDocument/2006/relationships/image" Target="../media/image8.png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17.png"/><Relationship Id="rId8" Type="http://schemas.openxmlformats.org/officeDocument/2006/relationships/tags" Target="../tags/tag11.xml"/><Relationship Id="rId7" Type="http://schemas.openxmlformats.org/officeDocument/2006/relationships/image" Target="../media/image16.png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3" Type="http://schemas.openxmlformats.org/officeDocument/2006/relationships/tags" Target="../tags/tag10.xml"/><Relationship Id="rId2" Type="http://schemas.openxmlformats.org/officeDocument/2006/relationships/image" Target="../media/image12.png"/><Relationship Id="rId13" Type="http://schemas.openxmlformats.org/officeDocument/2006/relationships/slideLayout" Target="../slideLayouts/slideLayout2.xml"/><Relationship Id="rId12" Type="http://schemas.openxmlformats.org/officeDocument/2006/relationships/image" Target="../media/image19.png"/><Relationship Id="rId11" Type="http://schemas.openxmlformats.org/officeDocument/2006/relationships/image" Target="../media/image18.png"/><Relationship Id="rId10" Type="http://schemas.openxmlformats.org/officeDocument/2006/relationships/tags" Target="../tags/tag12.xml"/><Relationship Id="rId1" Type="http://schemas.openxmlformats.org/officeDocument/2006/relationships/tags" Target="../tags/tag9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tags" Target="../tags/tag14.xml"/><Relationship Id="rId3" Type="http://schemas.openxmlformats.org/officeDocument/2006/relationships/image" Target="../media/image3.png"/><Relationship Id="rId2" Type="http://schemas.openxmlformats.org/officeDocument/2006/relationships/tags" Target="../tags/tag13.xml"/><Relationship Id="rId1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3.png"/><Relationship Id="rId2" Type="http://schemas.openxmlformats.org/officeDocument/2006/relationships/tags" Target="../tags/tag15.xml"/><Relationship Id="rId1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5.png"/><Relationship Id="rId2" Type="http://schemas.openxmlformats.org/officeDocument/2006/relationships/tags" Target="../tags/tag16.xml"/><Relationship Id="rId1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2" descr="cepc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999855" y="-635"/>
            <a:ext cx="3102610" cy="1209040"/>
          </a:xfrm>
          <a:prstGeom prst="rect">
            <a:avLst/>
          </a:prstGeom>
        </p:spPr>
      </p:pic>
      <p:sp>
        <p:nvSpPr>
          <p:cNvPr id="8" name="Text Box 7"/>
          <p:cNvSpPr txBox="1"/>
          <p:nvPr/>
        </p:nvSpPr>
        <p:spPr>
          <a:xfrm>
            <a:off x="64770" y="2860675"/>
            <a:ext cx="11689715" cy="9645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fr-FR" sz="44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  </a:t>
            </a:r>
            <a:r>
              <a:rPr lang="fr-FR" altLang="en-US" sz="44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Top Quark EW Coupling Precision Measurement</a:t>
            </a:r>
            <a:endParaRPr lang="fr-FR" altLang="en-US" sz="44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  <a:p>
            <a:endParaRPr lang="fr-FR" altLang="en-US" sz="44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  <a:p>
            <a:r>
              <a:rPr lang="fr-FR" altLang="en-US" sz="44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 </a:t>
            </a:r>
            <a:r>
              <a:rPr lang="en-US" altLang="fr-FR" sz="44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                          </a:t>
            </a:r>
            <a:endParaRPr lang="fr-FR" altLang="en-US" sz="44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  <a:p>
            <a:endParaRPr lang="en-US" altLang="fr-FR" sz="2400" b="1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  <a:p>
            <a:endParaRPr lang="en-US" altLang="fr-FR" sz="2400" b="1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  <a:p>
            <a:r>
              <a:rPr lang="en-US" altLang="fr-FR" sz="2400" b="1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                                                                    </a:t>
            </a:r>
            <a:endParaRPr lang="en-US" altLang="fr-FR" sz="2400" b="1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  <a:p>
            <a:r>
              <a:rPr lang="en-US" altLang="fr-FR" sz="2400" b="1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  					         25/11/2024</a:t>
            </a:r>
            <a:endParaRPr lang="fr-FR" altLang="en-US" sz="24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45415" y="1755140"/>
            <a:ext cx="11353165" cy="386715"/>
          </a:xfrm>
          <a:prstGeom prst="rect">
            <a:avLst/>
          </a:prstGeom>
        </p:spPr>
        <p:txBody>
          <a:bodyPr wrap="square">
            <a:noAutofit/>
          </a:bodyPr>
          <a:p>
            <a:pPr marL="457200" lvl="1" indent="457200" algn="l"/>
            <a:endParaRPr sz="2000" b="1" i="0">
              <a:solidFill>
                <a:srgbClr val="FFFFFF"/>
              </a:solidFill>
              <a:latin typeface="Roboto"/>
              <a:ea typeface="Roboto"/>
            </a:endParaRPr>
          </a:p>
        </p:txBody>
      </p:sp>
      <p:pic>
        <p:nvPicPr>
          <p:cNvPr id="9" name="Picture 8" descr="IHEP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4770" y="147320"/>
            <a:ext cx="3577590" cy="965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785" y="246380"/>
            <a:ext cx="11042015" cy="5930900"/>
          </a:xfrm>
        </p:spPr>
        <p:txBody>
          <a:bodyPr/>
          <a:p>
            <a:r>
              <a:rPr lang="en-US"/>
              <a:t> Adopting the general formula for the tt distribution dσ(s+,s−)/dΩt , we  obtains the following result for the </a:t>
            </a:r>
            <a:r>
              <a:rPr lang="en-US">
                <a:highlight>
                  <a:srgbClr val="FFFF00"/>
                </a:highlight>
              </a:rPr>
              <a:t>double distribution of the angle and the rescaled energy of</a:t>
            </a:r>
            <a:r>
              <a:rPr lang="en-US"/>
              <a:t> :</a:t>
            </a:r>
            <a:endParaRPr lang="en-US"/>
          </a:p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068320" y="1588770"/>
            <a:ext cx="6565265" cy="99187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Box 4"/>
              <p:cNvSpPr txBox="1"/>
              <p:nvPr/>
            </p:nvSpPr>
            <p:spPr>
              <a:xfrm>
                <a:off x="54610" y="2645410"/>
                <a:ext cx="11085195" cy="1786255"/>
              </a:xfrm>
              <a:prstGeom prst="rect">
                <a:avLst/>
              </a:prstGeom>
              <a:noFill/>
            </p:spPr>
            <p:txBody>
              <a:bodyPr wrap="square" rtlCol="0" anchor="t">
                <a:noAutofit/>
              </a:bodyPr>
              <a:p>
                <a:pPr marL="285750" indent="-285750" algn="l">
                  <a:buFont typeface="Arial" panose="020B0604020202020204" pitchFamily="34" charset="0"/>
                  <a:buChar char="•"/>
                </a:pPr>
                <a:r>
                  <a:rPr lang="en-US"/>
                  <a:t>The energy dependence is specified by the functions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SupPr>
                      <m:e>
                        <m:r>
                          <a:rPr lang="en-US">
                            <a:sym typeface="+mn-ea"/>
                          </a:rPr>
                          <m:t>Θ</m:t>
                        </m:r>
                      </m:e>
                      <m:sub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𝑖</m:t>
                        </m:r>
                      </m:sub>
                      <m:sup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𝑓</m:t>
                        </m:r>
                      </m:sup>
                    </m:sSubSup>
                  </m:oMath>
                </a14:m>
                <a:r>
                  <a:rPr lang="en-US"/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/>
                  <a:t> ):</a:t>
                </a:r>
                <a:endParaRPr lang="en-US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/>
                  <a:t>They are parameterized both by </a:t>
                </a:r>
                <a:r>
                  <a:rPr lang="en-US" i="1" u="sng"/>
                  <a:t>production </a:t>
                </a:r>
                <a:r>
                  <a:rPr lang="en-US"/>
                  <a:t>and </a:t>
                </a:r>
                <a:r>
                  <a:rPr lang="en-US" i="1" u="sng"/>
                  <a:t>decay </a:t>
                </a:r>
                <a:r>
                  <a:rPr lang="en-US">
                    <a:highlight>
                      <a:srgbClr val="FFFF00"/>
                    </a:highlight>
                  </a:rPr>
                  <a:t>form factors</a:t>
                </a:r>
                <a:r>
                  <a:rPr lang="en-US"/>
                  <a:t>.</a:t>
                </a:r>
                <a:endParaRPr lang="en-US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/>
                  <a:t>The decay vertex is entering this double distribution, </a:t>
                </a:r>
                <a:endParaRPr lang="en-US"/>
              </a:p>
              <a:p>
                <a:pPr indent="0">
                  <a:buFont typeface="Arial" panose="020B0604020202020204" pitchFamily="34" charset="0"/>
                  <a:buNone/>
                </a:pPr>
                <a:r>
                  <a:rPr lang="en-US"/>
                  <a:t>          i) through the functions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𝐹</m:t>
                        </m:r>
                      </m:e>
                      <m:sup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𝑓</m:t>
                        </m:r>
                      </m:sup>
                    </m:sSup>
                  </m:oMath>
                </a14:m>
                <a:r>
                  <a:rPr lang="en-US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/>
                  <a:t> ),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𝐺</m:t>
                        </m:r>
                      </m:e>
                      <m:sup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𝑓</m:t>
                        </m:r>
                      </m:sup>
                    </m:sSup>
                  </m:oMath>
                </a14:m>
                <a:r>
                  <a:rPr lang="en-US"/>
                  <a:t>(x )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𝑓</m:t>
                        </m:r>
                      </m:sup>
                    </m:sSup>
                  </m:oMath>
                </a14:m>
                <a:r>
                  <a:rPr lang="en-US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/>
                  <a:t>),</a:t>
                </a:r>
                <a:endParaRPr lang="en-US"/>
              </a:p>
              <a:p>
                <a:pPr indent="0">
                  <a:buNone/>
                </a:pPr>
                <a:r>
                  <a:rPr lang="en-US"/>
                  <a:t>          ii) through the depolarization factor</a:t>
                </a:r>
                <a:r>
                  <a:rPr lang="en-US">
                    <a:highlight>
                      <a:srgbClr val="FFFF00"/>
                    </a:highlight>
                  </a:rPr>
                  <a:t> αf ==1 for Leptons</a:t>
                </a:r>
                <a:r>
                  <a:rPr lang="en-US"/>
                  <a:t>.</a:t>
                </a:r>
                <a:endParaRPr lang="en-US"/>
              </a:p>
            </p:txBody>
          </p:sp>
        </mc:Choice>
        <mc:Fallback>
          <p:sp>
            <p:nvSpPr>
              <p:cNvPr id="5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10" y="2645410"/>
                <a:ext cx="11085195" cy="178625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7237095" y="2580640"/>
            <a:ext cx="4954905" cy="18510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7381240" y="5243830"/>
            <a:ext cx="4493895" cy="1384300"/>
          </a:xfrm>
          <a:prstGeom prst="rect">
            <a:avLst/>
          </a:prstGeom>
        </p:spPr>
      </p:pic>
      <p:sp>
        <p:nvSpPr>
          <p:cNvPr id="7" name="Text Box 6"/>
          <p:cNvSpPr txBox="1"/>
          <p:nvPr/>
        </p:nvSpPr>
        <p:spPr>
          <a:xfrm>
            <a:off x="6647180" y="6478905"/>
            <a:ext cx="5545455" cy="34353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>
                <a:sym typeface="+mn-ea"/>
              </a:rPr>
              <a:t> The differential top-quark decay rates in e+e− CM frame</a:t>
            </a:r>
            <a:endParaRPr lang="en-US">
              <a:sym typeface="+mn-ea"/>
            </a:endParaRPr>
          </a:p>
        </p:txBody>
      </p:sp>
      <p:pic>
        <p:nvPicPr>
          <p:cNvPr id="11" name="Picture 10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137795" y="4850130"/>
            <a:ext cx="5831840" cy="1861185"/>
          </a:xfrm>
          <a:prstGeom prst="rect">
            <a:avLst/>
          </a:prstGeom>
        </p:spPr>
      </p:pic>
      <p:sp>
        <p:nvSpPr>
          <p:cNvPr id="14" name="Curved Left Arrow 13"/>
          <p:cNvSpPr/>
          <p:nvPr/>
        </p:nvSpPr>
        <p:spPr>
          <a:xfrm>
            <a:off x="10394315" y="3703320"/>
            <a:ext cx="1560195" cy="1623695"/>
          </a:xfrm>
          <a:prstGeom prst="curvedLef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5758180" y="4391660"/>
            <a:ext cx="2353945" cy="1149350"/>
          </a:xfrm>
          <a:prstGeom prst="straightConnector1">
            <a:avLst/>
          </a:prstGeom>
          <a:ln w="31750" cap="rnd">
            <a:solidFill>
              <a:schemeClr val="accent1"/>
            </a:solidFill>
            <a:round/>
            <a:tailEnd type="arrow" w="med" len="med"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ext Box 4"/>
          <p:cNvSpPr txBox="1"/>
          <p:nvPr/>
        </p:nvSpPr>
        <p:spPr>
          <a:xfrm>
            <a:off x="179070" y="954405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>
                <a:solidFill>
                  <a:schemeClr val="accent5"/>
                </a:solidFill>
                <a:highlight>
                  <a:srgbClr val="FFFF00"/>
                </a:highlight>
              </a:rPr>
              <a:t>arxiv.org/pdf/hep-ph/9911505</a:t>
            </a:r>
            <a:endParaRPr lang="en-US">
              <a:solidFill>
                <a:schemeClr val="accent5"/>
              </a:solidFill>
              <a:highlight>
                <a:srgbClr val="FFFF00"/>
              </a:highlight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179070" y="172720"/>
            <a:ext cx="11597005" cy="6794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342900" indent="-342900">
              <a:buFont typeface="Wingdings" panose="05000000000000000000" charset="0"/>
              <a:buChar char="q"/>
            </a:pPr>
            <a:r>
              <a:rPr lang="en-US" sz="2000" b="1">
                <a:sym typeface="+mn-ea"/>
              </a:rPr>
              <a:t>The Explicit Formula describing  the energy-dependent coefficients for the angular and energy distributions :</a:t>
            </a:r>
            <a:endParaRPr lang="en-US" sz="2000" b="1">
              <a:sym typeface="+mn-ea"/>
            </a:endParaRPr>
          </a:p>
        </p:txBody>
      </p:sp>
      <p:pic>
        <p:nvPicPr>
          <p:cNvPr id="11" name="Picture 1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1424305"/>
            <a:ext cx="5036820" cy="4331335"/>
          </a:xfrm>
          <a:prstGeom prst="rect">
            <a:avLst/>
          </a:prstGeom>
        </p:spPr>
      </p:pic>
      <p:pic>
        <p:nvPicPr>
          <p:cNvPr id="13" name="Content Placeholder 12"/>
          <p:cNvPicPr>
            <a:picLocks noChangeAspect="1"/>
          </p:cNvPicPr>
          <p:nvPr>
            <p:ph idx="1"/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332730" y="1611630"/>
            <a:ext cx="3908425" cy="4114800"/>
          </a:xfrm>
          <a:prstGeom prst="rect">
            <a:avLst/>
          </a:prstGeom>
        </p:spPr>
      </p:pic>
      <p:sp>
        <p:nvSpPr>
          <p:cNvPr id="14" name="Text Box 13"/>
          <p:cNvSpPr txBox="1"/>
          <p:nvPr/>
        </p:nvSpPr>
        <p:spPr>
          <a:xfrm>
            <a:off x="6463030" y="879475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>
                <a:solidFill>
                  <a:schemeClr val="accent5"/>
                </a:solidFill>
                <a:highlight>
                  <a:srgbClr val="FFFF00"/>
                </a:highlight>
                <a:sym typeface="+mn-ea"/>
              </a:rPr>
              <a:t>arxiv.org/pdf/hep-ph/9710358</a:t>
            </a:r>
            <a:endParaRPr lang="en-US">
              <a:solidFill>
                <a:schemeClr val="accent5"/>
              </a:solidFill>
              <a:highlight>
                <a:srgbClr val="FFFF00"/>
              </a:highlight>
              <a:sym typeface="+mn-ea"/>
            </a:endParaRPr>
          </a:p>
        </p:txBody>
      </p:sp>
      <p:pic>
        <p:nvPicPr>
          <p:cNvPr id="15" name="Picture 14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9092565" y="1358265"/>
            <a:ext cx="3099435" cy="420751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 Box 15"/>
              <p:cNvSpPr txBox="1"/>
              <p:nvPr/>
            </p:nvSpPr>
            <p:spPr>
              <a:xfrm>
                <a:off x="0" y="5583555"/>
                <a:ext cx="12023725" cy="1219835"/>
              </a:xfrm>
              <a:prstGeom prst="rect">
                <a:avLst/>
              </a:prstGeom>
              <a:noFill/>
            </p:spPr>
            <p:txBody>
              <a:bodyPr wrap="square" rtlCol="0" anchor="t">
                <a:noAutofit/>
              </a:bodyPr>
              <a:p>
                <a:pPr marL="285750" indent="-285750">
                  <a:buFont typeface="Wingdings" panose="05000000000000000000" charset="0"/>
                  <a:buChar char="q"/>
                </a:pPr>
                <a:endParaRPr lang="en-US" b="1" i="1" u="sng">
                  <a:solidFill>
                    <a:schemeClr val="accent5"/>
                  </a:solidFill>
                  <a:sym typeface="+mn-ea"/>
                </a:endParaRPr>
              </a:p>
              <a:p>
                <a:pPr marL="285750" indent="-285750">
                  <a:buFont typeface="Wingdings" panose="05000000000000000000" charset="0"/>
                  <a:buChar char="q"/>
                </a:pPr>
                <a:r>
                  <a:rPr lang="en-US" b="1" i="1" u="sng">
                    <a:solidFill>
                      <a:schemeClr val="accent5"/>
                    </a:solidFill>
                    <a:sym typeface="+mn-ea"/>
                  </a:rPr>
                  <a:t>Dv, DA, DVA, EV, EVA, Fi, Gi {i=1,2,3,4} , which are related the Form facotrs in ttZ/</a:t>
                </a:r>
                <a14:m>
                  <m:oMath xmlns:m="http://schemas.openxmlformats.org/officeDocument/2006/math">
                    <m:r>
                      <a:rPr lang="en-US" b="1" i="1" u="sng">
                        <a:solidFill>
                          <a:schemeClr val="accent5"/>
                        </a:solidFill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𝜸</m:t>
                    </m:r>
                  </m:oMath>
                </a14:m>
                <a:r>
                  <a:rPr lang="en-US" b="1" i="1" u="sng">
                    <a:solidFill>
                      <a:schemeClr val="accent5"/>
                    </a:solidFill>
                    <a:sym typeface="+mn-ea"/>
                  </a:rPr>
                  <a:t> Couplings !</a:t>
                </a:r>
                <a:endParaRPr lang="en-US" b="1" i="1" u="sng">
                  <a:solidFill>
                    <a:schemeClr val="accent5"/>
                  </a:solidFill>
                  <a:sym typeface="+mn-ea"/>
                </a:endParaRPr>
              </a:p>
              <a:p>
                <a:pPr marL="285750" indent="-285750">
                  <a:buFont typeface="Wingdings" panose="05000000000000000000" charset="0"/>
                  <a:buChar char="q"/>
                </a:pPr>
                <a:endParaRPr lang="en-US" b="1" i="1" u="sng">
                  <a:solidFill>
                    <a:schemeClr val="accent5"/>
                  </a:solidFill>
                  <a:sym typeface="+mn-ea"/>
                </a:endParaRPr>
              </a:p>
              <a:p>
                <a:pPr marL="285750" indent="-285750">
                  <a:buFont typeface="Wingdings" panose="05000000000000000000" charset="0"/>
                  <a:buChar char="q"/>
                </a:pPr>
                <a:r>
                  <a:rPr lang="en-US" i="1">
                    <a:solidFill>
                      <a:schemeClr val="accent5"/>
                    </a:solidFill>
                    <a:sym typeface="+mn-ea"/>
                  </a:rPr>
                  <a:t>FOR SM Only :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accent5"/>
                        </a:solidFill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 </m:t>
                    </m:r>
                    <m:sSub>
                      <m:sSubPr>
                        <m:ctrlPr>
                          <a:rPr lang="en-US" i="1">
                            <a:solidFill>
                              <a:schemeClr val="accent5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5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𝛿</m:t>
                        </m:r>
                        <m:r>
                          <a:rPr lang="en-US" i="1">
                            <a:solidFill>
                              <a:schemeClr val="accent5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{</m:t>
                        </m:r>
                        <m:r>
                          <a:rPr lang="en-US" i="1">
                            <a:solidFill>
                              <a:schemeClr val="accent5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𝐴</m:t>
                        </m:r>
                        <m:r>
                          <a:rPr lang="en-US" i="1">
                            <a:solidFill>
                              <a:schemeClr val="accent5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,</m:t>
                        </m:r>
                        <m:r>
                          <a:rPr lang="en-US" i="1">
                            <a:solidFill>
                              <a:schemeClr val="accent5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𝐵</m:t>
                        </m:r>
                        <m:r>
                          <a:rPr lang="en-US" i="1">
                            <a:solidFill>
                              <a:schemeClr val="accent5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,</m:t>
                        </m:r>
                        <m:r>
                          <a:rPr lang="en-US" i="1">
                            <a:solidFill>
                              <a:schemeClr val="accent5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𝐶</m:t>
                        </m:r>
                        <m:r>
                          <a:rPr lang="en-US" i="1">
                            <a:solidFill>
                              <a:schemeClr val="accent5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,</m:t>
                        </m:r>
                        <m:r>
                          <a:rPr lang="en-US" i="1">
                            <a:solidFill>
                              <a:schemeClr val="accent5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𝐷</m:t>
                        </m:r>
                        <m:r>
                          <a:rPr lang="en-US" i="1">
                            <a:solidFill>
                              <a:schemeClr val="accent5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}</m:t>
                        </m:r>
                        <m:r>
                          <a:rPr lang="en-US" i="1">
                            <a:solidFill>
                              <a:schemeClr val="accent5"/>
                            </a:solidFill>
                            <a:sym typeface="+mn-ea"/>
                          </a:rPr>
                          <m:t> </m:t>
                        </m:r>
                      </m:e>
                      <m:sub>
                        <m:r>
                          <a:rPr lang="en-US" i="1">
                            <a:solidFill>
                              <a:schemeClr val="accent5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𝛾</m:t>
                        </m:r>
                        <m:r>
                          <a:rPr lang="en-US" i="1">
                            <a:solidFill>
                              <a:schemeClr val="accent5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,</m:t>
                        </m:r>
                        <m:r>
                          <a:rPr lang="en-US" i="1">
                            <a:solidFill>
                              <a:schemeClr val="accent5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𝑍</m:t>
                        </m:r>
                      </m:sub>
                    </m:sSub>
                    <m:r>
                      <a:rPr lang="en-US" i="1">
                        <a:solidFill>
                          <a:schemeClr val="accent5"/>
                        </a:solidFill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,</m:t>
                    </m:r>
                    <m:r>
                      <a:rPr lang="en-US">
                        <a:solidFill>
                          <a:schemeClr val="accent5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sym typeface="+mn-ea"/>
                      </a:rPr>
                      <m:t>fR</m:t>
                    </m:r>
                    <m:r>
                      <a:rPr lang="en-US" i="1">
                        <a:solidFill>
                          <a:schemeClr val="accent5"/>
                        </a:solidFill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=</m:t>
                    </m:r>
                    <m:r>
                      <a:rPr lang="en-US" i="1">
                        <a:solidFill>
                          <a:schemeClr val="accent5"/>
                        </a:solidFill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0</m:t>
                    </m:r>
                    <m:r>
                      <a:rPr lang="en-US" i="1">
                        <a:solidFill>
                          <a:schemeClr val="accent5"/>
                        </a:solidFill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    </m:t>
                    </m:r>
                    <m:r>
                      <a:rPr lang="en-US" i="1">
                        <a:solidFill>
                          <a:schemeClr val="accent5"/>
                        </a:solidFill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−−−−</m:t>
                    </m:r>
                    <m:r>
                      <a:rPr lang="en-US" i="1">
                        <a:solidFill>
                          <a:schemeClr val="accent5"/>
                        </a:solidFill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&gt; </m:t>
                    </m:r>
                    <m:r>
                      <a:rPr lang="en-US" i="1" u="sng">
                        <a:solidFill>
                          <a:schemeClr val="accent5"/>
                        </a:solidFill>
                        <a:sym typeface="+mn-ea"/>
                      </a:rPr>
                      <m:t>Fi, Gi</m:t>
                    </m:r>
                    <m:r>
                      <a:rPr lang="en-US" i="1" u="sng">
                        <a:solidFill>
                          <a:schemeClr val="accent5"/>
                        </a:solidFill>
                        <a:sym typeface="+mn-ea"/>
                      </a:rPr>
                      <m:t> =</m:t>
                    </m:r>
                    <m:r>
                      <a:rPr lang="en-US" i="1" u="sng">
                        <a:solidFill>
                          <a:schemeClr val="accent5"/>
                        </a:solidFill>
                        <a:sym typeface="+mn-ea"/>
                      </a:rPr>
                      <m:t>0</m:t>
                    </m:r>
                    <m:r>
                      <a:rPr lang="en-US" i="1" u="sng">
                        <a:solidFill>
                          <a:schemeClr val="accent5"/>
                        </a:solidFill>
                        <a:sym typeface="+mn-ea"/>
                      </a:rPr>
                      <m:t> </m:t>
                    </m:r>
                    <m:r>
                      <a:rPr lang="en-US" i="1">
                        <a:solidFill>
                          <a:schemeClr val="accent5"/>
                        </a:solidFill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;    </m:t>
                    </m:r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𝑻𝒉𝒆</m:t>
                    </m:r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 </m:t>
                    </m:r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𝒄𝒐𝒆𝒇𝒇𝒊𝒄𝒊𝒆𝒏𝒕</m:t>
                    </m:r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 </m:t>
                    </m:r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𝒇𝒐𝒓𝒎𝒖𝒍𝒂𝒔</m:t>
                    </m:r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 </m:t>
                    </m:r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𝒔𝒊𝒎𝒑𝒍𝒊𝒇𝒚</m:t>
                    </m:r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.</m:t>
                    </m:r>
                    <m:r>
                      <a:rPr lang="en-US" b="1" i="1">
                        <a:solidFill>
                          <a:schemeClr val="accent5"/>
                        </a:solidFill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 </m:t>
                    </m:r>
                  </m:oMath>
                </a14:m>
                <a:endParaRPr lang="en-US" b="1" i="1">
                  <a:solidFill>
                    <a:schemeClr val="accent5"/>
                  </a:solidFill>
                  <a:sym typeface="+mn-ea"/>
                </a:endParaRPr>
              </a:p>
              <a:p>
                <a:r>
                  <a:rPr lang="en-US" b="1" i="1" u="sng">
                    <a:solidFill>
                      <a:schemeClr val="accent5"/>
                    </a:solidFill>
                    <a:sym typeface="+mn-ea"/>
                  </a:rPr>
                  <a:t> </a:t>
                </a:r>
                <a:endParaRPr lang="en-US" b="1" i="1" u="sng">
                  <a:solidFill>
                    <a:schemeClr val="accent5"/>
                  </a:solidFill>
                  <a:sym typeface="+mn-ea"/>
                </a:endParaRPr>
              </a:p>
            </p:txBody>
          </p:sp>
        </mc:Choice>
        <mc:Fallback>
          <p:sp>
            <p:nvSpPr>
              <p:cNvPr id="16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583555"/>
                <a:ext cx="12023725" cy="1219835"/>
              </a:xfrm>
              <a:prstGeom prst="rect">
                <a:avLst/>
              </a:prstGeom>
              <a:blipFill rotWithShape="1">
                <a:blip r:embed="rId7"/>
                <a:stretch>
                  <a:fillRect b="-17283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Text Box 7"/>
          <p:cNvSpPr txBox="1"/>
          <p:nvPr/>
        </p:nvSpPr>
        <p:spPr>
          <a:xfrm>
            <a:off x="224155" y="3545840"/>
            <a:ext cx="7068820" cy="178689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endParaRPr lang="en-US" b="1" u="sng">
              <a:highlight>
                <a:srgbClr val="FFFF00"/>
              </a:highlight>
            </a:endParaRPr>
          </a:p>
          <a:p>
            <a:endParaRPr lang="en-US">
              <a:highlight>
                <a:srgbClr val="FFFF00"/>
              </a:highlight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3224530" y="58420"/>
            <a:ext cx="6506845" cy="7042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457200" lvl="1" indent="457200"/>
            <a:r>
              <a:rPr lang="en-US" sz="4000" b="1" i="1" u="sng">
                <a:sym typeface="+mn-ea"/>
              </a:rPr>
              <a:t> CEPC @360GeV:</a:t>
            </a:r>
            <a:endParaRPr lang="en-US" sz="4000" b="1" i="1" u="sng">
              <a:sym typeface="+mn-ea"/>
            </a:endParaRPr>
          </a:p>
        </p:txBody>
      </p:sp>
      <p:pic>
        <p:nvPicPr>
          <p:cNvPr id="10" name="Picture 9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600700" y="2030730"/>
            <a:ext cx="6299200" cy="4466590"/>
          </a:xfrm>
          <a:prstGeom prst="rect">
            <a:avLst/>
          </a:prstGeom>
        </p:spPr>
      </p:pic>
      <p:sp>
        <p:nvSpPr>
          <p:cNvPr id="12" name="Text Box 11"/>
          <p:cNvSpPr txBox="1"/>
          <p:nvPr/>
        </p:nvSpPr>
        <p:spPr>
          <a:xfrm>
            <a:off x="145415" y="1602740"/>
            <a:ext cx="5950585" cy="479171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24155" y="2030730"/>
            <a:ext cx="4490720" cy="786130"/>
          </a:xfrm>
          <a:prstGeom prst="rect">
            <a:avLst/>
          </a:prstGeom>
        </p:spPr>
      </p:pic>
      <p:sp>
        <p:nvSpPr>
          <p:cNvPr id="15" name="Text Box 14"/>
          <p:cNvSpPr txBox="1"/>
          <p:nvPr/>
        </p:nvSpPr>
        <p:spPr>
          <a:xfrm>
            <a:off x="224155" y="1393190"/>
            <a:ext cx="6096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 b="1" i="1" u="sng">
                <a:solidFill>
                  <a:srgbClr val="FF0000"/>
                </a:solidFill>
                <a:sym typeface="+mn-ea"/>
              </a:rPr>
              <a:t>Inputs :</a:t>
            </a:r>
            <a:endParaRPr lang="en-US" sz="2800" b="1" i="1" u="sng">
              <a:solidFill>
                <a:srgbClr val="FF0000"/>
              </a:solidFill>
              <a:sym typeface="+mn-ea"/>
            </a:endParaRPr>
          </a:p>
        </p:txBody>
      </p:sp>
      <p:pic>
        <p:nvPicPr>
          <p:cNvPr id="18" name="Picture 17" descr="c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3720" y="2786380"/>
            <a:ext cx="3282315" cy="46291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 Box 18"/>
              <p:cNvSpPr txBox="1"/>
              <p:nvPr/>
            </p:nvSpPr>
            <p:spPr>
              <a:xfrm>
                <a:off x="224155" y="4471670"/>
                <a:ext cx="6291580" cy="2306955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p>
                <a:endParaRPr lang="en-US"/>
              </a:p>
              <a:p>
                <a:r>
                  <a:rPr lang="en-US"/>
                  <a:t>The normalized energy is given by :</a:t>
                </a:r>
                <a:endParaRPr lang="en-US"/>
              </a:p>
              <a:p>
                <a:endParaRPr lang="en-US"/>
              </a:p>
              <a:p>
                <a:endParaRPr lang="en-US"/>
              </a:p>
              <a:p>
                <a:endParaRPr lang="en-US"/>
              </a:p>
              <a:p>
                <a:endParaRPr lang="en-US"/>
              </a:p>
              <a:p>
                <a:r>
                  <a:rPr lang="en-US"/>
                  <a:t>Where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charset="0"/>
                        <a:cs typeface="Cambria Math" panose="02040503050406030204" charset="0"/>
                      </a:rPr>
                      <m:t>𝛽</m:t>
                    </m:r>
                    <m:r>
                      <a:rPr lang="en-US" i="1">
                        <a:latin typeface="Cambria Math" panose="02040503050406030204" charset="0"/>
                        <a:cs typeface="Cambria Math" panose="02040503050406030204" charset="0"/>
                      </a:rPr>
                      <m:t> </m:t>
                    </m:r>
                  </m:oMath>
                </a14:m>
                <a:r>
                  <a:rPr lang="en-US"/>
                  <a:t>is the Top Velocity.      </a:t>
                </a:r>
                <a:endParaRPr lang="en-US"/>
              </a:p>
              <a:p>
                <a:endParaRPr lang="en-US"/>
              </a:p>
            </p:txBody>
          </p:sp>
        </mc:Choice>
        <mc:Fallback>
          <p:sp>
            <p:nvSpPr>
              <p:cNvPr id="19" name="Text 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155" y="4471670"/>
                <a:ext cx="6291580" cy="230695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Picture 19" descr="scaled_Energy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30020" y="5213985"/>
            <a:ext cx="2406015" cy="72263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476885" y="3352800"/>
            <a:ext cx="3589655" cy="62865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476250" y="4084955"/>
            <a:ext cx="3589655" cy="64579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 Box 22"/>
              <p:cNvSpPr txBox="1"/>
              <p:nvPr/>
            </p:nvSpPr>
            <p:spPr>
              <a:xfrm>
                <a:off x="5803900" y="1452245"/>
                <a:ext cx="6096000" cy="521970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p>
                <a:r>
                  <a:rPr lang="en-US" sz="2800" b="1" i="1" u="sng">
                    <a:solidFill>
                      <a:srgbClr val="FF0000"/>
                    </a:solidFill>
                    <a:sym typeface="+mn-ea"/>
                  </a:rPr>
                  <a:t>Cases for </a:t>
                </a:r>
                <a14:m>
                  <m:oMath xmlns:m="http://schemas.openxmlformats.org/officeDocument/2006/math">
                    <m:r>
                      <a:rPr lang="en-US" sz="2800" b="1" i="1" u="sng">
                        <a:solidFill>
                          <a:srgbClr val="FF0000"/>
                        </a:solidFill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𝝎</m:t>
                    </m:r>
                  </m:oMath>
                </a14:m>
                <a:r>
                  <a:rPr lang="en-US" sz="2800" b="1" i="1" u="sng">
                    <a:solidFill>
                      <a:srgbClr val="FF0000"/>
                    </a:solidFill>
                    <a:sym typeface="+mn-ea"/>
                  </a:rPr>
                  <a:t> :</a:t>
                </a:r>
                <a:endParaRPr lang="en-US" sz="2800" b="1" i="1" u="sng">
                  <a:solidFill>
                    <a:srgbClr val="FF0000"/>
                  </a:solidFill>
                  <a:sym typeface="+mn-ea"/>
                </a:endParaRPr>
              </a:p>
            </p:txBody>
          </p:sp>
        </mc:Choice>
        <mc:Fallback>
          <p:sp>
            <p:nvSpPr>
              <p:cNvPr id="23" name="Text 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3900" y="1452245"/>
                <a:ext cx="6096000" cy="52197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025"/>
            <a:ext cx="10515600" cy="748030"/>
          </a:xfrm>
        </p:spPr>
        <p:txBody>
          <a:bodyPr>
            <a:normAutofit fontScale="90000"/>
          </a:bodyPr>
          <a:p>
            <a:pPr algn="ctr"/>
            <a:r>
              <a:rPr lang="en-US" b="1" i="1" u="sng">
                <a:sym typeface="+mn-ea"/>
              </a:rPr>
              <a:t>CEPC @360GeV:</a:t>
            </a:r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Box 4"/>
              <p:cNvSpPr txBox="1"/>
              <p:nvPr/>
            </p:nvSpPr>
            <p:spPr>
              <a:xfrm>
                <a:off x="127635" y="889000"/>
                <a:ext cx="5968365" cy="4043045"/>
              </a:xfrm>
              <a:prstGeom prst="rect">
                <a:avLst/>
              </a:prstGeom>
              <a:noFill/>
            </p:spPr>
            <p:txBody>
              <a:bodyPr wrap="square" rtlCol="0" anchor="t">
                <a:noAutofit/>
              </a:bodyPr>
              <a:p>
                <a:r>
                  <a:rPr lang="en-US" b="1" i="1">
                    <a:sym typeface="+mn-ea"/>
                  </a:rPr>
                  <a:t>- Tried to plot the 2D plot of the function in terms of the Lepton polar angle and normalized Energy : </a:t>
                </a:r>
                <a:endParaRPr lang="en-US" b="1" i="1">
                  <a:sym typeface="+mn-ea"/>
                </a:endParaRPr>
              </a:p>
              <a:p>
                <a:endParaRPr lang="en-US" b="1" i="1" u="sng">
                  <a:sym typeface="+mn-ea"/>
                </a:endParaRPr>
              </a:p>
              <a:p>
                <a:r>
                  <a:rPr lang="en-US" sz="2400" b="1" i="1" u="sng">
                    <a:solidFill>
                      <a:srgbClr val="FF0000"/>
                    </a:solidFill>
                    <a:sym typeface="+mn-ea"/>
                  </a:rPr>
                  <a:t>For Truth case :</a:t>
                </a:r>
                <a:endParaRPr lang="en-US" sz="2400" b="1" i="1" u="sng">
                  <a:solidFill>
                    <a:srgbClr val="FF0000"/>
                  </a:solidFill>
                  <a:sym typeface="+mn-ea"/>
                </a:endParaRPr>
              </a:p>
              <a:p>
                <a:r>
                  <a:rPr lang="en-US" b="1" i="1">
                    <a:sym typeface="+mn-ea"/>
                  </a:rPr>
                  <a:t> </a:t>
                </a:r>
                <a:endParaRPr lang="en-US" b="1" i="1">
                  <a:sym typeface="+mn-ea"/>
                </a:endParaRPr>
              </a:p>
              <a:p>
                <a:r>
                  <a:rPr lang="en-US" b="1" i="1">
                    <a:sym typeface="+mn-ea"/>
                  </a:rPr>
                  <a:t>  - I took the Lepton Energy. </a:t>
                </a:r>
                <a:endParaRPr lang="en-US" b="1" i="1">
                  <a:sym typeface="+mn-ea"/>
                </a:endParaRPr>
              </a:p>
              <a:p>
                <a:r>
                  <a:rPr lang="en-US" b="1" i="1">
                    <a:sym typeface="+mn-ea"/>
                  </a:rPr>
                  <a:t> - the B_f (branching fraction) set to 0,22 (from ILC ).</a:t>
                </a:r>
                <a:endParaRPr lang="en-US" b="1" i="1">
                  <a:sym typeface="+mn-ea"/>
                </a:endParaRPr>
              </a:p>
              <a:p>
                <a:r>
                  <a:rPr lang="en-US" b="1" i="1">
                    <a:sym typeface="+mn-ea"/>
                  </a:rPr>
                  <a:t> - The</a:t>
                </a:r>
                <a14:m>
                  <m:oMath xmlns:m="http://schemas.openxmlformats.org/officeDocument/2006/math">
                    <m:r>
                      <a:rPr lang="en-US" b="1" i="1">
                        <a:sym typeface="+mn-ea"/>
                      </a:rPr>
                      <m:t> </m:t>
                    </m:r>
                    <m:sSup>
                      <m:sSupPr>
                        <m:ctrlPr>
                          <a:rPr lang="en-US" b="1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𝒔𝒊𝒏</m:t>
                        </m:r>
                      </m:e>
                      <m:sup>
                        <m:r>
                          <a:rPr lang="en-US" b="1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𝟐</m:t>
                        </m:r>
                      </m:sup>
                    </m:sSup>
                    <m:r>
                      <a:rPr lang="en-US" b="1" i="1">
                        <a:latin typeface="Cambria Math" panose="02040503050406030204" charset="0"/>
                        <a:cs typeface="Cambria Math" panose="02040503050406030204" charset="0"/>
                        <a:sym typeface="+mn-ea"/>
                      </a:rPr>
                      <m:t>𝜽</m:t>
                    </m:r>
                  </m:oMath>
                </a14:m>
                <a:r>
                  <a:rPr lang="en-US" b="1" i="1">
                    <a:sym typeface="+mn-ea"/>
                  </a:rPr>
                  <a:t> is set to  0.23.</a:t>
                </a:r>
                <a:endParaRPr lang="en-US" b="1" i="1">
                  <a:sym typeface="+mn-ea"/>
                </a:endParaRPr>
              </a:p>
              <a:p>
                <a:r>
                  <a:rPr lang="en-US" b="1" i="1">
                    <a:sym typeface="+mn-ea"/>
                  </a:rPr>
                  <a:t> - Mass of Z to 91 GeV.  </a:t>
                </a:r>
                <a:endParaRPr lang="en-US" b="1" i="1">
                  <a:sym typeface="+mn-ea"/>
                </a:endParaRPr>
              </a:p>
              <a:p>
                <a:r>
                  <a:rPr lang="en-US" b="1" i="1">
                    <a:sym typeface="+mn-ea"/>
                  </a:rPr>
                  <a:t> - Fine structure to 0.0072973525643.</a:t>
                </a:r>
                <a:endParaRPr lang="en-US" b="1" i="1">
                  <a:sym typeface="+mn-ea"/>
                </a:endParaRPr>
              </a:p>
              <a:p>
                <a:endParaRPr lang="en-US" b="1" i="1">
                  <a:sym typeface="+mn-ea"/>
                </a:endParaRPr>
              </a:p>
              <a:p>
                <a:endParaRPr lang="en-US" b="1" i="1">
                  <a:sym typeface="+mn-ea"/>
                </a:endParaRPr>
              </a:p>
            </p:txBody>
          </p:sp>
        </mc:Choice>
        <mc:Fallback>
          <p:sp>
            <p:nvSpPr>
              <p:cNvPr id="5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35" y="889000"/>
                <a:ext cx="5968365" cy="4043045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502285" y="4691380"/>
            <a:ext cx="4649470" cy="84899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994400" y="2501900"/>
            <a:ext cx="6197600" cy="39179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2550"/>
            <a:ext cx="10515600" cy="786130"/>
          </a:xfrm>
        </p:spPr>
        <p:txBody>
          <a:bodyPr/>
          <a:p>
            <a:r>
              <a:rPr lang="en-US" b="1">
                <a:solidFill>
                  <a:srgbClr val="FF0000"/>
                </a:solidFill>
              </a:rPr>
              <a:t>		      Quantum P-Transformer</a:t>
            </a:r>
            <a:endParaRPr lang="en-US" b="1">
              <a:solidFill>
                <a:srgbClr val="FF0000"/>
              </a:solidFill>
            </a:endParaRPr>
          </a:p>
        </p:txBody>
      </p:sp>
      <p:pic>
        <p:nvPicPr>
          <p:cNvPr id="6" name="Picture 5" descr="QUBIT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49390" y="3267710"/>
            <a:ext cx="5150485" cy="3334385"/>
          </a:xfrm>
          <a:prstGeom prst="rect">
            <a:avLst/>
          </a:prstGeom>
        </p:spPr>
      </p:pic>
      <p:sp>
        <p:nvSpPr>
          <p:cNvPr id="7" name="Text Box 6"/>
          <p:cNvSpPr txBox="1"/>
          <p:nvPr/>
        </p:nvSpPr>
        <p:spPr>
          <a:xfrm>
            <a:off x="82550" y="787400"/>
            <a:ext cx="11617325" cy="118618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sz="2400" b="1">
                <a:solidFill>
                  <a:schemeClr val="tx1"/>
                </a:solidFill>
                <a:sym typeface="+mn-ea"/>
              </a:rPr>
              <a:t>- Use quantum self-attention analogs to classical ones. (Only Encoder)</a:t>
            </a:r>
            <a:endParaRPr lang="en-US" sz="2400" b="1">
              <a:solidFill>
                <a:schemeClr val="tx1"/>
              </a:solidFill>
              <a:sym typeface="+mn-ea"/>
            </a:endParaRPr>
          </a:p>
          <a:p>
            <a:r>
              <a:rPr lang="en-US" sz="2400" b="1">
                <a:solidFill>
                  <a:schemeClr val="tx1"/>
                </a:solidFill>
                <a:sym typeface="+mn-ea"/>
              </a:rPr>
              <a:t>- Encode 2-variables per qubit. (Based On Abdualazeem Model).</a:t>
            </a:r>
            <a:endParaRPr lang="en-US" sz="2400" b="1">
              <a:solidFill>
                <a:schemeClr val="tx1"/>
              </a:solidFill>
              <a:sym typeface="+mn-ea"/>
            </a:endParaRPr>
          </a:p>
          <a:p>
            <a:r>
              <a:rPr lang="en-US" sz="2400" b="1">
                <a:solidFill>
                  <a:schemeClr val="tx1"/>
                </a:solidFill>
                <a:sym typeface="+mn-ea"/>
              </a:rPr>
              <a:t>- Due to available #qubits i only used 24 qubits. (still can check to use more ?)</a:t>
            </a:r>
            <a:endParaRPr lang="en-US" sz="2400" b="1">
              <a:solidFill>
                <a:schemeClr val="tx1"/>
              </a:solidFill>
              <a:sym typeface="+mn-ea"/>
            </a:endParaRPr>
          </a:p>
          <a:p>
            <a:endParaRPr lang="en-US" b="1">
              <a:solidFill>
                <a:schemeClr val="tx1"/>
              </a:solidFill>
              <a:sym typeface="+mn-ea"/>
            </a:endParaRPr>
          </a:p>
          <a:p>
            <a:r>
              <a:rPr lang="en-US" b="1">
                <a:solidFill>
                  <a:schemeClr val="tx1"/>
                </a:solidFill>
                <a:sym typeface="+mn-ea"/>
              </a:rPr>
              <a:t>- Applying it to </a:t>
            </a:r>
            <a:r>
              <a:rPr lang="en-US" b="1">
                <a:solidFill>
                  <a:srgbClr val="FF0000"/>
                </a:solidFill>
                <a:sym typeface="+mn-ea"/>
              </a:rPr>
              <a:t>ZWW bkg</a:t>
            </a:r>
            <a:r>
              <a:rPr lang="en-US" b="1">
                <a:solidFill>
                  <a:schemeClr val="tx1"/>
                </a:solidFill>
                <a:sym typeface="+mn-ea"/>
              </a:rPr>
              <a:t> : </a:t>
            </a:r>
            <a:endParaRPr lang="en-US" b="1">
              <a:solidFill>
                <a:schemeClr val="tx1"/>
              </a:solidFill>
              <a:sym typeface="+mn-ea"/>
            </a:endParaRPr>
          </a:p>
          <a:p>
            <a:r>
              <a:rPr lang="en-US" b="1">
                <a:solidFill>
                  <a:schemeClr val="tx1"/>
                </a:solidFill>
                <a:sym typeface="+mn-ea"/>
              </a:rPr>
              <a:t>   input data :    - ~16 K for training.</a:t>
            </a:r>
            <a:endParaRPr lang="en-US" b="1">
              <a:solidFill>
                <a:schemeClr val="tx1"/>
              </a:solidFill>
              <a:sym typeface="+mn-ea"/>
            </a:endParaRPr>
          </a:p>
          <a:p>
            <a:r>
              <a:rPr lang="en-US" b="1">
                <a:solidFill>
                  <a:schemeClr val="tx1"/>
                </a:solidFill>
                <a:sym typeface="+mn-ea"/>
              </a:rPr>
              <a:t>                            - ~ 16K for testing.</a:t>
            </a:r>
            <a:endParaRPr lang="en-US" b="1">
              <a:solidFill>
                <a:schemeClr val="tx1"/>
              </a:solidFill>
              <a:sym typeface="+mn-ea"/>
            </a:endParaRPr>
          </a:p>
          <a:p>
            <a:endParaRPr lang="en-US" b="1">
              <a:solidFill>
                <a:schemeClr val="tx1"/>
              </a:solidFill>
              <a:sym typeface="+mn-ea"/>
            </a:endParaRPr>
          </a:p>
          <a:p>
            <a:r>
              <a:rPr lang="en-US" b="1">
                <a:solidFill>
                  <a:schemeClr val="tx1"/>
                </a:solidFill>
                <a:sym typeface="+mn-ea"/>
              </a:rPr>
              <a:t> -  No validation Data were used.</a:t>
            </a:r>
            <a:endParaRPr lang="en-US" b="1">
              <a:solidFill>
                <a:schemeClr val="tx1"/>
              </a:solidFill>
              <a:sym typeface="+mn-ea"/>
            </a:endParaRPr>
          </a:p>
          <a:p>
            <a:r>
              <a:rPr lang="en-US" b="1">
                <a:solidFill>
                  <a:schemeClr val="tx1"/>
                </a:solidFill>
                <a:sym typeface="+mn-ea"/>
              </a:rPr>
              <a:t>  -  8 Epochs.</a:t>
            </a:r>
            <a:endParaRPr lang="en-US" b="1">
              <a:solidFill>
                <a:schemeClr val="tx1"/>
              </a:solidFill>
              <a:sym typeface="+mn-ea"/>
            </a:endParaRPr>
          </a:p>
          <a:p>
            <a:endParaRPr lang="en-US" b="1">
              <a:solidFill>
                <a:schemeClr val="tx1"/>
              </a:solidFill>
              <a:sym typeface="+mn-ea"/>
            </a:endParaRPr>
          </a:p>
          <a:p>
            <a:r>
              <a:rPr lang="en-US" b="1">
                <a:solidFill>
                  <a:schemeClr val="tx1"/>
                </a:solidFill>
                <a:sym typeface="+mn-ea"/>
              </a:rPr>
              <a:t>   																			</a:t>
            </a:r>
            <a:endParaRPr lang="en-US" b="1">
              <a:solidFill>
                <a:srgbClr val="FF0000"/>
              </a:solidFill>
              <a:sym typeface="+mn-ea"/>
            </a:endParaRPr>
          </a:p>
        </p:txBody>
      </p:sp>
      <p:pic>
        <p:nvPicPr>
          <p:cNvPr id="9" name="Picture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1562735" y="3651885"/>
            <a:ext cx="4332605" cy="278574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6945" y="54610"/>
            <a:ext cx="10515600" cy="788670"/>
          </a:xfrm>
        </p:spPr>
        <p:txBody>
          <a:bodyPr>
            <a:normAutofit fontScale="90000"/>
          </a:bodyPr>
          <a:p>
            <a:r>
              <a:rPr lang="en-US"/>
              <a:t>				  </a:t>
            </a:r>
            <a:r>
              <a:rPr lang="en-US" sz="5400" b="1">
                <a:solidFill>
                  <a:schemeClr val="accent5"/>
                </a:solidFill>
              </a:rPr>
              <a:t>Results</a:t>
            </a:r>
            <a:endParaRPr lang="en-US" sz="5400" b="1">
              <a:solidFill>
                <a:schemeClr val="accent5"/>
              </a:solidFill>
            </a:endParaRPr>
          </a:p>
        </p:txBody>
      </p:sp>
      <p:pic>
        <p:nvPicPr>
          <p:cNvPr id="5" name="Content Placeholder 4" descr="scores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16230" y="1652270"/>
            <a:ext cx="6052185" cy="4351655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316230" y="843280"/>
            <a:ext cx="6195695" cy="90614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b="1">
                <a:sym typeface="+mn-ea"/>
              </a:rPr>
              <a:t>-  Scores For </a:t>
            </a:r>
            <a:r>
              <a:rPr lang="en-US" b="1">
                <a:solidFill>
                  <a:srgbClr val="FF0000"/>
                </a:solidFill>
                <a:sym typeface="+mn-ea"/>
              </a:rPr>
              <a:t>ZWW bkg</a:t>
            </a:r>
            <a:r>
              <a:rPr lang="en-US" b="1">
                <a:sym typeface="+mn-ea"/>
              </a:rPr>
              <a:t> : </a:t>
            </a:r>
            <a:endParaRPr lang="en-US" b="1">
              <a:sym typeface="+mn-ea"/>
            </a:endParaRPr>
          </a:p>
          <a:p>
            <a:r>
              <a:rPr lang="en-US" b="1">
                <a:sym typeface="+mn-ea"/>
              </a:rPr>
              <a:t> - ROC Curve for this samples.</a:t>
            </a:r>
            <a:endParaRPr lang="en-US" b="1">
              <a:sym typeface="+mn-ea"/>
            </a:endParaRPr>
          </a:p>
        </p:txBody>
      </p:sp>
      <p:pic>
        <p:nvPicPr>
          <p:cNvPr id="7" name="Content Placeholder 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7063105" y="1543050"/>
            <a:ext cx="4919345" cy="4227830"/>
          </a:xfrm>
          <a:prstGeom prst="rect">
            <a:avLst/>
          </a:prstGeom>
        </p:spPr>
      </p:pic>
      <p:sp>
        <p:nvSpPr>
          <p:cNvPr id="8" name="Text Box 7"/>
          <p:cNvSpPr txBox="1"/>
          <p:nvPr/>
        </p:nvSpPr>
        <p:spPr>
          <a:xfrm>
            <a:off x="172720" y="6003925"/>
            <a:ext cx="8213090" cy="115633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b="1">
                <a:sym typeface="+mn-ea"/>
              </a:rPr>
              <a:t>- Set cuts, then feed it to QparticleTransformer.</a:t>
            </a:r>
            <a:endParaRPr lang="en-US" b="1">
              <a:sym typeface="+mn-ea"/>
            </a:endParaRPr>
          </a:p>
          <a:p>
            <a:r>
              <a:rPr lang="en-US" b="1">
                <a:sym typeface="+mn-ea"/>
              </a:rPr>
              <a:t>- Speed up the QSA to gain in time ~(IHEP GPUs allows !6days Only ).</a:t>
            </a:r>
            <a:endParaRPr lang="en-US" b="1">
              <a:sym typeface="+mn-ea"/>
            </a:endParaRPr>
          </a:p>
          <a:p>
            <a:endParaRPr lang="en-US" b="1"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   Only SM Constributions : </a:t>
            </a:r>
            <a:endParaRPr lang="en-US"/>
          </a:p>
          <a:p>
            <a:pPr lvl="5"/>
            <a:r>
              <a:rPr lang="en-US" sz="2800" b="1">
                <a:solidFill>
                  <a:schemeClr val="accent4"/>
                </a:solidFill>
              </a:rPr>
              <a:t>arxiv.org/pdf/hep-ph/0004223</a:t>
            </a:r>
            <a:endParaRPr lang="en-US" sz="2800" b="1">
              <a:solidFill>
                <a:schemeClr val="accent4"/>
              </a:solidFill>
            </a:endParaRPr>
          </a:p>
          <a:p>
            <a:endParaRPr lang="en-US" sz="2800" b="1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2232</Words>
  <Application>WPS Presentation</Application>
  <PresentationFormat>Widescreen</PresentationFormat>
  <Paragraphs>88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2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Roboto</vt:lpstr>
      <vt:lpstr>Times New Roman</vt:lpstr>
      <vt:lpstr>Cambria Math</vt:lpstr>
      <vt:lpstr>Wingdings</vt:lpstr>
      <vt:lpstr>BatangChe</vt:lpstr>
      <vt:lpstr>Segoe Print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m</cp:lastModifiedBy>
  <cp:revision>166</cp:revision>
  <dcterms:created xsi:type="dcterms:W3CDTF">2024-11-01T10:04:09Z</dcterms:created>
  <dcterms:modified xsi:type="dcterms:W3CDTF">2024-11-25T07:24:28Z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BB1F1F1C75C8483CBAEA16B5BBF650E2_13</vt:lpwstr>
  </property>
  <property fmtid="{D5CDD505-2E9C-101B-9397-08002B2CF9AE}" pid="3" name="KSOProductBuildVer">
    <vt:lpwstr>1033-12.2.0.17119</vt:lpwstr>
  </property>
</Properties>
</file>