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0"/>
  </p:handoutMasterIdLst>
  <p:sldIdLst>
    <p:sldId id="256" r:id="rId3"/>
    <p:sldId id="258" r:id="rId5"/>
    <p:sldId id="259" r:id="rId6"/>
    <p:sldId id="264" r:id="rId7"/>
    <p:sldId id="265" r:id="rId8"/>
    <p:sldId id="266" r:id="rId9"/>
  </p:sldIdLst>
  <p:sldSz cx="12192000" cy="6858000"/>
  <p:notesSz cx="7103745" cy="10234295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15"/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0" autoAdjust="0"/>
    <p:restoredTop sz="86374"/>
  </p:normalViewPr>
  <p:slideViewPr>
    <p:cSldViewPr snapToGrid="0" showGuides="1">
      <p:cViewPr varScale="1">
        <p:scale>
          <a:sx n="127" d="100"/>
          <a:sy n="127" d="100"/>
        </p:scale>
        <p:origin x="1952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gs" Target="tags/tag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/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ea"/>
                <a:ea typeface="+mn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4400" b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49" y="469127"/>
            <a:ext cx="10307927" cy="4093347"/>
          </a:xfrm>
        </p:spPr>
        <p:txBody>
          <a:bodyPr anchor="b">
            <a:normAutofit/>
          </a:bodyPr>
          <a:lstStyle>
            <a:lvl1pPr>
              <a:defRPr sz="600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10307926" cy="64755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4400" b="0" i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9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9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9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9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400" b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3200" b="0"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>
                <a:effectLst/>
              </a:rPr>
              <a:t>CEPC CMOS Strip Tracker</a:t>
            </a:r>
            <a:endParaRPr lang="en-US" altLang="zh-CN" dirty="0">
              <a:effectLst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</a:rPr>
              <a:t>Sen Zhao</a:t>
            </a:r>
            <a:endParaRPr lang="en-US" altLang="zh-CN" dirty="0">
              <a:latin typeface="+mn-lt"/>
            </a:endParaRPr>
          </a:p>
          <a:p>
            <a:r>
              <a:rPr lang="en-US" altLang="zh-CN" dirty="0">
                <a:latin typeface="+mn-lt"/>
              </a:rPr>
              <a:t>On behalf of CMOS Strip Tracker Team</a:t>
            </a:r>
            <a:endParaRPr lang="en-US" altLang="zh-CN" dirty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Strip Design: Passive CMOS</a:t>
            </a:r>
            <a:endParaRPr lang="en-US" altLang="zh-CN"/>
          </a:p>
        </p:txBody>
      </p:sp>
      <p:pic>
        <p:nvPicPr>
          <p:cNvPr id="4" name="图片 3" descr="structure-dopi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98525" y="1240155"/>
            <a:ext cx="4145915" cy="49911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9441180" y="6071870"/>
            <a:ext cx="40640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Not to scale</a:t>
            </a:r>
            <a:r>
              <a:rPr lang="zh-CN" altLang="en-US"/>
              <a:t>！！！</a:t>
            </a:r>
            <a:endParaRPr lang="zh-CN" altLang="en-US"/>
          </a:p>
          <a:p>
            <a:endParaRPr lang="zh-CN" altLang="en-US"/>
          </a:p>
        </p:txBody>
      </p:sp>
      <p:grpSp>
        <p:nvGrpSpPr>
          <p:cNvPr id="33" name="组合 32"/>
          <p:cNvGrpSpPr/>
          <p:nvPr/>
        </p:nvGrpSpPr>
        <p:grpSpPr>
          <a:xfrm>
            <a:off x="6358890" y="2057400"/>
            <a:ext cx="3394710" cy="4013835"/>
            <a:chOff x="10014" y="3240"/>
            <a:chExt cx="5346" cy="6321"/>
          </a:xfrm>
        </p:grpSpPr>
        <p:sp>
          <p:nvSpPr>
            <p:cNvPr id="5" name="矩形 4"/>
            <p:cNvSpPr/>
            <p:nvPr/>
          </p:nvSpPr>
          <p:spPr>
            <a:xfrm>
              <a:off x="10014" y="3511"/>
              <a:ext cx="5347" cy="357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>
                  <a:solidFill>
                    <a:schemeClr val="tx1"/>
                  </a:solidFill>
                </a:rPr>
                <a:t>N layer</a:t>
              </a:r>
              <a:endParaRPr lang="en-US" altLang="zh-CN">
                <a:solidFill>
                  <a:schemeClr val="tx1"/>
                </a:solidFill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10255" y="3365"/>
              <a:ext cx="210" cy="146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10844" y="3391"/>
              <a:ext cx="3613" cy="12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14868" y="3365"/>
              <a:ext cx="210" cy="146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4" name="矩形 13"/>
            <p:cNvSpPr/>
            <p:nvPr/>
          </p:nvSpPr>
          <p:spPr>
            <a:xfrm>
              <a:off x="10014" y="9431"/>
              <a:ext cx="5346" cy="131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5" name="矩形 14"/>
            <p:cNvSpPr/>
            <p:nvPr/>
          </p:nvSpPr>
          <p:spPr>
            <a:xfrm>
              <a:off x="10014" y="9008"/>
              <a:ext cx="5347" cy="423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6" name="矩形 15"/>
            <p:cNvSpPr/>
            <p:nvPr/>
          </p:nvSpPr>
          <p:spPr>
            <a:xfrm>
              <a:off x="10014" y="3868"/>
              <a:ext cx="5347" cy="5170"/>
            </a:xfrm>
            <a:prstGeom prst="rect">
              <a:avLst/>
            </a:prstGeom>
            <a:solidFill>
              <a:srgbClr val="00FF15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>
                  <a:solidFill>
                    <a:schemeClr val="tx1"/>
                  </a:solidFill>
                </a:rPr>
                <a:t>epi layer</a:t>
              </a:r>
              <a:endParaRPr lang="en-US" altLang="zh-CN">
                <a:solidFill>
                  <a:schemeClr val="tx1"/>
                </a:solidFill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10023" y="3511"/>
              <a:ext cx="119" cy="211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15242" y="3495"/>
              <a:ext cx="119" cy="211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11361" y="3240"/>
              <a:ext cx="210" cy="146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12096" y="3245"/>
              <a:ext cx="210" cy="146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12888" y="3245"/>
              <a:ext cx="210" cy="146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2" name="矩形 21"/>
            <p:cNvSpPr/>
            <p:nvPr/>
          </p:nvSpPr>
          <p:spPr>
            <a:xfrm>
              <a:off x="13680" y="3245"/>
              <a:ext cx="210" cy="146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cxnSp>
        <p:nvCxnSpPr>
          <p:cNvPr id="23" name="直接箭头连接符 22"/>
          <p:cNvCxnSpPr/>
          <p:nvPr/>
        </p:nvCxnSpPr>
        <p:spPr>
          <a:xfrm>
            <a:off x="9866630" y="2229485"/>
            <a:ext cx="0" cy="375539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24" name="文本框 23"/>
          <p:cNvSpPr txBox="1"/>
          <p:nvPr/>
        </p:nvSpPr>
        <p:spPr>
          <a:xfrm>
            <a:off x="9979025" y="3515995"/>
            <a:ext cx="14465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350 </a:t>
            </a:r>
            <a:r>
              <a:rPr lang="en-US" altLang="zh-CN"/>
              <a:t>um</a:t>
            </a:r>
            <a:endParaRPr lang="en-US" altLang="zh-CN"/>
          </a:p>
        </p:txBody>
      </p:sp>
      <p:sp>
        <p:nvSpPr>
          <p:cNvPr id="25" name="文本框 24"/>
          <p:cNvSpPr txBox="1"/>
          <p:nvPr/>
        </p:nvSpPr>
        <p:spPr>
          <a:xfrm>
            <a:off x="6885940" y="1356995"/>
            <a:ext cx="13544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pitch</a:t>
            </a:r>
            <a:endParaRPr lang="en-US" altLang="zh-CN"/>
          </a:p>
          <a:p>
            <a:r>
              <a:rPr lang="en-US" altLang="zh-CN"/>
              <a:t>20 </a:t>
            </a:r>
            <a:r>
              <a:rPr lang="en-US" altLang="zh-CN"/>
              <a:t>um</a:t>
            </a:r>
            <a:endParaRPr lang="en-US" altLang="zh-CN"/>
          </a:p>
        </p:txBody>
      </p:sp>
      <p:cxnSp>
        <p:nvCxnSpPr>
          <p:cNvPr id="26" name="直接箭头连接符 25"/>
          <p:cNvCxnSpPr/>
          <p:nvPr/>
        </p:nvCxnSpPr>
        <p:spPr>
          <a:xfrm flipV="1">
            <a:off x="7273925" y="1972310"/>
            <a:ext cx="473075" cy="1016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/>
          <p:nvPr/>
        </p:nvCxnSpPr>
        <p:spPr>
          <a:xfrm flipV="1">
            <a:off x="8672830" y="1962150"/>
            <a:ext cx="215900" cy="1016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28" name="文本框 27"/>
          <p:cNvSpPr txBox="1"/>
          <p:nvPr/>
        </p:nvSpPr>
        <p:spPr>
          <a:xfrm>
            <a:off x="8367395" y="1339215"/>
            <a:ext cx="13544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pad </a:t>
            </a:r>
            <a:r>
              <a:rPr lang="en-US" altLang="zh-CN"/>
              <a:t>size</a:t>
            </a:r>
            <a:endParaRPr lang="en-US" altLang="zh-CN"/>
          </a:p>
          <a:p>
            <a:r>
              <a:rPr lang="en-US" altLang="zh-CN"/>
              <a:t>10 </a:t>
            </a:r>
            <a:r>
              <a:rPr lang="en-US" altLang="zh-CN"/>
              <a:t>um</a:t>
            </a:r>
            <a:endParaRPr lang="en-US" altLang="zh-CN"/>
          </a:p>
        </p:txBody>
      </p:sp>
      <p:sp>
        <p:nvSpPr>
          <p:cNvPr id="29" name="矩形 28"/>
          <p:cNvSpPr/>
          <p:nvPr/>
        </p:nvSpPr>
        <p:spPr>
          <a:xfrm>
            <a:off x="10535285" y="1584325"/>
            <a:ext cx="441960" cy="2667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0" name="文本框 29"/>
          <p:cNvSpPr txBox="1"/>
          <p:nvPr/>
        </p:nvSpPr>
        <p:spPr>
          <a:xfrm>
            <a:off x="11163300" y="1482725"/>
            <a:ext cx="8953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contact</a:t>
            </a:r>
            <a:endParaRPr lang="en-US" altLang="zh-CN"/>
          </a:p>
        </p:txBody>
      </p:sp>
      <p:sp>
        <p:nvSpPr>
          <p:cNvPr id="31" name="矩形 30"/>
          <p:cNvSpPr/>
          <p:nvPr/>
        </p:nvSpPr>
        <p:spPr>
          <a:xfrm>
            <a:off x="10511155" y="2077085"/>
            <a:ext cx="453390" cy="27686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2" name="文本框 31"/>
          <p:cNvSpPr txBox="1"/>
          <p:nvPr/>
        </p:nvSpPr>
        <p:spPr>
          <a:xfrm>
            <a:off x="11249025" y="1995170"/>
            <a:ext cx="762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S</a:t>
            </a:r>
            <a:r>
              <a:rPr lang="en-US" altLang="zh-CN"/>
              <a:t>iO2</a:t>
            </a:r>
            <a:endParaRPr lang="en-US" altLang="zh-C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9580245" cy="1325880"/>
          </a:xfrm>
        </p:spPr>
        <p:txBody>
          <a:bodyPr/>
          <a:p>
            <a:r>
              <a:rPr lang="en-US" altLang="zh-CN"/>
              <a:t>Electrostatic Potential &amp; EF</a:t>
            </a:r>
            <a:r>
              <a:rPr lang="en-US" altLang="zh-CN"/>
              <a:t>ield @300V</a:t>
            </a:r>
            <a:endParaRPr lang="en-US" altLang="zh-CN"/>
          </a:p>
        </p:txBody>
      </p:sp>
      <p:pic>
        <p:nvPicPr>
          <p:cNvPr id="6" name="图片 5" descr="structure-potential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11555" y="1375410"/>
            <a:ext cx="4205605" cy="5064760"/>
          </a:xfrm>
          <a:prstGeom prst="rect">
            <a:avLst/>
          </a:prstGeom>
        </p:spPr>
      </p:pic>
      <p:pic>
        <p:nvPicPr>
          <p:cNvPr id="7" name="图片 6" descr="structure-Efiel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1785" y="1375410"/>
            <a:ext cx="4265295" cy="513524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9580245" cy="1325880"/>
          </a:xfrm>
        </p:spPr>
        <p:txBody>
          <a:bodyPr/>
          <a:p>
            <a:r>
              <a:rPr lang="en-US" altLang="zh-CN"/>
              <a:t>IV C</a:t>
            </a:r>
            <a:r>
              <a:rPr lang="en-US" altLang="zh-CN"/>
              <a:t>urve</a:t>
            </a:r>
            <a:endParaRPr lang="en-US" altLang="zh-CN"/>
          </a:p>
        </p:txBody>
      </p:sp>
      <p:pic>
        <p:nvPicPr>
          <p:cNvPr id="3" name="图片 2" descr="signal-IV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7700" y="1181100"/>
            <a:ext cx="4490720" cy="520255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5848985" y="530669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rgbClr val="FF0000"/>
                </a:solidFill>
              </a:rPr>
              <a:t>low leakage current at operating voltage</a:t>
            </a:r>
            <a:endParaRPr lang="en-US" altLang="zh-CN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9580245" cy="1325880"/>
          </a:xfrm>
        </p:spPr>
        <p:txBody>
          <a:bodyPr/>
          <a:p>
            <a:r>
              <a:rPr lang="en-US" altLang="zh-CN"/>
              <a:t>To do</a:t>
            </a:r>
            <a:r>
              <a:rPr lang="zh-CN" altLang="en-US"/>
              <a:t>：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675130" y="1707515"/>
            <a:ext cx="40640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Signal </a:t>
            </a:r>
            <a:r>
              <a:rPr lang="en-US" altLang="zh-CN"/>
              <a:t>response</a:t>
            </a:r>
            <a:endParaRPr lang="en-US" altLang="zh-CN"/>
          </a:p>
          <a:p>
            <a:r>
              <a:rPr lang="en-US" altLang="zh-CN"/>
              <a:t>CV</a:t>
            </a:r>
            <a:endParaRPr lang="en-US" altLang="zh-C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9580245" cy="1325880"/>
          </a:xfrm>
        </p:spPr>
        <p:txBody>
          <a:bodyPr/>
          <a:p>
            <a:r>
              <a:rPr lang="en-US" altLang="zh-CN"/>
              <a:t>Backup</a:t>
            </a:r>
            <a:r>
              <a:rPr lang="zh-CN" altLang="en-US"/>
              <a:t>：</a:t>
            </a:r>
            <a:endParaRPr lang="zh-CN" altLang="en-US"/>
          </a:p>
        </p:txBody>
      </p:sp>
      <p:pic>
        <p:nvPicPr>
          <p:cNvPr id="3" name="图片 2" descr="particle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5590" y="3669030"/>
            <a:ext cx="4248150" cy="310515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360805" y="3244850"/>
            <a:ext cx="14922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ALLPIX2</a:t>
            </a:r>
            <a:endParaRPr lang="en-US" altLang="zh-CN"/>
          </a:p>
        </p:txBody>
      </p:sp>
      <p:pic>
        <p:nvPicPr>
          <p:cNvPr id="6" name="图片 5" descr="signal-respon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4410" y="2983865"/>
            <a:ext cx="3166110" cy="366776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9270365" y="2055495"/>
            <a:ext cx="2016760" cy="51816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en-US" altLang="zh-CN"/>
              <a:t>TCAD</a:t>
            </a:r>
            <a:endParaRPr lang="en-US" altLang="zh-CN"/>
          </a:p>
        </p:txBody>
      </p:sp>
      <p:grpSp>
        <p:nvGrpSpPr>
          <p:cNvPr id="33" name="组合 32"/>
          <p:cNvGrpSpPr/>
          <p:nvPr/>
        </p:nvGrpSpPr>
        <p:grpSpPr>
          <a:xfrm>
            <a:off x="4956810" y="411480"/>
            <a:ext cx="3394710" cy="4013835"/>
            <a:chOff x="10014" y="3240"/>
            <a:chExt cx="5346" cy="6321"/>
          </a:xfrm>
        </p:grpSpPr>
        <p:sp>
          <p:nvSpPr>
            <p:cNvPr id="5" name="矩形 4"/>
            <p:cNvSpPr/>
            <p:nvPr/>
          </p:nvSpPr>
          <p:spPr>
            <a:xfrm>
              <a:off x="10014" y="3511"/>
              <a:ext cx="5347" cy="357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>
                  <a:solidFill>
                    <a:schemeClr val="tx1"/>
                  </a:solidFill>
                </a:rPr>
                <a:t>N layer</a:t>
              </a:r>
              <a:endParaRPr lang="en-US" altLang="zh-CN">
                <a:solidFill>
                  <a:schemeClr val="tx1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10255" y="3365"/>
              <a:ext cx="210" cy="146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矩形 8"/>
            <p:cNvSpPr/>
            <p:nvPr/>
          </p:nvSpPr>
          <p:spPr>
            <a:xfrm>
              <a:off x="10844" y="3391"/>
              <a:ext cx="3613" cy="12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14868" y="3365"/>
              <a:ext cx="210" cy="146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4" name="矩形 13"/>
            <p:cNvSpPr/>
            <p:nvPr/>
          </p:nvSpPr>
          <p:spPr>
            <a:xfrm>
              <a:off x="10014" y="9431"/>
              <a:ext cx="5346" cy="131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5" name="矩形 14"/>
            <p:cNvSpPr/>
            <p:nvPr/>
          </p:nvSpPr>
          <p:spPr>
            <a:xfrm>
              <a:off x="10014" y="9008"/>
              <a:ext cx="5347" cy="423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6" name="矩形 15"/>
            <p:cNvSpPr/>
            <p:nvPr/>
          </p:nvSpPr>
          <p:spPr>
            <a:xfrm>
              <a:off x="10014" y="3868"/>
              <a:ext cx="5347" cy="5170"/>
            </a:xfrm>
            <a:prstGeom prst="rect">
              <a:avLst/>
            </a:prstGeom>
            <a:solidFill>
              <a:srgbClr val="00FF15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>
                  <a:solidFill>
                    <a:schemeClr val="tx1"/>
                  </a:solidFill>
                </a:rPr>
                <a:t>epi layer</a:t>
              </a:r>
              <a:endParaRPr lang="en-US" altLang="zh-CN">
                <a:solidFill>
                  <a:schemeClr val="tx1"/>
                </a:solidFill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10023" y="3511"/>
              <a:ext cx="119" cy="211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15242" y="3495"/>
              <a:ext cx="119" cy="211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11361" y="3240"/>
              <a:ext cx="210" cy="146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12096" y="3245"/>
              <a:ext cx="210" cy="146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12888" y="3245"/>
              <a:ext cx="210" cy="146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2" name="矩形 21"/>
            <p:cNvSpPr/>
            <p:nvPr/>
          </p:nvSpPr>
          <p:spPr>
            <a:xfrm>
              <a:off x="13680" y="3245"/>
              <a:ext cx="210" cy="146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cxnSp>
        <p:nvCxnSpPr>
          <p:cNvPr id="10" name="直接箭头连接符 9"/>
          <p:cNvCxnSpPr/>
          <p:nvPr/>
        </p:nvCxnSpPr>
        <p:spPr>
          <a:xfrm>
            <a:off x="6625590" y="217170"/>
            <a:ext cx="30480" cy="4872990"/>
          </a:xfrm>
          <a:prstGeom prst="straightConnector1">
            <a:avLst/>
          </a:prstGeom>
          <a:ln w="47625" cap="flat" cmpd="sng" algn="ctr">
            <a:solidFill>
              <a:schemeClr val="accent1"/>
            </a:solidFill>
            <a:prstDash val="dash"/>
            <a:miter lim="800000"/>
            <a:tailEnd type="arrow" w="med" len="med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6656070" y="-1905"/>
            <a:ext cx="6927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e-</a:t>
            </a:r>
            <a:endParaRPr lang="en-US" altLang="zh-CN" sz="240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M2M4NjY0NjIwOTY1YWUyN2Y2MmNjZjk0MDU5Y2JhZGYifQ==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宋体"/>
        <a:ea typeface=""/>
        <a:cs typeface=""/>
        <a:font script="Jpan" typeface="游ゴシック Light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宋体"/>
        <a:ea typeface=""/>
        <a:cs typeface=""/>
        <a:font script="Jpan" typeface="游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309</Words>
  <Application>WPS 演示</Application>
  <PresentationFormat>宽屏</PresentationFormat>
  <Paragraphs>49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Arial</vt:lpstr>
      <vt:lpstr>宋体</vt:lpstr>
      <vt:lpstr>Wingdings</vt:lpstr>
      <vt:lpstr>Calibri</vt:lpstr>
      <vt:lpstr>微软雅黑</vt:lpstr>
      <vt:lpstr>Arial Unicode MS</vt:lpstr>
      <vt:lpstr>WPS</vt:lpstr>
      <vt:lpstr>CEPC CMOS Strip Tracker</vt:lpstr>
      <vt:lpstr>Strip Design: Passive CMOS</vt:lpstr>
      <vt:lpstr>Electrostatic Potential &amp; EField</vt:lpstr>
      <vt:lpstr>IV Curve</vt:lpstr>
      <vt:lpstr>To do：</vt:lpstr>
      <vt:lpstr>Backup：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晨</cp:lastModifiedBy>
  <cp:revision>29</cp:revision>
  <dcterms:created xsi:type="dcterms:W3CDTF">2024-08-30T00:56:00Z</dcterms:created>
  <dcterms:modified xsi:type="dcterms:W3CDTF">2024-08-30T02:36:13Z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2052-12.1.0.17857</vt:lpwstr>
  </property>
  <property fmtid="{D5CDD505-2E9C-101B-9397-08002B2CF9AE}" pid="3" name="ICV">
    <vt:lpwstr>E64494A5AFD85345A217D16673FA50EE_41</vt:lpwstr>
  </property>
</Properties>
</file>