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359" r:id="rId3"/>
    <p:sldId id="360" r:id="rId4"/>
    <p:sldId id="361" r:id="rId5"/>
    <p:sldId id="362" r:id="rId6"/>
    <p:sldId id="363" r:id="rId7"/>
    <p:sldId id="364" r:id="rId8"/>
    <p:sldId id="365" r:id="rId9"/>
    <p:sldId id="366" r:id="rId10"/>
    <p:sldId id="367" r:id="rId11"/>
    <p:sldId id="327" r:id="rId12"/>
    <p:sldId id="347" r:id="rId13"/>
    <p:sldId id="348" r:id="rId14"/>
    <p:sldId id="349" r:id="rId15"/>
    <p:sldId id="350" r:id="rId16"/>
    <p:sldId id="351" r:id="rId17"/>
    <p:sldId id="354" r:id="rId18"/>
    <p:sldId id="355" r:id="rId19"/>
    <p:sldId id="356" r:id="rId20"/>
    <p:sldId id="352" r:id="rId21"/>
    <p:sldId id="265"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g xzh" initials="jx" lastIdx="1" clrIdx="0"/>
  <p:cmAuthor id="2" name="DAQer"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9C4"/>
    <a:srgbClr val="000099"/>
    <a:srgbClr val="E9EBF5"/>
    <a:srgbClr val="B64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1" autoAdjust="0"/>
    <p:restoredTop sz="90242" autoAdjust="0"/>
  </p:normalViewPr>
  <p:slideViewPr>
    <p:cSldViewPr snapToGrid="0">
      <p:cViewPr varScale="1">
        <p:scale>
          <a:sx n="79" d="100"/>
          <a:sy n="79" d="100"/>
        </p:scale>
        <p:origin x="483" y="30"/>
      </p:cViewPr>
      <p:guideLst/>
    </p:cSldViewPr>
  </p:slideViewPr>
  <p:notesTextViewPr>
    <p:cViewPr>
      <p:scale>
        <a:sx n="1" d="1"/>
        <a:sy n="1" d="1"/>
      </p:scale>
      <p:origin x="0" y="0"/>
    </p:cViewPr>
  </p:notesTextViewPr>
  <p:notesViewPr>
    <p:cSldViewPr snapToGrid="0">
      <p:cViewPr varScale="1">
        <p:scale>
          <a:sx n="87" d="100"/>
          <a:sy n="87" d="100"/>
        </p:scale>
        <p:origin x="3831"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9AC13-4FDD-4BFE-90CC-8E88A9485F14}" type="datetimeFigureOut">
              <a:rPr lang="zh-CN" altLang="en-US" smtClean="0"/>
              <a:t>2024/8/29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A21D-08F4-4169-97AE-6B6DCCA5D4C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各位老师大家好，我叫裴文溪，导师是季筱璐老师，专业是计算机技术，接下来我将</a:t>
            </a:r>
            <a:r>
              <a:rPr lang="en-US" altLang="zh-CN" dirty="0"/>
              <a:t> </a:t>
            </a:r>
            <a:r>
              <a:rPr lang="zh-CN" altLang="en-US" dirty="0"/>
              <a:t>就回所以来的</a:t>
            </a:r>
            <a:r>
              <a:rPr lang="en-US" altLang="zh-CN" dirty="0"/>
              <a:t> </a:t>
            </a:r>
            <a:r>
              <a:rPr lang="zh-CN" altLang="en-US" dirty="0"/>
              <a:t>工作</a:t>
            </a:r>
            <a:r>
              <a:rPr lang="en-US" altLang="zh-CN" dirty="0"/>
              <a:t> </a:t>
            </a:r>
            <a:r>
              <a:rPr lang="zh-CN" altLang="en-US" dirty="0"/>
              <a:t>进行介绍。</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10</a:t>
            </a:fld>
            <a:endParaRPr lang="zh-CN" altLang="en-US"/>
          </a:p>
        </p:txBody>
      </p:sp>
    </p:spTree>
    <p:extLst>
      <p:ext uri="{BB962C8B-B14F-4D97-AF65-F5344CB8AC3E}">
        <p14:creationId xmlns:p14="http://schemas.microsoft.com/office/powerpoint/2010/main" val="251629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2</a:t>
            </a:fld>
            <a:endParaRPr lang="zh-CN" altLang="en-US"/>
          </a:p>
        </p:txBody>
      </p:sp>
    </p:spTree>
    <p:extLst>
      <p:ext uri="{BB962C8B-B14F-4D97-AF65-F5344CB8AC3E}">
        <p14:creationId xmlns:p14="http://schemas.microsoft.com/office/powerpoint/2010/main" val="343749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后续我也会进一步对波形读出里波形显示页面的问题和性能进行进一步的完善，还有就是继续协助前端电子学的工作，继续配合联调，然后就是开始着手调研一些论文开始准备开题报告以及完成其他的后续工作。</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我的报告内容到此结束，谢谢各位老师！</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3</a:t>
            </a:fld>
            <a:endParaRPr lang="zh-CN" altLang="en-US"/>
          </a:p>
        </p:txBody>
      </p:sp>
    </p:spTree>
    <p:extLst>
      <p:ext uri="{BB962C8B-B14F-4D97-AF65-F5344CB8AC3E}">
        <p14:creationId xmlns:p14="http://schemas.microsoft.com/office/powerpoint/2010/main" val="308691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4</a:t>
            </a:fld>
            <a:endParaRPr lang="zh-CN" altLang="en-US"/>
          </a:p>
        </p:txBody>
      </p:sp>
    </p:spTree>
    <p:extLst>
      <p:ext uri="{BB962C8B-B14F-4D97-AF65-F5344CB8AC3E}">
        <p14:creationId xmlns:p14="http://schemas.microsoft.com/office/powerpoint/2010/main" val="45623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5</a:t>
            </a:fld>
            <a:endParaRPr lang="zh-CN" altLang="en-US"/>
          </a:p>
        </p:txBody>
      </p:sp>
    </p:spTree>
    <p:extLst>
      <p:ext uri="{BB962C8B-B14F-4D97-AF65-F5344CB8AC3E}">
        <p14:creationId xmlns:p14="http://schemas.microsoft.com/office/powerpoint/2010/main" val="398835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6</a:t>
            </a:fld>
            <a:endParaRPr lang="zh-CN" altLang="en-US"/>
          </a:p>
        </p:txBody>
      </p:sp>
    </p:spTree>
    <p:extLst>
      <p:ext uri="{BB962C8B-B14F-4D97-AF65-F5344CB8AC3E}">
        <p14:creationId xmlns:p14="http://schemas.microsoft.com/office/powerpoint/2010/main" val="227773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7</a:t>
            </a:fld>
            <a:endParaRPr lang="zh-CN" altLang="en-US"/>
          </a:p>
        </p:txBody>
      </p:sp>
    </p:spTree>
    <p:extLst>
      <p:ext uri="{BB962C8B-B14F-4D97-AF65-F5344CB8AC3E}">
        <p14:creationId xmlns:p14="http://schemas.microsoft.com/office/powerpoint/2010/main" val="307964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8</a:t>
            </a:fld>
            <a:endParaRPr lang="zh-CN" altLang="en-US"/>
          </a:p>
        </p:txBody>
      </p:sp>
    </p:spTree>
    <p:extLst>
      <p:ext uri="{BB962C8B-B14F-4D97-AF65-F5344CB8AC3E}">
        <p14:creationId xmlns:p14="http://schemas.microsoft.com/office/powerpoint/2010/main" val="107034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的波形读出软件的开发、其他工作以及后续工作说明一下近期的工作内容。</a:t>
            </a:r>
          </a:p>
        </p:txBody>
      </p:sp>
      <p:sp>
        <p:nvSpPr>
          <p:cNvPr id="4" name="灯片编号占位符 3"/>
          <p:cNvSpPr>
            <a:spLocks noGrp="1"/>
          </p:cNvSpPr>
          <p:nvPr>
            <p:ph type="sldNum" sz="quarter" idx="5"/>
          </p:nvPr>
        </p:nvSpPr>
        <p:spPr/>
        <p:txBody>
          <a:bodyPr/>
          <a:lstStyle/>
          <a:p>
            <a:fld id="{72FEA21D-08F4-4169-97AE-6B6DCCA5D4CC}" type="slidenum">
              <a:rPr lang="zh-CN" altLang="en-US" smtClean="0"/>
              <a:t>9</a:t>
            </a:fld>
            <a:endParaRPr lang="zh-CN" altLang="en-US"/>
          </a:p>
        </p:txBody>
      </p:sp>
    </p:spTree>
    <p:extLst>
      <p:ext uri="{BB962C8B-B14F-4D97-AF65-F5344CB8AC3E}">
        <p14:creationId xmlns:p14="http://schemas.microsoft.com/office/powerpoint/2010/main" val="231640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2" name="日期占位符 11"/>
          <p:cNvSpPr>
            <a:spLocks noGrp="1"/>
          </p:cNvSpPr>
          <p:nvPr>
            <p:ph type="dt" sz="half" idx="10"/>
          </p:nvPr>
        </p:nvSpPr>
        <p:spPr/>
        <p:txBody>
          <a:bodyPr/>
          <a:lstStyle/>
          <a:p>
            <a:fld id="{72D9A574-BC5D-4245-A8DC-008F22A4C876}" type="datetime1">
              <a:rPr lang="zh-CN" altLang="en-US" smtClean="0"/>
              <a:t>2024/8/29</a:t>
            </a:fld>
            <a:endParaRPr lang="zh-CN" altLang="en-US"/>
          </a:p>
        </p:txBody>
      </p:sp>
      <p:sp>
        <p:nvSpPr>
          <p:cNvPr id="13" name="页脚占位符 12"/>
          <p:cNvSpPr>
            <a:spLocks noGrp="1"/>
          </p:cNvSpPr>
          <p:nvPr>
            <p:ph type="ftr" sz="quarter" idx="11"/>
          </p:nvPr>
        </p:nvSpPr>
        <p:spPr/>
        <p:txBody>
          <a:bodyPr/>
          <a:lstStyle/>
          <a:p>
            <a:endParaRPr lang="zh-CN" altLang="en-US"/>
          </a:p>
        </p:txBody>
      </p:sp>
      <p:sp>
        <p:nvSpPr>
          <p:cNvPr id="14" name="灯片编号占位符 13"/>
          <p:cNvSpPr>
            <a:spLocks noGrp="1"/>
          </p:cNvSpPr>
          <p:nvPr>
            <p:ph type="sldNum" sz="quarter" idx="12"/>
          </p:nvPr>
        </p:nvSpPr>
        <p:spPr/>
        <p:txBody>
          <a:bodyPr/>
          <a:lstStyle/>
          <a:p>
            <a:fld id="{8208D025-D0DD-46F9-9939-C507D9D808BE}" type="slidenum">
              <a:rPr lang="zh-CN" altLang="en-US" smtClean="0"/>
              <a:t>‹#›</a:t>
            </a:fld>
            <a:endParaRPr lang="zh-CN" altLang="en-US"/>
          </a:p>
        </p:txBody>
      </p:sp>
      <p:sp>
        <p:nvSpPr>
          <p:cNvPr id="5" name="矩形 4">
            <a:extLst>
              <a:ext uri="{FF2B5EF4-FFF2-40B4-BE49-F238E27FC236}">
                <a16:creationId xmlns:a16="http://schemas.microsoft.com/office/drawing/2014/main" id="{64FD25E6-5CB8-EE4A-6A64-7040FE72ACD6}"/>
              </a:ext>
            </a:extLst>
          </p:cNvPr>
          <p:cNvSpPr/>
          <p:nvPr userDrawn="1"/>
        </p:nvSpPr>
        <p:spPr>
          <a:xfrm>
            <a:off x="-1" y="0"/>
            <a:ext cx="12192001" cy="1374753"/>
          </a:xfrm>
          <a:prstGeom prst="rect">
            <a:avLst/>
          </a:prstGeom>
          <a:gradFill flip="none" rotWithShape="1">
            <a:gsLst>
              <a:gs pos="0">
                <a:schemeClr val="accent1">
                  <a:tint val="66000"/>
                  <a:satMod val="160000"/>
                </a:schemeClr>
              </a:gs>
              <a:gs pos="24000">
                <a:schemeClr val="accent1">
                  <a:tint val="44500"/>
                  <a:satMod val="16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681BAED4-7A5F-6918-6F98-2D58E705F84F}"/>
              </a:ext>
            </a:extLst>
          </p:cNvPr>
          <p:cNvSpPr/>
          <p:nvPr userDrawn="1"/>
        </p:nvSpPr>
        <p:spPr>
          <a:xfrm>
            <a:off x="-2" y="6035041"/>
            <a:ext cx="12192001" cy="822960"/>
          </a:xfrm>
          <a:prstGeom prst="rect">
            <a:avLst/>
          </a:prstGeom>
          <a:gradFill flip="none" rotWithShape="1">
            <a:gsLst>
              <a:gs pos="0">
                <a:schemeClr val="accent1">
                  <a:tint val="66000"/>
                  <a:satMod val="160000"/>
                </a:schemeClr>
              </a:gs>
              <a:gs pos="17000">
                <a:schemeClr val="accent1">
                  <a:tint val="44500"/>
                  <a:satMod val="16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页脚占位符 4">
            <a:extLst>
              <a:ext uri="{FF2B5EF4-FFF2-40B4-BE49-F238E27FC236}">
                <a16:creationId xmlns:a16="http://schemas.microsoft.com/office/drawing/2014/main" id="{41FCEAB6-3AB5-CC55-7743-657ED4E9A846}"/>
              </a:ext>
            </a:extLst>
          </p:cNvPr>
          <p:cNvSpPr txBox="1">
            <a:spLocks/>
          </p:cNvSpPr>
          <p:nvPr userDrawn="1"/>
        </p:nvSpPr>
        <p:spPr>
          <a:xfrm>
            <a:off x="11530403" y="6501654"/>
            <a:ext cx="661597" cy="365125"/>
          </a:xfrm>
          <a:prstGeom prst="rect">
            <a:avLst/>
          </a:prstGeom>
        </p:spPr>
        <p:txBody>
          <a:bodyPr vert="horz" lIns="91440" tIns="45720" rIns="91440" bIns="45720" rtlCol="0" anchor="ctr"/>
          <a:lstStyle>
            <a:defPPr>
              <a:defRPr lang="zh-CN"/>
            </a:defPPr>
            <a:lvl1pPr marL="0" algn="ctr" defTabSz="914400" rtl="0" eaLnBrk="1" latinLnBrk="0" hangingPunct="1">
              <a:defRPr sz="16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1</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581819-4492-47AF-8C8F-FA5678A6EA36}" type="datetime1">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1A3DAD1-9AC0-4E1B-89BC-DA68A4565E01}" type="datetime1">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03B0A8E-492A-4AB9-BBF3-ADE07212173A}" type="datetime1">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FAB3DFE-4842-4923-A245-32790B4163D3}" type="datetime1">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t>‹#›</a:t>
            </a:fld>
            <a:endParaRPr lang="zh-CN" altLang="en-US"/>
          </a:p>
        </p:txBody>
      </p:sp>
      <p:sp>
        <p:nvSpPr>
          <p:cNvPr id="7" name="矩形 6">
            <a:extLst>
              <a:ext uri="{FF2B5EF4-FFF2-40B4-BE49-F238E27FC236}">
                <a16:creationId xmlns:a16="http://schemas.microsoft.com/office/drawing/2014/main" id="{DAE1D58B-025C-F896-E859-94BF5EC4F0B6}"/>
              </a:ext>
            </a:extLst>
          </p:cNvPr>
          <p:cNvSpPr/>
          <p:nvPr userDrawn="1"/>
        </p:nvSpPr>
        <p:spPr>
          <a:xfrm>
            <a:off x="0" y="-6340"/>
            <a:ext cx="12192001" cy="1374753"/>
          </a:xfrm>
          <a:prstGeom prst="rect">
            <a:avLst/>
          </a:prstGeom>
          <a:gradFill flip="none" rotWithShape="1">
            <a:gsLst>
              <a:gs pos="0">
                <a:schemeClr val="accent1">
                  <a:tint val="66000"/>
                  <a:satMod val="160000"/>
                </a:schemeClr>
              </a:gs>
              <a:gs pos="24000">
                <a:schemeClr val="accent1">
                  <a:tint val="44500"/>
                  <a:satMod val="160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ACCFE4E3-ED77-9CCE-350E-88CB5378BBF8}"/>
              </a:ext>
            </a:extLst>
          </p:cNvPr>
          <p:cNvSpPr/>
          <p:nvPr userDrawn="1"/>
        </p:nvSpPr>
        <p:spPr>
          <a:xfrm>
            <a:off x="-2" y="6035041"/>
            <a:ext cx="12192001" cy="822960"/>
          </a:xfrm>
          <a:prstGeom prst="rect">
            <a:avLst/>
          </a:prstGeom>
          <a:gradFill flip="none" rotWithShape="1">
            <a:gsLst>
              <a:gs pos="0">
                <a:schemeClr val="accent1">
                  <a:tint val="66000"/>
                  <a:satMod val="160000"/>
                </a:schemeClr>
              </a:gs>
              <a:gs pos="17000">
                <a:schemeClr val="accent1">
                  <a:tint val="44500"/>
                  <a:satMod val="16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a:extLst>
              <a:ext uri="{FF2B5EF4-FFF2-40B4-BE49-F238E27FC236}">
                <a16:creationId xmlns:a16="http://schemas.microsoft.com/office/drawing/2014/main" id="{896F7FBA-CEAA-898C-1A1B-351D00450693}"/>
              </a:ext>
            </a:extLst>
          </p:cNvPr>
          <p:cNvCxnSpPr>
            <a:cxnSpLocks/>
          </p:cNvCxnSpPr>
          <p:nvPr userDrawn="1">
            <p:custDataLst>
              <p:tags r:id="rId1"/>
            </p:custDataLst>
          </p:nvPr>
        </p:nvCxnSpPr>
        <p:spPr>
          <a:xfrm>
            <a:off x="0" y="1004505"/>
            <a:ext cx="12192000" cy="44366"/>
          </a:xfrm>
          <a:prstGeom prst="line">
            <a:avLst/>
          </a:prstGeom>
          <a:ln w="63500">
            <a:solidFill>
              <a:srgbClr val="000099">
                <a:alpha val="5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96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6B690-E82B-765C-683C-0428DE3703F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0DE5EE-D9E4-0B21-6AC4-8D00728D1BEC}"/>
              </a:ext>
            </a:extLst>
          </p:cNvPr>
          <p:cNvSpPr>
            <a:spLocks noGrp="1"/>
          </p:cNvSpPr>
          <p:nvPr>
            <p:ph type="dt" sz="half" idx="10"/>
          </p:nvPr>
        </p:nvSpPr>
        <p:spPr/>
        <p:txBody>
          <a:bodyPr/>
          <a:lstStyle/>
          <a:p>
            <a:fld id="{3A47D4CB-56FF-4EA5-A0BB-E2D1C6C54DDD}" type="datetime1">
              <a:rPr lang="zh-CN" altLang="en-US" smtClean="0"/>
              <a:t>2024/8/29</a:t>
            </a:fld>
            <a:endParaRPr lang="zh-CN" altLang="en-US"/>
          </a:p>
        </p:txBody>
      </p:sp>
      <p:sp>
        <p:nvSpPr>
          <p:cNvPr id="4" name="页脚占位符 3">
            <a:extLst>
              <a:ext uri="{FF2B5EF4-FFF2-40B4-BE49-F238E27FC236}">
                <a16:creationId xmlns:a16="http://schemas.microsoft.com/office/drawing/2014/main" id="{E487C2DE-59E2-BCAD-C1AC-4FF2CCF857A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4A727F1-3706-35A4-1CA6-1A1A5D34F06A}"/>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147143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CB182E-3335-4167-A037-91F1EA2EE1D1}" type="datetime1">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8208D025-D0DD-46F9-9939-C507D9D808BE}"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9A32DFA-5031-49CD-A518-25925321F204}" type="datetime1">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985902C-E353-47D3-BB27-4C53F56C67A8}" type="datetime1">
              <a:rPr lang="zh-CN" altLang="en-US" smtClean="0"/>
              <a:t>2024/8/29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5F8E52-2CBB-476F-B9EF-30E79D345DCA}" type="datetime1">
              <a:rPr lang="zh-CN" altLang="en-US" smtClean="0"/>
              <a:t>2024/8/29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FCD5BE-08B4-4135-81F7-3C4CD2D53051}" type="datetime1">
              <a:rPr lang="zh-CN" altLang="en-US" smtClean="0"/>
              <a:t>2024/8/29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F5972E-7DD8-4E89-86C0-4E291C1B12D6}" type="datetime1">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1C12C-56CF-47AF-A4E1-84FF99D0A117}" type="datetime1">
              <a:rPr lang="zh-CN" altLang="en-US" smtClean="0"/>
              <a:t>2024/8/29</a:t>
            </a:fld>
            <a:endParaRPr lang="zh-CN" altLang="en-US"/>
          </a:p>
        </p:txBody>
      </p:sp>
      <p:sp>
        <p:nvSpPr>
          <p:cNvPr id="5" name="页脚占位符 4"/>
          <p:cNvSpPr>
            <a:spLocks noGrp="1"/>
          </p:cNvSpPr>
          <p:nvPr>
            <p:ph type="ftr" sz="quarter" idx="3"/>
          </p:nvPr>
        </p:nvSpPr>
        <p:spPr>
          <a:xfrm>
            <a:off x="11489165" y="6475319"/>
            <a:ext cx="661597" cy="365125"/>
          </a:xfrm>
          <a:prstGeom prst="rect">
            <a:avLst/>
          </a:prstGeom>
        </p:spPr>
        <p:txBody>
          <a:bodyPr vert="horz" lIns="91440" tIns="45720" rIns="91440" bIns="45720" rtlCol="0" anchor="ctr"/>
          <a:lstStyle>
            <a:lvl1pPr algn="ctr">
              <a:defRPr sz="1600" b="1">
                <a:solidFill>
                  <a:schemeClr val="accent1">
                    <a:lumMod val="75000"/>
                  </a:schemeClr>
                </a:solidFill>
              </a:defRPr>
            </a:lvl1pPr>
          </a:lstStyle>
          <a:p>
            <a:r>
              <a:rPr lang="en-US" altLang="zh-CN" dirty="0"/>
              <a:t>1</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D025-D0DD-46F9-9939-C507D9D808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22145" y="2225040"/>
            <a:ext cx="7774305" cy="729615"/>
          </a:xfrm>
          <a:prstGeom prst="rect">
            <a:avLst/>
          </a:prstGeom>
          <a:noFill/>
          <a:ln>
            <a:noFill/>
          </a:ln>
          <a:effectLst>
            <a:outerShdw blurRad="50800" dist="38100" dir="2700000" algn="tl" rotWithShape="0">
              <a:prstClr val="black">
                <a:alpha val="40000"/>
              </a:prstClr>
            </a:outerShdw>
          </a:effectLst>
        </p:spPr>
        <p:txBody>
          <a:bodyPr wrap="none" rtlCol="0" anchor="t">
            <a:noAutofit/>
          </a:bodyPr>
          <a:lstStyle/>
          <a:p>
            <a:pPr algn="ctr"/>
            <a:endParaRPr lang="zh-C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文本框 7"/>
          <p:cNvSpPr txBox="1"/>
          <p:nvPr/>
        </p:nvSpPr>
        <p:spPr>
          <a:xfrm>
            <a:off x="4502150" y="3557270"/>
            <a:ext cx="4064000" cy="2306955"/>
          </a:xfrm>
          <a:prstGeom prst="rect">
            <a:avLst/>
          </a:prstGeom>
          <a:noFill/>
        </p:spPr>
        <p:txBody>
          <a:bodyPr wrap="square" rtlCol="0">
            <a:spAutoFit/>
          </a:bodyPr>
          <a:lstStyle/>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学生：裴文溪</a:t>
            </a: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导师：季筱璐</a:t>
            </a: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专业：计算机技术</a:t>
            </a: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时间：</a:t>
            </a:r>
            <a:r>
              <a:rPr lang="en-US" altLang="zh-CN" sz="2400" b="1">
                <a:latin typeface="楷体" panose="02010609060101010101" pitchFamily="49" charset="-122"/>
                <a:ea typeface="楷体" panose="02010609060101010101" pitchFamily="49" charset="-122"/>
                <a:cs typeface="楷体" panose="02010609060101010101" pitchFamily="49" charset="-122"/>
              </a:rPr>
              <a:t>2024</a:t>
            </a:r>
            <a:r>
              <a:rPr lang="zh-CN" altLang="en-US" sz="2400" b="1">
                <a:latin typeface="楷体" panose="02010609060101010101" pitchFamily="49" charset="-122"/>
                <a:ea typeface="楷体" panose="02010609060101010101" pitchFamily="49" charset="-122"/>
                <a:cs typeface="楷体" panose="02010609060101010101" pitchFamily="49" charset="-122"/>
              </a:rPr>
              <a:t>年</a:t>
            </a:r>
            <a:r>
              <a:rPr lang="en-US" altLang="zh-CN" sz="2400" b="1">
                <a:latin typeface="楷体" panose="02010609060101010101" pitchFamily="49" charset="-122"/>
                <a:ea typeface="楷体" panose="02010609060101010101" pitchFamily="49" charset="-122"/>
                <a:cs typeface="楷体" panose="02010609060101010101" pitchFamily="49" charset="-122"/>
              </a:rPr>
              <a:t>08</a:t>
            </a:r>
            <a:r>
              <a:rPr lang="zh-CN" altLang="en-US" sz="2400" b="1">
                <a:latin typeface="楷体" panose="02010609060101010101" pitchFamily="49" charset="-122"/>
                <a:ea typeface="楷体" panose="02010609060101010101" pitchFamily="49" charset="-122"/>
                <a:cs typeface="楷体" panose="02010609060101010101" pitchFamily="49" charset="-122"/>
              </a:rPr>
              <a:t>月</a:t>
            </a:r>
            <a:r>
              <a:rPr lang="en-US" altLang="zh-CN" sz="2400" b="1">
                <a:latin typeface="楷体" panose="02010609060101010101" pitchFamily="49" charset="-122"/>
                <a:ea typeface="楷体" panose="02010609060101010101" pitchFamily="49" charset="-122"/>
                <a:cs typeface="楷体" panose="02010609060101010101" pitchFamily="49" charset="-122"/>
              </a:rPr>
              <a:t>30</a:t>
            </a:r>
            <a:r>
              <a:rPr lang="zh-CN" altLang="en-US" sz="2400" b="1">
                <a:latin typeface="楷体" panose="02010609060101010101" pitchFamily="49" charset="-122"/>
                <a:ea typeface="楷体" panose="02010609060101010101" pitchFamily="49" charset="-122"/>
                <a:cs typeface="楷体" panose="02010609060101010101" pitchFamily="49" charset="-122"/>
              </a:rPr>
              <a:t>日</a:t>
            </a:r>
          </a:p>
        </p:txBody>
      </p:sp>
      <p:sp>
        <p:nvSpPr>
          <p:cNvPr id="9" name="文本框 8"/>
          <p:cNvSpPr txBox="1"/>
          <p:nvPr/>
        </p:nvSpPr>
        <p:spPr>
          <a:xfrm>
            <a:off x="1270" y="2225040"/>
            <a:ext cx="12190730" cy="1014730"/>
          </a:xfrm>
          <a:prstGeom prst="rect">
            <a:avLst/>
          </a:prstGeom>
          <a:noFill/>
        </p:spPr>
        <p:txBody>
          <a:bodyPr wrap="square" rtlCol="0">
            <a:spAutoFit/>
          </a:bodyPr>
          <a:lstStyle/>
          <a:p>
            <a:pPr algn="ctr"/>
            <a:r>
              <a:rPr lang="zh-CN" altLang="en-US" sz="60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八月研究生季度考核</a:t>
            </a:r>
          </a:p>
        </p:txBody>
      </p:sp>
      <p:cxnSp>
        <p:nvCxnSpPr>
          <p:cNvPr id="2" name="直接连接符 1"/>
          <p:cNvCxnSpPr>
            <a:cxnSpLocks/>
          </p:cNvCxnSpPr>
          <p:nvPr>
            <p:custDataLst>
              <p:tags r:id="rId1"/>
            </p:custDataLst>
          </p:nvPr>
        </p:nvCxnSpPr>
        <p:spPr>
          <a:xfrm>
            <a:off x="2307195" y="3333536"/>
            <a:ext cx="7163809" cy="0"/>
          </a:xfrm>
          <a:prstGeom prst="line">
            <a:avLst/>
          </a:prstGeom>
          <a:ln w="63500">
            <a:solidFill>
              <a:srgbClr val="000099">
                <a:alpha val="55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218200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pic>
        <p:nvPicPr>
          <p:cNvPr id="6" name="图片 5"/>
          <p:cNvPicPr>
            <a:picLocks noChangeAspect="1"/>
          </p:cNvPicPr>
          <p:nvPr/>
        </p:nvPicPr>
        <p:blipFill>
          <a:blip r:embed="rId3"/>
          <a:stretch>
            <a:fillRect/>
          </a:stretch>
        </p:blipFill>
        <p:spPr>
          <a:xfrm>
            <a:off x="436880" y="1430020"/>
            <a:ext cx="7689850" cy="4878070"/>
          </a:xfrm>
          <a:prstGeom prst="rect">
            <a:avLst/>
          </a:prstGeom>
        </p:spPr>
      </p:pic>
      <p:sp>
        <p:nvSpPr>
          <p:cNvPr id="7" name="文本框 6"/>
          <p:cNvSpPr txBox="1"/>
          <p:nvPr/>
        </p:nvSpPr>
        <p:spPr>
          <a:xfrm>
            <a:off x="1866900" y="102870"/>
            <a:ext cx="10428605" cy="846455"/>
          </a:xfrm>
          <a:prstGeom prst="rect">
            <a:avLst/>
          </a:prstGeom>
          <a:noFill/>
        </p:spPr>
        <p:txBody>
          <a:bodyPr wrap="square" rtlCol="0">
            <a:noAutofit/>
          </a:bodyPr>
          <a:lstStyle/>
          <a:p>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TAO</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值</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班</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系</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统</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及</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智</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能</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助</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手</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技</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术</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路</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线</a:t>
            </a:r>
          </a:p>
          <a:p>
            <a:endParaRPr lang="zh-CN" altLang="en-US" dirty="0"/>
          </a:p>
        </p:txBody>
      </p:sp>
      <p:sp>
        <p:nvSpPr>
          <p:cNvPr id="268" name="textbox 268"/>
          <p:cNvSpPr/>
          <p:nvPr/>
        </p:nvSpPr>
        <p:spPr>
          <a:xfrm>
            <a:off x="349885" y="948690"/>
            <a:ext cx="6397625" cy="35623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4000"/>
              </a:lnSpc>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TAO</a:t>
            </a:r>
            <a:r>
              <a:rPr sz="23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DAQ</a:t>
            </a:r>
            <a:r>
              <a:rPr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值班系统</a:t>
            </a:r>
            <a:r>
              <a:rPr lang="zh-CN"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及智能助手功能展示</a:t>
            </a:r>
          </a:p>
        </p:txBody>
      </p:sp>
      <p:sp>
        <p:nvSpPr>
          <p:cNvPr id="9" name="文本框 8"/>
          <p:cNvSpPr txBox="1"/>
          <p:nvPr/>
        </p:nvSpPr>
        <p:spPr>
          <a:xfrm>
            <a:off x="3623310" y="4792345"/>
            <a:ext cx="788035" cy="768350"/>
          </a:xfrm>
          <a:prstGeom prst="rect">
            <a:avLst/>
          </a:prstGeom>
          <a:noFill/>
        </p:spPr>
        <p:txBody>
          <a:bodyPr wrap="square" rtlCol="0">
            <a:spAutoFit/>
          </a:bodyPr>
          <a:lstStyle/>
          <a:p>
            <a:r>
              <a:rPr lang="en-US" altLang="zh-CN" sz="4400" b="1">
                <a:solidFill>
                  <a:srgbClr val="FF0000"/>
                </a:solidFill>
              </a:rPr>
              <a:t>√</a:t>
            </a:r>
          </a:p>
        </p:txBody>
      </p:sp>
      <p:sp>
        <p:nvSpPr>
          <p:cNvPr id="11" name="文本框 10"/>
          <p:cNvSpPr txBox="1"/>
          <p:nvPr/>
        </p:nvSpPr>
        <p:spPr>
          <a:xfrm>
            <a:off x="5438775" y="4792345"/>
            <a:ext cx="788035" cy="768350"/>
          </a:xfrm>
          <a:prstGeom prst="rect">
            <a:avLst/>
          </a:prstGeom>
          <a:noFill/>
        </p:spPr>
        <p:txBody>
          <a:bodyPr wrap="square" rtlCol="0">
            <a:spAutoFit/>
          </a:bodyPr>
          <a:lstStyle/>
          <a:p>
            <a:r>
              <a:rPr lang="en-US" altLang="zh-CN" sz="4400" b="1">
                <a:solidFill>
                  <a:srgbClr val="FF0000"/>
                </a:solidFill>
              </a:rPr>
              <a:t>√</a:t>
            </a:r>
          </a:p>
        </p:txBody>
      </p:sp>
      <p:sp>
        <p:nvSpPr>
          <p:cNvPr id="15" name="文本框 14"/>
          <p:cNvSpPr txBox="1"/>
          <p:nvPr/>
        </p:nvSpPr>
        <p:spPr>
          <a:xfrm>
            <a:off x="7380605" y="823489"/>
            <a:ext cx="4064000" cy="7016115"/>
          </a:xfrm>
          <a:prstGeom prst="rect">
            <a:avLst/>
          </a:prstGeom>
          <a:noFill/>
        </p:spPr>
        <p:txBody>
          <a:bodyPr wrap="square" rtlCol="0">
            <a:spAutoFit/>
          </a:bodyPr>
          <a:lstStyle/>
          <a:p>
            <a:pPr>
              <a:lnSpc>
                <a:spcPct val="150000"/>
              </a:lnSpc>
            </a:pPr>
            <a:r>
              <a:rPr lang="en-US" altLang="zh-CN" sz="2000" b="1" dirty="0">
                <a:solidFill>
                  <a:srgbClr val="FF0000"/>
                </a:solidFill>
              </a:rPr>
              <a:t>TAO</a:t>
            </a:r>
            <a:r>
              <a:rPr lang="zh-CN" altLang="en-US" sz="2000" b="1" dirty="0">
                <a:solidFill>
                  <a:srgbClr val="FF0000"/>
                </a:solidFill>
              </a:rPr>
              <a:t>值班系统已完成：</a:t>
            </a:r>
            <a:r>
              <a:rPr lang="en-US" altLang="zh-CN" sz="2000" b="1" dirty="0">
                <a:solidFill>
                  <a:srgbClr val="FF0000"/>
                </a:solidFill>
              </a:rPr>
              <a:t>√</a:t>
            </a:r>
            <a:endParaRPr lang="zh-CN" altLang="en-US" sz="2000" b="1" dirty="0">
              <a:solidFill>
                <a:srgbClr val="FF0000"/>
              </a:solidFill>
            </a:endParaRPr>
          </a:p>
          <a:p>
            <a:pPr>
              <a:lnSpc>
                <a:spcPct val="150000"/>
              </a:lnSpc>
            </a:pPr>
            <a:r>
              <a:rPr lang="zh-CN" altLang="en-US" sz="2000" dirty="0"/>
              <a:t>运行控制部分功能</a:t>
            </a:r>
          </a:p>
          <a:p>
            <a:pPr>
              <a:lnSpc>
                <a:spcPct val="150000"/>
              </a:lnSpc>
            </a:pPr>
            <a:r>
              <a:rPr lang="en-US" altLang="zh-CN" sz="2000" dirty="0"/>
              <a:t>Online</a:t>
            </a:r>
            <a:r>
              <a:rPr lang="zh-CN" altLang="en-US" sz="2000" dirty="0"/>
              <a:t>信息实时监测</a:t>
            </a:r>
          </a:p>
          <a:p>
            <a:pPr>
              <a:lnSpc>
                <a:spcPct val="150000"/>
              </a:lnSpc>
            </a:pPr>
            <a:r>
              <a:rPr lang="zh-CN" altLang="en-US" sz="2000" dirty="0"/>
              <a:t>智能助手问询界面</a:t>
            </a:r>
          </a:p>
          <a:p>
            <a:pPr>
              <a:lnSpc>
                <a:spcPct val="150000"/>
              </a:lnSpc>
            </a:pPr>
            <a:r>
              <a:rPr lang="zh-CN" altLang="en-US" sz="2000" b="1" dirty="0"/>
              <a:t>待完成：</a:t>
            </a:r>
            <a:r>
              <a:rPr lang="en-US" altLang="zh-CN" sz="2000" b="1" dirty="0"/>
              <a:t>X</a:t>
            </a:r>
            <a:endParaRPr lang="zh-CN" altLang="en-US" sz="2000" b="1" dirty="0"/>
          </a:p>
          <a:p>
            <a:pPr>
              <a:lnSpc>
                <a:spcPct val="150000"/>
              </a:lnSpc>
            </a:pPr>
            <a:r>
              <a:rPr lang="zh-CN" altLang="en-US" sz="2000" dirty="0"/>
              <a:t>既往值班信息查询</a:t>
            </a:r>
          </a:p>
          <a:p>
            <a:pPr>
              <a:lnSpc>
                <a:spcPct val="150000"/>
              </a:lnSpc>
            </a:pPr>
            <a:r>
              <a:rPr lang="zh-CN" altLang="en-US" sz="2000" dirty="0"/>
              <a:t>自动化信息整理功能</a:t>
            </a:r>
          </a:p>
          <a:p>
            <a:pPr>
              <a:lnSpc>
                <a:spcPct val="150000"/>
              </a:lnSpc>
            </a:pPr>
            <a:endParaRPr lang="zh-CN" altLang="en-US" sz="2000" dirty="0"/>
          </a:p>
          <a:p>
            <a:pPr>
              <a:lnSpc>
                <a:spcPct val="150000"/>
              </a:lnSpc>
            </a:pPr>
            <a:r>
              <a:rPr lang="en-US" altLang="zh-CN" sz="2000" b="1" dirty="0">
                <a:solidFill>
                  <a:srgbClr val="FF0000"/>
                </a:solidFill>
              </a:rPr>
              <a:t>TAO</a:t>
            </a:r>
            <a:r>
              <a:rPr lang="zh-CN" altLang="en-US" sz="2000" b="1" dirty="0">
                <a:solidFill>
                  <a:srgbClr val="FF0000"/>
                </a:solidFill>
              </a:rPr>
              <a:t>智能助手已完成：</a:t>
            </a:r>
            <a:r>
              <a:rPr lang="en-US" altLang="zh-CN" sz="2000" b="1" dirty="0">
                <a:solidFill>
                  <a:srgbClr val="FF0000"/>
                </a:solidFill>
              </a:rPr>
              <a:t>√</a:t>
            </a:r>
            <a:endParaRPr lang="zh-CN" altLang="en-US" sz="2000" b="1" dirty="0">
              <a:solidFill>
                <a:srgbClr val="FF0000"/>
              </a:solidFill>
            </a:endParaRPr>
          </a:p>
          <a:p>
            <a:pPr>
              <a:lnSpc>
                <a:spcPct val="150000"/>
              </a:lnSpc>
            </a:pPr>
            <a:r>
              <a:rPr lang="zh-CN" altLang="en-US" sz="2000" dirty="0"/>
              <a:t>知识库管理功能</a:t>
            </a:r>
          </a:p>
          <a:p>
            <a:pPr>
              <a:lnSpc>
                <a:spcPct val="150000"/>
              </a:lnSpc>
            </a:pPr>
            <a:r>
              <a:rPr lang="zh-CN" altLang="en-US" sz="2000" dirty="0"/>
              <a:t>自动化模拟异常分析测试</a:t>
            </a:r>
          </a:p>
          <a:p>
            <a:pPr>
              <a:lnSpc>
                <a:spcPct val="150000"/>
              </a:lnSpc>
            </a:pPr>
            <a:endParaRPr lang="zh-CN" altLang="en-US" sz="2000" dirty="0"/>
          </a:p>
          <a:p>
            <a:pPr>
              <a:lnSpc>
                <a:spcPct val="150000"/>
              </a:lnSpc>
            </a:pPr>
            <a:endParaRPr lang="zh-CN" altLang="en-US" sz="2000" dirty="0"/>
          </a:p>
          <a:p>
            <a:pPr>
              <a:lnSpc>
                <a:spcPct val="150000"/>
              </a:lnSpc>
            </a:pPr>
            <a:endParaRPr lang="zh-CN" altLang="en-US" sz="2000" dirty="0"/>
          </a:p>
          <a:p>
            <a:pPr>
              <a:lnSpc>
                <a:spcPct val="150000"/>
              </a:lnSpc>
            </a:pPr>
            <a:endParaRPr lang="zh-CN" altLang="en-US" sz="2000" dirty="0"/>
          </a:p>
        </p:txBody>
      </p:sp>
      <p:sp>
        <p:nvSpPr>
          <p:cNvPr id="16" name="文本框 15"/>
          <p:cNvSpPr txBox="1"/>
          <p:nvPr/>
        </p:nvSpPr>
        <p:spPr>
          <a:xfrm>
            <a:off x="3623945" y="2292985"/>
            <a:ext cx="788035" cy="768350"/>
          </a:xfrm>
          <a:prstGeom prst="rect">
            <a:avLst/>
          </a:prstGeom>
          <a:noFill/>
        </p:spPr>
        <p:txBody>
          <a:bodyPr wrap="square" rtlCol="0">
            <a:spAutoFit/>
          </a:bodyPr>
          <a:lstStyle/>
          <a:p>
            <a:r>
              <a:rPr lang="zh-CN" altLang="en-US" sz="4400" b="1">
                <a:solidFill>
                  <a:srgbClr val="FF0000"/>
                </a:solidFill>
              </a:rPr>
              <a:t>×</a:t>
            </a:r>
          </a:p>
        </p:txBody>
      </p:sp>
      <p:sp>
        <p:nvSpPr>
          <p:cNvPr id="17" name="文本框 16"/>
          <p:cNvSpPr txBox="1"/>
          <p:nvPr/>
        </p:nvSpPr>
        <p:spPr>
          <a:xfrm>
            <a:off x="5453380" y="3429000"/>
            <a:ext cx="788035" cy="768350"/>
          </a:xfrm>
          <a:prstGeom prst="rect">
            <a:avLst/>
          </a:prstGeom>
          <a:noFill/>
        </p:spPr>
        <p:txBody>
          <a:bodyPr wrap="square" rtlCol="0">
            <a:spAutoFit/>
          </a:bodyPr>
          <a:lstStyle/>
          <a:p>
            <a:r>
              <a:rPr lang="zh-CN" altLang="en-US" sz="4400" b="1">
                <a:solidFill>
                  <a:srgbClr val="FF0000"/>
                </a:solidFill>
              </a:rPr>
              <a:t>×</a:t>
            </a:r>
          </a:p>
        </p:txBody>
      </p:sp>
      <p:sp>
        <p:nvSpPr>
          <p:cNvPr id="19" name="文本框 18"/>
          <p:cNvSpPr txBox="1"/>
          <p:nvPr/>
        </p:nvSpPr>
        <p:spPr>
          <a:xfrm>
            <a:off x="3623945" y="3118485"/>
            <a:ext cx="788035" cy="768350"/>
          </a:xfrm>
          <a:prstGeom prst="rect">
            <a:avLst/>
          </a:prstGeom>
          <a:noFill/>
        </p:spPr>
        <p:txBody>
          <a:bodyPr wrap="square" rtlCol="0">
            <a:spAutoFit/>
          </a:bodyPr>
          <a:lstStyle/>
          <a:p>
            <a:r>
              <a:rPr lang="en-US" altLang="zh-CN" sz="4400" b="1">
                <a:solidFill>
                  <a:srgbClr val="FF0000"/>
                </a:solidFill>
              </a:rPr>
              <a:t>√</a:t>
            </a:r>
          </a:p>
        </p:txBody>
      </p:sp>
      <p:sp>
        <p:nvSpPr>
          <p:cNvPr id="20" name="文本框 19"/>
          <p:cNvSpPr txBox="1"/>
          <p:nvPr/>
        </p:nvSpPr>
        <p:spPr>
          <a:xfrm>
            <a:off x="5438140" y="2486660"/>
            <a:ext cx="788035" cy="768350"/>
          </a:xfrm>
          <a:prstGeom prst="rect">
            <a:avLst/>
          </a:prstGeom>
          <a:noFill/>
        </p:spPr>
        <p:txBody>
          <a:bodyPr wrap="square" rtlCol="0">
            <a:spAutoFit/>
          </a:bodyPr>
          <a:lstStyle/>
          <a:p>
            <a:r>
              <a:rPr lang="en-US" altLang="zh-CN" sz="4400" b="1">
                <a:solidFill>
                  <a:srgbClr val="FF0000"/>
                </a:solidFill>
              </a:rPr>
              <a:t>√</a:t>
            </a:r>
          </a:p>
        </p:txBody>
      </p:sp>
      <p:sp>
        <p:nvSpPr>
          <p:cNvPr id="2" name="页脚占位符 1">
            <a:extLst>
              <a:ext uri="{FF2B5EF4-FFF2-40B4-BE49-F238E27FC236}">
                <a16:creationId xmlns:a16="http://schemas.microsoft.com/office/drawing/2014/main" id="{D8BA01A6-4E15-637D-80C0-3CBBE1998D2B}"/>
              </a:ext>
            </a:extLst>
          </p:cNvPr>
          <p:cNvSpPr>
            <a:spLocks noGrp="1"/>
          </p:cNvSpPr>
          <p:nvPr>
            <p:ph type="ftr" sz="quarter" idx="11"/>
          </p:nvPr>
        </p:nvSpPr>
        <p:spPr/>
        <p:txBody>
          <a:bodyPr/>
          <a:lstStyle/>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pic>
        <p:nvPicPr>
          <p:cNvPr id="3" name="图片 2"/>
          <p:cNvPicPr>
            <a:picLocks noChangeAspect="1"/>
          </p:cNvPicPr>
          <p:nvPr/>
        </p:nvPicPr>
        <p:blipFill>
          <a:blip r:embed="rId3"/>
          <a:stretch>
            <a:fillRect/>
          </a:stretch>
        </p:blipFill>
        <p:spPr>
          <a:xfrm>
            <a:off x="306070" y="1885315"/>
            <a:ext cx="5743575" cy="2677795"/>
          </a:xfrm>
          <a:prstGeom prst="rect">
            <a:avLst/>
          </a:prstGeom>
        </p:spPr>
      </p:pic>
      <p:pic>
        <p:nvPicPr>
          <p:cNvPr id="5" name="图片 4"/>
          <p:cNvPicPr>
            <a:picLocks noChangeAspect="1"/>
          </p:cNvPicPr>
          <p:nvPr/>
        </p:nvPicPr>
        <p:blipFill>
          <a:blip r:embed="rId4"/>
          <a:stretch>
            <a:fillRect/>
          </a:stretch>
        </p:blipFill>
        <p:spPr>
          <a:xfrm>
            <a:off x="6356350" y="1574800"/>
            <a:ext cx="5308600" cy="3075305"/>
          </a:xfrm>
          <a:prstGeom prst="rect">
            <a:avLst/>
          </a:prstGeom>
        </p:spPr>
      </p:pic>
      <p:sp>
        <p:nvSpPr>
          <p:cNvPr id="268" name="textbox 268"/>
          <p:cNvSpPr/>
          <p:nvPr/>
        </p:nvSpPr>
        <p:spPr>
          <a:xfrm>
            <a:off x="349885" y="948690"/>
            <a:ext cx="6397625" cy="35623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4000"/>
              </a:lnSpc>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TAO</a:t>
            </a:r>
            <a:r>
              <a:rPr sz="23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DAQ</a:t>
            </a:r>
            <a:r>
              <a:rPr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值班系统</a:t>
            </a:r>
            <a:r>
              <a:rPr lang="zh-CN"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监控页面实现</a:t>
            </a:r>
          </a:p>
        </p:txBody>
      </p:sp>
      <p:sp>
        <p:nvSpPr>
          <p:cNvPr id="7" name="文本框 6"/>
          <p:cNvSpPr txBox="1"/>
          <p:nvPr/>
        </p:nvSpPr>
        <p:spPr>
          <a:xfrm>
            <a:off x="539115" y="4991100"/>
            <a:ext cx="8018145" cy="1322070"/>
          </a:xfrm>
          <a:prstGeom prst="rect">
            <a:avLst/>
          </a:prstGeom>
          <a:noFill/>
        </p:spPr>
        <p:txBody>
          <a:bodyPr wrap="square" rtlCol="0">
            <a:spAutoFit/>
          </a:bodyPr>
          <a:lstStyle/>
          <a:p>
            <a:pPr>
              <a:lnSpc>
                <a:spcPct val="150000"/>
              </a:lnSpc>
            </a:pPr>
            <a:r>
              <a:rPr lang="zh-CN" altLang="en-US" sz="2000" b="1"/>
              <a:t>基于</a:t>
            </a:r>
            <a:r>
              <a:rPr lang="en-US" altLang="zh-CN" sz="2000" b="1"/>
              <a:t>JUNO Online </a:t>
            </a:r>
            <a:r>
              <a:rPr lang="zh-CN" altLang="en-US" sz="2000" b="1"/>
              <a:t>监控框架开发</a:t>
            </a:r>
          </a:p>
          <a:p>
            <a:pPr>
              <a:lnSpc>
                <a:spcPct val="150000"/>
              </a:lnSpc>
            </a:pPr>
            <a:r>
              <a:rPr lang="zh-CN" altLang="en-US" sz="2000" b="1"/>
              <a:t>目前已经成功接入</a:t>
            </a:r>
            <a:r>
              <a:rPr lang="en-US" altLang="zh-CN" sz="2000" b="1"/>
              <a:t>TAO</a:t>
            </a:r>
            <a:r>
              <a:rPr lang="zh-CN" altLang="en-US" sz="2000" b="1"/>
              <a:t>的接口</a:t>
            </a:r>
            <a:r>
              <a:rPr lang="en-US" altLang="zh-CN" sz="2000" b="1"/>
              <a:t>——</a:t>
            </a:r>
            <a:r>
              <a:rPr lang="zh-CN" altLang="en-US" sz="2000" b="1"/>
              <a:t>实时展示</a:t>
            </a:r>
            <a:r>
              <a:rPr lang="en-US" altLang="zh-CN" sz="2000" b="1"/>
              <a:t>TAO</a:t>
            </a:r>
            <a:r>
              <a:rPr lang="zh-CN" altLang="en-US" sz="2000" b="1"/>
              <a:t>现有数据</a:t>
            </a:r>
          </a:p>
          <a:p>
            <a:endParaRPr lang="zh-CN" altLang="en-US" sz="2000" b="1"/>
          </a:p>
        </p:txBody>
      </p:sp>
      <p:sp>
        <p:nvSpPr>
          <p:cNvPr id="8" name="矩形 7"/>
          <p:cNvSpPr/>
          <p:nvPr/>
        </p:nvSpPr>
        <p:spPr>
          <a:xfrm>
            <a:off x="1708150" y="2966720"/>
            <a:ext cx="3477895" cy="758190"/>
          </a:xfrm>
          <a:prstGeom prst="rect">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t>TAO</a:t>
            </a:r>
            <a:r>
              <a:rPr lang="zh-CN" altLang="en-US" sz="2400" b="1"/>
              <a:t>运行控制界面</a:t>
            </a:r>
          </a:p>
        </p:txBody>
      </p:sp>
      <p:sp>
        <p:nvSpPr>
          <p:cNvPr id="11" name="矩形 10"/>
          <p:cNvSpPr/>
          <p:nvPr/>
        </p:nvSpPr>
        <p:spPr>
          <a:xfrm>
            <a:off x="7240270" y="2966720"/>
            <a:ext cx="3477895" cy="758190"/>
          </a:xfrm>
          <a:prstGeom prst="rect">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t>TAO</a:t>
            </a:r>
            <a:r>
              <a:rPr lang="zh-CN" altLang="en-US" sz="2400" b="1"/>
              <a:t>配置信息页面</a:t>
            </a:r>
          </a:p>
        </p:txBody>
      </p:sp>
      <p:sp>
        <p:nvSpPr>
          <p:cNvPr id="12" name="文本框 11"/>
          <p:cNvSpPr txBox="1"/>
          <p:nvPr/>
        </p:nvSpPr>
        <p:spPr>
          <a:xfrm>
            <a:off x="1022985" y="102870"/>
            <a:ext cx="11049635" cy="506730"/>
          </a:xfrm>
          <a:prstGeom prst="rect">
            <a:avLst/>
          </a:prstGeom>
          <a:noFill/>
        </p:spPr>
        <p:txBody>
          <a:bodyPr wrap="square" rtlCol="0" anchor="t">
            <a:spAutoFit/>
          </a:bodyPr>
          <a:lstStyle/>
          <a:p>
            <a:pPr indent="457200">
              <a:buFont typeface="Wingdings" panose="05000000000000000000" charset="0"/>
              <a:buNone/>
            </a:pP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实</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现</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TAO</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远</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程</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值</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班</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平</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台</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基</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础</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页</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面</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功</a:t>
            </a:r>
            <a:r>
              <a:rPr lang="en-US"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2700" b="1"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能</a:t>
            </a:r>
          </a:p>
        </p:txBody>
      </p:sp>
      <p:sp>
        <p:nvSpPr>
          <p:cNvPr id="2" name="页脚占位符 1">
            <a:extLst>
              <a:ext uri="{FF2B5EF4-FFF2-40B4-BE49-F238E27FC236}">
                <a16:creationId xmlns:a16="http://schemas.microsoft.com/office/drawing/2014/main" id="{4E72AD2F-2E07-3CEF-37DD-DA7A8005C51B}"/>
              </a:ext>
            </a:extLst>
          </p:cNvPr>
          <p:cNvSpPr>
            <a:spLocks noGrp="1"/>
          </p:cNvSpPr>
          <p:nvPr>
            <p:ph type="ftr" sz="quarter" idx="11"/>
          </p:nvPr>
        </p:nvSpPr>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剪去单角的矩形 13"/>
          <p:cNvSpPr/>
          <p:nvPr/>
        </p:nvSpPr>
        <p:spPr>
          <a:xfrm>
            <a:off x="5596255" y="4683760"/>
            <a:ext cx="6028055" cy="1497330"/>
          </a:xfrm>
          <a:prstGeom prst="snip1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剪去单角的矩形 5"/>
          <p:cNvSpPr/>
          <p:nvPr/>
        </p:nvSpPr>
        <p:spPr>
          <a:xfrm>
            <a:off x="5596255" y="2352675"/>
            <a:ext cx="6028055" cy="2025650"/>
          </a:xfrm>
          <a:prstGeom prst="snip1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68" name="textbox 268"/>
          <p:cNvSpPr/>
          <p:nvPr/>
        </p:nvSpPr>
        <p:spPr>
          <a:xfrm>
            <a:off x="349885" y="948690"/>
            <a:ext cx="6397625" cy="35623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4000"/>
              </a:lnSpc>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TAO</a:t>
            </a:r>
            <a:r>
              <a:rPr sz="23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DAQ</a:t>
            </a:r>
            <a:r>
              <a:rPr lang="zh-CN"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智能助手问询页面实现</a:t>
            </a:r>
          </a:p>
        </p:txBody>
      </p:sp>
      <p:pic>
        <p:nvPicPr>
          <p:cNvPr id="3" name="图片 2"/>
          <p:cNvPicPr>
            <a:picLocks noChangeAspect="1"/>
          </p:cNvPicPr>
          <p:nvPr/>
        </p:nvPicPr>
        <p:blipFill>
          <a:blip r:embed="rId3"/>
          <a:stretch>
            <a:fillRect/>
          </a:stretch>
        </p:blipFill>
        <p:spPr>
          <a:xfrm>
            <a:off x="6991350" y="1129665"/>
            <a:ext cx="4632960" cy="917575"/>
          </a:xfrm>
          <a:prstGeom prst="rect">
            <a:avLst/>
          </a:prstGeom>
        </p:spPr>
      </p:pic>
      <p:sp>
        <p:nvSpPr>
          <p:cNvPr id="5" name="文本框 4"/>
          <p:cNvSpPr txBox="1"/>
          <p:nvPr/>
        </p:nvSpPr>
        <p:spPr>
          <a:xfrm>
            <a:off x="5845175" y="2413635"/>
            <a:ext cx="5819775" cy="2030095"/>
          </a:xfrm>
          <a:prstGeom prst="rect">
            <a:avLst/>
          </a:prstGeom>
          <a:noFill/>
        </p:spPr>
        <p:txBody>
          <a:bodyPr wrap="square" rtlCol="0">
            <a:spAutoFit/>
          </a:bodyPr>
          <a:lstStyle/>
          <a:p>
            <a:pPr>
              <a:lnSpc>
                <a:spcPct val="150000"/>
              </a:lnSpc>
            </a:pPr>
            <a:r>
              <a:rPr lang="zh-CN" altLang="en-US" b="1"/>
              <a:t>使用工具：</a:t>
            </a:r>
            <a:r>
              <a:rPr lang="zh-CN" altLang="en-US"/>
              <a:t>利用</a:t>
            </a:r>
            <a:r>
              <a:rPr lang="en-US" altLang="zh-CN"/>
              <a:t>LangChain-Chatchat</a:t>
            </a:r>
            <a:r>
              <a:rPr lang="zh-CN" altLang="en-US"/>
              <a:t>框架</a:t>
            </a:r>
          </a:p>
          <a:p>
            <a:pPr>
              <a:lnSpc>
                <a:spcPct val="150000"/>
              </a:lnSpc>
            </a:pPr>
            <a:r>
              <a:rPr lang="en-US" altLang="zh-CN"/>
              <a:t>* </a:t>
            </a:r>
            <a:r>
              <a:rPr lang="zh-CN" altLang="en-US"/>
              <a:t>实现</a:t>
            </a:r>
            <a:r>
              <a:rPr lang="zh-CN" altLang="en-US">
                <a:solidFill>
                  <a:srgbClr val="FF0000"/>
                </a:solidFill>
              </a:rPr>
              <a:t>问询页面</a:t>
            </a:r>
            <a:r>
              <a:rPr lang="en-US" altLang="zh-CN"/>
              <a:t>——LLM</a:t>
            </a:r>
            <a:r>
              <a:rPr lang="zh-CN" altLang="en-US"/>
              <a:t>原生能力</a:t>
            </a:r>
          </a:p>
          <a:p>
            <a:pPr>
              <a:lnSpc>
                <a:spcPct val="150000"/>
              </a:lnSpc>
            </a:pPr>
            <a:r>
              <a:rPr lang="en-US" altLang="zh-CN"/>
              <a:t>* </a:t>
            </a:r>
            <a:r>
              <a:rPr lang="zh-CN" altLang="en-US"/>
              <a:t>实现</a:t>
            </a:r>
            <a:r>
              <a:rPr lang="zh-CN" altLang="en-US">
                <a:solidFill>
                  <a:srgbClr val="FF0000"/>
                </a:solidFill>
              </a:rPr>
              <a:t>知识库管理</a:t>
            </a:r>
            <a:r>
              <a:rPr lang="en-US" altLang="zh-CN"/>
              <a:t>——</a:t>
            </a:r>
            <a:r>
              <a:rPr lang="zh-CN" altLang="en-US"/>
              <a:t>文档增删及更新</a:t>
            </a:r>
          </a:p>
          <a:p>
            <a:pPr>
              <a:lnSpc>
                <a:spcPct val="150000"/>
              </a:lnSpc>
            </a:pPr>
            <a:r>
              <a:rPr lang="en-US" altLang="zh-CN"/>
              <a:t>* </a:t>
            </a:r>
            <a:r>
              <a:rPr lang="zh-CN" altLang="en-US"/>
              <a:t>实现</a:t>
            </a:r>
            <a:r>
              <a:rPr lang="en-US" altLang="zh-CN">
                <a:solidFill>
                  <a:srgbClr val="FF0000"/>
                </a:solidFill>
              </a:rPr>
              <a:t>RAG</a:t>
            </a:r>
            <a:r>
              <a:rPr lang="zh-CN" altLang="en-US">
                <a:solidFill>
                  <a:srgbClr val="FF0000"/>
                </a:solidFill>
              </a:rPr>
              <a:t>知识库检索</a:t>
            </a:r>
            <a:r>
              <a:rPr lang="en-US" altLang="zh-CN"/>
              <a:t>——</a:t>
            </a:r>
            <a:r>
              <a:rPr lang="zh-CN" altLang="en-US"/>
              <a:t>文档精准检索</a:t>
            </a:r>
          </a:p>
          <a:p>
            <a:endParaRPr lang="zh-CN" altLang="en-US"/>
          </a:p>
        </p:txBody>
      </p:sp>
      <p:pic>
        <p:nvPicPr>
          <p:cNvPr id="7" name="图片 6"/>
          <p:cNvPicPr>
            <a:picLocks noChangeAspect="1"/>
          </p:cNvPicPr>
          <p:nvPr/>
        </p:nvPicPr>
        <p:blipFill>
          <a:blip r:embed="rId4"/>
          <a:stretch>
            <a:fillRect/>
          </a:stretch>
        </p:blipFill>
        <p:spPr>
          <a:xfrm>
            <a:off x="730250" y="1407795"/>
            <a:ext cx="4038600" cy="3079115"/>
          </a:xfrm>
          <a:prstGeom prst="rect">
            <a:avLst/>
          </a:prstGeom>
        </p:spPr>
      </p:pic>
      <p:pic>
        <p:nvPicPr>
          <p:cNvPr id="12" name="图片 11"/>
          <p:cNvPicPr>
            <a:picLocks noChangeAspect="1"/>
          </p:cNvPicPr>
          <p:nvPr/>
        </p:nvPicPr>
        <p:blipFill>
          <a:blip r:embed="rId5"/>
          <a:stretch>
            <a:fillRect/>
          </a:stretch>
        </p:blipFill>
        <p:spPr>
          <a:xfrm>
            <a:off x="730250" y="2884805"/>
            <a:ext cx="4222115" cy="3296285"/>
          </a:xfrm>
          <a:prstGeom prst="rect">
            <a:avLst/>
          </a:prstGeom>
        </p:spPr>
      </p:pic>
      <p:sp>
        <p:nvSpPr>
          <p:cNvPr id="9" name="下箭头 8"/>
          <p:cNvSpPr/>
          <p:nvPr/>
        </p:nvSpPr>
        <p:spPr>
          <a:xfrm rot="16200000">
            <a:off x="4987290" y="5216525"/>
            <a:ext cx="360045" cy="43180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5596255" y="4961255"/>
            <a:ext cx="5886450" cy="922020"/>
          </a:xfrm>
          <a:prstGeom prst="rect">
            <a:avLst/>
          </a:prstGeom>
          <a:noFill/>
        </p:spPr>
        <p:txBody>
          <a:bodyPr wrap="square" rtlCol="0">
            <a:spAutoFit/>
          </a:bodyPr>
          <a:lstStyle/>
          <a:p>
            <a:pPr>
              <a:lnSpc>
                <a:spcPct val="150000"/>
              </a:lnSpc>
            </a:pPr>
            <a:r>
              <a:rPr lang="zh-CN" altLang="en-US" b="1"/>
              <a:t>具备上下文能力：</a:t>
            </a:r>
          </a:p>
          <a:p>
            <a:pPr>
              <a:lnSpc>
                <a:spcPct val="150000"/>
              </a:lnSpc>
            </a:pPr>
            <a:r>
              <a:rPr lang="en-US" altLang="zh-CN"/>
              <a:t>* </a:t>
            </a:r>
            <a:r>
              <a:rPr lang="zh-CN" altLang="en-US"/>
              <a:t>便于值班人员在值班页面使用</a:t>
            </a:r>
            <a:r>
              <a:rPr lang="en-US" altLang="zh-CN"/>
              <a:t>LLM</a:t>
            </a:r>
            <a:r>
              <a:rPr lang="zh-CN" altLang="en-US"/>
              <a:t>原生能力</a:t>
            </a:r>
          </a:p>
        </p:txBody>
      </p:sp>
      <p:sp>
        <p:nvSpPr>
          <p:cNvPr id="15" name="文本框 14"/>
          <p:cNvSpPr txBox="1"/>
          <p:nvPr/>
        </p:nvSpPr>
        <p:spPr>
          <a:xfrm>
            <a:off x="2602865" y="260985"/>
            <a:ext cx="4064000" cy="645160"/>
          </a:xfrm>
          <a:prstGeom prst="rect">
            <a:avLst/>
          </a:prstGeom>
          <a:noFill/>
        </p:spPr>
        <p:txBody>
          <a:bodyPr wrap="square" rtlCol="0">
            <a:spAutoFit/>
          </a:bodyPr>
          <a:lstStyle/>
          <a:p>
            <a:pPr marL="0" lvl="1"/>
            <a:r>
              <a:rPr lang="zh-CN" altLang="en-US" b="1" dirty="0">
                <a:sym typeface="+mn-ea"/>
              </a:rPr>
              <a:t>实现</a:t>
            </a:r>
            <a:r>
              <a:rPr lang="en-US" altLang="zh-CN" b="1" dirty="0">
                <a:sym typeface="+mn-ea"/>
              </a:rPr>
              <a:t>TAO</a:t>
            </a:r>
            <a:r>
              <a:rPr lang="zh-CN" altLang="en-US" b="1" dirty="0">
                <a:sym typeface="+mn-ea"/>
              </a:rPr>
              <a:t>智能助手功能</a:t>
            </a:r>
          </a:p>
          <a:p>
            <a:endParaRPr lang="zh-CN" altLang="en-US"/>
          </a:p>
        </p:txBody>
      </p:sp>
      <p:sp>
        <p:nvSpPr>
          <p:cNvPr id="2" name="页脚占位符 1">
            <a:extLst>
              <a:ext uri="{FF2B5EF4-FFF2-40B4-BE49-F238E27FC236}">
                <a16:creationId xmlns:a16="http://schemas.microsoft.com/office/drawing/2014/main" id="{7A8CF304-2D70-9CB1-408F-63DF0468EC3D}"/>
              </a:ext>
            </a:extLst>
          </p:cNvPr>
          <p:cNvSpPr>
            <a:spLocks noGrp="1"/>
          </p:cNvSpPr>
          <p:nvPr>
            <p:ph type="ftr" sz="quarter" idx="11"/>
          </p:nvPr>
        </p:nvSpPr>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pic>
        <p:nvPicPr>
          <p:cNvPr id="5" name="图片 4"/>
          <p:cNvPicPr>
            <a:picLocks noChangeAspect="1"/>
          </p:cNvPicPr>
          <p:nvPr/>
        </p:nvPicPr>
        <p:blipFill>
          <a:blip r:embed="rId3"/>
          <a:stretch>
            <a:fillRect/>
          </a:stretch>
        </p:blipFill>
        <p:spPr>
          <a:xfrm>
            <a:off x="353695" y="1383030"/>
            <a:ext cx="4598035" cy="3394075"/>
          </a:xfrm>
          <a:prstGeom prst="rect">
            <a:avLst/>
          </a:prstGeom>
        </p:spPr>
      </p:pic>
      <p:pic>
        <p:nvPicPr>
          <p:cNvPr id="7" name="图片 6"/>
          <p:cNvPicPr>
            <a:picLocks noChangeAspect="1"/>
          </p:cNvPicPr>
          <p:nvPr/>
        </p:nvPicPr>
        <p:blipFill>
          <a:blip r:embed="rId4"/>
          <a:stretch>
            <a:fillRect/>
          </a:stretch>
        </p:blipFill>
        <p:spPr>
          <a:xfrm>
            <a:off x="473075" y="4507865"/>
            <a:ext cx="4170680" cy="1616710"/>
          </a:xfrm>
          <a:prstGeom prst="rect">
            <a:avLst/>
          </a:prstGeom>
        </p:spPr>
      </p:pic>
      <p:pic>
        <p:nvPicPr>
          <p:cNvPr id="8" name="图片 7"/>
          <p:cNvPicPr>
            <a:picLocks noChangeAspect="1"/>
          </p:cNvPicPr>
          <p:nvPr/>
        </p:nvPicPr>
        <p:blipFill>
          <a:blip r:embed="rId5"/>
          <a:stretch>
            <a:fillRect/>
          </a:stretch>
        </p:blipFill>
        <p:spPr>
          <a:xfrm>
            <a:off x="4643755" y="2190750"/>
            <a:ext cx="4015740" cy="4000500"/>
          </a:xfrm>
          <a:prstGeom prst="rect">
            <a:avLst/>
          </a:prstGeom>
        </p:spPr>
      </p:pic>
      <p:sp>
        <p:nvSpPr>
          <p:cNvPr id="268" name="textbox 268"/>
          <p:cNvSpPr/>
          <p:nvPr/>
        </p:nvSpPr>
        <p:spPr>
          <a:xfrm>
            <a:off x="349885" y="948690"/>
            <a:ext cx="6397625" cy="35623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4000"/>
              </a:lnSpc>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TAO</a:t>
            </a:r>
            <a:r>
              <a:rPr sz="23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DAQ</a:t>
            </a:r>
            <a:r>
              <a:rPr lang="zh-CN"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智能助手问答来源</a:t>
            </a:r>
          </a:p>
        </p:txBody>
      </p:sp>
      <p:sp>
        <p:nvSpPr>
          <p:cNvPr id="2" name="文本框 1"/>
          <p:cNvSpPr txBox="1"/>
          <p:nvPr/>
        </p:nvSpPr>
        <p:spPr>
          <a:xfrm>
            <a:off x="5205730" y="1085850"/>
            <a:ext cx="6986270" cy="829945"/>
          </a:xfrm>
          <a:prstGeom prst="rect">
            <a:avLst/>
          </a:prstGeom>
          <a:noFill/>
        </p:spPr>
        <p:txBody>
          <a:bodyPr wrap="square" rtlCol="0">
            <a:spAutoFit/>
          </a:bodyPr>
          <a:lstStyle/>
          <a:p>
            <a:r>
              <a:rPr lang="zh-CN" altLang="en-US" sz="2400" b="1"/>
              <a:t>验证幻觉方式：提供回答的参考资料</a:t>
            </a:r>
          </a:p>
          <a:p>
            <a:r>
              <a:rPr lang="zh-CN" altLang="en-US" sz="2400" b="1"/>
              <a:t>支撑服务：</a:t>
            </a:r>
            <a:r>
              <a:rPr lang="en-US" altLang="zh-CN" sz="2400" b="1"/>
              <a:t>Langchain-chatchat</a:t>
            </a:r>
          </a:p>
        </p:txBody>
      </p:sp>
      <p:sp>
        <p:nvSpPr>
          <p:cNvPr id="3" name="文本框 2"/>
          <p:cNvSpPr txBox="1"/>
          <p:nvPr/>
        </p:nvSpPr>
        <p:spPr>
          <a:xfrm>
            <a:off x="2577465" y="311785"/>
            <a:ext cx="4064000" cy="645160"/>
          </a:xfrm>
          <a:prstGeom prst="rect">
            <a:avLst/>
          </a:prstGeom>
          <a:noFill/>
        </p:spPr>
        <p:txBody>
          <a:bodyPr wrap="square" rtlCol="0">
            <a:spAutoFit/>
          </a:bodyPr>
          <a:lstStyle/>
          <a:p>
            <a:pPr marL="0" lvl="1"/>
            <a:r>
              <a:rPr lang="zh-CN" altLang="en-US" b="1" dirty="0">
                <a:sym typeface="+mn-ea"/>
              </a:rPr>
              <a:t>实现</a:t>
            </a:r>
            <a:r>
              <a:rPr lang="en-US" altLang="zh-CN" b="1" dirty="0">
                <a:sym typeface="+mn-ea"/>
              </a:rPr>
              <a:t>TAO</a:t>
            </a:r>
            <a:r>
              <a:rPr lang="zh-CN" altLang="en-US" b="1" dirty="0">
                <a:sym typeface="+mn-ea"/>
              </a:rPr>
              <a:t>智能助手功能</a:t>
            </a:r>
          </a:p>
          <a:p>
            <a:endParaRPr lang="zh-CN" altLang="en-US"/>
          </a:p>
        </p:txBody>
      </p:sp>
      <p:sp>
        <p:nvSpPr>
          <p:cNvPr id="6" name="文本框 5"/>
          <p:cNvSpPr txBox="1"/>
          <p:nvPr/>
        </p:nvSpPr>
        <p:spPr>
          <a:xfrm>
            <a:off x="8813165" y="2318385"/>
            <a:ext cx="4064000" cy="700405"/>
          </a:xfrm>
          <a:prstGeom prst="rect">
            <a:avLst/>
          </a:prstGeom>
          <a:noFill/>
        </p:spPr>
        <p:txBody>
          <a:bodyPr wrap="square" rtlCol="0">
            <a:spAutoFit/>
          </a:bodyPr>
          <a:lstStyle/>
          <a:p>
            <a:pPr>
              <a:lnSpc>
                <a:spcPct val="110000"/>
              </a:lnSpc>
            </a:pPr>
            <a:r>
              <a:rPr lang="zh-CN" altLang="en-US"/>
              <a:t>减少幻觉的影响</a:t>
            </a:r>
          </a:p>
          <a:p>
            <a:pPr>
              <a:lnSpc>
                <a:spcPct val="110000"/>
              </a:lnSpc>
            </a:pPr>
            <a:r>
              <a:rPr lang="zh-CN" altLang="en-US"/>
              <a:t>提供可支撑的参考来源</a:t>
            </a:r>
          </a:p>
        </p:txBody>
      </p:sp>
      <p:sp>
        <p:nvSpPr>
          <p:cNvPr id="9" name="页脚占位符 8">
            <a:extLst>
              <a:ext uri="{FF2B5EF4-FFF2-40B4-BE49-F238E27FC236}">
                <a16:creationId xmlns:a16="http://schemas.microsoft.com/office/drawing/2014/main" id="{40742731-904D-0836-E467-E005B3ED4230}"/>
              </a:ext>
            </a:extLst>
          </p:cNvPr>
          <p:cNvSpPr>
            <a:spLocks noGrp="1"/>
          </p:cNvSpPr>
          <p:nvPr>
            <p:ph type="ftr" sz="quarter" idx="11"/>
          </p:nvPr>
        </p:nvSpPr>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68" name="textbox 268"/>
          <p:cNvSpPr/>
          <p:nvPr/>
        </p:nvSpPr>
        <p:spPr>
          <a:xfrm>
            <a:off x="349885" y="948690"/>
            <a:ext cx="6397625" cy="35623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4000"/>
              </a:lnSpc>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TAO</a:t>
            </a:r>
            <a:r>
              <a:rPr sz="23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DAQ</a:t>
            </a:r>
            <a:r>
              <a:rPr lang="zh-CN" sz="23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智能助手知识库管理方式</a:t>
            </a:r>
          </a:p>
        </p:txBody>
      </p:sp>
      <p:pic>
        <p:nvPicPr>
          <p:cNvPr id="6" name="图片 5"/>
          <p:cNvPicPr>
            <a:picLocks noChangeAspect="1"/>
          </p:cNvPicPr>
          <p:nvPr/>
        </p:nvPicPr>
        <p:blipFill>
          <a:blip r:embed="rId3"/>
          <a:stretch>
            <a:fillRect/>
          </a:stretch>
        </p:blipFill>
        <p:spPr>
          <a:xfrm>
            <a:off x="363855" y="1409700"/>
            <a:ext cx="4090670" cy="2201545"/>
          </a:xfrm>
          <a:prstGeom prst="rect">
            <a:avLst/>
          </a:prstGeom>
        </p:spPr>
      </p:pic>
      <p:pic>
        <p:nvPicPr>
          <p:cNvPr id="7" name="图片 6"/>
          <p:cNvPicPr>
            <a:picLocks noChangeAspect="1"/>
          </p:cNvPicPr>
          <p:nvPr/>
        </p:nvPicPr>
        <p:blipFill>
          <a:blip r:embed="rId4"/>
          <a:stretch>
            <a:fillRect/>
          </a:stretch>
        </p:blipFill>
        <p:spPr>
          <a:xfrm>
            <a:off x="349885" y="2788285"/>
            <a:ext cx="3388995" cy="3413125"/>
          </a:xfrm>
          <a:prstGeom prst="rect">
            <a:avLst/>
          </a:prstGeom>
        </p:spPr>
      </p:pic>
      <p:pic>
        <p:nvPicPr>
          <p:cNvPr id="2" name="图片 1"/>
          <p:cNvPicPr>
            <a:picLocks noChangeAspect="1"/>
          </p:cNvPicPr>
          <p:nvPr/>
        </p:nvPicPr>
        <p:blipFill>
          <a:blip r:embed="rId5"/>
          <a:stretch>
            <a:fillRect/>
          </a:stretch>
        </p:blipFill>
        <p:spPr>
          <a:xfrm>
            <a:off x="3446780" y="1318260"/>
            <a:ext cx="4384040" cy="4448175"/>
          </a:xfrm>
          <a:prstGeom prst="rect">
            <a:avLst/>
          </a:prstGeom>
        </p:spPr>
      </p:pic>
      <p:sp>
        <p:nvSpPr>
          <p:cNvPr id="3" name="文本框 2"/>
          <p:cNvSpPr txBox="1"/>
          <p:nvPr/>
        </p:nvSpPr>
        <p:spPr>
          <a:xfrm>
            <a:off x="7963535" y="1099185"/>
            <a:ext cx="4064000" cy="1229995"/>
          </a:xfrm>
          <a:prstGeom prst="rect">
            <a:avLst/>
          </a:prstGeom>
          <a:noFill/>
        </p:spPr>
        <p:txBody>
          <a:bodyPr wrap="square" rtlCol="0">
            <a:spAutoFit/>
          </a:bodyPr>
          <a:lstStyle/>
          <a:p>
            <a:r>
              <a:rPr lang="zh-CN" altLang="en-US" sz="2000"/>
              <a:t>知识库管理方式：</a:t>
            </a:r>
          </a:p>
          <a:p>
            <a:r>
              <a:rPr lang="zh-CN" altLang="en-US"/>
              <a:t>可创建多个知识库</a:t>
            </a:r>
          </a:p>
          <a:p>
            <a:r>
              <a:rPr lang="en-US" altLang="zh-CN"/>
              <a:t>* </a:t>
            </a:r>
            <a:r>
              <a:rPr lang="zh-CN" altLang="en-US"/>
              <a:t>便于实现不同分工的问询</a:t>
            </a:r>
          </a:p>
          <a:p>
            <a:endParaRPr lang="zh-CN" altLang="en-US"/>
          </a:p>
        </p:txBody>
      </p:sp>
      <p:sp>
        <p:nvSpPr>
          <p:cNvPr id="5" name="文本框 4"/>
          <p:cNvSpPr txBox="1"/>
          <p:nvPr/>
        </p:nvSpPr>
        <p:spPr>
          <a:xfrm>
            <a:off x="7963535" y="2686685"/>
            <a:ext cx="4228465" cy="3276600"/>
          </a:xfrm>
          <a:prstGeom prst="rect">
            <a:avLst/>
          </a:prstGeom>
          <a:noFill/>
        </p:spPr>
        <p:txBody>
          <a:bodyPr wrap="square" rtlCol="0">
            <a:spAutoFit/>
          </a:bodyPr>
          <a:lstStyle/>
          <a:p>
            <a:pPr>
              <a:lnSpc>
                <a:spcPct val="150000"/>
              </a:lnSpc>
            </a:pPr>
            <a:r>
              <a:rPr lang="zh-CN" altLang="en-US" b="1">
                <a:solidFill>
                  <a:srgbClr val="0070C0"/>
                </a:solidFill>
                <a:sym typeface="+mn-ea"/>
              </a:rPr>
              <a:t>值班培训文档</a:t>
            </a:r>
            <a:r>
              <a:rPr lang="zh-CN" altLang="en-US">
                <a:solidFill>
                  <a:srgbClr val="0070C0"/>
                </a:solidFill>
                <a:sym typeface="+mn-ea"/>
              </a:rPr>
              <a:t>：</a:t>
            </a:r>
            <a:r>
              <a:rPr lang="en-US" altLang="zh-CN">
                <a:solidFill>
                  <a:srgbClr val="0070C0"/>
                </a:solidFill>
                <a:sym typeface="+mn-ea"/>
              </a:rPr>
              <a:t>MonitoringTrain</a:t>
            </a:r>
            <a:r>
              <a:rPr lang="zh-CN" altLang="en-US">
                <a:solidFill>
                  <a:srgbClr val="0070C0"/>
                </a:solidFill>
                <a:sym typeface="+mn-ea"/>
              </a:rPr>
              <a:t>知识库</a:t>
            </a:r>
            <a:endParaRPr lang="en-US" altLang="zh-CN">
              <a:solidFill>
                <a:srgbClr val="0070C0"/>
              </a:solidFill>
            </a:endParaRPr>
          </a:p>
          <a:p>
            <a:pPr>
              <a:lnSpc>
                <a:spcPct val="150000"/>
              </a:lnSpc>
            </a:pPr>
            <a:endParaRPr lang="en-US" altLang="zh-CN">
              <a:sym typeface="+mn-ea"/>
            </a:endParaRPr>
          </a:p>
          <a:p>
            <a:pPr>
              <a:lnSpc>
                <a:spcPct val="150000"/>
              </a:lnSpc>
            </a:pPr>
            <a:r>
              <a:rPr lang="en-US" altLang="zh-CN">
                <a:sym typeface="+mn-ea"/>
              </a:rPr>
              <a:t>* TAO</a:t>
            </a:r>
            <a:r>
              <a:rPr lang="zh-CN" altLang="en-US">
                <a:sym typeface="+mn-ea"/>
              </a:rPr>
              <a:t>核电站人员行为手册、值班手册等</a:t>
            </a:r>
            <a:endParaRPr lang="zh-CN" altLang="en-US"/>
          </a:p>
          <a:p>
            <a:pPr>
              <a:lnSpc>
                <a:spcPct val="150000"/>
              </a:lnSpc>
            </a:pPr>
            <a:r>
              <a:rPr lang="en-US" altLang="zh-CN">
                <a:sym typeface="+mn-ea"/>
              </a:rPr>
              <a:t>* </a:t>
            </a:r>
            <a:r>
              <a:rPr lang="zh-CN" altLang="en-US">
                <a:sym typeface="+mn-ea"/>
              </a:rPr>
              <a:t>值班信息查询可以考虑存有值班信息文档进行更新。</a:t>
            </a:r>
            <a:endParaRPr lang="zh-CN" altLang="en-US"/>
          </a:p>
          <a:p>
            <a:pPr>
              <a:lnSpc>
                <a:spcPct val="150000"/>
              </a:lnSpc>
            </a:pPr>
            <a:r>
              <a:rPr lang="en-US" altLang="zh-CN">
                <a:sym typeface="+mn-ea"/>
              </a:rPr>
              <a:t>* </a:t>
            </a:r>
            <a:r>
              <a:rPr lang="zh-CN" altLang="en-US">
                <a:sym typeface="+mn-ea"/>
              </a:rPr>
              <a:t>高能所</a:t>
            </a:r>
            <a:r>
              <a:rPr lang="en-US" altLang="zh-CN">
                <a:sym typeface="+mn-ea"/>
              </a:rPr>
              <a:t>/TAO</a:t>
            </a:r>
            <a:r>
              <a:rPr lang="zh-CN" altLang="en-US">
                <a:sym typeface="+mn-ea"/>
              </a:rPr>
              <a:t>实验相关概念信息</a:t>
            </a:r>
            <a:r>
              <a:rPr lang="en-US" altLang="zh-CN">
                <a:sym typeface="+mn-ea"/>
              </a:rPr>
              <a:t>/</a:t>
            </a:r>
            <a:r>
              <a:rPr lang="zh-CN" altLang="en-US">
                <a:sym typeface="+mn-ea"/>
              </a:rPr>
              <a:t>或</a:t>
            </a:r>
            <a:r>
              <a:rPr lang="en-US" altLang="zh-CN">
                <a:sym typeface="+mn-ea"/>
              </a:rPr>
              <a:t>elog</a:t>
            </a:r>
            <a:r>
              <a:rPr lang="zh-CN" altLang="en-US">
                <a:sym typeface="+mn-ea"/>
              </a:rPr>
              <a:t>信息</a:t>
            </a:r>
            <a:endParaRPr lang="zh-CN" altLang="en-US"/>
          </a:p>
          <a:p>
            <a:endParaRPr lang="zh-CN" altLang="en-US"/>
          </a:p>
        </p:txBody>
      </p:sp>
      <p:sp>
        <p:nvSpPr>
          <p:cNvPr id="8" name="矩形 7"/>
          <p:cNvSpPr/>
          <p:nvPr/>
        </p:nvSpPr>
        <p:spPr>
          <a:xfrm>
            <a:off x="6238240" y="2292985"/>
            <a:ext cx="1117600" cy="647700"/>
          </a:xfrm>
          <a:prstGeom prst="rect">
            <a:avLst/>
          </a:prstGeom>
          <a:noFill/>
          <a:ln w="412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矩形 8"/>
          <p:cNvSpPr/>
          <p:nvPr/>
        </p:nvSpPr>
        <p:spPr>
          <a:xfrm>
            <a:off x="1221740" y="4305935"/>
            <a:ext cx="1117600" cy="647700"/>
          </a:xfrm>
          <a:prstGeom prst="rect">
            <a:avLst/>
          </a:prstGeom>
          <a:noFill/>
          <a:ln w="412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页脚占位符 10">
            <a:extLst>
              <a:ext uri="{FF2B5EF4-FFF2-40B4-BE49-F238E27FC236}">
                <a16:creationId xmlns:a16="http://schemas.microsoft.com/office/drawing/2014/main" id="{028A2992-29F9-A1B5-C2C0-DBE0A021790E}"/>
              </a:ext>
            </a:extLst>
          </p:cNvPr>
          <p:cNvSpPr>
            <a:spLocks noGrp="1"/>
          </p:cNvSpPr>
          <p:nvPr>
            <p:ph type="ftr" sz="quarter" idx="11"/>
          </p:nvPr>
        </p:nvSpPr>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pic>
        <p:nvPicPr>
          <p:cNvPr id="2" name="图片 1"/>
          <p:cNvPicPr>
            <a:picLocks noChangeAspect="1"/>
          </p:cNvPicPr>
          <p:nvPr/>
        </p:nvPicPr>
        <p:blipFill>
          <a:blip r:embed="rId3"/>
          <a:stretch>
            <a:fillRect/>
          </a:stretch>
        </p:blipFill>
        <p:spPr>
          <a:xfrm>
            <a:off x="244475" y="1737360"/>
            <a:ext cx="5805170" cy="4277360"/>
          </a:xfrm>
          <a:prstGeom prst="rect">
            <a:avLst/>
          </a:prstGeom>
        </p:spPr>
      </p:pic>
      <p:sp>
        <p:nvSpPr>
          <p:cNvPr id="3" name="页脚占位符 2">
            <a:extLst>
              <a:ext uri="{FF2B5EF4-FFF2-40B4-BE49-F238E27FC236}">
                <a16:creationId xmlns:a16="http://schemas.microsoft.com/office/drawing/2014/main" id="{827F9E2A-93FD-10EF-C1B1-7953C44D9344}"/>
              </a:ext>
            </a:extLst>
          </p:cNvPr>
          <p:cNvSpPr>
            <a:spLocks noGrp="1"/>
          </p:cNvSpPr>
          <p:nvPr>
            <p:ph type="ftr" sz="quarter" idx="11"/>
          </p:nvPr>
        </p:nvSpPr>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 name="页脚占位符 1">
            <a:extLst>
              <a:ext uri="{FF2B5EF4-FFF2-40B4-BE49-F238E27FC236}">
                <a16:creationId xmlns:a16="http://schemas.microsoft.com/office/drawing/2014/main" id="{27700A5B-099C-9962-056C-27390C72C5F3}"/>
              </a:ext>
            </a:extLst>
          </p:cNvPr>
          <p:cNvSpPr>
            <a:spLocks noGrp="1"/>
          </p:cNvSpPr>
          <p:nvPr>
            <p:ph type="ftr" sz="quarter" idx="11"/>
          </p:nvPr>
        </p:nvSpPr>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 name="页脚占位符 1">
            <a:extLst>
              <a:ext uri="{FF2B5EF4-FFF2-40B4-BE49-F238E27FC236}">
                <a16:creationId xmlns:a16="http://schemas.microsoft.com/office/drawing/2014/main" id="{9070EEA6-27D7-8054-8CB4-29D087A18AE0}"/>
              </a:ext>
            </a:extLst>
          </p:cNvPr>
          <p:cNvSpPr>
            <a:spLocks noGrp="1"/>
          </p:cNvSpPr>
          <p:nvPr>
            <p:ph type="ftr" sz="quarter" idx="11"/>
          </p:nvPr>
        </p:nvSpPr>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 name="页脚占位符 1">
            <a:extLst>
              <a:ext uri="{FF2B5EF4-FFF2-40B4-BE49-F238E27FC236}">
                <a16:creationId xmlns:a16="http://schemas.microsoft.com/office/drawing/2014/main" id="{83070CD2-DF70-C391-311C-8DE302E74D7B}"/>
              </a:ext>
            </a:extLst>
          </p:cNvPr>
          <p:cNvSpPr>
            <a:spLocks noGrp="1"/>
          </p:cNvSpPr>
          <p:nvPr>
            <p:ph type="ftr" sz="quarter" idx="11"/>
          </p:nvPr>
        </p:nvSpPr>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5954" y="1189457"/>
            <a:ext cx="10772964" cy="6801862"/>
          </a:xfrm>
          <a:prstGeom prst="rect">
            <a:avLst/>
          </a:prstGeom>
          <a:noFill/>
        </p:spPr>
        <p:txBody>
          <a:bodyPr wrap="square" rtlCol="0">
            <a:spAutoFit/>
          </a:bodyPr>
          <a:lstStyle/>
          <a:p>
            <a:pPr indent="457200">
              <a:buFont typeface="Wingdings" panose="05000000000000000000" charset="0"/>
              <a:buNone/>
            </a:pPr>
            <a:r>
              <a:rPr lang="zh-CN" altLang="en-US" sz="2800" b="1" dirty="0">
                <a:sym typeface="+mn-ea"/>
              </a:rPr>
              <a:t>实现</a:t>
            </a:r>
            <a:r>
              <a:rPr lang="en-US" altLang="zh-CN" sz="2800" b="1" dirty="0">
                <a:sym typeface="+mn-ea"/>
              </a:rPr>
              <a:t>TAO</a:t>
            </a:r>
            <a:r>
              <a:rPr lang="zh-CN" altLang="en-US" sz="2800" b="1" dirty="0">
                <a:sym typeface="+mn-ea"/>
              </a:rPr>
              <a:t>值班系统及智能助手技术路线</a:t>
            </a:r>
          </a:p>
          <a:p>
            <a:pPr lvl="2" algn="l">
              <a:buClrTx/>
              <a:buSzTx/>
            </a:pPr>
            <a:r>
              <a:rPr lang="zh-CN" altLang="en-US" sz="2000" dirty="0">
                <a:sym typeface="+mn-ea"/>
              </a:rPr>
              <a:t>实现技术路线闭环及系统架构图</a:t>
            </a:r>
            <a:endParaRPr lang="zh-CN" altLang="en-US" sz="2800" b="1" dirty="0">
              <a:sym typeface="+mn-ea"/>
            </a:endParaRPr>
          </a:p>
          <a:p>
            <a:pPr indent="457200">
              <a:buFont typeface="Wingdings" panose="05000000000000000000" charset="0"/>
              <a:buNone/>
            </a:pPr>
            <a:r>
              <a:rPr lang="zh-CN" altLang="en-US" sz="2800" b="1" dirty="0">
                <a:sym typeface="+mn-ea"/>
              </a:rPr>
              <a:t>实现</a:t>
            </a:r>
            <a:r>
              <a:rPr lang="en-US" altLang="zh-CN" sz="2800" b="1" dirty="0">
                <a:sym typeface="+mn-ea"/>
              </a:rPr>
              <a:t>TAO</a:t>
            </a:r>
            <a:r>
              <a:rPr lang="zh-CN" altLang="en-US" sz="2800" b="1" dirty="0">
                <a:sym typeface="+mn-ea"/>
              </a:rPr>
              <a:t>远程值班平台基础页面功能</a:t>
            </a:r>
            <a:endParaRPr lang="en-US" altLang="zh-CN" sz="2800" b="1" dirty="0"/>
          </a:p>
          <a:p>
            <a:pPr lvl="2"/>
            <a:r>
              <a:rPr lang="en-US" altLang="zh-CN" sz="2000" dirty="0">
                <a:sym typeface="+mn-ea"/>
              </a:rPr>
              <a:t>TAO</a:t>
            </a:r>
            <a:r>
              <a:rPr lang="zh-CN" altLang="en-US" sz="2000" dirty="0">
                <a:sym typeface="+mn-ea"/>
              </a:rPr>
              <a:t>数据监控</a:t>
            </a:r>
            <a:endParaRPr lang="en-US" altLang="zh-CN" sz="2000" dirty="0"/>
          </a:p>
          <a:p>
            <a:pPr lvl="2"/>
            <a:r>
              <a:rPr lang="en-US" altLang="zh-CN" sz="2000" dirty="0">
                <a:sym typeface="+mn-ea"/>
              </a:rPr>
              <a:t>TAO-</a:t>
            </a:r>
            <a:r>
              <a:rPr lang="en-US" altLang="zh-CN" sz="2000" dirty="0" err="1">
                <a:sym typeface="+mn-ea"/>
              </a:rPr>
              <a:t>eDAQ</a:t>
            </a:r>
            <a:r>
              <a:rPr lang="zh-CN" altLang="en-US" sz="2000" dirty="0">
                <a:sym typeface="+mn-ea"/>
              </a:rPr>
              <a:t>运行控制功能</a:t>
            </a:r>
            <a:endParaRPr lang="en-US" altLang="zh-CN" sz="2000" dirty="0"/>
          </a:p>
          <a:p>
            <a:pPr lvl="2"/>
            <a:r>
              <a:rPr lang="en-US" altLang="zh-CN" sz="2000" dirty="0">
                <a:sym typeface="+mn-ea"/>
              </a:rPr>
              <a:t>TAO</a:t>
            </a:r>
            <a:r>
              <a:rPr lang="zh-CN" altLang="en-US" sz="2000" dirty="0">
                <a:sym typeface="+mn-ea"/>
              </a:rPr>
              <a:t>值班助手功能</a:t>
            </a:r>
            <a:endParaRPr lang="en-US" altLang="zh-CN" sz="2000" dirty="0">
              <a:sym typeface="+mn-ea"/>
            </a:endParaRPr>
          </a:p>
          <a:p>
            <a:pPr lvl="1" indent="0" algn="l">
              <a:buFont typeface="Arial" panose="020B0604020202020204" pitchFamily="34" charset="0"/>
              <a:buNone/>
            </a:pPr>
            <a:r>
              <a:rPr lang="zh-CN" altLang="en-US" sz="2800" b="1" dirty="0">
                <a:sym typeface="+mn-ea"/>
              </a:rPr>
              <a:t>实现</a:t>
            </a:r>
            <a:r>
              <a:rPr lang="en-US" altLang="zh-CN" sz="2800" b="1" dirty="0">
                <a:sym typeface="+mn-ea"/>
              </a:rPr>
              <a:t>TAO</a:t>
            </a:r>
            <a:r>
              <a:rPr lang="zh-CN" altLang="en-US" sz="2800" b="1" dirty="0">
                <a:sym typeface="+mn-ea"/>
              </a:rPr>
              <a:t>智能助手功能</a:t>
            </a:r>
          </a:p>
          <a:p>
            <a:pPr lvl="2" algn="l">
              <a:buClrTx/>
              <a:buSzTx/>
            </a:pPr>
            <a:r>
              <a:rPr lang="en-US" altLang="zh-CN" sz="2000" dirty="0" err="1">
                <a:sym typeface="+mn-ea"/>
              </a:rPr>
              <a:t>实现知识库管理方式</a:t>
            </a:r>
            <a:endParaRPr lang="en-US" altLang="zh-CN" sz="2000" dirty="0"/>
          </a:p>
          <a:p>
            <a:pPr lvl="2" algn="l">
              <a:buClrTx/>
              <a:buSzTx/>
            </a:pPr>
            <a:r>
              <a:rPr lang="en-US" altLang="zh-CN" sz="2000" dirty="0" err="1">
                <a:sym typeface="+mn-ea"/>
              </a:rPr>
              <a:t>问答UI</a:t>
            </a:r>
            <a:r>
              <a:rPr lang="en-US" altLang="zh-CN" sz="2000" dirty="0">
                <a:sym typeface="+mn-ea"/>
              </a:rPr>
              <a:t>/</a:t>
            </a:r>
            <a:r>
              <a:rPr lang="en-US" altLang="zh-CN" sz="2000" dirty="0" err="1">
                <a:sym typeface="+mn-ea"/>
              </a:rPr>
              <a:t>管理UI</a:t>
            </a:r>
            <a:endParaRPr lang="en-US" altLang="zh-CN" sz="2000" dirty="0"/>
          </a:p>
          <a:p>
            <a:pPr lvl="2" algn="l">
              <a:buClrTx/>
              <a:buSzTx/>
            </a:pPr>
            <a:r>
              <a:rPr lang="en-US" altLang="zh-CN" sz="2000" dirty="0" err="1">
                <a:sym typeface="+mn-ea"/>
              </a:rPr>
              <a:t>后端自动化信息提取</a:t>
            </a:r>
            <a:endParaRPr lang="en-US" altLang="zh-CN" sz="2000" dirty="0"/>
          </a:p>
          <a:p>
            <a:pPr lvl="2" algn="l">
              <a:buClrTx/>
              <a:buSzTx/>
            </a:pPr>
            <a:r>
              <a:rPr lang="en-US" altLang="zh-CN" sz="2000" dirty="0" err="1">
                <a:sym typeface="+mn-ea"/>
              </a:rPr>
              <a:t>数据集的</a:t>
            </a:r>
            <a:r>
              <a:rPr lang="zh-CN" altLang="en-US" sz="2000" dirty="0">
                <a:sym typeface="+mn-ea"/>
              </a:rPr>
              <a:t>提取的测试</a:t>
            </a:r>
            <a:endParaRPr lang="en-US" altLang="zh-CN" sz="2000" dirty="0"/>
          </a:p>
          <a:p>
            <a:pPr lvl="2" algn="l">
              <a:buClrTx/>
              <a:buSzTx/>
            </a:pPr>
            <a:r>
              <a:rPr lang="en-US" altLang="zh-CN" sz="2000" dirty="0" err="1">
                <a:sym typeface="+mn-ea"/>
              </a:rPr>
              <a:t>LLM微调工作</a:t>
            </a:r>
            <a:endParaRPr lang="en-US" altLang="zh-CN" sz="2000" dirty="0"/>
          </a:p>
          <a:p>
            <a:pPr lvl="2" algn="l">
              <a:buClrTx/>
              <a:buSzTx/>
            </a:pPr>
            <a:r>
              <a:rPr lang="en-US" altLang="zh-CN" sz="2000" dirty="0" err="1">
                <a:sym typeface="+mn-ea"/>
              </a:rPr>
              <a:t>RAG链路</a:t>
            </a:r>
            <a:r>
              <a:rPr lang="zh-CN" altLang="en-US" sz="2000" dirty="0">
                <a:sym typeface="+mn-ea"/>
              </a:rPr>
              <a:t>自动化异常分析</a:t>
            </a:r>
            <a:endParaRPr lang="en-US" altLang="zh-CN" sz="2000" dirty="0">
              <a:sym typeface="+mn-ea"/>
            </a:endParaRPr>
          </a:p>
          <a:p>
            <a:pPr lvl="1"/>
            <a:r>
              <a:rPr lang="zh-CN" altLang="en-US" sz="2800" b="1" dirty="0">
                <a:sym typeface="+mn-ea"/>
              </a:rPr>
              <a:t>其他工作</a:t>
            </a:r>
            <a:endParaRPr lang="en-US" altLang="zh-CN" sz="2800" b="1" dirty="0">
              <a:sym typeface="+mn-ea"/>
            </a:endParaRPr>
          </a:p>
          <a:p>
            <a:pPr lvl="2"/>
            <a:r>
              <a:rPr lang="zh-CN" altLang="en-US" sz="2000" dirty="0">
                <a:sym typeface="+mn-ea"/>
              </a:rPr>
              <a:t>青岛核电子学年会</a:t>
            </a:r>
            <a:endParaRPr lang="en-US" altLang="zh-CN" sz="2000" dirty="0">
              <a:sym typeface="+mn-ea"/>
            </a:endParaRPr>
          </a:p>
          <a:p>
            <a:pPr lvl="2"/>
            <a:r>
              <a:rPr lang="zh-CN" altLang="en-US" sz="2000" dirty="0">
                <a:sym typeface="+mn-ea"/>
              </a:rPr>
              <a:t>关灯测试</a:t>
            </a:r>
          </a:p>
          <a:p>
            <a:pPr lvl="2" algn="l">
              <a:buClrTx/>
              <a:buSzTx/>
            </a:pPr>
            <a:endParaRPr lang="zh-CN" altLang="en-US" sz="2000" dirty="0">
              <a:sym typeface="+mn-ea"/>
            </a:endParaRPr>
          </a:p>
          <a:p>
            <a:pPr lvl="1" indent="0" algn="l">
              <a:buFont typeface="Arial" panose="020B0604020202020204" pitchFamily="34" charset="0"/>
              <a:buNone/>
            </a:pPr>
            <a:endParaRPr lang="zh-CN" altLang="en-US" sz="2800" dirty="0">
              <a:sym typeface="+mn-ea"/>
            </a:endParaRPr>
          </a:p>
          <a:p>
            <a:pPr indent="457200">
              <a:buFont typeface="Wingdings" panose="05000000000000000000" charset="0"/>
              <a:buNone/>
            </a:pPr>
            <a:endParaRPr lang="en-US" altLang="zh-CN"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p:txBody>
      </p:sp>
      <p:sp>
        <p:nvSpPr>
          <p:cNvPr id="18" name="标题 1"/>
          <p:cNvSpPr txBox="1"/>
          <p:nvPr>
            <p:custDataLst>
              <p:tags r:id="rId1"/>
            </p:custDataLst>
          </p:nvPr>
        </p:nvSpPr>
        <p:spPr>
          <a:xfrm>
            <a:off x="3475931" y="190560"/>
            <a:ext cx="5092783"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3200" kern="0" dirty="0">
                <a:latin typeface="楷体" panose="02010609060101010101" pitchFamily="49" charset="-122"/>
                <a:ea typeface="楷体" panose="02010609060101010101" pitchFamily="49" charset="-122"/>
              </a:rPr>
              <a:t>报</a:t>
            </a:r>
            <a:r>
              <a:rPr lang="en-US" altLang="zh-CN" sz="3200" kern="0" dirty="0">
                <a:latin typeface="楷体" panose="02010609060101010101" pitchFamily="49" charset="-122"/>
                <a:ea typeface="楷体" panose="02010609060101010101" pitchFamily="49" charset="-122"/>
              </a:rPr>
              <a:t> </a:t>
            </a:r>
            <a:r>
              <a:rPr lang="zh-CN" altLang="en-US" sz="3200" kern="0" dirty="0">
                <a:latin typeface="楷体" panose="02010609060101010101" pitchFamily="49" charset="-122"/>
                <a:ea typeface="楷体" panose="02010609060101010101" pitchFamily="49" charset="-122"/>
              </a:rPr>
              <a:t>告</a:t>
            </a:r>
            <a:r>
              <a:rPr lang="en-US" altLang="zh-CN" sz="3200" kern="0" dirty="0">
                <a:latin typeface="楷体" panose="02010609060101010101" pitchFamily="49" charset="-122"/>
                <a:ea typeface="楷体" panose="02010609060101010101" pitchFamily="49" charset="-122"/>
              </a:rPr>
              <a:t> </a:t>
            </a:r>
            <a:r>
              <a:rPr lang="zh-CN" altLang="en-US" sz="3200" kern="0" dirty="0">
                <a:latin typeface="楷体" panose="02010609060101010101" pitchFamily="49" charset="-122"/>
                <a:ea typeface="楷体" panose="02010609060101010101" pitchFamily="49" charset="-122"/>
              </a:rPr>
              <a:t>提</a:t>
            </a:r>
            <a:r>
              <a:rPr lang="en-US" altLang="zh-CN" sz="3200" kern="0" dirty="0">
                <a:latin typeface="楷体" panose="02010609060101010101" pitchFamily="49" charset="-122"/>
                <a:ea typeface="楷体" panose="02010609060101010101" pitchFamily="49" charset="-122"/>
              </a:rPr>
              <a:t> </a:t>
            </a:r>
            <a:r>
              <a:rPr lang="zh-CN" altLang="en-US" sz="3200" kern="0" dirty="0">
                <a:latin typeface="楷体" panose="02010609060101010101" pitchFamily="49" charset="-122"/>
                <a:ea typeface="楷体" panose="02010609060101010101" pitchFamily="49" charset="-122"/>
              </a:rPr>
              <a:t>纲</a:t>
            </a:r>
          </a:p>
        </p:txBody>
      </p:sp>
    </p:spTree>
    <p:extLst>
      <p:ext uri="{BB962C8B-B14F-4D97-AF65-F5344CB8AC3E}">
        <p14:creationId xmlns:p14="http://schemas.microsoft.com/office/powerpoint/2010/main" val="376543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rPr>
              <a:t>其他工作</a:t>
            </a:r>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
        <p:nvSpPr>
          <p:cNvPr id="2" name="文本框 1"/>
          <p:cNvSpPr txBox="1"/>
          <p:nvPr/>
        </p:nvSpPr>
        <p:spPr>
          <a:xfrm>
            <a:off x="176530" y="1238885"/>
            <a:ext cx="6153785" cy="2214880"/>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2400" b="1" dirty="0">
                <a:sym typeface="+mn-ea"/>
              </a:rPr>
              <a:t>参加核电子学年会做相关汇报及会务工作</a:t>
            </a:r>
          </a:p>
          <a:p>
            <a:pPr indent="457200">
              <a:lnSpc>
                <a:spcPct val="150000"/>
              </a:lnSpc>
            </a:pPr>
            <a:r>
              <a:rPr lang="zh-CN" altLang="en-US" sz="2000" dirty="0">
                <a:sym typeface="+mn-ea"/>
              </a:rPr>
              <a:t>大模型在台山中微子实验的研究与应用</a:t>
            </a:r>
            <a:endParaRPr lang="en-US" altLang="zh-CN" sz="2000" dirty="0"/>
          </a:p>
          <a:p>
            <a:pPr marL="342900" indent="-342900">
              <a:lnSpc>
                <a:spcPct val="150000"/>
              </a:lnSpc>
              <a:buFont typeface="Arial" panose="020B0604020202020204" pitchFamily="34" charset="0"/>
              <a:buChar char="•"/>
            </a:pPr>
            <a:r>
              <a:rPr lang="zh-CN" altLang="en-US" sz="2400" b="1" dirty="0">
                <a:sym typeface="+mn-ea"/>
              </a:rPr>
              <a:t>江门参与关灯测试</a:t>
            </a:r>
          </a:p>
          <a:p>
            <a:pPr indent="457200">
              <a:lnSpc>
                <a:spcPct val="150000"/>
              </a:lnSpc>
            </a:pPr>
            <a:r>
              <a:rPr lang="zh-CN" altLang="en-US" sz="2400" dirty="0">
                <a:sym typeface="+mn-ea"/>
              </a:rPr>
              <a:t>现场了解实验值班需求及协助取数</a:t>
            </a:r>
            <a:r>
              <a:rPr lang="en-US" altLang="zh-CN" sz="2400" dirty="0">
                <a:sym typeface="+mn-ea"/>
              </a:rPr>
              <a:t>	</a:t>
            </a:r>
          </a:p>
        </p:txBody>
      </p:sp>
      <p:pic>
        <p:nvPicPr>
          <p:cNvPr id="3" name="图片 2"/>
          <p:cNvPicPr>
            <a:picLocks noChangeAspect="1"/>
          </p:cNvPicPr>
          <p:nvPr/>
        </p:nvPicPr>
        <p:blipFill>
          <a:blip r:embed="rId3"/>
          <a:stretch>
            <a:fillRect/>
          </a:stretch>
        </p:blipFill>
        <p:spPr>
          <a:xfrm>
            <a:off x="1634490" y="3619500"/>
            <a:ext cx="3317240" cy="2487930"/>
          </a:xfrm>
          <a:prstGeom prst="rect">
            <a:avLst/>
          </a:prstGeom>
        </p:spPr>
      </p:pic>
      <p:pic>
        <p:nvPicPr>
          <p:cNvPr id="5" name="图片 4"/>
          <p:cNvPicPr>
            <a:picLocks noChangeAspect="1"/>
          </p:cNvPicPr>
          <p:nvPr/>
        </p:nvPicPr>
        <p:blipFill>
          <a:blip r:embed="rId4"/>
          <a:stretch>
            <a:fillRect/>
          </a:stretch>
        </p:blipFill>
        <p:spPr>
          <a:xfrm>
            <a:off x="6463030" y="1029970"/>
            <a:ext cx="2243455" cy="2993390"/>
          </a:xfrm>
          <a:prstGeom prst="rect">
            <a:avLst/>
          </a:prstGeom>
        </p:spPr>
      </p:pic>
      <p:pic>
        <p:nvPicPr>
          <p:cNvPr id="6" name="图片 5"/>
          <p:cNvPicPr>
            <a:picLocks noChangeAspect="1"/>
          </p:cNvPicPr>
          <p:nvPr/>
        </p:nvPicPr>
        <p:blipFill>
          <a:blip r:embed="rId5"/>
          <a:stretch>
            <a:fillRect/>
          </a:stretch>
        </p:blipFill>
        <p:spPr>
          <a:xfrm>
            <a:off x="8839200" y="1476375"/>
            <a:ext cx="3049905" cy="2287270"/>
          </a:xfrm>
          <a:prstGeom prst="rect">
            <a:avLst/>
          </a:prstGeom>
        </p:spPr>
      </p:pic>
      <p:pic>
        <p:nvPicPr>
          <p:cNvPr id="7" name="图片 6"/>
          <p:cNvPicPr>
            <a:picLocks noChangeAspect="1"/>
          </p:cNvPicPr>
          <p:nvPr/>
        </p:nvPicPr>
        <p:blipFill>
          <a:blip r:embed="rId6"/>
          <a:stretch>
            <a:fillRect/>
          </a:stretch>
        </p:blipFill>
        <p:spPr>
          <a:xfrm>
            <a:off x="5635625" y="4229735"/>
            <a:ext cx="6029325" cy="1771650"/>
          </a:xfrm>
          <a:prstGeom prst="rect">
            <a:avLst/>
          </a:prstGeom>
        </p:spPr>
      </p:pic>
      <p:sp>
        <p:nvSpPr>
          <p:cNvPr id="8" name="页脚占位符 7">
            <a:extLst>
              <a:ext uri="{FF2B5EF4-FFF2-40B4-BE49-F238E27FC236}">
                <a16:creationId xmlns:a16="http://schemas.microsoft.com/office/drawing/2014/main" id="{80A42326-EC84-65E6-A05A-55B01FDB1EEF}"/>
              </a:ext>
            </a:extLst>
          </p:cNvPr>
          <p:cNvSpPr>
            <a:spLocks noGrp="1"/>
          </p:cNvSpPr>
          <p:nvPr>
            <p:ph type="ftr" sz="quarter" idx="11"/>
          </p:nvPr>
        </p:nvSpPr>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809404" y="2529074"/>
            <a:ext cx="10530082" cy="923330"/>
          </a:xfrm>
          <a:prstGeom prst="rect">
            <a:avLst/>
          </a:prstGeom>
          <a:noFill/>
        </p:spPr>
        <p:txBody>
          <a:bodyPr wrap="square" rtlCol="0">
            <a:spAutoFit/>
          </a:bodyPr>
          <a:lstStyle/>
          <a:p>
            <a:r>
              <a:rPr lang="zh-CN" altLang="en-US" sz="5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感谢各位老师，请批评指正</a:t>
            </a:r>
          </a:p>
        </p:txBody>
      </p:sp>
      <p:sp>
        <p:nvSpPr>
          <p:cNvPr id="3" name="页脚占位符 2">
            <a:extLst>
              <a:ext uri="{FF2B5EF4-FFF2-40B4-BE49-F238E27FC236}">
                <a16:creationId xmlns:a16="http://schemas.microsoft.com/office/drawing/2014/main" id="{273DDAE3-2451-4147-014A-B2BB8546BD36}"/>
              </a:ext>
            </a:extLst>
          </p:cNvPr>
          <p:cNvSpPr>
            <a:spLocks noGrp="1"/>
          </p:cNvSpPr>
          <p:nvPr>
            <p:ph type="ftr" sz="quarter" idx="11"/>
          </p:nvPr>
        </p:nvSpPr>
        <p:spPr/>
        <p:txBody>
          <a:body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295113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89643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4208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3824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256688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119801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C11C-8641-4A41-C3CA-16E9B105EA7C}"/>
              </a:ext>
            </a:extLst>
          </p:cNvPr>
          <p:cNvSpPr>
            <a:spLocks noGrp="1"/>
          </p:cNvSpPr>
          <p:nvPr>
            <p:ph type="title"/>
          </p:nvPr>
        </p:nvSpPr>
        <p:spPr>
          <a:xfrm>
            <a:off x="1538130" y="72668"/>
            <a:ext cx="10464127" cy="849272"/>
          </a:xfrm>
        </p:spPr>
        <p:txBody>
          <a:bodyPr>
            <a:normAutofit/>
          </a:bodyPr>
          <a:lstStyle/>
          <a:p>
            <a:endParaRPr lang="zh-CN" altLang="en-US" sz="3200" b="1" dirty="0">
              <a:latin typeface="楷体" panose="02010609060101010101" pitchFamily="49" charset="-122"/>
              <a:ea typeface="楷体" panose="02010609060101010101" pitchFamily="49" charset="-122"/>
            </a:endParaRPr>
          </a:p>
        </p:txBody>
      </p:sp>
      <p:sp>
        <p:nvSpPr>
          <p:cNvPr id="4" name="页脚占位符 1">
            <a:extLst>
              <a:ext uri="{FF2B5EF4-FFF2-40B4-BE49-F238E27FC236}">
                <a16:creationId xmlns:a16="http://schemas.microsoft.com/office/drawing/2014/main" id="{C995CBD5-E2DB-641D-8F33-D008C3F4FED1}"/>
              </a:ext>
            </a:extLst>
          </p:cNvPr>
          <p:cNvSpPr>
            <a:spLocks noGrp="1"/>
          </p:cNvSpPr>
          <p:nvPr>
            <p:ph type="ftr" sz="quarter" idx="11"/>
          </p:nvPr>
        </p:nvSpPr>
        <p:spPr>
          <a:xfrm>
            <a:off x="11489165" y="6475319"/>
            <a:ext cx="661597" cy="365125"/>
          </a:xfrm>
        </p:spPr>
        <p:txBody>
          <a:bodyPr/>
          <a:lstStyle/>
          <a:p>
            <a:r>
              <a:rPr lang="en-US" altLang="zh-CN" dirty="0"/>
              <a:t>1</a:t>
            </a:r>
            <a:endParaRPr lang="zh-CN" altLang="en-US" dirty="0"/>
          </a:p>
        </p:txBody>
      </p:sp>
    </p:spTree>
    <p:extLst>
      <p:ext uri="{BB962C8B-B14F-4D97-AF65-F5344CB8AC3E}">
        <p14:creationId xmlns:p14="http://schemas.microsoft.com/office/powerpoint/2010/main" val="3119807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Y5MWI2MGM5ZTcxZGYwNDQxNmUzMGExMGJmYzQzMT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1339</Words>
  <Application>Microsoft Office PowerPoint</Application>
  <PresentationFormat>宽屏</PresentationFormat>
  <Paragraphs>123</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等线</vt:lpstr>
      <vt:lpstr>等线 Light</vt:lpstr>
      <vt:lpstr>仿宋</vt:lpstr>
      <vt:lpstr>黑体</vt:lpstr>
      <vt:lpstr>楷体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xzh</dc:creator>
  <cp:lastModifiedBy>文溪 裴</cp:lastModifiedBy>
  <cp:revision>459</cp:revision>
  <dcterms:created xsi:type="dcterms:W3CDTF">2022-12-26T05:18:00Z</dcterms:created>
  <dcterms:modified xsi:type="dcterms:W3CDTF">2024-08-29T07:51:04Z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A0BBAEF7CA1A44BB9BC515A399E95FE8_13</vt:lpwstr>
  </property>
  <property fmtid="{D5CDD505-2E9C-101B-9397-08002B2CF9AE}" pid="3" name="KSOProductBuildVer">
    <vt:lpwstr>2052-12.1.0.17827</vt:lpwstr>
  </property>
</Properties>
</file>