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13" r:id="rId3"/>
    <p:sldId id="316" r:id="rId4"/>
    <p:sldId id="358" r:id="rId5"/>
    <p:sldId id="332" r:id="rId6"/>
    <p:sldId id="850" r:id="rId7"/>
    <p:sldId id="851" r:id="rId8"/>
    <p:sldId id="344" r:id="rId9"/>
    <p:sldId id="329" r:id="rId10"/>
    <p:sldId id="853" r:id="rId11"/>
    <p:sldId id="848" r:id="rId12"/>
    <p:sldId id="852" r:id="rId13"/>
    <p:sldId id="836" r:id="rId14"/>
    <p:sldId id="84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99"/>
    <a:srgbClr val="D23D36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3" autoAdjust="0"/>
    <p:restoredTop sz="92039" autoAdjust="0"/>
  </p:normalViewPr>
  <p:slideViewPr>
    <p:cSldViewPr snapToGrid="0">
      <p:cViewPr varScale="1">
        <p:scale>
          <a:sx n="125" d="100"/>
          <a:sy n="125" d="100"/>
        </p:scale>
        <p:origin x="45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D7F3-2E6A-4CF0-AF3F-2F20C5DC3C0D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6988-A259-4793-BCB8-0AA6CF32D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9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A21D-08F4-4169-97AE-6B6DCCA5D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5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DPDK (Data Plane Development Kit)</a:t>
            </a:r>
            <a:r>
              <a:rPr lang="en-US" altLang="zh-CN" dirty="0"/>
              <a:t>: </a:t>
            </a:r>
            <a:r>
              <a:rPr lang="zh-CN" altLang="en-US" dirty="0"/>
              <a:t>一个高性能数据平面处理库，专为英特尔多核处理器优化，提供用户空间的低开销数据包处理。</a:t>
            </a:r>
            <a:endParaRPr lang="en-US" altLang="zh-CN" dirty="0"/>
          </a:p>
          <a:p>
            <a:r>
              <a:rPr lang="en-US" altLang="zh-CN" b="1" dirty="0" err="1"/>
              <a:t>LwIP</a:t>
            </a:r>
            <a:r>
              <a:rPr lang="en-US" altLang="zh-CN" b="1" dirty="0"/>
              <a:t> (Lightweight TCP/IP Stack)</a:t>
            </a:r>
            <a:r>
              <a:rPr lang="en-US" altLang="zh-CN" dirty="0"/>
              <a:t>: </a:t>
            </a:r>
            <a:r>
              <a:rPr lang="zh-CN" altLang="en-US" dirty="0"/>
              <a:t>一个轻量级的</a:t>
            </a:r>
            <a:r>
              <a:rPr lang="en-US" altLang="zh-CN" dirty="0"/>
              <a:t>TCP/IP</a:t>
            </a:r>
            <a:r>
              <a:rPr lang="zh-CN" altLang="en-US" dirty="0"/>
              <a:t>协议栈，主要用于资源受限的系统，如嵌入式系统。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9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DPDK (Data Plane Development Kit)</a:t>
            </a:r>
            <a:r>
              <a:rPr lang="en-US" altLang="zh-CN" dirty="0"/>
              <a:t>: </a:t>
            </a:r>
            <a:r>
              <a:rPr lang="zh-CN" altLang="en-US" dirty="0"/>
              <a:t>一个高性能数据平面处理库，专为英特尔多核处理器优化，提供用户空间的低开销数据包处理。</a:t>
            </a:r>
            <a:endParaRPr lang="en-US" altLang="zh-CN" dirty="0"/>
          </a:p>
          <a:p>
            <a:r>
              <a:rPr lang="en-US" altLang="zh-CN" b="1" dirty="0" err="1"/>
              <a:t>LwIP</a:t>
            </a:r>
            <a:r>
              <a:rPr lang="en-US" altLang="zh-CN" b="1" dirty="0"/>
              <a:t> (Lightweight TCP/IP Stack)</a:t>
            </a:r>
            <a:r>
              <a:rPr lang="en-US" altLang="zh-CN" dirty="0"/>
              <a:t>: </a:t>
            </a:r>
            <a:r>
              <a:rPr lang="zh-CN" altLang="en-US" dirty="0"/>
              <a:t>一个轻量级的</a:t>
            </a:r>
            <a:r>
              <a:rPr lang="en-US" altLang="zh-CN" dirty="0"/>
              <a:t>TCP/IP</a:t>
            </a:r>
            <a:r>
              <a:rPr lang="zh-CN" altLang="en-US" dirty="0"/>
              <a:t>协议栈，主要用于资源受限的系统，如嵌入式系统。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540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71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1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4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性能指标大幅提升，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原有框架难以满足当前性能需求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为了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充分利用单机资源构建高性能系统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对数据流设计优化，从而提高集成度、消除冗余</a:t>
            </a:r>
            <a:endParaRPr lang="en-US" altLang="zh-CN" sz="11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26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月，电子学完成整机固件的开发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09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60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44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3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1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BCCBE-C946-4E0A-AD71-E42E4502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58FA77-0BF6-4988-ACC2-32728C2F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1A519A-AE2A-4F1C-B31F-C3C99379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FB0AA-9E7F-4069-BB6A-9A7112D0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95B3BE-2CCB-4913-8DEB-CB5A0DF5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1EBB8-9CDA-4432-92FE-055845B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1C4AB0-90C1-42BD-B943-5F6156F08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79D289-2C1A-41FF-95DA-D22A7B8F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673B8-038F-4144-B882-25A65BA3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0CB1E6-265E-42B8-964E-6DC590E0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3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93E8A7-F004-43FF-8ACF-664FC06A1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7787D3-DAD9-452E-AA29-BBEA940A0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E0116-D622-4B87-B5E0-C6105D2F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D419B3-61EE-4E9D-A6F7-FAACD5D0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DEFFC8-9C21-4365-B9D4-24DF6AB6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9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1B6B5-E2E1-4874-911D-56F8EC84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91C4B8-EF22-42BD-9D9D-F18BFC07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C48DD7-EB1A-4F6C-868F-DAA1F4DD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BB56B-D8BF-4124-B8CE-98810DC7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DC239-740F-4A44-A693-173A3EAB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2CE9E-627A-4125-BE74-670D2CEC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0432FC-DCE0-4FDF-A0CA-B6FA0CFF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D94EB7-E71D-495F-BCAE-305D1CE2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48DD7-B16F-499F-9FE5-E6C1331F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3479D-4477-4F52-B918-3BC8767E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0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DC9D8-E0A4-4533-BE69-E216F1CC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1BC95-7C8C-47D7-ACA2-9519F63BC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F46FAD-B6EF-4BE9-BB2F-A5209084D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7C81C-E11E-4F52-94FD-9F1AD6F7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F4C888-B6BE-458E-B67D-3BADA182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C0622F-1713-4E91-849E-8F2988F3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70B82-CC45-417C-9A49-2713D3CE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9F47F3-C758-4FF1-AB25-D488D31B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031B36-EF59-4695-9A22-27011777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08C51F-070C-4304-AA45-3BA5D3301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8977B5-E256-4665-808B-B2609776D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4886C4-4022-40C6-BA76-7A4826AE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F18583-23AD-4736-A679-CBC29837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78D3B1-20C1-46DE-BC05-45B0B7DD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7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2593B-EC8F-4CE4-9DA5-63C5F384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32AE2-61D4-49D9-86D7-B88223B1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17EFF7-0C3F-497D-86BE-55C09EEA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C1433B-537D-4AB8-97A0-6B22A0B6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5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0E8CDA-4FB0-4701-B2AF-C7F3F0B5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434F56-7744-4D02-A41F-098142A2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2BBAF-B463-4772-B21C-FA8439B9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3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25712-80DA-4CF9-B6C2-B649F50A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276B9D-C1BB-43F9-9D6F-F6C0555D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8230CC-AA79-4EC0-A65F-2D630B5A2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9F67D6-D896-4D0C-A078-B742B395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B5471-03CF-4579-B26E-B718AA26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A5CA89-0DCF-44D7-BA42-C4F90299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50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B6A5A-BC8F-4D04-BA2D-AA94547E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5942B8-2485-4587-8648-6F408202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E25F5E-FD77-4941-B110-55CF3AE3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54E5B2-95BF-4BC0-B781-72D1D660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8C8695-E0C3-4162-B7A4-72614A7C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BD5D5-326A-4719-B02B-4F82BB76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4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0757A8-D607-4301-A64D-32EBE4D9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D755D6-AD85-4CF0-9F73-D38FF02C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97634-EF54-45F1-AE06-04FEEB399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5251-9506-4C55-90D0-F632AC802FB5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560FA-040A-4749-8614-5165ED1F5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C81C3-368E-4D3B-807D-988447687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6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2192002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E7825D-E31D-44D3-A393-C5FBF5CCC83E}"/>
              </a:ext>
            </a:extLst>
          </p:cNvPr>
          <p:cNvSpPr txBox="1"/>
          <p:nvPr/>
        </p:nvSpPr>
        <p:spPr>
          <a:xfrm>
            <a:off x="1859280" y="95733"/>
            <a:ext cx="10332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+mj-lt"/>
                <a:ea typeface="微软雅黑" panose="020B0503020204020204" pitchFamily="34" charset="-122"/>
              </a:rPr>
              <a:t>中国科学院高能物理研究所 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of High Energy </a:t>
            </a:r>
            <a:r>
              <a:rPr lang="en-US" altLang="zh-CN" sz="2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Physics,CAS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D71C945-F790-4BA8-ADE4-9CCD64EBA68A}"/>
              </a:ext>
            </a:extLst>
          </p:cNvPr>
          <p:cNvSpPr txBox="1"/>
          <p:nvPr/>
        </p:nvSpPr>
        <p:spPr>
          <a:xfrm>
            <a:off x="1373303" y="2379033"/>
            <a:ext cx="9986896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8</a:t>
            </a:r>
            <a:r>
              <a:rPr lang="zh-CN" altLang="en-US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月季度考核报告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6D5A01-EB9E-4BA9-B8AC-51E4728CDFD0}"/>
              </a:ext>
            </a:extLst>
          </p:cNvPr>
          <p:cNvSpPr txBox="1"/>
          <p:nvPr/>
        </p:nvSpPr>
        <p:spPr>
          <a:xfrm>
            <a:off x="2515753" y="3950794"/>
            <a:ext cx="7160491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报告人：杨宣政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导师：朱科军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中国科学院高能物理研究所 触发与数据获取组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8B066E9-C230-4143-BC89-A70465B66B35}"/>
              </a:ext>
            </a:extLst>
          </p:cNvPr>
          <p:cNvCxnSpPr>
            <a:cxnSpLocks/>
          </p:cNvCxnSpPr>
          <p:nvPr/>
        </p:nvCxnSpPr>
        <p:spPr>
          <a:xfrm>
            <a:off x="1684713" y="3429000"/>
            <a:ext cx="9066414" cy="4572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E25A49BC-12C1-461B-AD76-B0C7BBE9BD4C}"/>
              </a:ext>
            </a:extLst>
          </p:cNvPr>
          <p:cNvSpPr txBox="1">
            <a:spLocks/>
          </p:cNvSpPr>
          <p:nvPr/>
        </p:nvSpPr>
        <p:spPr bwMode="auto">
          <a:xfrm>
            <a:off x="579216" y="1008808"/>
            <a:ext cx="7101743" cy="439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软件组调试远程数据传输接口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调整</a:t>
            </a:r>
            <a:r>
              <a: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dummy HEPS</a:t>
            </a:r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接口程序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数据校验脚本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，验证接口正确性</a:t>
            </a: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在服务器部署</a:t>
            </a:r>
            <a:r>
              <a:rPr lang="zh-CN" altLang="en-US" sz="1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模拟源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，在无电子学情况下与</a:t>
            </a:r>
            <a:r>
              <a:rPr lang="en-US" altLang="zh-CN" sz="18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软件进行联调</a:t>
            </a: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</a:t>
            </a:r>
            <a:r>
              <a:rPr lang="en-US" altLang="zh-CN" sz="1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auto_frame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功能：取固定帧数后自动停止，在无触发电子学情况下满足接口调试需求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配合电子学开发触发模式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已实现手动软触发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79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1" y="6560393"/>
            <a:ext cx="36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AB0A136-54D0-42E7-BBCB-0C863E3537F1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9723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联调测试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A9DA45-D295-4A8A-8DDF-426839968E18}"/>
              </a:ext>
            </a:extLst>
          </p:cNvPr>
          <p:cNvSpPr/>
          <p:nvPr/>
        </p:nvSpPr>
        <p:spPr>
          <a:xfrm>
            <a:off x="2000477" y="5837315"/>
            <a:ext cx="7712073" cy="5138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just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初步完成电子学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-&gt;DAQ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DAQ-&gt;</a:t>
            </a:r>
            <a:r>
              <a:rPr lang="en-US" altLang="zh-CN" sz="2400" b="1" kern="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软件的链路验证</a:t>
            </a:r>
          </a:p>
        </p:txBody>
      </p:sp>
    </p:spTree>
    <p:extLst>
      <p:ext uri="{BB962C8B-B14F-4D97-AF65-F5344CB8AC3E}">
        <p14:creationId xmlns:p14="http://schemas.microsoft.com/office/powerpoint/2010/main" val="280159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79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891555" y="6560393"/>
            <a:ext cx="42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2558D0B2-029E-40EB-AE06-CAE027D43644}"/>
              </a:ext>
            </a:extLst>
          </p:cNvPr>
          <p:cNvSpPr txBox="1">
            <a:spLocks/>
          </p:cNvSpPr>
          <p:nvPr/>
        </p:nvSpPr>
        <p:spPr bwMode="auto">
          <a:xfrm>
            <a:off x="579217" y="1008808"/>
            <a:ext cx="11372564" cy="564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远程数据传输要求使用序列化完成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软件接口调试采用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json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序列化，优化后后性能：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14MB/s -&gt; 42MB/s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，只能实现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2Hz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数据传输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调研</a:t>
            </a:r>
            <a:r>
              <a:rPr lang="en-US" altLang="zh-CN" sz="1800" kern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cbor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序列化方案，在</a:t>
            </a:r>
            <a:r>
              <a:rPr lang="en-US" altLang="zh-CN" sz="1800" kern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daqheps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服务器实测序列化速度：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218MB/s</a:t>
            </a: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后续远程传输将用</a:t>
            </a:r>
            <a:r>
              <a:rPr lang="en-US" altLang="zh-CN" sz="1800" kern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cbor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替代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json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进行序列化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AB0A136-54D0-42E7-BBCB-0C863E3537F1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457538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序列化性能研究</a:t>
            </a:r>
          </a:p>
        </p:txBody>
      </p:sp>
    </p:spTree>
    <p:extLst>
      <p:ext uri="{BB962C8B-B14F-4D97-AF65-F5344CB8AC3E}">
        <p14:creationId xmlns:p14="http://schemas.microsoft.com/office/powerpoint/2010/main" val="185004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79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00263" y="6560393"/>
            <a:ext cx="41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2558D0B2-029E-40EB-AE06-CAE027D43644}"/>
              </a:ext>
            </a:extLst>
          </p:cNvPr>
          <p:cNvSpPr txBox="1">
            <a:spLocks/>
          </p:cNvSpPr>
          <p:nvPr/>
        </p:nvSpPr>
        <p:spPr bwMode="auto">
          <a:xfrm>
            <a:off x="579217" y="1008808"/>
            <a:ext cx="11372564" cy="564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调研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DPDK+LWIP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实现高性能网络栈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传统的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Linux IP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栈具有较高开销，无法充分利用硬件资源，在多核处理器上的性能远低于专用的商用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IP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栈。</a:t>
            </a:r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LwIP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协议栈与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DPDK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集成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实现高吞吐量的网络数据包处理</a:t>
            </a:r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阅读相关论文，部署</a:t>
            </a:r>
            <a:r>
              <a:rPr lang="en-US" altLang="zh-CN" sz="18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dpdk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lwip</a:t>
            </a:r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参与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DAQ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新功能开发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参与无损图像压缩算法研究 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高效压缩数据，减轻传输压力，提高性能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上部署在线图像数据压缩功能 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减轻后续数据处理和传输的压力</a:t>
            </a:r>
          </a:p>
          <a:p>
            <a:pPr lvl="1">
              <a:lnSpc>
                <a:spcPct val="150000"/>
              </a:lnSpc>
            </a:pPr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AB0A136-54D0-42E7-BBCB-0C863E3537F1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457538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  <a:endParaRPr lang="zh-CN" altLang="en-US" sz="32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55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895910" y="6560393"/>
            <a:ext cx="42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1ADF8EF1-E481-4F6E-A76D-396B4151EB80}"/>
              </a:ext>
            </a:extLst>
          </p:cNvPr>
          <p:cNvSpPr txBox="1">
            <a:spLocks/>
          </p:cNvSpPr>
          <p:nvPr/>
        </p:nvSpPr>
        <p:spPr>
          <a:xfrm>
            <a:off x="1859281" y="22801"/>
            <a:ext cx="939219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季度工作总结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2AAAF12-6CAF-424A-A02C-6447B3472117}"/>
              </a:ext>
            </a:extLst>
          </p:cNvPr>
          <p:cNvSpPr txBox="1">
            <a:spLocks/>
          </p:cNvSpPr>
          <p:nvPr/>
        </p:nvSpPr>
        <p:spPr bwMode="auto">
          <a:xfrm>
            <a:off x="771525" y="806846"/>
            <a:ext cx="10718346" cy="58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数据流升级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模块整机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模块探测器整机的上光验证测试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利用模拟源，完成与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软件接口的远程控制与传输测试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+mn-ea"/>
            </a:endParaRP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47909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895292" y="6560393"/>
            <a:ext cx="42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1ADF8EF1-E481-4F6E-A76D-396B4151EB80}"/>
              </a:ext>
            </a:extLst>
          </p:cNvPr>
          <p:cNvSpPr txBox="1">
            <a:spLocks/>
          </p:cNvSpPr>
          <p:nvPr/>
        </p:nvSpPr>
        <p:spPr>
          <a:xfrm>
            <a:off x="1859281" y="22801"/>
            <a:ext cx="939219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下一步计划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2AAAF12-6CAF-424A-A02C-6447B3472117}"/>
              </a:ext>
            </a:extLst>
          </p:cNvPr>
          <p:cNvSpPr txBox="1">
            <a:spLocks/>
          </p:cNvSpPr>
          <p:nvPr/>
        </p:nvSpPr>
        <p:spPr bwMode="auto">
          <a:xfrm>
            <a:off x="771525" y="806846"/>
            <a:ext cx="10718346" cy="58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月和电子学、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软件进行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探测器整机全链路的联调测试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配合电子学实现软触发功能的开发与调试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数据流进行完整的性能评估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+mn-ea"/>
            </a:endParaRP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9C2533-87AB-4463-BF39-E0F9A31B0651}"/>
              </a:ext>
            </a:extLst>
          </p:cNvPr>
          <p:cNvSpPr txBox="1"/>
          <p:nvPr/>
        </p:nvSpPr>
        <p:spPr>
          <a:xfrm>
            <a:off x="8273658" y="5332449"/>
            <a:ext cx="36781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srgbClr val="1F497D"/>
                </a:solidFill>
                <a:latin typeface="Calibri" panose="020F0502020204030204" pitchFamily="34" charset="0"/>
              </a:rPr>
              <a:t>THANKS</a:t>
            </a:r>
            <a:endParaRPr lang="zh-CN" altLang="en-US" sz="8000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6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3" y="664705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>
            <a:extLst>
              <a:ext uri="{FF2B5EF4-FFF2-40B4-BE49-F238E27FC236}">
                <a16:creationId xmlns:a16="http://schemas.microsoft.com/office/drawing/2014/main" id="{BC0EE5DA-010D-4431-A9A4-0B10686A3429}"/>
              </a:ext>
            </a:extLst>
          </p:cNvPr>
          <p:cNvSpPr txBox="1">
            <a:spLocks/>
          </p:cNvSpPr>
          <p:nvPr/>
        </p:nvSpPr>
        <p:spPr>
          <a:xfrm>
            <a:off x="2721012" y="29744"/>
            <a:ext cx="705557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  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1" y="6551563"/>
            <a:ext cx="355600" cy="37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内容占位符 5">
            <a:extLst>
              <a:ext uri="{FF2B5EF4-FFF2-40B4-BE49-F238E27FC236}">
                <a16:creationId xmlns:a16="http://schemas.microsoft.com/office/drawing/2014/main" id="{35C41476-3397-4BA9-920A-D667E69C3C21}"/>
              </a:ext>
            </a:extLst>
          </p:cNvPr>
          <p:cNvSpPr txBox="1">
            <a:spLocks/>
          </p:cNvSpPr>
          <p:nvPr/>
        </p:nvSpPr>
        <p:spPr bwMode="auto">
          <a:xfrm>
            <a:off x="343417" y="819657"/>
            <a:ext cx="11608364" cy="5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zh-CN" altLang="en-US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数据流升级方案实现</a:t>
            </a:r>
            <a:endParaRPr lang="en-US" altLang="zh-CN" sz="2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zh-CN" altLang="en-US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探测器整机</a:t>
            </a:r>
            <a:r>
              <a:rPr lang="en-US" altLang="zh-CN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功能开发</a:t>
            </a:r>
            <a:endParaRPr lang="en-US" altLang="zh-CN" sz="2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zh-CN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功能验证与联调</a:t>
            </a:r>
            <a:endParaRPr lang="en-US" altLang="zh-CN" sz="2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zh-CN" altLang="en-US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序列化性能研究</a:t>
            </a:r>
            <a:endParaRPr lang="en-US" altLang="zh-CN" sz="2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其他工作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工作总结与下一阶段计划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C52B3AF5-5179-47C1-9E05-71D47844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88" y="3451190"/>
            <a:ext cx="5664193" cy="219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内容占位符 1">
                <a:extLst>
                  <a:ext uri="{FF2B5EF4-FFF2-40B4-BE49-F238E27FC236}">
                    <a16:creationId xmlns:a16="http://schemas.microsoft.com/office/drawing/2014/main" id="{72D02F6A-6B8D-4EDD-957B-B8515CDADE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141" y="761651"/>
                <a:ext cx="11421429" cy="1924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base" latinLnBrk="0" hangingPunct="1">
                  <a:lnSpc>
                    <a:spcPct val="16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SzPct val="7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HEPS-BPIX4 6M </a:t>
                </a:r>
                <a:r>
                  <a:rPr kumimoji="0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是高能所正在进行自主研发的第四代硅像素探测器</a:t>
                </a:r>
                <a:endPara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6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SzPct val="70000"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工作围绕 </a:t>
                </a:r>
                <a:r>
                  <a:rPr kumimoji="0" lang="en-US" altLang="zh-CN" sz="200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HEPS-BPIX4 6M DAQ</a:t>
                </a: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展开研究</a:t>
                </a:r>
                <a:endParaRPr kumimoji="0" lang="en-US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 fontAlgn="base">
                  <a:lnSpc>
                    <a:spcPct val="16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探测器整机</a:t>
                </a:r>
                <a:r>
                  <a:rPr lang="zh-CN" altLang="en-US" sz="20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硬件架构：</a:t>
                </a:r>
                <a:r>
                  <a:rPr lang="zh-CN" altLang="en-US" sz="2000" b="1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前端模块 </a:t>
                </a:r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000" b="1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40 + </a:t>
                </a:r>
                <a:r>
                  <a:rPr lang="zh-CN" altLang="en-US" sz="2000" b="1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双模块读出板 </a:t>
                </a:r>
                <a14:m>
                  <m:oMath xmlns:m="http://schemas.openxmlformats.org/officeDocument/2006/math">
                    <m:r>
                      <a:rPr lang="en-US" altLang="zh-CN" sz="20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000" b="1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20 + </a:t>
                </a:r>
                <a:r>
                  <a:rPr lang="zh-CN" altLang="en-US" sz="2000" b="1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服务器 </a:t>
                </a:r>
                <a14:m>
                  <m:oMath xmlns:m="http://schemas.openxmlformats.org/officeDocument/2006/math">
                    <m:r>
                      <a:rPr lang="en-US" altLang="zh-CN" sz="20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000" b="1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1</a:t>
                </a:r>
                <a:endParaRPr lang="zh-CN" altLang="en-US" sz="20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内容占位符 1">
                <a:extLst>
                  <a:ext uri="{FF2B5EF4-FFF2-40B4-BE49-F238E27FC236}">
                    <a16:creationId xmlns:a16="http://schemas.microsoft.com/office/drawing/2014/main" id="{72D02F6A-6B8D-4EDD-957B-B8515CDAD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1" y="761651"/>
                <a:ext cx="11421429" cy="1924645"/>
              </a:xfrm>
              <a:prstGeom prst="rect">
                <a:avLst/>
              </a:prstGeom>
              <a:blipFill>
                <a:blip r:embed="rId5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标题 1">
            <a:extLst>
              <a:ext uri="{FF2B5EF4-FFF2-40B4-BE49-F238E27FC236}">
                <a16:creationId xmlns:a16="http://schemas.microsoft.com/office/drawing/2014/main" id="{8477A9D3-76BD-485B-BF9E-D0D8C09A1224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2991395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AB12B33-FD87-4153-9CBC-5195AAEF205D}"/>
              </a:ext>
            </a:extLst>
          </p:cNvPr>
          <p:cNvSpPr txBox="1"/>
          <p:nvPr/>
        </p:nvSpPr>
        <p:spPr>
          <a:xfrm>
            <a:off x="8142570" y="5249855"/>
            <a:ext cx="1954227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硬件部署架构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D6672C6-C0FB-4FD2-B423-35302443A595}"/>
              </a:ext>
            </a:extLst>
          </p:cNvPr>
          <p:cNvSpPr txBox="1"/>
          <p:nvPr/>
        </p:nvSpPr>
        <p:spPr>
          <a:xfrm>
            <a:off x="1432475" y="3004152"/>
            <a:ext cx="3831167" cy="44267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HEPS-BPIX4 6M DAQ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框架设计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4338AF04-F2B6-479F-9F17-94029F601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"/>
          <a:stretch/>
        </p:blipFill>
        <p:spPr bwMode="auto">
          <a:xfrm>
            <a:off x="335141" y="3451190"/>
            <a:ext cx="6025837" cy="24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8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EA3E64D3-AFF4-4518-8B3C-ED79E54B1E62}"/>
              </a:ext>
            </a:extLst>
          </p:cNvPr>
          <p:cNvSpPr txBox="1">
            <a:spLocks/>
          </p:cNvSpPr>
          <p:nvPr/>
        </p:nvSpPr>
        <p:spPr bwMode="auto">
          <a:xfrm>
            <a:off x="4301521" y="6077983"/>
            <a:ext cx="3588958" cy="49987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实现更简洁高效的数据流</a:t>
            </a:r>
            <a:endParaRPr lang="en-US" altLang="zh-CN" sz="20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6008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数据流升级方案实现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3272" y="896101"/>
            <a:ext cx="6400393" cy="476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调整数据流框架，提高集成度，消除冗余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C0504D"/>
              </a:buClr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数据处理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：多个进程分别实现 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一个进程统一实现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C0504D"/>
              </a:buClr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转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tiff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优化：手动异步实现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TIFF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库实时处理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优化数据处理流程，提升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性能表现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抽样函数的实现从拷贝构造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“零拷贝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处理、存储等模块从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线程数固定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线程数灵活可变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0A1962F-D907-4ECE-A21D-6E12B952C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72" y="4621251"/>
            <a:ext cx="5681140" cy="169334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A7419D0-3054-4807-860B-DFC3EA3BC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721" y="4421326"/>
            <a:ext cx="4687480" cy="1931323"/>
          </a:xfrm>
          <a:prstGeom prst="rect">
            <a:avLst/>
          </a:prstGeom>
        </p:spPr>
      </p:pic>
      <p:sp>
        <p:nvSpPr>
          <p:cNvPr id="36" name="箭头: 下 35">
            <a:extLst>
              <a:ext uri="{FF2B5EF4-FFF2-40B4-BE49-F238E27FC236}">
                <a16:creationId xmlns:a16="http://schemas.microsoft.com/office/drawing/2014/main" id="{3190181E-8BA2-401A-BD40-605A99592494}"/>
              </a:ext>
            </a:extLst>
          </p:cNvPr>
          <p:cNvSpPr/>
          <p:nvPr/>
        </p:nvSpPr>
        <p:spPr>
          <a:xfrm rot="16200000">
            <a:off x="5982495" y="4859614"/>
            <a:ext cx="714508" cy="1054749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DE8A17C-549D-4B1D-8F3F-29A68496E50A}"/>
              </a:ext>
            </a:extLst>
          </p:cNvPr>
          <p:cNvSpPr txBox="1"/>
          <p:nvPr/>
        </p:nvSpPr>
        <p:spPr>
          <a:xfrm>
            <a:off x="1774863" y="4181819"/>
            <a:ext cx="176266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上一代数据流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E83D67A-D983-4D92-B5AF-7411D8EA22F9}"/>
              </a:ext>
            </a:extLst>
          </p:cNvPr>
          <p:cNvSpPr txBox="1"/>
          <p:nvPr/>
        </p:nvSpPr>
        <p:spPr>
          <a:xfrm>
            <a:off x="9054885" y="4181819"/>
            <a:ext cx="175514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新数据流架构</a:t>
            </a: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FC6F602A-B81E-426F-9BCB-1D23E8402BF8}"/>
              </a:ext>
            </a:extLst>
          </p:cNvPr>
          <p:cNvSpPr/>
          <p:nvPr/>
        </p:nvSpPr>
        <p:spPr>
          <a:xfrm>
            <a:off x="8581697" y="2010793"/>
            <a:ext cx="494504" cy="642976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BB8CFE-7C6E-4340-918F-92A0D1854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665" y="2889734"/>
            <a:ext cx="4150569" cy="4371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34260A-DF56-4C02-A0AC-3B4CFB246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665" y="1228267"/>
            <a:ext cx="4150569" cy="70978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14323D2-221A-41E8-8222-CF4D666BD8AC}"/>
              </a:ext>
            </a:extLst>
          </p:cNvPr>
          <p:cNvSpPr txBox="1"/>
          <p:nvPr/>
        </p:nvSpPr>
        <p:spPr>
          <a:xfrm>
            <a:off x="6420115" y="1067220"/>
            <a:ext cx="124756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线程数固定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5CF8B8B-F3E7-4476-A75E-E10F524FFEF3}"/>
              </a:ext>
            </a:extLst>
          </p:cNvPr>
          <p:cNvSpPr txBox="1"/>
          <p:nvPr/>
        </p:nvSpPr>
        <p:spPr>
          <a:xfrm>
            <a:off x="6420115" y="2749294"/>
            <a:ext cx="160930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线程数灵活可变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5D3BF20-28B9-4BE1-85E7-07C34872E68A}"/>
              </a:ext>
            </a:extLst>
          </p:cNvPr>
          <p:cNvSpPr/>
          <p:nvPr/>
        </p:nvSpPr>
        <p:spPr>
          <a:xfrm>
            <a:off x="3304903" y="4815840"/>
            <a:ext cx="566057" cy="213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BCC463D9-E0FE-4047-80C1-1C2769D422B4}"/>
              </a:ext>
            </a:extLst>
          </p:cNvPr>
          <p:cNvSpPr/>
          <p:nvPr/>
        </p:nvSpPr>
        <p:spPr>
          <a:xfrm>
            <a:off x="3592286" y="5290456"/>
            <a:ext cx="566057" cy="213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2BE4CCA4-8389-41A8-9DCD-F8DCD40190D1}"/>
              </a:ext>
            </a:extLst>
          </p:cNvPr>
          <p:cNvSpPr/>
          <p:nvPr/>
        </p:nvSpPr>
        <p:spPr>
          <a:xfrm>
            <a:off x="1045025" y="5656216"/>
            <a:ext cx="566057" cy="213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9A4EFB6-E886-4719-9ADB-54C6285543AF}"/>
              </a:ext>
            </a:extLst>
          </p:cNvPr>
          <p:cNvSpPr/>
          <p:nvPr/>
        </p:nvSpPr>
        <p:spPr>
          <a:xfrm>
            <a:off x="9051388" y="5464105"/>
            <a:ext cx="566057" cy="213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00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形 1">
            <a:extLst>
              <a:ext uri="{FF2B5EF4-FFF2-40B4-BE49-F238E27FC236}">
                <a16:creationId xmlns:a16="http://schemas.microsoft.com/office/drawing/2014/main" id="{2FDECE8E-E132-4AB2-B2CB-6E94E9527414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7417" y="2339026"/>
            <a:ext cx="5164364" cy="3599860"/>
          </a:xfrm>
          <a:prstGeom prst="rect">
            <a:avLst/>
          </a:prstGeom>
        </p:spPr>
      </p:pic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20221978-6A5A-4FA9-B826-C6C8E3379D16}"/>
              </a:ext>
            </a:extLst>
          </p:cNvPr>
          <p:cNvSpPr txBox="1">
            <a:spLocks/>
          </p:cNvSpPr>
          <p:nvPr/>
        </p:nvSpPr>
        <p:spPr bwMode="auto">
          <a:xfrm>
            <a:off x="353272" y="896103"/>
            <a:ext cx="6387865" cy="575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新固件：单模块读出链路 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双模块读出链路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模块整机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配置更改</a:t>
            </a:r>
            <a:endParaRPr lang="en-US" altLang="zh-CN" sz="24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多线程并行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配置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缩短配置时间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灵活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配置：各模块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GDAC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LDAC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可根据需要加载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不加载 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满足不同调试情况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模块整机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读出更改</a:t>
            </a:r>
            <a:endParaRPr lang="en-US" altLang="zh-CN" sz="24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处理部分逻辑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，只修改读出组装 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减少代码改动，提升开发效率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优化读出逻辑，适配不同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读出链路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：增强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通用性和灵活性，适应未来固件发展变化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055288-330E-438F-B145-EF6740324A86}"/>
              </a:ext>
            </a:extLst>
          </p:cNvPr>
          <p:cNvSpPr/>
          <p:nvPr/>
        </p:nvSpPr>
        <p:spPr>
          <a:xfrm>
            <a:off x="3805216" y="5962428"/>
            <a:ext cx="4790144" cy="438038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根据新固件实现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模块整机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9E9C3D58-6117-4E43-A33C-98176CE5A77D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488185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模块整机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82CCBD3-6000-4840-91C1-D438E8577453}"/>
              </a:ext>
            </a:extLst>
          </p:cNvPr>
          <p:cNvSpPr txBox="1"/>
          <p:nvPr/>
        </p:nvSpPr>
        <p:spPr>
          <a:xfrm>
            <a:off x="6787417" y="5238271"/>
            <a:ext cx="256994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双模块读出方案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6FE961-1C25-460B-8C54-6F6D0AACC7AF}"/>
              </a:ext>
            </a:extLst>
          </p:cNvPr>
          <p:cNvSpPr/>
          <p:nvPr/>
        </p:nvSpPr>
        <p:spPr>
          <a:xfrm>
            <a:off x="6953794" y="1375954"/>
            <a:ext cx="640080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形 1">
            <a:extLst>
              <a:ext uri="{FF2B5EF4-FFF2-40B4-BE49-F238E27FC236}">
                <a16:creationId xmlns:a16="http://schemas.microsoft.com/office/drawing/2014/main" id="{9A8F45C3-989B-4FC6-AF76-5C727022DAFB}"/>
              </a:ext>
            </a:extLst>
          </p:cNvPr>
          <p:cNvPicPr/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705" t="11189" r="32566" b="37867"/>
          <a:stretch/>
        </p:blipFill>
        <p:spPr>
          <a:xfrm>
            <a:off x="6605453" y="425875"/>
            <a:ext cx="3448594" cy="183392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4D08D21-A59C-45F5-BBA4-EE2196DCFB45}"/>
              </a:ext>
            </a:extLst>
          </p:cNvPr>
          <p:cNvSpPr/>
          <p:nvPr/>
        </p:nvSpPr>
        <p:spPr>
          <a:xfrm>
            <a:off x="6709955" y="3087229"/>
            <a:ext cx="3424260" cy="1658943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1164627-8DFA-4393-BE24-CAADDFFBBE4B}"/>
              </a:ext>
            </a:extLst>
          </p:cNvPr>
          <p:cNvSpPr/>
          <p:nvPr/>
        </p:nvSpPr>
        <p:spPr>
          <a:xfrm>
            <a:off x="6605453" y="425876"/>
            <a:ext cx="3498667" cy="182483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0D6AE46-2F52-44F4-9F3A-2EC3E70A2165}"/>
              </a:ext>
            </a:extLst>
          </p:cNvPr>
          <p:cNvSpPr txBox="1"/>
          <p:nvPr/>
        </p:nvSpPr>
        <p:spPr>
          <a:xfrm>
            <a:off x="10252514" y="1184398"/>
            <a:ext cx="158621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单模块读出方案</a:t>
            </a:r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595454AE-20E1-4119-A2FB-D5F2A4A3BFFD}"/>
              </a:ext>
            </a:extLst>
          </p:cNvPr>
          <p:cNvSpPr/>
          <p:nvPr/>
        </p:nvSpPr>
        <p:spPr>
          <a:xfrm>
            <a:off x="7934447" y="2274249"/>
            <a:ext cx="381301" cy="4889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1BD8C45-41A6-4B7E-A1AC-CF9659C9798B}"/>
              </a:ext>
            </a:extLst>
          </p:cNvPr>
          <p:cNvSpPr txBox="1"/>
          <p:nvPr/>
        </p:nvSpPr>
        <p:spPr>
          <a:xfrm>
            <a:off x="6681566" y="2306416"/>
            <a:ext cx="11845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72F0B081-BB55-4C76-A51A-38C521C9685E}"/>
              </a:ext>
            </a:extLst>
          </p:cNvPr>
          <p:cNvSpPr/>
          <p:nvPr/>
        </p:nvSpPr>
        <p:spPr>
          <a:xfrm>
            <a:off x="10193081" y="2960915"/>
            <a:ext cx="1876999" cy="3010582"/>
          </a:xfrm>
          <a:prstGeom prst="roundRect">
            <a:avLst/>
          </a:prstGeom>
          <a:noFill/>
          <a:ln w="28575">
            <a:solidFill>
              <a:srgbClr val="4F81B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对话气泡: 圆角矩形 40">
            <a:extLst>
              <a:ext uri="{FF2B5EF4-FFF2-40B4-BE49-F238E27FC236}">
                <a16:creationId xmlns:a16="http://schemas.microsoft.com/office/drawing/2014/main" id="{3C0A0B71-FEC9-49A9-8BA3-2EFC7571BC01}"/>
              </a:ext>
            </a:extLst>
          </p:cNvPr>
          <p:cNvSpPr/>
          <p:nvPr/>
        </p:nvSpPr>
        <p:spPr>
          <a:xfrm>
            <a:off x="9779726" y="6141177"/>
            <a:ext cx="1484811" cy="356265"/>
          </a:xfrm>
          <a:prstGeom prst="wedgeRoundRectCallout">
            <a:avLst>
              <a:gd name="adj1" fmla="val 37730"/>
              <a:gd name="adj2" fmla="val -79112"/>
              <a:gd name="adj3" fmla="val 16667"/>
            </a:avLst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处理部分不变</a:t>
            </a:r>
          </a:p>
        </p:txBody>
      </p:sp>
    </p:spTree>
    <p:extLst>
      <p:ext uri="{BB962C8B-B14F-4D97-AF65-F5344CB8AC3E}">
        <p14:creationId xmlns:p14="http://schemas.microsoft.com/office/powerpoint/2010/main" val="108660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20221978-6A5A-4FA9-B826-C6C8E3379D16}"/>
              </a:ext>
            </a:extLst>
          </p:cNvPr>
          <p:cNvSpPr txBox="1">
            <a:spLocks/>
          </p:cNvSpPr>
          <p:nvPr/>
        </p:nvSpPr>
        <p:spPr bwMode="auto">
          <a:xfrm>
            <a:off x="353272" y="896103"/>
            <a:ext cx="6800819" cy="57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细化日志报错，加速故障排查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数据流和在线软件间的信息交互出现故障时，根据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错误码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800" b="1" kern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errno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在日志栏显示详细情况</a:t>
            </a:r>
            <a:endParaRPr lang="en-US" altLang="zh-CN" sz="24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优化数据检查，保障数据完整性和正确性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对原始数据的帧头帧尾进行长度和格式检查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处理流程中为数据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添加包头，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并进行数据检查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改善图像显示功能 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伪彩图实现：手动配色 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opencv 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库，为用户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提供多种配色方案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适配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模块旋转功能：正确显示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模块整机图像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升级平场校正功能，适配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模块探测器数据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055288-330E-438F-B145-EF6740324A86}"/>
              </a:ext>
            </a:extLst>
          </p:cNvPr>
          <p:cNvSpPr/>
          <p:nvPr/>
        </p:nvSpPr>
        <p:spPr>
          <a:xfrm>
            <a:off x="6290652" y="6074608"/>
            <a:ext cx="5815148" cy="438038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升级和完善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功能，满足实际使用需求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9E9C3D58-6117-4E43-A33C-98176CE5A77D}"/>
              </a:ext>
            </a:extLst>
          </p:cNvPr>
          <p:cNvSpPr txBox="1">
            <a:spLocks/>
          </p:cNvSpPr>
          <p:nvPr/>
        </p:nvSpPr>
        <p:spPr>
          <a:xfrm>
            <a:off x="1859281" y="60702"/>
            <a:ext cx="427155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模块整机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A3F7083-643E-45C3-9665-7AC27A1D5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91" y="2743861"/>
            <a:ext cx="4684637" cy="3119238"/>
          </a:xfrm>
          <a:prstGeom prst="rect">
            <a:avLst/>
          </a:prstGeom>
        </p:spPr>
      </p:pic>
      <p:sp>
        <p:nvSpPr>
          <p:cNvPr id="35" name="对话气泡: 圆角矩形 34">
            <a:extLst>
              <a:ext uri="{FF2B5EF4-FFF2-40B4-BE49-F238E27FC236}">
                <a16:creationId xmlns:a16="http://schemas.microsoft.com/office/drawing/2014/main" id="{C6615999-BF04-45A6-A1DE-D3EC911EE229}"/>
              </a:ext>
            </a:extLst>
          </p:cNvPr>
          <p:cNvSpPr/>
          <p:nvPr/>
        </p:nvSpPr>
        <p:spPr>
          <a:xfrm>
            <a:off x="8639570" y="2790032"/>
            <a:ext cx="2779809" cy="231048"/>
          </a:xfrm>
          <a:prstGeom prst="wedgeRoundRectCallout">
            <a:avLst>
              <a:gd name="adj1" fmla="val -41224"/>
              <a:gd name="adj2" fmla="val 10339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+mj-ea"/>
                <a:ea typeface="+mj-ea"/>
              </a:rPr>
              <a:t>40</a:t>
            </a:r>
            <a:r>
              <a:rPr lang="zh-CN" altLang="en-US" sz="1200" dirty="0">
                <a:latin typeface="+mj-ea"/>
                <a:ea typeface="+mj-ea"/>
              </a:rPr>
              <a:t>模块探测器整机双阈值成像</a:t>
            </a:r>
            <a:endParaRPr lang="en-US" altLang="zh-CN" sz="1200" dirty="0">
              <a:latin typeface="+mj-ea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0E9C0B-6A80-44B7-B05B-E064DF51B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091" y="1886251"/>
            <a:ext cx="4044149" cy="53885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B3849ED-A373-47A3-BD85-06A56042DBE9}"/>
              </a:ext>
            </a:extLst>
          </p:cNvPr>
          <p:cNvSpPr txBox="1"/>
          <p:nvPr/>
        </p:nvSpPr>
        <p:spPr>
          <a:xfrm>
            <a:off x="8072847" y="1753269"/>
            <a:ext cx="228844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打印帧头格式警告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58AAD3-2C6B-4051-A792-11BC18A7F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091" y="784088"/>
            <a:ext cx="4748467" cy="78092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B0299E9-55E8-4005-B72E-13F80C16CAA0}"/>
              </a:ext>
            </a:extLst>
          </p:cNvPr>
          <p:cNvSpPr txBox="1"/>
          <p:nvPr/>
        </p:nvSpPr>
        <p:spPr>
          <a:xfrm>
            <a:off x="8054853" y="417529"/>
            <a:ext cx="31046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日志栏显示详细错误信息</a:t>
            </a:r>
          </a:p>
        </p:txBody>
      </p:sp>
    </p:spTree>
    <p:extLst>
      <p:ext uri="{BB962C8B-B14F-4D97-AF65-F5344CB8AC3E}">
        <p14:creationId xmlns:p14="http://schemas.microsoft.com/office/powerpoint/2010/main" val="342746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20221978-6A5A-4FA9-B826-C6C8E3379D16}"/>
              </a:ext>
            </a:extLst>
          </p:cNvPr>
          <p:cNvSpPr txBox="1">
            <a:spLocks/>
          </p:cNvSpPr>
          <p:nvPr/>
        </p:nvSpPr>
        <p:spPr bwMode="auto">
          <a:xfrm>
            <a:off x="353271" y="896102"/>
            <a:ext cx="10027346" cy="513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需要在多台工控机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服务器安装调试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，而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安装流程复杂，易出错</a:t>
            </a:r>
            <a:endParaRPr lang="en-US" altLang="zh-CN" sz="2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离线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在线部署方案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分别开发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离线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在线安装脚本，快速设置环境变量，解决软件依赖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同步更新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安装和使用说明文档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调研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容器化部署方案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docker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容器化部署，并总结了部署教程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centos7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centos8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作为容器成功部署，并生成</a:t>
            </a:r>
            <a:r>
              <a:rPr lang="en-US" altLang="zh-CN" sz="1800" kern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镜像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centos7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centos8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debian11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系统成功导入</a:t>
            </a:r>
            <a:r>
              <a:rPr lang="en-US" altLang="zh-CN" sz="1800" kern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18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镜像，实现容器化部署</a:t>
            </a:r>
            <a:endParaRPr lang="en-US" altLang="zh-CN" sz="1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055288-330E-438F-B145-EF6740324A86}"/>
              </a:ext>
            </a:extLst>
          </p:cNvPr>
          <p:cNvSpPr/>
          <p:nvPr/>
        </p:nvSpPr>
        <p:spPr>
          <a:xfrm>
            <a:off x="3264153" y="5625967"/>
            <a:ext cx="5663693" cy="438038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简化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安装流程，提升部署效率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9E9C3D58-6117-4E43-A33C-98176CE5A77D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488185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模块整机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</a:p>
        </p:txBody>
      </p:sp>
    </p:spTree>
    <p:extLst>
      <p:ext uri="{BB962C8B-B14F-4D97-AF65-F5344CB8AC3E}">
        <p14:creationId xmlns:p14="http://schemas.microsoft.com/office/powerpoint/2010/main" val="276773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E4B2BB9C-70E4-40C4-967F-F9A4ABF65259}"/>
              </a:ext>
            </a:extLst>
          </p:cNvPr>
          <p:cNvSpPr txBox="1">
            <a:spLocks/>
          </p:cNvSpPr>
          <p:nvPr/>
        </p:nvSpPr>
        <p:spPr bwMode="auto">
          <a:xfrm>
            <a:off x="341570" y="905692"/>
            <a:ext cx="7018686" cy="439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联调时间有限，问题排查困难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开发多套测试工具对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DAQ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进行多方位、全流程测试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在无模块和无电子学情况下全面验证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脚本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：将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40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模块整机数据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文件按读出板拆分，每个读出板的多帧数据合成一个文件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模拟数据源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升级：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不同线程用处理脚本生成的不同读出板的文件，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支持发送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40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模块整机真实数据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开发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循环测试脚本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模拟不同运行情况，进行多轮测试，解决可能出现的问题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295363D-6300-4A09-A01C-6BA01438C950}"/>
              </a:ext>
            </a:extLst>
          </p:cNvPr>
          <p:cNvSpPr/>
          <p:nvPr/>
        </p:nvSpPr>
        <p:spPr>
          <a:xfrm>
            <a:off x="2586657" y="5644633"/>
            <a:ext cx="7018686" cy="9132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全面模拟真实实验情况，充分验证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提高系统联调效率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，加快工程进度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8DCB215-2617-4E4C-A4B0-64E16F19A4EE}"/>
              </a:ext>
            </a:extLst>
          </p:cNvPr>
          <p:cNvCxnSpPr>
            <a:cxnSpLocks/>
          </p:cNvCxnSpPr>
          <p:nvPr/>
        </p:nvCxnSpPr>
        <p:spPr>
          <a:xfrm>
            <a:off x="9963150" y="737656"/>
            <a:ext cx="2228849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816864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">
            <a:extLst>
              <a:ext uri="{FF2B5EF4-FFF2-40B4-BE49-F238E27FC236}">
                <a16:creationId xmlns:a16="http://schemas.microsoft.com/office/drawing/2014/main" id="{3B001F9B-C767-493C-9575-A769337E74AA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2991395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功能验证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2253B8C-F217-4F85-9072-F8EA2582A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92" y="1027826"/>
            <a:ext cx="4538090" cy="30216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A975B9B-C691-4A3A-87EC-5F5A5607A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393" y="3198645"/>
            <a:ext cx="2092388" cy="329682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57DA3AA-646F-4262-904F-1866E1F528CE}"/>
              </a:ext>
            </a:extLst>
          </p:cNvPr>
          <p:cNvSpPr txBox="1"/>
          <p:nvPr/>
        </p:nvSpPr>
        <p:spPr>
          <a:xfrm>
            <a:off x="8992567" y="3851338"/>
            <a:ext cx="231712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模拟源用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个线程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个电子学板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发送给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30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79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1" y="6560393"/>
            <a:ext cx="36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2558D0B2-029E-40EB-AE06-CAE027D43644}"/>
              </a:ext>
            </a:extLst>
          </p:cNvPr>
          <p:cNvSpPr txBox="1">
            <a:spLocks/>
          </p:cNvSpPr>
          <p:nvPr/>
        </p:nvSpPr>
        <p:spPr bwMode="auto">
          <a:xfrm>
            <a:off x="353272" y="1008808"/>
            <a:ext cx="7179642" cy="44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6.27-6.28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利用同步光对探测器整机功能进行验证</a:t>
            </a:r>
            <a:endParaRPr lang="en-US" altLang="zh-CN" sz="2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模块探测器整机首次上光测试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支持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50hz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帧率读出（达到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10Gb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网卡上限）</a:t>
            </a:r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探测器系统以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1hz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帧率连续运行超过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测试多种样品的成像情况，得到</a:t>
            </a:r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2TB</a:t>
            </a:r>
            <a:r>
              <a:rPr lang="zh-CN" alt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数据用于离线分析</a:t>
            </a:r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7F281D7-369A-464C-9B0E-B6F6E0C75672}"/>
              </a:ext>
            </a:extLst>
          </p:cNvPr>
          <p:cNvSpPr txBox="1"/>
          <p:nvPr/>
        </p:nvSpPr>
        <p:spPr>
          <a:xfrm>
            <a:off x="8589343" y="528248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探测器整机上光验证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8D72192-E2D9-4D99-9F9D-D9ADBE0A93DD}"/>
              </a:ext>
            </a:extLst>
          </p:cNvPr>
          <p:cNvSpPr/>
          <p:nvPr/>
        </p:nvSpPr>
        <p:spPr>
          <a:xfrm>
            <a:off x="2000477" y="5837315"/>
            <a:ext cx="7712073" cy="5138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just"/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 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运行稳定 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保障项目顺利推进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AB0A136-54D0-42E7-BBCB-0C863E3537F1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9723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联调测试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A785A6-2942-4D1B-92E0-C59DB55D8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43" y="3214687"/>
            <a:ext cx="2440933" cy="1829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195A74-2DA2-4559-8D1C-47C44D65C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43" y="1193337"/>
            <a:ext cx="2440932" cy="18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2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学术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24136</TotalTime>
  <Words>1310</Words>
  <Application>Microsoft Office PowerPoint</Application>
  <PresentationFormat>宽屏</PresentationFormat>
  <Paragraphs>177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黑体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xzh jiang</dc:creator>
  <cp:lastModifiedBy>XZ YANG</cp:lastModifiedBy>
  <cp:revision>2772</cp:revision>
  <dcterms:created xsi:type="dcterms:W3CDTF">2023-07-03T06:42:56Z</dcterms:created>
  <dcterms:modified xsi:type="dcterms:W3CDTF">2024-08-30T02:31:27Z</dcterms:modified>
</cp:coreProperties>
</file>