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1" autoAdjust="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E8AC9-2F44-4D5E-A419-51B37BFC83E2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4670B-B482-4938-AE28-6907793E9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9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14670B-B482-4938-AE28-6907793E93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4F96-0A2A-6006-7DDD-1D05309C7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5F2A7-E1DA-1352-070F-80BFABEAA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9E511-9CD5-92EA-0E2F-392BE425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A738A-6BF8-B5BC-0D14-CFB912A23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9FD53-00EC-7148-1F14-20E3B2BF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9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AAF7F-2524-9F2E-3836-22DC45579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8F4F9C-7CDE-21B6-E93C-4E6635466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9646E-7C72-0F61-3122-0E19BDF8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35B2B-21BA-0644-9880-12638D5B4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B29E6-CB1B-1003-E170-F6999519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ECB2C-3D99-CE68-F3B4-3BB9A681F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8A5A05-6FD7-8210-5706-952E60624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86FFB-77F3-4F1A-467C-609AB3AE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774E5-970E-EBF0-9321-4CABB6FD6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5ED61-D4B8-8650-64F6-45E793D8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CD254-A2BA-60D5-48A5-39036398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7526A-55CD-9A73-956C-DCAD164BA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DF23D-869D-A7E2-550E-78235D2D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E2EC0-C0C6-B2B0-4684-E927F9A55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4A42A-13F7-F3E0-092E-EE36E182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3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0002-00A0-5707-7950-96B315E0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EDD08-D0A4-FD37-7C7F-F4BC8503C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A3A1-C97E-442D-55FF-DF1B501D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72816-3E7A-99DF-E5E8-30AF4511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63ECF-DD40-6296-D085-2EB9B862E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2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EF858-D06C-730F-4EE9-643A5E06F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BA25A-5671-6FCA-ED2B-17829D7E4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10DDE9-B62A-0C2E-C334-A154039DA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8CD8C-6DE9-73F9-4A23-E9AA85ECA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7F957-F9B1-D358-B800-15B352DE2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F6654-9F50-CE29-9489-8532A8C6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8B579-733B-C180-5654-1A944F047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80A5E-F3BD-9D25-01BA-878D0DA60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1E6EC-E628-04A7-0BB5-79070AFD2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48AFA8-B613-49F5-0A27-820373526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4B100-524F-6A5B-B779-70434551E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511225-A98C-FA6B-3B3F-B4BC84EC2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398F0-9A19-4DEB-D15F-7770D30E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77DFF-6BEE-7AC5-D594-4712A832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9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BED7-15B3-6683-8F05-8260F8582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7AC00-07A4-0E5C-712E-8A2F00A40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88743-CD60-836C-3014-B17386CA5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2FA498-0C2F-FE14-DD68-4F661504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02B9DA-4419-FB78-D7E9-4F5203400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22EDD-1F92-5B88-FA3A-72057590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54E60-AF2E-F6DB-386E-35533EAAF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1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403B-C53B-C3A8-0C8C-F8FECF39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1FB05-C634-A832-02CA-DF5E81C5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6595E-B32A-9FFC-FBFB-6E918550F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22265-4627-7764-9CFC-A8624D8A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B07B01-20CA-6187-07B2-A7F6E656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232C1-F8E7-FBB4-D30F-3AC8CAC4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9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5C1BE-460E-A6C9-72AC-3E8A4003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E7CA1F-797E-0444-DBDD-6BB10E14D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3F09A0-3A19-F4DB-08CA-6B77AD86D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F06DD-1344-1F6C-AE8E-ADE43330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88A0B-0F43-DED8-C2FF-962FDA9AC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CEC95-4E46-5B5B-1D2C-D649F8DF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2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B51328-8217-8A00-6BD3-2D369260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E1E4D-8440-7623-3DC9-FCA06F6EF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1C995-4B96-139B-D9BB-5ACCB5B00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972A15-5826-43BB-B70A-91BAFA86B1FD}" type="datetimeFigureOut">
              <a:rPr lang="en-US" smtClean="0"/>
              <a:t>2024-08-25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1BECF-B3C8-AFEC-44B3-A6CCEDDD4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41372-86B1-D7AC-FC8A-244C1F89B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8967B-CEC8-4BC2-AEF3-21B1A300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8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5DDF8B80-17BA-EE89-31E6-85296F3561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073" y="2373500"/>
            <a:ext cx="5486400" cy="1874750"/>
          </a:xfrm>
          <a:prstGeom prst="rect">
            <a:avLst/>
          </a:prstGeom>
        </p:spPr>
      </p:pic>
      <p:pic>
        <p:nvPicPr>
          <p:cNvPr id="14" name="Picture 13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6C067082-B646-22DC-3E49-A484989DB5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9189"/>
            <a:ext cx="5486400" cy="394248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1D0268-F845-A660-2AEA-4E1C3E0983E1}"/>
              </a:ext>
            </a:extLst>
          </p:cNvPr>
          <p:cNvSpPr txBox="1"/>
          <p:nvPr/>
        </p:nvSpPr>
        <p:spPr>
          <a:xfrm>
            <a:off x="6705600" y="506082"/>
            <a:ext cx="4847346" cy="1701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/>
              <a:t>Phi	LYSO1</a:t>
            </a:r>
          </a:p>
          <a:p>
            <a:pPr algn="ctr">
              <a:lnSpc>
                <a:spcPct val="150000"/>
              </a:lnSpc>
            </a:pPr>
            <a:r>
              <a:rPr lang="en-US" sz="2400"/>
              <a:t>Theta = 1.4°    Phi : 40 ~ 140°</a:t>
            </a:r>
          </a:p>
          <a:p>
            <a:pPr algn="ctr">
              <a:lnSpc>
                <a:spcPct val="150000"/>
              </a:lnSpc>
            </a:pPr>
            <a:r>
              <a:rPr lang="en-US" sz="2400"/>
              <a:t>100 Events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2DE5F3-F98F-DAC8-B2F5-0156DCFC7FE4}"/>
              </a:ext>
            </a:extLst>
          </p:cNvPr>
          <p:cNvSpPr txBox="1"/>
          <p:nvPr/>
        </p:nvSpPr>
        <p:spPr>
          <a:xfrm>
            <a:off x="265514" y="557062"/>
            <a:ext cx="18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Reconstruction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4EFCE0-536D-6ADE-A410-F5BCBA310FD0}"/>
              </a:ext>
            </a:extLst>
          </p:cNvPr>
          <p:cNvSpPr txBox="1"/>
          <p:nvPr/>
        </p:nvSpPr>
        <p:spPr>
          <a:xfrm>
            <a:off x="5272899" y="4026884"/>
            <a:ext cx="95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Truth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B62DC2-4481-C037-68B6-029297827157}"/>
              </a:ext>
            </a:extLst>
          </p:cNvPr>
          <p:cNvSpPr txBox="1"/>
          <p:nvPr/>
        </p:nvSpPr>
        <p:spPr>
          <a:xfrm>
            <a:off x="11073930" y="4212345"/>
            <a:ext cx="95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dPhi</a:t>
            </a:r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021C8C-5423-7F0F-1504-DB568251F357}"/>
              </a:ext>
            </a:extLst>
          </p:cNvPr>
          <p:cNvGrpSpPr/>
          <p:nvPr/>
        </p:nvGrpSpPr>
        <p:grpSpPr>
          <a:xfrm>
            <a:off x="7652794" y="4683886"/>
            <a:ext cx="3060984" cy="905039"/>
            <a:chOff x="7757652" y="4962786"/>
            <a:chExt cx="3060984" cy="90503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6ED533-585D-35C7-A334-513D83E7F052}"/>
                </a:ext>
              </a:extLst>
            </p:cNvPr>
            <p:cNvSpPr/>
            <p:nvPr/>
          </p:nvSpPr>
          <p:spPr>
            <a:xfrm>
              <a:off x="7757652" y="5124593"/>
              <a:ext cx="432619" cy="4571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F78D90A-82FE-17DC-7315-CCA92EBB5858}"/>
                </a:ext>
              </a:extLst>
            </p:cNvPr>
            <p:cNvSpPr/>
            <p:nvPr/>
          </p:nvSpPr>
          <p:spPr>
            <a:xfrm>
              <a:off x="7757652" y="5637440"/>
              <a:ext cx="432619" cy="4571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918BBDA-404D-5914-D3E5-1BF461EE22EA}"/>
                </a:ext>
              </a:extLst>
            </p:cNvPr>
            <p:cNvSpPr txBox="1"/>
            <p:nvPr/>
          </p:nvSpPr>
          <p:spPr>
            <a:xfrm>
              <a:off x="8337754" y="4962786"/>
              <a:ext cx="2477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Phi = 40~60,</a:t>
              </a:r>
              <a:r>
                <a:rPr lang="zh-CN" altLang="en-US"/>
                <a:t> </a:t>
              </a:r>
              <a:r>
                <a:rPr lang="en-US" altLang="zh-CN"/>
                <a:t>120~140</a:t>
              </a:r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346F968-78CA-34CE-61E6-B105B3C3F067}"/>
                </a:ext>
              </a:extLst>
            </p:cNvPr>
            <p:cNvSpPr txBox="1"/>
            <p:nvPr/>
          </p:nvSpPr>
          <p:spPr>
            <a:xfrm>
              <a:off x="8340906" y="5498493"/>
              <a:ext cx="2477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Phi = 60~</a:t>
              </a:r>
              <a:r>
                <a:rPr lang="en-US" altLang="zh-CN"/>
                <a:t>120</a:t>
              </a:r>
              <a:endParaRPr lang="en-US"/>
            </a:p>
          </p:txBody>
        </p:sp>
      </p:grpSp>
      <p:pic>
        <p:nvPicPr>
          <p:cNvPr id="19" name="Picture 18" descr="A graph with blue lines&#10;&#10;Description automatically generated">
            <a:extLst>
              <a:ext uri="{FF2B5EF4-FFF2-40B4-BE49-F238E27FC236}">
                <a16:creationId xmlns:a16="http://schemas.microsoft.com/office/drawing/2014/main" id="{F8A4BDCD-EB2C-3A15-1BBA-94056DCA55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396216"/>
            <a:ext cx="5486400" cy="187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9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A graph of a line&#10;&#10;Description automatically generated with medium confidence">
            <a:extLst>
              <a:ext uri="{FF2B5EF4-FFF2-40B4-BE49-F238E27FC236}">
                <a16:creationId xmlns:a16="http://schemas.microsoft.com/office/drawing/2014/main" id="{60573F26-E62D-49D6-7185-FA5A482B24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189"/>
            <a:ext cx="5486400" cy="3942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F2B636-7E62-873E-139B-D8B797B796FC}"/>
              </a:ext>
            </a:extLst>
          </p:cNvPr>
          <p:cNvSpPr txBox="1"/>
          <p:nvPr/>
        </p:nvSpPr>
        <p:spPr>
          <a:xfrm>
            <a:off x="6705600" y="506082"/>
            <a:ext cx="4847346" cy="1701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/>
              <a:t>Phi	LYSO2</a:t>
            </a:r>
          </a:p>
          <a:p>
            <a:pPr algn="ctr">
              <a:lnSpc>
                <a:spcPct val="150000"/>
              </a:lnSpc>
            </a:pPr>
            <a:r>
              <a:rPr lang="en-US" sz="2400"/>
              <a:t>Theta = 1.4°    Phi : 40 ~ 140°</a:t>
            </a:r>
          </a:p>
          <a:p>
            <a:pPr algn="ctr">
              <a:lnSpc>
                <a:spcPct val="150000"/>
              </a:lnSpc>
            </a:pPr>
            <a:r>
              <a:rPr lang="en-US" sz="2400"/>
              <a:t>100 Events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8931D2-8C31-4959-3A04-84C3AF2F288C}"/>
              </a:ext>
            </a:extLst>
          </p:cNvPr>
          <p:cNvSpPr txBox="1"/>
          <p:nvPr/>
        </p:nvSpPr>
        <p:spPr>
          <a:xfrm>
            <a:off x="11073930" y="4212345"/>
            <a:ext cx="95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dPhi</a:t>
            </a:r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F3C9724-8C9F-6961-BC8E-4F62256066C4}"/>
              </a:ext>
            </a:extLst>
          </p:cNvPr>
          <p:cNvGrpSpPr/>
          <p:nvPr/>
        </p:nvGrpSpPr>
        <p:grpSpPr>
          <a:xfrm>
            <a:off x="7652794" y="4683886"/>
            <a:ext cx="3060984" cy="905039"/>
            <a:chOff x="7757652" y="4962786"/>
            <a:chExt cx="3060984" cy="90503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BB06537-76BF-AD4A-D6DD-3797EF0583AD}"/>
                </a:ext>
              </a:extLst>
            </p:cNvPr>
            <p:cNvSpPr/>
            <p:nvPr/>
          </p:nvSpPr>
          <p:spPr>
            <a:xfrm>
              <a:off x="7757652" y="5124593"/>
              <a:ext cx="432619" cy="4571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FC778B1-99C0-4D5F-8FD0-B68A9A09F6FF}"/>
                </a:ext>
              </a:extLst>
            </p:cNvPr>
            <p:cNvSpPr/>
            <p:nvPr/>
          </p:nvSpPr>
          <p:spPr>
            <a:xfrm>
              <a:off x="7757652" y="5637440"/>
              <a:ext cx="432619" cy="4571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4512246-AC85-2A7E-AC5B-227E74B41279}"/>
                </a:ext>
              </a:extLst>
            </p:cNvPr>
            <p:cNvSpPr txBox="1"/>
            <p:nvPr/>
          </p:nvSpPr>
          <p:spPr>
            <a:xfrm>
              <a:off x="8337754" y="4962786"/>
              <a:ext cx="2477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Phi = 40~60,</a:t>
              </a:r>
              <a:r>
                <a:rPr lang="zh-CN" altLang="en-US"/>
                <a:t> </a:t>
              </a:r>
              <a:r>
                <a:rPr lang="en-US" altLang="zh-CN"/>
                <a:t>120~140</a:t>
              </a:r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6A69DFD-BA17-2CDE-B131-D96B048EB49A}"/>
                </a:ext>
              </a:extLst>
            </p:cNvPr>
            <p:cNvSpPr txBox="1"/>
            <p:nvPr/>
          </p:nvSpPr>
          <p:spPr>
            <a:xfrm>
              <a:off x="8340906" y="5498493"/>
              <a:ext cx="24777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Phi = 60~</a:t>
              </a:r>
              <a:r>
                <a:rPr lang="en-US" altLang="zh-CN"/>
                <a:t>120</a:t>
              </a:r>
              <a:endParaRPr lang="en-US"/>
            </a:p>
          </p:txBody>
        </p:sp>
      </p:grpSp>
      <p:pic>
        <p:nvPicPr>
          <p:cNvPr id="19" name="Picture 18" descr="A graph of a graph&#10;&#10;Description automatically generated">
            <a:extLst>
              <a:ext uri="{FF2B5EF4-FFF2-40B4-BE49-F238E27FC236}">
                <a16:creationId xmlns:a16="http://schemas.microsoft.com/office/drawing/2014/main" id="{62E80883-EBDA-7ABE-728C-8D2EB0C133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073" y="2373500"/>
            <a:ext cx="5486400" cy="1874750"/>
          </a:xfrm>
          <a:prstGeom prst="rect">
            <a:avLst/>
          </a:prstGeom>
        </p:spPr>
      </p:pic>
      <p:pic>
        <p:nvPicPr>
          <p:cNvPr id="34" name="Picture 33" descr="A graph with blue lines&#10;&#10;Description automatically generated">
            <a:extLst>
              <a:ext uri="{FF2B5EF4-FFF2-40B4-BE49-F238E27FC236}">
                <a16:creationId xmlns:a16="http://schemas.microsoft.com/office/drawing/2014/main" id="{7E00ECB0-B495-B9AE-ECB0-9B2EB08959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6216"/>
            <a:ext cx="5486400" cy="187475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F82F4E5-3584-5D69-728E-DF347F6D451F}"/>
              </a:ext>
            </a:extLst>
          </p:cNvPr>
          <p:cNvSpPr txBox="1"/>
          <p:nvPr/>
        </p:nvSpPr>
        <p:spPr>
          <a:xfrm>
            <a:off x="265514" y="557062"/>
            <a:ext cx="183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Reconstruction</a:t>
            </a:r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945C79-E0D5-796F-7387-1E2384EBFF2B}"/>
              </a:ext>
            </a:extLst>
          </p:cNvPr>
          <p:cNvSpPr txBox="1"/>
          <p:nvPr/>
        </p:nvSpPr>
        <p:spPr>
          <a:xfrm>
            <a:off x="5272899" y="4026884"/>
            <a:ext cx="95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/>
              <a:t>Truth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2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DF5304-384D-77EE-7D6D-942192A34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33875"/>
              </p:ext>
            </p:extLst>
          </p:nvPr>
        </p:nvGraphicFramePr>
        <p:xfrm>
          <a:off x="1697706" y="803455"/>
          <a:ext cx="1930398" cy="1841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466">
                  <a:extLst>
                    <a:ext uri="{9D8B030D-6E8A-4147-A177-3AD203B41FA5}">
                      <a16:colId xmlns:a16="http://schemas.microsoft.com/office/drawing/2014/main" val="3426520314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1058318779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2072172525"/>
                    </a:ext>
                  </a:extLst>
                </a:gridCol>
              </a:tblGrid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1718430247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3000504595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238536337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AF8FC1B-6301-E6F6-B4F1-FEC2AF31456D}"/>
              </a:ext>
            </a:extLst>
          </p:cNvPr>
          <p:cNvSpPr txBox="1"/>
          <p:nvPr/>
        </p:nvSpPr>
        <p:spPr>
          <a:xfrm>
            <a:off x="4693266" y="1150995"/>
            <a:ext cx="5368412" cy="1146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/>
              <a:t>找到能量沉积</a:t>
            </a:r>
            <a:r>
              <a:rPr lang="zh-CN" altLang="en-US" sz="2400">
                <a:solidFill>
                  <a:schemeClr val="tx2">
                    <a:lumMod val="75000"/>
                    <a:lumOff val="25000"/>
                  </a:schemeClr>
                </a:solidFill>
              </a:rPr>
              <a:t>极大值所在晶条</a:t>
            </a:r>
            <a:endParaRPr lang="en-US" altLang="zh-CN" sz="240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/>
              <a:t>即能量沉积大于周围</a:t>
            </a:r>
            <a:r>
              <a:rPr lang="en-US" altLang="zh-CN" sz="2400"/>
              <a:t>8</a:t>
            </a:r>
            <a:r>
              <a:rPr lang="zh-CN" altLang="en-US" sz="2400"/>
              <a:t>格</a:t>
            </a:r>
            <a:endParaRPr lang="en-US" sz="24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B90A2D-B7DE-A2CA-61A2-6705FB8F7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046053"/>
              </p:ext>
            </p:extLst>
          </p:nvPr>
        </p:nvGraphicFramePr>
        <p:xfrm>
          <a:off x="719397" y="3768545"/>
          <a:ext cx="2274525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905">
                  <a:extLst>
                    <a:ext uri="{9D8B030D-6E8A-4147-A177-3AD203B41FA5}">
                      <a16:colId xmlns:a16="http://schemas.microsoft.com/office/drawing/2014/main" val="2137587172"/>
                    </a:ext>
                  </a:extLst>
                </a:gridCol>
                <a:gridCol w="454905">
                  <a:extLst>
                    <a:ext uri="{9D8B030D-6E8A-4147-A177-3AD203B41FA5}">
                      <a16:colId xmlns:a16="http://schemas.microsoft.com/office/drawing/2014/main" val="3136367096"/>
                    </a:ext>
                  </a:extLst>
                </a:gridCol>
                <a:gridCol w="454905">
                  <a:extLst>
                    <a:ext uri="{9D8B030D-6E8A-4147-A177-3AD203B41FA5}">
                      <a16:colId xmlns:a16="http://schemas.microsoft.com/office/drawing/2014/main" val="3897726077"/>
                    </a:ext>
                  </a:extLst>
                </a:gridCol>
                <a:gridCol w="454905">
                  <a:extLst>
                    <a:ext uri="{9D8B030D-6E8A-4147-A177-3AD203B41FA5}">
                      <a16:colId xmlns:a16="http://schemas.microsoft.com/office/drawing/2014/main" val="3898051009"/>
                    </a:ext>
                  </a:extLst>
                </a:gridCol>
                <a:gridCol w="454905">
                  <a:extLst>
                    <a:ext uri="{9D8B030D-6E8A-4147-A177-3AD203B41FA5}">
                      <a16:colId xmlns:a16="http://schemas.microsoft.com/office/drawing/2014/main" val="1255320166"/>
                    </a:ext>
                  </a:extLst>
                </a:gridCol>
              </a:tblGrid>
              <a:tr h="44491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786363"/>
                  </a:ext>
                </a:extLst>
              </a:tr>
              <a:tr h="44491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297496"/>
                  </a:ext>
                </a:extLst>
              </a:tr>
              <a:tr h="44491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806654"/>
                  </a:ext>
                </a:extLst>
              </a:tr>
              <a:tr h="44491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80247"/>
                  </a:ext>
                </a:extLst>
              </a:tr>
              <a:tr h="444910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797934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88E3D-ADAB-4D39-1BDD-C438BD82E054}"/>
                  </a:ext>
                </a:extLst>
              </p:cNvPr>
              <p:cNvSpPr txBox="1"/>
              <p:nvPr/>
            </p:nvSpPr>
            <p:spPr>
              <a:xfrm>
                <a:off x="3628104" y="2991797"/>
                <a:ext cx="8142752" cy="2177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</m:oMath>
                </a14:m>
                <a:r>
                  <a:rPr lang="en-US" sz="240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/>
              </a:p>
              <a:p>
                <a:pPr>
                  <a:lnSpc>
                    <a:spcPct val="150000"/>
                  </a:lnSpc>
                </a:pPr>
                <a:r>
                  <a:rPr lang="zh-CN" altLang="en-US" sz="2400"/>
                  <a:t>中心晶体为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sz="2400"/>
                  <a:t>，</a:t>
                </a:r>
                <a:r>
                  <a:rPr lang="en-US" altLang="zh-CN" sz="2400"/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2400"/>
                  <a:t>，</a:t>
                </a:r>
                <a:r>
                  <a:rPr lang="en-US" sz="24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sz="24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zh-CN" altLang="en-US" sz="2400"/>
                  <a:t>为根据晶体大小的修正，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zh-CN" altLang="en-US" sz="2400"/>
                  <a:t>为权重参数，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/>
                  <a:t> </a:t>
                </a:r>
                <a:r>
                  <a:rPr lang="zh-CN" altLang="en-US" sz="2400"/>
                  <a:t>为晶体的能量沉积</a:t>
                </a:r>
                <a:endParaRPr lang="en-US" sz="240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6788E3D-ADAB-4D39-1BDD-C438BD82E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104" y="2991797"/>
                <a:ext cx="8142752" cy="2177391"/>
              </a:xfrm>
              <a:prstGeom prst="rect">
                <a:avLst/>
              </a:prstGeom>
              <a:blipFill>
                <a:blip r:embed="rId2"/>
                <a:stretch>
                  <a:fillRect l="-1123" r="-4940" b="-5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FC38962-EDAE-EF91-97DF-AA332D056AD7}"/>
              </a:ext>
            </a:extLst>
          </p:cNvPr>
          <p:cNvSpPr txBox="1"/>
          <p:nvPr/>
        </p:nvSpPr>
        <p:spPr>
          <a:xfrm>
            <a:off x="3628104" y="5707005"/>
            <a:ext cx="7364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若某外围晶体不存在，则与其中心对称的晶体也不计入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E1ACD94-52EA-FFC6-C5F0-4AB2D88123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140660"/>
              </p:ext>
            </p:extLst>
          </p:nvPr>
        </p:nvGraphicFramePr>
        <p:xfrm>
          <a:off x="1363409" y="3625313"/>
          <a:ext cx="1930398" cy="1841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466">
                  <a:extLst>
                    <a:ext uri="{9D8B030D-6E8A-4147-A177-3AD203B41FA5}">
                      <a16:colId xmlns:a16="http://schemas.microsoft.com/office/drawing/2014/main" val="3426520314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1058318779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2072172525"/>
                    </a:ext>
                  </a:extLst>
                </a:gridCol>
              </a:tblGrid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1718430247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3000504595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36337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0182431-F9E2-4BA4-03B3-DAB47BFAE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35864"/>
              </p:ext>
            </p:extLst>
          </p:nvPr>
        </p:nvGraphicFramePr>
        <p:xfrm>
          <a:off x="1363409" y="1391266"/>
          <a:ext cx="1930398" cy="1841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3466">
                  <a:extLst>
                    <a:ext uri="{9D8B030D-6E8A-4147-A177-3AD203B41FA5}">
                      <a16:colId xmlns:a16="http://schemas.microsoft.com/office/drawing/2014/main" val="3426520314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1058318779"/>
                    </a:ext>
                  </a:extLst>
                </a:gridCol>
                <a:gridCol w="643466">
                  <a:extLst>
                    <a:ext uri="{9D8B030D-6E8A-4147-A177-3AD203B41FA5}">
                      <a16:colId xmlns:a16="http://schemas.microsoft.com/office/drawing/2014/main" val="2072172525"/>
                    </a:ext>
                  </a:extLst>
                </a:gridCol>
              </a:tblGrid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1718430247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extLst>
                  <a:ext uri="{0D108BD9-81ED-4DB2-BD59-A6C34878D82A}">
                    <a16:rowId xmlns:a16="http://schemas.microsoft.com/office/drawing/2014/main" val="3000504595"/>
                  </a:ext>
                </a:extLst>
              </a:tr>
              <a:tr h="613807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/>
                </a:tc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 marL="150952" marR="150952" marT="75476" marB="75476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536337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D359342-BB4D-03B4-2A22-FF7613C3306C}"/>
                  </a:ext>
                </a:extLst>
              </p:cNvPr>
              <p:cNvSpPr txBox="1"/>
              <p:nvPr/>
            </p:nvSpPr>
            <p:spPr>
              <a:xfrm>
                <a:off x="4277032" y="1474839"/>
                <a:ext cx="7246374" cy="3824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000"/>
                  <a:t>能量沉积极大值位于边缘：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:r>
                  <a:rPr lang="zh-CN" altLang="en-US" sz="2000"/>
                  <a:t>总能量沉积与预期值</a:t>
                </a:r>
                <a14:m>
                  <m:oMath xmlns:m="http://schemas.openxmlformats.org/officeDocument/2006/math">
                    <m:r>
                      <a:rPr lang="en-US" altLang="zh-CN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CN" altLang="en-US" sz="2000"/>
                  <a:t>比较，若小于预期，则：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:r>
                  <a:rPr lang="en-US" sz="2000"/>
                  <a:t>    1.</a:t>
                </a:r>
                <a:r>
                  <a:rPr lang="zh-CN" altLang="en-US" sz="2000"/>
                  <a:t>获取探测范围外一格的位置（</a:t>
                </a:r>
                <a:r>
                  <a:rPr lang="zh-CN" altLang="en-US" sz="2000">
                    <a:solidFill>
                      <a:schemeClr val="accent6">
                        <a:lumMod val="75000"/>
                      </a:schemeClr>
                    </a:solidFill>
                  </a:rPr>
                  <a:t>图中绿色格</a:t>
                </a:r>
                <a:r>
                  <a:rPr lang="zh-CN" altLang="en-US" sz="2000"/>
                  <a:t>）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:r>
                  <a:rPr lang="en-US" sz="2000"/>
                  <a:t>    2.</a:t>
                </a:r>
                <a:r>
                  <a:rPr lang="zh-CN" altLang="en-US" sz="2000"/>
                  <a:t>根据与预期值的差，计算权重，目前采用公式：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=1.6×(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sz="2000"/>
              </a:p>
              <a:p>
                <a:pPr>
                  <a:lnSpc>
                    <a:spcPct val="150000"/>
                  </a:lnSpc>
                </a:pPr>
                <a:r>
                  <a:rPr lang="en-US" sz="2000"/>
                  <a:t>    3.</a:t>
                </a:r>
                <a:r>
                  <a:rPr lang="zh-CN" altLang="en-US" sz="2000"/>
                  <a:t>将重建位置向该格位置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000"/>
                  <a:t>偏移</a:t>
                </a:r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)/(1+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00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)/(1+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D359342-BB4D-03B4-2A22-FF7613C33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032" y="1474839"/>
                <a:ext cx="7246374" cy="3824060"/>
              </a:xfrm>
              <a:prstGeom prst="rect">
                <a:avLst/>
              </a:prstGeom>
              <a:blipFill>
                <a:blip r:embed="rId2"/>
                <a:stretch>
                  <a:fillRect l="-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098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220</Words>
  <Application>Microsoft Office PowerPoint</Application>
  <PresentationFormat>Widescreen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CelestialDust 256</dc:creator>
  <cp:lastModifiedBy>CelestialDust 256</cp:lastModifiedBy>
  <cp:revision>14</cp:revision>
  <dcterms:created xsi:type="dcterms:W3CDTF">2024-07-23T06:05:49Z</dcterms:created>
  <dcterms:modified xsi:type="dcterms:W3CDTF">2024-08-25T09:33:06Z</dcterms:modified>
</cp:coreProperties>
</file>