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1930" r:id="rId3"/>
    <p:sldId id="1931" r:id="rId4"/>
    <p:sldId id="1916" r:id="rId5"/>
    <p:sldId id="1910" r:id="rId6"/>
    <p:sldId id="1927" r:id="rId7"/>
    <p:sldId id="1908" r:id="rId8"/>
    <p:sldId id="1911" r:id="rId9"/>
    <p:sldId id="1903" r:id="rId10"/>
    <p:sldId id="1907" r:id="rId11"/>
    <p:sldId id="1846" r:id="rId12"/>
    <p:sldId id="1905" r:id="rId13"/>
    <p:sldId id="1913" r:id="rId14"/>
    <p:sldId id="1914" r:id="rId15"/>
    <p:sldId id="1915" r:id="rId16"/>
    <p:sldId id="1925" r:id="rId17"/>
    <p:sldId id="1926" r:id="rId18"/>
    <p:sldId id="1928" r:id="rId19"/>
    <p:sldId id="1912" r:id="rId2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1"/>
    <a:srgbClr val="0000FF"/>
    <a:srgbClr val="0B5AB2"/>
    <a:srgbClr val="00FA00"/>
    <a:srgbClr val="7F7F7F"/>
    <a:srgbClr val="FDE798"/>
    <a:srgbClr val="DE75C5"/>
    <a:srgbClr val="DC89C2"/>
    <a:srgbClr val="484BAF"/>
    <a:srgbClr val="0F7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715"/>
    <p:restoredTop sz="50000"/>
  </p:normalViewPr>
  <p:slideViewPr>
    <p:cSldViewPr snapToGrid="0" snapToObjects="1">
      <p:cViewPr varScale="1">
        <p:scale>
          <a:sx n="120" d="100"/>
          <a:sy n="120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09:52:12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0 354 24575,'49'52'0,"-5"-7"0,-22-7 0,-11-17 0,13 20 0,-19-24 0,3-1 0,-1-8 0,-6-1 0,7 8 0,-3-4 0,4 11 0,-1-9 0,6 10 0,-4 1 0,10 8 0,-9-10 0,3-4 0,-10-10 0,3 0 0,-6 0 0,6 1 0,-6 2 0,2-2 0,1 3 0,0-4 0,1 0 0,2 4 0,-3-3 0,4 2 0,-4 1 0,4-7 0,-8 6 0,7-10 0,-6 6 0,10 1 0,-9 4 0,29 30 0,0 14 0,24 19 0,-18-19 0,-11-18 0,-19-26 0,-3-7 0,1-23 0,16-28 0,13-18 0,-5 8 0,3 14 0,-2 5 0,-10 11 0,26-35 0,-16 18 0,22-24 0,-12 20 0,12-27 0,-34 57 0,1-16 0,-4 15 0,-3 4 0,0-1 0,-4 3 0,-1 4 0,1-3 0,-3 2 0,10-6 0,-14 6 0,13-2 0,-8 6 0,5-2 0,-3 3 0,4-8 0,7-2 0,6-5 0,-1 3 0,-1 3 0,0-2 0,-5 5 0,1-2 0,-7 5 0,-1 3 0,2-4 0,-5 0 0,3 4 0,-7 0 0,1 1 0,-2-2 0,1 1 0,0 0 0,1 1 0,-2-2 0,4-3 0,-5 0 0,26-17 0,-16 10 0,14-11 0,-15 14 0,-3 4 0,0 1 0,3-5 0,4-7 0,-2 1 0,8-8 0,-11 12 0,5-1 0,-7 7 0,0 0 0,0-3 0,3-1 0,-6-1 0,6 2 0,-10 3 0,6 4 0,-6 0 0,2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6T09:52:12.3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0 354 24575,'49'52'0,"-5"-7"0,-22-7 0,-11-17 0,13 20 0,-19-24 0,3-1 0,-1-8 0,-6-1 0,7 8 0,-3-4 0,4 11 0,-1-9 0,6 10 0,-4 1 0,10 8 0,-9-10 0,3-4 0,-10-10 0,3 0 0,-6 0 0,6 1 0,-6 2 0,2-2 0,1 3 0,0-4 0,1 0 0,2 4 0,-3-3 0,4 2 0,-4 1 0,4-7 0,-8 6 0,7-10 0,-6 6 0,10 1 0,-9 4 0,29 30 0,0 14 0,24 19 0,-18-19 0,-11-18 0,-19-26 0,-3-7 0,1-23 0,16-28 0,13-18 0,-5 8 0,3 14 0,-2 5 0,-10 11 0,26-35 0,-16 18 0,22-24 0,-12 20 0,12-27 0,-34 57 0,1-16 0,-4 15 0,-3 4 0,0-1 0,-4 3 0,-1 4 0,1-3 0,-3 2 0,10-6 0,-14 6 0,13-2 0,-8 6 0,5-2 0,-3 3 0,4-8 0,7-2 0,6-5 0,-1 3 0,-1 3 0,0-2 0,-5 5 0,1-2 0,-7 5 0,-1 3 0,2-4 0,-5 0 0,3 4 0,-7 0 0,1 1 0,-2-2 0,1 1 0,0 0 0,1 1 0,-2-2 0,4-3 0,-5 0 0,26-17 0,-16 10 0,14-11 0,-15 14 0,-3 4 0,0 1 0,3-5 0,4-7 0,-2 1 0,8-8 0,-11 12 0,5-1 0,-7 7 0,0 0 0,0-3 0,3-1 0,-6-1 0,6 2 0,-10 3 0,6 4 0,-6 0 0,2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13BA0-58D0-408E-87F5-B5D4485CB8AC}" type="datetimeFigureOut">
              <a:rPr lang="en-US" smtClean="0"/>
              <a:t>8/30/24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5300-01C4-4EC5-A4B4-F523C2562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5300-01C4-4EC5-A4B4-F523C25623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9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F2E2A70-BAC4-7F65-2A63-0B2CFA851B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F25DC4-A2FB-941C-E8E0-5F4763E7ACF8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8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67119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69895-2E93-024E-B62F-58D014B200D9}"/>
              </a:ext>
            </a:extLst>
          </p:cNvPr>
          <p:cNvSpPr txBox="1"/>
          <p:nvPr userDrawn="1"/>
        </p:nvSpPr>
        <p:spPr>
          <a:xfrm>
            <a:off x="4528457" y="645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4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27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>
            <a:lvl1pPr>
              <a:buClr>
                <a:srgbClr val="0F75BD"/>
              </a:buClr>
              <a:defRPr/>
            </a:lvl1pPr>
            <a:lvl2pPr>
              <a:buClr>
                <a:srgbClr val="0F75BD"/>
              </a:buClr>
              <a:defRPr/>
            </a:lvl2pPr>
            <a:lvl3pPr>
              <a:buClr>
                <a:srgbClr val="0F75BD"/>
              </a:buClr>
              <a:defRPr/>
            </a:lvl3pPr>
            <a:lvl4pPr>
              <a:buClr>
                <a:srgbClr val="0F75BD"/>
              </a:buClr>
              <a:defRPr/>
            </a:lvl4pPr>
            <a:lvl5pPr>
              <a:buClr>
                <a:srgbClr val="0F75BD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7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buClr>
                <a:srgbClr val="0F75BD"/>
              </a:buClr>
              <a:defRPr sz="3200"/>
            </a:lvl1pPr>
            <a:lvl2pPr>
              <a:buClr>
                <a:srgbClr val="0F75BD"/>
              </a:buClr>
              <a:defRPr sz="2800"/>
            </a:lvl2pPr>
            <a:lvl3pPr>
              <a:buClr>
                <a:srgbClr val="0F75BD"/>
              </a:buClr>
              <a:defRPr sz="2400"/>
            </a:lvl3pPr>
            <a:lvl4pPr>
              <a:buClr>
                <a:srgbClr val="0F75BD"/>
              </a:buClr>
              <a:defRPr sz="2000"/>
            </a:lvl4pPr>
            <a:lvl5pPr>
              <a:buClr>
                <a:srgbClr val="0F75BD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172087"/>
            <a:ext cx="8543925" cy="600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168400"/>
            <a:ext cx="8543925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D98D-72B3-3D49-9BC1-B5043B0D1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6176963"/>
            <a:ext cx="9902952" cy="678299"/>
          </a:xfrm>
          <a:prstGeom prst="rect">
            <a:avLst/>
          </a:prstGeom>
          <a:gradFill flip="none" rotWithShape="1">
            <a:gsLst>
              <a:gs pos="94020">
                <a:schemeClr val="bg1"/>
              </a:gs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681038" y="937846"/>
            <a:ext cx="8543925" cy="2344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2EB6D3-F519-2346-A983-ABBB74A22DC8}"/>
              </a:ext>
            </a:extLst>
          </p:cNvPr>
          <p:cNvSpPr txBox="1">
            <a:spLocks/>
          </p:cNvSpPr>
          <p:nvPr userDrawn="1"/>
        </p:nvSpPr>
        <p:spPr>
          <a:xfrm>
            <a:off x="7553325" y="6318034"/>
            <a:ext cx="222885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5FD98D-72B3-3D49-9BC1-B5043B0D15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AB0782B-A677-839A-6575-290998B17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9677"/>
            <a:ext cx="1524144" cy="6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ECCD8BA-0F4C-3B50-BF10-339FE8EF39D6}"/>
              </a:ext>
            </a:extLst>
          </p:cNvPr>
          <p:cNvSpPr txBox="1"/>
          <p:nvPr userDrawn="1"/>
        </p:nvSpPr>
        <p:spPr>
          <a:xfrm>
            <a:off x="4363453" y="6344561"/>
            <a:ext cx="180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Yunyun</a:t>
            </a:r>
            <a:r>
              <a:rPr lang="zh-CN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Fan, IHEP</a:t>
            </a:r>
            <a:endParaRPr lang="en-CN" sz="1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9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448" y="1753311"/>
            <a:ext cx="8918303" cy="2454541"/>
          </a:xfrm>
        </p:spPr>
        <p:txBody>
          <a:bodyPr>
            <a:noAutofit/>
          </a:bodyPr>
          <a:lstStyle/>
          <a:p>
            <a:br>
              <a:rPr lang="en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r>
              <a:rPr lang="en-US" altLang="zh-CN" sz="4800" b="1" i="0" u="none" strike="noStrike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CEPC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Time of flight and outer tracker with</a:t>
            </a:r>
            <a:r>
              <a:rPr lang="zh-CN" altLang="en-US" sz="4800" b="1" dirty="0">
                <a:solidFill>
                  <a:srgbClr val="1A63A0"/>
                </a:solidFill>
                <a:latin typeface="Roboto" panose="02000000000000000000" pitchFamily="2" charset="0"/>
              </a:rPr>
              <a:t> </a:t>
            </a:r>
            <a: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  <a:t>LGAD</a:t>
            </a:r>
            <a:br>
              <a:rPr lang="en-US" altLang="zh-CN" sz="4800" b="1" dirty="0">
                <a:solidFill>
                  <a:srgbClr val="1A63A0"/>
                </a:solidFill>
                <a:latin typeface="Roboto" panose="02000000000000000000" pitchFamily="2" charset="0"/>
              </a:rPr>
            </a:br>
            <a:endParaRPr lang="en-US" altLang="zh-CN" sz="4800" b="1" dirty="0">
              <a:solidFill>
                <a:srgbClr val="1A63A0"/>
              </a:solidFill>
              <a:latin typeface="Roboto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312" y="3694989"/>
            <a:ext cx="8831439" cy="2004811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en-US" sz="2800" b="1" dirty="0"/>
              <a:t>Yunyun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Fan</a:t>
            </a:r>
            <a:endParaRPr lang="en-US" altLang="zh-CN" sz="2800" dirty="0"/>
          </a:p>
          <a:p>
            <a:r>
              <a:rPr lang="en-US" dirty="0">
                <a:solidFill>
                  <a:schemeClr val="tx2"/>
                </a:solidFill>
              </a:rPr>
              <a:t>Aug. </a:t>
            </a:r>
            <a:r>
              <a:rPr lang="en-US" altLang="zh-CN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0, 2024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F837-1369-B332-B0F1-FE72642F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Dimension</a:t>
            </a:r>
            <a:r>
              <a:rPr lang="zh-CN" altLang="en-US" dirty="0"/>
              <a:t>：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urgent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A1283-3AB3-7C3E-CFC8-F2996463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991EB-1D57-6BDE-1E92-AFA16B297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18" y="1508453"/>
            <a:ext cx="7772400" cy="43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2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94BE-F17C-DEAD-00D5-2CD4C6DA5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altLang="zh-CN" dirty="0"/>
              <a:t>E</a:t>
            </a:r>
            <a:r>
              <a:rPr lang="en-US" altLang="zh-CN" dirty="0" err="1"/>
              <a:t>stimate</a:t>
            </a:r>
            <a:r>
              <a:rPr lang="en-US" altLang="zh-CN" dirty="0"/>
              <a:t> of the Electronics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D2C20C7F-E03C-6CD4-C090-4C6451E77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792" y="1050115"/>
            <a:ext cx="6351304" cy="21714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407A322-DAA2-07C8-000C-4A233DB7C05A}"/>
              </a:ext>
            </a:extLst>
          </p:cNvPr>
          <p:cNvGrpSpPr/>
          <p:nvPr/>
        </p:nvGrpSpPr>
        <p:grpSpPr>
          <a:xfrm>
            <a:off x="9307838" y="3650036"/>
            <a:ext cx="405980" cy="820407"/>
            <a:chOff x="8611923" y="3609576"/>
            <a:chExt cx="405980" cy="8204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7B9B4F-7138-5302-DA31-2E1525B7CE51}"/>
                </a:ext>
              </a:extLst>
            </p:cNvPr>
            <p:cNvGrpSpPr/>
            <p:nvPr/>
          </p:nvGrpSpPr>
          <p:grpSpPr>
            <a:xfrm>
              <a:off x="8614473" y="3609576"/>
              <a:ext cx="403430" cy="820407"/>
              <a:chOff x="8614473" y="3609576"/>
              <a:chExt cx="403430" cy="820407"/>
            </a:xfrm>
          </p:grpSpPr>
          <p:cxnSp>
            <p:nvCxnSpPr>
              <p:cNvPr id="8" name="直接箭头连接符 18">
                <a:extLst>
                  <a:ext uri="{FF2B5EF4-FFF2-40B4-BE49-F238E27FC236}">
                    <a16:creationId xmlns:a16="http://schemas.microsoft.com/office/drawing/2014/main" id="{1671FE7A-47CA-1DB9-76D3-47D5CE490F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14473" y="3641393"/>
                <a:ext cx="0" cy="47998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矩形 23">
                <a:extLst>
                  <a:ext uri="{FF2B5EF4-FFF2-40B4-BE49-F238E27FC236}">
                    <a16:creationId xmlns:a16="http://schemas.microsoft.com/office/drawing/2014/main" id="{2907286C-8BF9-0BE9-8F1A-D784B56AD5DA}"/>
                  </a:ext>
                </a:extLst>
              </p:cNvPr>
              <p:cNvSpPr/>
              <p:nvPr/>
            </p:nvSpPr>
            <p:spPr>
              <a:xfrm>
                <a:off x="8617024" y="3609576"/>
                <a:ext cx="282450" cy="317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63" b="1" dirty="0"/>
                  <a:t>Y</a:t>
                </a:r>
              </a:p>
            </p:txBody>
          </p:sp>
          <p:sp>
            <p:nvSpPr>
              <p:cNvPr id="10" name="矩形 29">
                <a:extLst>
                  <a:ext uri="{FF2B5EF4-FFF2-40B4-BE49-F238E27FC236}">
                    <a16:creationId xmlns:a16="http://schemas.microsoft.com/office/drawing/2014/main" id="{303E8044-B222-4860-E5B3-4327BCFE856F}"/>
                  </a:ext>
                </a:extLst>
              </p:cNvPr>
              <p:cNvSpPr/>
              <p:nvPr/>
            </p:nvSpPr>
            <p:spPr>
              <a:xfrm>
                <a:off x="8764973" y="4112524"/>
                <a:ext cx="252930" cy="31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63" b="1" dirty="0"/>
                  <a:t>Z</a:t>
                </a:r>
              </a:p>
            </p:txBody>
          </p:sp>
        </p:grpSp>
        <p:cxnSp>
          <p:nvCxnSpPr>
            <p:cNvPr id="12" name="直接箭头连接符 25">
              <a:extLst>
                <a:ext uri="{FF2B5EF4-FFF2-40B4-BE49-F238E27FC236}">
                  <a16:creationId xmlns:a16="http://schemas.microsoft.com/office/drawing/2014/main" id="{633D8107-CC32-8EC9-3270-082F3B7B7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1923" y="4112524"/>
              <a:ext cx="40343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A453286-1492-5405-F589-8FEFE3489968}"/>
              </a:ext>
            </a:extLst>
          </p:cNvPr>
          <p:cNvSpPr txBox="1"/>
          <p:nvPr/>
        </p:nvSpPr>
        <p:spPr>
          <a:xfrm>
            <a:off x="506536" y="3483991"/>
            <a:ext cx="5511253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1</a:t>
            </a:r>
            <a:r>
              <a:rPr lang="zh-CN" altLang="en-US" sz="1400" dirty="0"/>
              <a:t>：</a:t>
            </a:r>
            <a:r>
              <a:rPr lang="en-US" altLang="zh-CN" sz="1400" dirty="0"/>
              <a:t>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PCB</a:t>
            </a:r>
            <a:r>
              <a:rPr lang="zh-CN" altLang="en-US" sz="1200" dirty="0"/>
              <a:t>：</a:t>
            </a:r>
            <a:r>
              <a:rPr lang="en-US" altLang="zh-CN" sz="1200" dirty="0"/>
              <a:t>1.6 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200" dirty="0"/>
              <a:t>ASIC</a:t>
            </a:r>
            <a:r>
              <a:rPr lang="zh-CN" altLang="en-US" sz="1200" dirty="0"/>
              <a:t>：</a:t>
            </a:r>
            <a:r>
              <a:rPr lang="en-US" altLang="zh-CN" sz="1200" dirty="0"/>
              <a:t>3 mm</a:t>
            </a:r>
          </a:p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2: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一级汇总供电：</a:t>
            </a:r>
            <a:r>
              <a:rPr lang="en-US" altLang="zh-CN" sz="1100" dirty="0"/>
              <a:t>3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3</a:t>
            </a:r>
            <a:r>
              <a:rPr lang="zh-CN" altLang="en-US" sz="1400" dirty="0"/>
              <a:t>：</a:t>
            </a:r>
            <a:r>
              <a:rPr lang="en-US" altLang="zh-CN" sz="1400" b="1" dirty="0">
                <a:solidFill>
                  <a:srgbClr val="C00000"/>
                </a:solidFill>
              </a:rPr>
              <a:t>14.6mm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电源模块：</a:t>
            </a:r>
            <a:r>
              <a:rPr lang="en-US" altLang="zh-CN" sz="1100" dirty="0"/>
              <a:t>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光电复合电缆：</a:t>
            </a:r>
            <a:r>
              <a:rPr lang="en-US" altLang="zh-CN" sz="1100" dirty="0"/>
              <a:t>5mm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弯折走线空间：</a:t>
            </a:r>
            <a:r>
              <a:rPr lang="en-US" altLang="zh-CN" sz="1100" dirty="0"/>
              <a:t>2mm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sz="1100" dirty="0"/>
              <a:t>PCB</a:t>
            </a:r>
            <a:r>
              <a:rPr lang="zh-CN" altLang="en-US" sz="1100" dirty="0"/>
              <a:t>：</a:t>
            </a:r>
            <a:r>
              <a:rPr lang="en-US" altLang="zh-CN" sz="1100" dirty="0"/>
              <a:t>1.6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thickness</a:t>
            </a:r>
            <a:r>
              <a:rPr lang="zh-CN" altLang="en-US" sz="1400" dirty="0"/>
              <a:t> </a:t>
            </a:r>
            <a:r>
              <a:rPr lang="en-US" altLang="zh-CN" sz="1400" dirty="0"/>
              <a:t>of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region</a:t>
            </a:r>
            <a:r>
              <a:rPr lang="zh-CN" altLang="en-US" sz="1400" dirty="0"/>
              <a:t> </a:t>
            </a:r>
            <a:r>
              <a:rPr lang="en-US" altLang="zh-CN" sz="1400" dirty="0"/>
              <a:t>4</a:t>
            </a:r>
            <a:r>
              <a:rPr lang="zh-CN" altLang="en-US" sz="1400" dirty="0"/>
              <a:t>：</a:t>
            </a:r>
            <a:r>
              <a:rPr lang="en-US" altLang="zh-CN" sz="1400" dirty="0"/>
              <a:t>6</a:t>
            </a:r>
            <a:r>
              <a:rPr lang="zh-CN" altLang="en-US" sz="1400" dirty="0"/>
              <a:t> </a:t>
            </a:r>
            <a:r>
              <a:rPr lang="en-US" altLang="zh-CN" sz="14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柔性板厚度：</a:t>
            </a:r>
            <a:r>
              <a:rPr lang="en-US" altLang="zh-CN" sz="1100" dirty="0"/>
              <a:t>1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100" dirty="0"/>
              <a:t>二级汇总电缆：</a:t>
            </a:r>
            <a:r>
              <a:rPr lang="en-US" altLang="zh-CN" sz="1100" dirty="0"/>
              <a:t>5</a:t>
            </a:r>
            <a:r>
              <a:rPr lang="zh-CN" altLang="en-US" sz="1100" dirty="0"/>
              <a:t> </a:t>
            </a:r>
            <a:r>
              <a:rPr lang="en-US" altLang="zh-CN" sz="1100" dirty="0"/>
              <a:t>mm</a:t>
            </a:r>
            <a:r>
              <a:rPr lang="zh-CN" altLang="en-US" sz="1100" dirty="0"/>
              <a:t> （高低压供电，光纤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2E0C7-8210-0C6E-88D5-0F1DCFB6B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89"/>
          <a:stretch/>
        </p:blipFill>
        <p:spPr>
          <a:xfrm>
            <a:off x="5601697" y="4042647"/>
            <a:ext cx="3394506" cy="16617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27254A-1A54-7961-1589-C17922456145}"/>
              </a:ext>
            </a:extLst>
          </p:cNvPr>
          <p:cNvSpPr/>
          <p:nvPr/>
        </p:nvSpPr>
        <p:spPr>
          <a:xfrm>
            <a:off x="4750902" y="4851658"/>
            <a:ext cx="273353" cy="67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6C124D5-2EDA-92BA-F4BC-2137FC7CA6CA}"/>
              </a:ext>
            </a:extLst>
          </p:cNvPr>
          <p:cNvSpPr/>
          <p:nvPr/>
        </p:nvSpPr>
        <p:spPr>
          <a:xfrm>
            <a:off x="1584960" y="1219200"/>
            <a:ext cx="609944" cy="15239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E15A2DD-BEB0-9E42-5126-ABC7D900ED0D}"/>
              </a:ext>
            </a:extLst>
          </p:cNvPr>
          <p:cNvSpPr/>
          <p:nvPr/>
        </p:nvSpPr>
        <p:spPr>
          <a:xfrm>
            <a:off x="4175760" y="1737361"/>
            <a:ext cx="609944" cy="11658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14B1CC7-2F67-2831-81F6-AE09992E2A63}"/>
              </a:ext>
            </a:extLst>
          </p:cNvPr>
          <p:cNvSpPr/>
          <p:nvPr/>
        </p:nvSpPr>
        <p:spPr>
          <a:xfrm>
            <a:off x="3105147" y="2659380"/>
            <a:ext cx="609944" cy="2286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9D800E7-E143-1E5E-A281-21CA29B41389}"/>
              </a:ext>
            </a:extLst>
          </p:cNvPr>
          <p:cNvSpPr/>
          <p:nvPr/>
        </p:nvSpPr>
        <p:spPr>
          <a:xfrm>
            <a:off x="1790700" y="2895601"/>
            <a:ext cx="5341413" cy="22860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A44408-5C76-4A8E-1176-7875C3EAFA1A}"/>
              </a:ext>
            </a:extLst>
          </p:cNvPr>
          <p:cNvSpPr txBox="1"/>
          <p:nvPr/>
        </p:nvSpPr>
        <p:spPr>
          <a:xfrm>
            <a:off x="213431" y="1156058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EEAFCE-319E-67A6-4252-62A93956AA12}"/>
              </a:ext>
            </a:extLst>
          </p:cNvPr>
          <p:cNvCxnSpPr>
            <a:cxnSpLocks/>
          </p:cNvCxnSpPr>
          <p:nvPr/>
        </p:nvCxnSpPr>
        <p:spPr>
          <a:xfrm>
            <a:off x="1104900" y="1450380"/>
            <a:ext cx="480060" cy="4012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1764475-2A0B-2CD2-5DEE-08C59F0EBB11}"/>
              </a:ext>
            </a:extLst>
          </p:cNvPr>
          <p:cNvSpPr txBox="1"/>
          <p:nvPr/>
        </p:nvSpPr>
        <p:spPr>
          <a:xfrm>
            <a:off x="2213954" y="3189344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CN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952A9A8-C537-5E41-BEC2-5D6AE8A48B65}"/>
              </a:ext>
            </a:extLst>
          </p:cNvPr>
          <p:cNvCxnSpPr>
            <a:cxnSpLocks/>
          </p:cNvCxnSpPr>
          <p:nvPr/>
        </p:nvCxnSpPr>
        <p:spPr>
          <a:xfrm flipV="1">
            <a:off x="3120531" y="2809321"/>
            <a:ext cx="283265" cy="5646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5AFB545-2516-57E0-6EB5-942A6613B0C0}"/>
              </a:ext>
            </a:extLst>
          </p:cNvPr>
          <p:cNvSpPr txBox="1"/>
          <p:nvPr/>
        </p:nvSpPr>
        <p:spPr>
          <a:xfrm>
            <a:off x="3982779" y="3156680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CN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B563170-E5F9-005C-60A9-F1DCA9AD9E24}"/>
              </a:ext>
            </a:extLst>
          </p:cNvPr>
          <p:cNvCxnSpPr>
            <a:cxnSpLocks/>
          </p:cNvCxnSpPr>
          <p:nvPr/>
        </p:nvCxnSpPr>
        <p:spPr>
          <a:xfrm flipV="1">
            <a:off x="4219594" y="2809321"/>
            <a:ext cx="15930" cy="39539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21CA51D-DBB6-F6C9-6D75-4C5A56EBFADD}"/>
              </a:ext>
            </a:extLst>
          </p:cNvPr>
          <p:cNvSpPr txBox="1"/>
          <p:nvPr/>
        </p:nvSpPr>
        <p:spPr>
          <a:xfrm>
            <a:off x="7650480" y="2488616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4</a:t>
            </a:r>
            <a:endParaRPr lang="en-C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6A7D3A8-5FF3-B85E-DA3E-B2896184D892}"/>
              </a:ext>
            </a:extLst>
          </p:cNvPr>
          <p:cNvCxnSpPr>
            <a:cxnSpLocks/>
          </p:cNvCxnSpPr>
          <p:nvPr/>
        </p:nvCxnSpPr>
        <p:spPr>
          <a:xfrm flipH="1">
            <a:off x="7018020" y="2738906"/>
            <a:ext cx="632460" cy="2221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5274BB-7184-98C9-1682-80219131F9FB}"/>
              </a:ext>
            </a:extLst>
          </p:cNvPr>
          <p:cNvSpPr txBox="1"/>
          <p:nvPr/>
        </p:nvSpPr>
        <p:spPr>
          <a:xfrm>
            <a:off x="6790516" y="3680311"/>
            <a:ext cx="114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Region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464405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628A-92F4-AE1A-1322-25EE767F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ECB-6D8A-F247-E048-93883BA4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</a:p>
          <a:p>
            <a:r>
              <a:rPr lang="en-US" dirty="0"/>
              <a:t>Strip</a:t>
            </a:r>
            <a:r>
              <a:rPr lang="zh-CN" altLang="en-US" dirty="0"/>
              <a:t>：</a:t>
            </a:r>
            <a:r>
              <a:rPr lang="en-US" altLang="zh-CN" dirty="0"/>
              <a:t>0.1mm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DC3314-6723-5D63-F784-A3ECDBD76FDF}"/>
              </a:ext>
            </a:extLst>
          </p:cNvPr>
          <p:cNvGraphicFramePr>
            <a:graphicFrameLocks noGrp="1"/>
          </p:cNvGraphicFramePr>
          <p:nvPr/>
        </p:nvGraphicFramePr>
        <p:xfrm>
          <a:off x="1074928" y="2511437"/>
          <a:ext cx="727964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215398082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817291164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2053210365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79571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</a:t>
                      </a:r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Hz/cm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strip</a:t>
                      </a:r>
                    </a:p>
                    <a:p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3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1254.4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9.8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35k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  <a:r>
                        <a:rPr lang="zh-CN" altLang="en-US" dirty="0"/>
                        <a:t> ）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209.12k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2415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437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55CB0-E064-45B7-9DAD-8B361DE79880}"/>
              </a:ext>
            </a:extLst>
          </p:cNvPr>
          <p:cNvSpPr txBox="1"/>
          <p:nvPr/>
        </p:nvSpPr>
        <p:spPr>
          <a:xfrm>
            <a:off x="933196" y="4442510"/>
            <a:ext cx="746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：</a:t>
            </a:r>
            <a:r>
              <a:rPr lang="en-US" altLang="zh-CN" dirty="0"/>
              <a:t>2-3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：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0.245% (10bit,1 µs deadtime)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EFD0A-5658-7CB3-81D1-189B0F95F03E}"/>
              </a:ext>
            </a:extLst>
          </p:cNvPr>
          <p:cNvSpPr txBox="1"/>
          <p:nvPr/>
        </p:nvSpPr>
        <p:spPr>
          <a:xfrm>
            <a:off x="6099048" y="1309013"/>
            <a:ext cx="29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Updated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new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CEPCSW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4D73-9EDD-25C7-E2A3-BB9F464D31EA}"/>
              </a:ext>
            </a:extLst>
          </p:cNvPr>
          <p:cNvSpPr txBox="1"/>
          <p:nvPr/>
        </p:nvSpPr>
        <p:spPr>
          <a:xfrm>
            <a:off x="608076" y="2073730"/>
            <a:ext cx="40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Maximum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hit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rate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estimation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2647F-D502-9855-75FC-35D24D1CB00A}"/>
              </a:ext>
            </a:extLst>
          </p:cNvPr>
          <p:cNvSpPr txBox="1"/>
          <p:nvPr/>
        </p:nvSpPr>
        <p:spPr>
          <a:xfrm>
            <a:off x="6111282" y="1733026"/>
            <a:ext cx="246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</a:t>
            </a:r>
            <a:r>
              <a:rPr lang="zh-CN" altLang="en-US" b="1" dirty="0"/>
              <a:t> </a:t>
            </a:r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100K</a:t>
            </a:r>
            <a:r>
              <a:rPr lang="zh-CN" altLang="en-US" b="1" dirty="0"/>
              <a:t> </a:t>
            </a:r>
            <a:r>
              <a:rPr lang="en-US" altLang="zh-CN" b="1" dirty="0"/>
              <a:t>Hz/cm</a:t>
            </a:r>
            <a:r>
              <a:rPr lang="en-US" altLang="zh-CN" b="1" baseline="30000" dirty="0"/>
              <a:t>2</a:t>
            </a:r>
            <a:endParaRPr lang="en-US" b="1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69518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628A-92F4-AE1A-1322-25EE767F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ECB-6D8A-F247-E048-93883BA4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</a:p>
          <a:p>
            <a:r>
              <a:rPr lang="en-US" dirty="0"/>
              <a:t>Strip</a:t>
            </a:r>
            <a:r>
              <a:rPr lang="zh-CN" altLang="en-US" dirty="0"/>
              <a:t>：</a:t>
            </a:r>
            <a:r>
              <a:rPr lang="en-US" altLang="zh-CN" dirty="0"/>
              <a:t>0.1mm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DC3314-6723-5D63-F784-A3ECDBD76FDF}"/>
              </a:ext>
            </a:extLst>
          </p:cNvPr>
          <p:cNvGraphicFramePr>
            <a:graphicFrameLocks noGrp="1"/>
          </p:cNvGraphicFramePr>
          <p:nvPr/>
        </p:nvGraphicFramePr>
        <p:xfrm>
          <a:off x="1074928" y="2511437"/>
          <a:ext cx="727964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215398082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817291164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2053210365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79571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</a:t>
                      </a:r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Hz/cm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strip</a:t>
                      </a:r>
                    </a:p>
                    <a:p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3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1254.4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9.8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3k</a:t>
                      </a:r>
                      <a:r>
                        <a:rPr lang="zh-CN" altLang="en-US" dirty="0"/>
                        <a:t> 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26k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207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437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55CB0-E064-45B7-9DAD-8B361DE79880}"/>
              </a:ext>
            </a:extLst>
          </p:cNvPr>
          <p:cNvSpPr txBox="1"/>
          <p:nvPr/>
        </p:nvSpPr>
        <p:spPr>
          <a:xfrm>
            <a:off x="933196" y="4442510"/>
            <a:ext cx="746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：</a:t>
            </a:r>
            <a:r>
              <a:rPr lang="en-US" altLang="zh-CN" dirty="0"/>
              <a:t>1-2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（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within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：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EFD0A-5658-7CB3-81D1-189B0F95F03E}"/>
              </a:ext>
            </a:extLst>
          </p:cNvPr>
          <p:cNvSpPr txBox="1"/>
          <p:nvPr/>
        </p:nvSpPr>
        <p:spPr>
          <a:xfrm>
            <a:off x="6099048" y="1309013"/>
            <a:ext cx="29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Updated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new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CEPCSW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4D73-9EDD-25C7-E2A3-BB9F464D31EA}"/>
              </a:ext>
            </a:extLst>
          </p:cNvPr>
          <p:cNvSpPr txBox="1"/>
          <p:nvPr/>
        </p:nvSpPr>
        <p:spPr>
          <a:xfrm>
            <a:off x="608076" y="2073730"/>
            <a:ext cx="40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>
                <a:solidFill>
                  <a:srgbClr val="C00000"/>
                </a:solidFill>
              </a:rPr>
              <a:t>Average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hit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rate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estimation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2647F-D502-9855-75FC-35D24D1CB00A}"/>
              </a:ext>
            </a:extLst>
          </p:cNvPr>
          <p:cNvSpPr txBox="1"/>
          <p:nvPr/>
        </p:nvSpPr>
        <p:spPr>
          <a:xfrm>
            <a:off x="6111282" y="1733026"/>
            <a:ext cx="246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</a:t>
            </a:r>
            <a:r>
              <a:rPr lang="zh-CN" altLang="en-US" b="1" dirty="0"/>
              <a:t> </a:t>
            </a:r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100K</a:t>
            </a:r>
            <a:r>
              <a:rPr lang="zh-CN" altLang="en-US" b="1" dirty="0"/>
              <a:t> </a:t>
            </a:r>
            <a:r>
              <a:rPr lang="en-US" altLang="zh-CN" b="1" dirty="0"/>
              <a:t>Hz/cm</a:t>
            </a:r>
            <a:r>
              <a:rPr lang="en-US" altLang="zh-CN" b="1" baseline="30000" dirty="0"/>
              <a:t>2</a:t>
            </a:r>
            <a:endParaRPr lang="en-US" b="1" dirty="0"/>
          </a:p>
          <a:p>
            <a:endParaRPr lang="en-C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9BBBF6-1AAF-0A03-949D-E056A5EB5B60}"/>
              </a:ext>
            </a:extLst>
          </p:cNvPr>
          <p:cNvSpPr txBox="1"/>
          <p:nvPr/>
        </p:nvSpPr>
        <p:spPr>
          <a:xfrm>
            <a:off x="278296" y="5365840"/>
            <a:ext cx="2951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calculation</a:t>
            </a:r>
            <a:r>
              <a:rPr lang="zh-CN" altLang="en-US" dirty="0"/>
              <a:t> </a:t>
            </a:r>
            <a:r>
              <a:rPr lang="en-US" altLang="zh-CN" dirty="0"/>
              <a:t>method</a:t>
            </a:r>
            <a:r>
              <a:rPr lang="zh-CN" altLang="en-US" dirty="0"/>
              <a:t>：</a:t>
            </a:r>
            <a:endParaRPr lang="en-US" altLang="zh-CN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43955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B1F1-FF18-173D-B93B-5B3A0ECF4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39B3-89C1-058A-E47E-4E8BF772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CF801-D535-F283-23DE-A780B8AEF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36" y="918896"/>
            <a:ext cx="9686934" cy="53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8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1DB57-671F-A614-CDE5-3C70272E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083AF-F1A1-0E6D-42A1-643634337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0EACE-9102-7D97-5591-F6BF5414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29" y="384497"/>
            <a:ext cx="8761833" cy="51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7BCC-AF9D-814B-C097-F63809CD8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N" dirty="0"/>
              <a:t>Stress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endParaRPr lang="en-C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340D9C-2F2D-D34B-0A68-6DF7308B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5174"/>
            <a:ext cx="6094285" cy="407786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92E627-8686-581C-C264-04E0360C8FF3}"/>
              </a:ext>
            </a:extLst>
          </p:cNvPr>
          <p:cNvSpPr txBox="1">
            <a:spLocks/>
          </p:cNvSpPr>
          <p:nvPr/>
        </p:nvSpPr>
        <p:spPr>
          <a:xfrm>
            <a:off x="681037" y="1067818"/>
            <a:ext cx="8194737" cy="465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Stick the OTK barrel directly to the TPC is OK</a:t>
            </a:r>
            <a:r>
              <a:rPr lang="en-CN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2E19D9-EC50-8E4A-E25A-B887A687DA4B}"/>
              </a:ext>
            </a:extLst>
          </p:cNvPr>
          <p:cNvSpPr txBox="1">
            <a:spLocks/>
          </p:cNvSpPr>
          <p:nvPr/>
        </p:nvSpPr>
        <p:spPr>
          <a:xfrm>
            <a:off x="681036" y="1579845"/>
            <a:ext cx="7243763" cy="465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</a:t>
            </a:r>
            <a:r>
              <a:rPr lang="en-US" dirty="0"/>
              <a:t>tress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 </a:t>
            </a:r>
            <a:r>
              <a:rPr lang="en-US" altLang="zh-CN" dirty="0"/>
              <a:t>showed</a:t>
            </a:r>
            <a:r>
              <a:rPr lang="zh-CN" altLang="en-US" dirty="0"/>
              <a:t> </a:t>
            </a:r>
            <a:r>
              <a:rPr lang="en-US" altLang="zh-CN" dirty="0"/>
              <a:t>0.2mm</a:t>
            </a:r>
            <a:r>
              <a:rPr lang="zh-CN" altLang="en-US" dirty="0"/>
              <a:t> </a:t>
            </a:r>
            <a:r>
              <a:rPr lang="en-US" altLang="zh-CN" dirty="0"/>
              <a:t>TPC</a:t>
            </a:r>
            <a:r>
              <a:rPr lang="zh-CN" altLang="en-US" dirty="0"/>
              <a:t> </a:t>
            </a:r>
            <a:r>
              <a:rPr lang="en-US" altLang="zh-CN" dirty="0"/>
              <a:t>barrel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bear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100kg</a:t>
            </a:r>
            <a:r>
              <a:rPr lang="zh-CN" altLang="en-US" dirty="0"/>
              <a:t> </a:t>
            </a:r>
            <a:r>
              <a:rPr lang="en-US" altLang="zh-CN" dirty="0"/>
              <a:t>OTK</a:t>
            </a:r>
            <a:r>
              <a:rPr lang="zh-CN" altLang="en-US" dirty="0"/>
              <a:t> </a:t>
            </a:r>
            <a:endParaRPr lang="en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323FBF-B6F4-A1A9-BA2D-B9AD2732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85" y="3591665"/>
            <a:ext cx="3905821" cy="984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CB8468-4107-69DF-F0D8-B33E0A161CF4}"/>
              </a:ext>
            </a:extLst>
          </p:cNvPr>
          <p:cNvSpPr txBox="1"/>
          <p:nvPr/>
        </p:nvSpPr>
        <p:spPr>
          <a:xfrm>
            <a:off x="7157179" y="3018082"/>
            <a:ext cx="206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From Junsun Zhang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35760-BB52-3CB7-09B8-82F48EF0B23A}"/>
              </a:ext>
            </a:extLst>
          </p:cNvPr>
          <p:cNvSpPr txBox="1"/>
          <p:nvPr/>
        </p:nvSpPr>
        <p:spPr>
          <a:xfrm>
            <a:off x="5158929" y="2076671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From Jinyu Fu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2ABF0-3213-9095-CD2B-E7EE18071DF8}"/>
              </a:ext>
            </a:extLst>
          </p:cNvPr>
          <p:cNvSpPr txBox="1"/>
          <p:nvPr/>
        </p:nvSpPr>
        <p:spPr>
          <a:xfrm>
            <a:off x="7646505" y="994897"/>
            <a:ext cx="192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b="1" dirty="0">
                <a:solidFill>
                  <a:srgbClr val="0B5AB2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03666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273D-7F5A-A8BD-174E-68A05EBD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Thermal analysis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4A356-A060-6B50-BD0A-78051AE47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6" y="1069848"/>
            <a:ext cx="8543925" cy="1599384"/>
          </a:xfrm>
        </p:spPr>
        <p:txBody>
          <a:bodyPr/>
          <a:lstStyle/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simulation, the cooling should from the ASIC sides.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3179B3-D7B4-8ED7-841C-4B1ECB97AA90}"/>
              </a:ext>
            </a:extLst>
          </p:cNvPr>
          <p:cNvGraphicFramePr>
            <a:graphicFrameLocks noGrp="1"/>
          </p:cNvGraphicFramePr>
          <p:nvPr/>
        </p:nvGraphicFramePr>
        <p:xfrm>
          <a:off x="780790" y="1704647"/>
          <a:ext cx="8444171" cy="842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494">
                  <a:extLst>
                    <a:ext uri="{9D8B030D-6E8A-4147-A177-3AD203B41FA5}">
                      <a16:colId xmlns:a16="http://schemas.microsoft.com/office/drawing/2014/main" val="1949291861"/>
                    </a:ext>
                  </a:extLst>
                </a:gridCol>
                <a:gridCol w="1350534">
                  <a:extLst>
                    <a:ext uri="{9D8B030D-6E8A-4147-A177-3AD203B41FA5}">
                      <a16:colId xmlns:a16="http://schemas.microsoft.com/office/drawing/2014/main" val="802401047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2627679761"/>
                    </a:ext>
                  </a:extLst>
                </a:gridCol>
                <a:gridCol w="3845759">
                  <a:extLst>
                    <a:ext uri="{9D8B030D-6E8A-4147-A177-3AD203B41FA5}">
                      <a16:colId xmlns:a16="http://schemas.microsoft.com/office/drawing/2014/main" val="2368734258"/>
                    </a:ext>
                  </a:extLst>
                </a:gridCol>
              </a:tblGrid>
              <a:tr h="471527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CN" dirty="0"/>
                        <a:t>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channel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 ASIC area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Pwer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distribution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mW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2.56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1.71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  <a:endParaRPr lang="en-CN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5991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6CCFF1E-52EA-B8D6-70C5-80B8D53B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39" y="2664563"/>
            <a:ext cx="4839722" cy="35412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27E40-DD77-8AF3-B232-70447229D49C}"/>
              </a:ext>
            </a:extLst>
          </p:cNvPr>
          <p:cNvSpPr txBox="1"/>
          <p:nvPr/>
        </p:nvSpPr>
        <p:spPr>
          <a:xfrm>
            <a:off x="426720" y="3142189"/>
            <a:ext cx="3511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surface of ASIC to the AC-LGAD, then the temperature of </a:t>
            </a:r>
            <a:r>
              <a:rPr lang="en-US" altLang="zh-CN" dirty="0">
                <a:solidFill>
                  <a:srgbClr val="0000FF"/>
                </a:solidFill>
              </a:rPr>
              <a:t>OTK ladder could be below 23 </a:t>
            </a:r>
            <a:r>
              <a:rPr lang="en-US" altLang="zh-CN" baseline="30000" dirty="0" err="1">
                <a:solidFill>
                  <a:srgbClr val="0000FF"/>
                </a:solidFill>
              </a:rPr>
              <a:t>o</a:t>
            </a:r>
            <a:r>
              <a:rPr lang="en-US" altLang="zh-CN" dirty="0" err="1">
                <a:solidFill>
                  <a:srgbClr val="0000FF"/>
                </a:solidFill>
              </a:rPr>
              <a:t>C</a:t>
            </a:r>
            <a:r>
              <a:rPr lang="en-US" altLang="zh-CN" dirty="0" err="1"/>
              <a:t>.</a:t>
            </a:r>
            <a:r>
              <a:rPr lang="zh-CN" altLang="en-US" dirty="0"/>
              <a:t> </a:t>
            </a:r>
            <a:r>
              <a:rPr lang="en-US" altLang="zh-CN" dirty="0"/>
              <a:t>(raw simulation)</a:t>
            </a:r>
            <a:endParaRPr lang="en-US" dirty="0"/>
          </a:p>
          <a:p>
            <a:endParaRPr lang="en-CN" dirty="0"/>
          </a:p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continue</a:t>
            </a:r>
            <a:r>
              <a:rPr lang="zh-CN" altLang="en-US" dirty="0"/>
              <a:t> </a:t>
            </a:r>
            <a:r>
              <a:rPr lang="en-US" altLang="zh-CN" dirty="0"/>
              <a:t>detailed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to know the detailed temperature distribution with new module </a:t>
            </a:r>
            <a:r>
              <a:rPr lang="en-US" altLang="zh-CN" dirty="0" err="1"/>
              <a:t>desgins</a:t>
            </a:r>
            <a:r>
              <a:rPr lang="en-US" altLang="zh-CN" dirty="0"/>
              <a:t>.</a:t>
            </a:r>
            <a:endParaRPr lang="en-C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605E1-F236-F913-699E-77A1576A099D}"/>
              </a:ext>
            </a:extLst>
          </p:cNvPr>
          <p:cNvSpPr txBox="1"/>
          <p:nvPr/>
        </p:nvSpPr>
        <p:spPr>
          <a:xfrm>
            <a:off x="8402001" y="2589252"/>
            <a:ext cx="113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From Jinyu Fu</a:t>
            </a:r>
          </a:p>
        </p:txBody>
      </p:sp>
    </p:spTree>
    <p:extLst>
      <p:ext uri="{BB962C8B-B14F-4D97-AF65-F5344CB8AC3E}">
        <p14:creationId xmlns:p14="http://schemas.microsoft.com/office/powerpoint/2010/main" val="308851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4303-F813-A0F7-600C-79CABD6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9224962" cy="671193"/>
          </a:xfrm>
        </p:spPr>
        <p:txBody>
          <a:bodyPr>
            <a:normAutofit fontScale="90000"/>
          </a:bodyPr>
          <a:lstStyle/>
          <a:p>
            <a:r>
              <a:rPr lang="en-CN" dirty="0"/>
              <a:t>Update the Electronics design for the new cooling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3553D-750C-5149-D0C2-4663EF73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1099312"/>
          </a:xfrm>
        </p:spPr>
        <p:txBody>
          <a:bodyPr>
            <a:normAutofit fontScale="85000" lnSpcReduction="20000"/>
          </a:bodyPr>
          <a:lstStyle/>
          <a:p>
            <a:r>
              <a:rPr lang="en-CN" dirty="0"/>
              <a:t>Add the Heat sink(HS) to the PCB to increase the thermal conduction ability</a:t>
            </a:r>
          </a:p>
          <a:p>
            <a:pPr lvl="1"/>
            <a:r>
              <a:rPr lang="en-CN" dirty="0"/>
              <a:t>help transfer the heat from the ASIC more efficiently</a:t>
            </a:r>
          </a:p>
          <a:p>
            <a:pPr lvl="1"/>
            <a:r>
              <a:rPr lang="en-CN" dirty="0"/>
              <a:t>Heat sink have been applied in Juno</a:t>
            </a:r>
          </a:p>
          <a:p>
            <a:r>
              <a:rPr lang="en-CN" dirty="0"/>
              <a:t>Cooling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ATLAS</a:t>
            </a:r>
            <a:r>
              <a:rPr lang="zh-CN" altLang="en-US" dirty="0"/>
              <a:t> </a:t>
            </a:r>
            <a:r>
              <a:rPr lang="en-US" altLang="zh-CN" dirty="0"/>
              <a:t>HGTD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ITK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42DED-431F-7227-357E-290CDDC74100}"/>
              </a:ext>
            </a:extLst>
          </p:cNvPr>
          <p:cNvSpPr/>
          <p:nvPr/>
        </p:nvSpPr>
        <p:spPr>
          <a:xfrm>
            <a:off x="2975465" y="3349329"/>
            <a:ext cx="1121244" cy="175520"/>
          </a:xfrm>
          <a:prstGeom prst="rect">
            <a:avLst/>
          </a:prstGeom>
          <a:solidFill>
            <a:srgbClr val="EC7F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ASIC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652F5-5FF5-CDF4-CAC4-A104928B0A49}"/>
              </a:ext>
            </a:extLst>
          </p:cNvPr>
          <p:cNvSpPr/>
          <p:nvPr/>
        </p:nvSpPr>
        <p:spPr>
          <a:xfrm>
            <a:off x="2715250" y="3638098"/>
            <a:ext cx="2541847" cy="191171"/>
          </a:xfrm>
          <a:prstGeom prst="rect">
            <a:avLst/>
          </a:prstGeom>
          <a:solidFill>
            <a:srgbClr val="5480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AC</a:t>
            </a:r>
            <a:r>
              <a:rPr lang="en-US" altLang="zh-CN" sz="1463" dirty="0"/>
              <a:t>-LGAD</a:t>
            </a:r>
            <a:endParaRPr lang="en-CN" sz="146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9FB7D-13E6-A1E7-2B6D-A61F39F6482B}"/>
              </a:ext>
            </a:extLst>
          </p:cNvPr>
          <p:cNvSpPr/>
          <p:nvPr/>
        </p:nvSpPr>
        <p:spPr>
          <a:xfrm>
            <a:off x="2715250" y="3930632"/>
            <a:ext cx="2541847" cy="198721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200" dirty="0"/>
              <a:t>Carbon</a:t>
            </a:r>
            <a:r>
              <a:rPr lang="zh-CN" altLang="en-US" sz="1200" dirty="0"/>
              <a:t> </a:t>
            </a:r>
            <a:r>
              <a:rPr lang="en-US" altLang="zh-CN" sz="1200" dirty="0"/>
              <a:t>fiber</a:t>
            </a:r>
            <a:r>
              <a:rPr lang="zh-CN" altLang="en-US" sz="1200" dirty="0"/>
              <a:t> </a:t>
            </a:r>
            <a:r>
              <a:rPr lang="en-US" altLang="zh-CN" sz="1200" dirty="0"/>
              <a:t>board</a:t>
            </a:r>
            <a:r>
              <a:rPr lang="zh-CN" altLang="en-US" sz="1200" dirty="0"/>
              <a:t>（</a:t>
            </a:r>
            <a:r>
              <a:rPr lang="en-US" altLang="zh-CN" sz="1200" dirty="0"/>
              <a:t>cooling</a:t>
            </a:r>
            <a:r>
              <a:rPr lang="zh-CN" altLang="en-US" sz="1200" dirty="0"/>
              <a:t> </a:t>
            </a:r>
            <a:r>
              <a:rPr lang="en-US" altLang="zh-CN" sz="1200" dirty="0"/>
              <a:t>pipe</a:t>
            </a:r>
            <a:r>
              <a:rPr lang="zh-CN" altLang="en-US" sz="1200" dirty="0"/>
              <a:t>）</a:t>
            </a:r>
            <a:endParaRPr lang="en-CN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E2710-CFE7-01A9-2B80-F520C06BCA8D}"/>
              </a:ext>
            </a:extLst>
          </p:cNvPr>
          <p:cNvSpPr/>
          <p:nvPr/>
        </p:nvSpPr>
        <p:spPr>
          <a:xfrm>
            <a:off x="2880394" y="3524849"/>
            <a:ext cx="721767" cy="101363"/>
          </a:xfrm>
          <a:prstGeom prst="rect">
            <a:avLst/>
          </a:prstGeom>
          <a:solidFill>
            <a:srgbClr val="70AA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PCB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AE979E-9A68-B513-A45D-4592EC12821C}"/>
              </a:ext>
            </a:extLst>
          </p:cNvPr>
          <p:cNvSpPr/>
          <p:nvPr/>
        </p:nvSpPr>
        <p:spPr>
          <a:xfrm>
            <a:off x="4654187" y="3501708"/>
            <a:ext cx="163087" cy="103644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22DB099-FFED-CBF0-7351-C447F08F70DC}"/>
              </a:ext>
            </a:extLst>
          </p:cNvPr>
          <p:cNvSpPr/>
          <p:nvPr/>
        </p:nvSpPr>
        <p:spPr>
          <a:xfrm>
            <a:off x="4764389" y="3349330"/>
            <a:ext cx="244630" cy="181538"/>
          </a:xfrm>
          <a:custGeom>
            <a:avLst/>
            <a:gdLst>
              <a:gd name="connsiteX0" fmla="*/ 0 w 301083"/>
              <a:gd name="connsiteY0" fmla="*/ 223431 h 223431"/>
              <a:gd name="connsiteX1" fmla="*/ 66908 w 301083"/>
              <a:gd name="connsiteY1" fmla="*/ 407 h 223431"/>
              <a:gd name="connsiteX2" fmla="*/ 301083 w 301083"/>
              <a:gd name="connsiteY2" fmla="*/ 167675 h 2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083" h="223431">
                <a:moveTo>
                  <a:pt x="0" y="223431"/>
                </a:moveTo>
                <a:cubicBezTo>
                  <a:pt x="8364" y="116565"/>
                  <a:pt x="16728" y="9700"/>
                  <a:pt x="66908" y="407"/>
                </a:cubicBezTo>
                <a:cubicBezTo>
                  <a:pt x="117088" y="-8886"/>
                  <a:pt x="267629" y="143514"/>
                  <a:pt x="301083" y="1676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7C0BC-EEB3-CD63-17CC-D1DD4283A8F1}"/>
              </a:ext>
            </a:extLst>
          </p:cNvPr>
          <p:cNvSpPr txBox="1"/>
          <p:nvPr/>
        </p:nvSpPr>
        <p:spPr>
          <a:xfrm>
            <a:off x="4953000" y="3111541"/>
            <a:ext cx="119166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63" dirty="0"/>
              <a:t>Flex</a:t>
            </a:r>
            <a:r>
              <a:rPr lang="zh-CN" altLang="en-US" sz="1463" dirty="0"/>
              <a:t> </a:t>
            </a:r>
            <a:r>
              <a:rPr lang="en-US" altLang="zh-CN" sz="1463" dirty="0"/>
              <a:t>cable</a:t>
            </a:r>
            <a:endParaRPr lang="en-CN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5385F-B3B6-D26A-FAB9-919AE7547785}"/>
              </a:ext>
            </a:extLst>
          </p:cNvPr>
          <p:cNvSpPr txBox="1"/>
          <p:nvPr/>
        </p:nvSpPr>
        <p:spPr>
          <a:xfrm>
            <a:off x="1684981" y="3017385"/>
            <a:ext cx="148911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W</a:t>
            </a:r>
            <a:r>
              <a:rPr lang="en-CN" sz="1463" dirty="0"/>
              <a:t>ire</a:t>
            </a:r>
            <a:r>
              <a:rPr lang="zh-CN" altLang="en-US" sz="1463" dirty="0"/>
              <a:t> </a:t>
            </a:r>
            <a:r>
              <a:rPr lang="en-US" altLang="zh-CN" sz="1463" dirty="0"/>
              <a:t>bonding</a:t>
            </a:r>
            <a:endParaRPr lang="en-CN" sz="146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01AC0-38AC-1A29-E291-BB7CFEA6CC73}"/>
              </a:ext>
            </a:extLst>
          </p:cNvPr>
          <p:cNvSpPr/>
          <p:nvPr/>
        </p:nvSpPr>
        <p:spPr>
          <a:xfrm>
            <a:off x="2715250" y="3836486"/>
            <a:ext cx="2541847" cy="106032"/>
          </a:xfrm>
          <a:prstGeom prst="rect">
            <a:avLst/>
          </a:prstGeom>
          <a:solidFill>
            <a:srgbClr val="FFEE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rgbClr val="0070C0"/>
                </a:solidFill>
              </a:rPr>
              <a:t>F</a:t>
            </a:r>
            <a:r>
              <a:rPr lang="en-CN" sz="1463" dirty="0">
                <a:solidFill>
                  <a:srgbClr val="0070C0"/>
                </a:solidFill>
              </a:rPr>
              <a:t>lex board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9C94C4-DA37-1DE8-92A4-3D3EE38FC9F8}"/>
              </a:ext>
            </a:extLst>
          </p:cNvPr>
          <p:cNvSpPr/>
          <p:nvPr/>
        </p:nvSpPr>
        <p:spPr>
          <a:xfrm>
            <a:off x="2753499" y="3268673"/>
            <a:ext cx="291182" cy="366355"/>
          </a:xfrm>
          <a:custGeom>
            <a:avLst/>
            <a:gdLst>
              <a:gd name="connsiteX0" fmla="*/ 23841 w 358378"/>
              <a:gd name="connsiteY0" fmla="*/ 450898 h 450898"/>
              <a:gd name="connsiteX1" fmla="*/ 34993 w 358378"/>
              <a:gd name="connsiteY1" fmla="*/ 16000 h 450898"/>
              <a:gd name="connsiteX2" fmla="*/ 358378 w 358378"/>
              <a:gd name="connsiteY2" fmla="*/ 94059 h 4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378" h="450898">
                <a:moveTo>
                  <a:pt x="23841" y="450898"/>
                </a:moveTo>
                <a:cubicBezTo>
                  <a:pt x="1539" y="263185"/>
                  <a:pt x="-20763" y="75473"/>
                  <a:pt x="34993" y="16000"/>
                </a:cubicBezTo>
                <a:cubicBezTo>
                  <a:pt x="90749" y="-43473"/>
                  <a:pt x="306339" y="81049"/>
                  <a:pt x="358378" y="9405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DF3E647-248D-32FB-DDBF-6FDA6B5ACF5E}"/>
              </a:ext>
            </a:extLst>
          </p:cNvPr>
          <p:cNvSpPr/>
          <p:nvPr/>
        </p:nvSpPr>
        <p:spPr>
          <a:xfrm>
            <a:off x="3986959" y="3158651"/>
            <a:ext cx="326173" cy="367652"/>
          </a:xfrm>
          <a:custGeom>
            <a:avLst/>
            <a:gdLst>
              <a:gd name="connsiteX0" fmla="*/ 0 w 401444"/>
              <a:gd name="connsiteY0" fmla="*/ 229471 h 452495"/>
              <a:gd name="connsiteX1" fmla="*/ 111512 w 401444"/>
              <a:gd name="connsiteY1" fmla="*/ 6446 h 452495"/>
              <a:gd name="connsiteX2" fmla="*/ 401444 w 401444"/>
              <a:gd name="connsiteY2" fmla="*/ 452495 h 45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44" h="452495">
                <a:moveTo>
                  <a:pt x="0" y="229471"/>
                </a:moveTo>
                <a:cubicBezTo>
                  <a:pt x="22302" y="99373"/>
                  <a:pt x="44605" y="-30725"/>
                  <a:pt x="111512" y="6446"/>
                </a:cubicBezTo>
                <a:cubicBezTo>
                  <a:pt x="178419" y="43617"/>
                  <a:pt x="340112" y="389305"/>
                  <a:pt x="401444" y="45249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0C448-BBD3-8ECA-3ACA-97FB9064FB5E}"/>
              </a:ext>
            </a:extLst>
          </p:cNvPr>
          <p:cNvSpPr txBox="1"/>
          <p:nvPr/>
        </p:nvSpPr>
        <p:spPr>
          <a:xfrm>
            <a:off x="627807" y="3349329"/>
            <a:ext cx="221433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sz="1463" dirty="0"/>
              <a:t>Heat</a:t>
            </a:r>
            <a:r>
              <a:rPr lang="zh-CN" altLang="en-US" sz="1463" dirty="0"/>
              <a:t> </a:t>
            </a:r>
            <a:r>
              <a:rPr lang="en-US" altLang="zh-CN" sz="1463" dirty="0"/>
              <a:t>sink(HS)</a:t>
            </a:r>
          </a:p>
          <a:p>
            <a:r>
              <a:rPr lang="en-US" sz="1463" dirty="0"/>
              <a:t>Candidate: Cu, graphene;</a:t>
            </a:r>
            <a:endParaRPr lang="en-CN" sz="146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FCD31-58D9-F925-743D-62400C3D1AFD}"/>
              </a:ext>
            </a:extLst>
          </p:cNvPr>
          <p:cNvSpPr/>
          <p:nvPr/>
        </p:nvSpPr>
        <p:spPr>
          <a:xfrm>
            <a:off x="3828285" y="3530792"/>
            <a:ext cx="825902" cy="107305"/>
          </a:xfrm>
          <a:prstGeom prst="rect">
            <a:avLst/>
          </a:prstGeom>
          <a:solidFill>
            <a:srgbClr val="70AA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PCB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03CE37-22F4-7BF6-5922-511E158E7B16}"/>
              </a:ext>
            </a:extLst>
          </p:cNvPr>
          <p:cNvSpPr/>
          <p:nvPr/>
        </p:nvSpPr>
        <p:spPr>
          <a:xfrm>
            <a:off x="3451942" y="3520637"/>
            <a:ext cx="412039" cy="126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HS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DC75E-9575-8F92-B119-F648059038AC}"/>
              </a:ext>
            </a:extLst>
          </p:cNvPr>
          <p:cNvSpPr/>
          <p:nvPr/>
        </p:nvSpPr>
        <p:spPr>
          <a:xfrm>
            <a:off x="2780644" y="5201240"/>
            <a:ext cx="1121244" cy="175520"/>
          </a:xfrm>
          <a:prstGeom prst="rect">
            <a:avLst/>
          </a:prstGeom>
          <a:solidFill>
            <a:srgbClr val="EC7F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ASIC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48694-E065-2FF2-81AC-31E20E3F72B6}"/>
              </a:ext>
            </a:extLst>
          </p:cNvPr>
          <p:cNvSpPr/>
          <p:nvPr/>
        </p:nvSpPr>
        <p:spPr>
          <a:xfrm>
            <a:off x="2240746" y="5471356"/>
            <a:ext cx="2541847" cy="191171"/>
          </a:xfrm>
          <a:prstGeom prst="rect">
            <a:avLst/>
          </a:prstGeom>
          <a:solidFill>
            <a:srgbClr val="5480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AC</a:t>
            </a:r>
            <a:r>
              <a:rPr lang="en-US" altLang="zh-CN" sz="1463" dirty="0"/>
              <a:t>-LGAD</a:t>
            </a:r>
            <a:endParaRPr lang="en-CN" sz="1463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C83D07-1374-251A-FF4A-B2FA6B297765}"/>
              </a:ext>
            </a:extLst>
          </p:cNvPr>
          <p:cNvSpPr/>
          <p:nvPr/>
        </p:nvSpPr>
        <p:spPr>
          <a:xfrm>
            <a:off x="2240746" y="5763889"/>
            <a:ext cx="2541847" cy="139429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Carbon</a:t>
            </a:r>
            <a:r>
              <a:rPr lang="zh-CN" altLang="en-US" sz="1463" dirty="0"/>
              <a:t> </a:t>
            </a:r>
            <a:r>
              <a:rPr lang="en-US" altLang="zh-CN" sz="1463" dirty="0"/>
              <a:t>fiber</a:t>
            </a:r>
            <a:r>
              <a:rPr lang="zh-CN" altLang="en-US" sz="1463" dirty="0"/>
              <a:t> </a:t>
            </a:r>
            <a:r>
              <a:rPr lang="en-US" altLang="zh-CN" sz="1463" dirty="0"/>
              <a:t>board</a:t>
            </a:r>
            <a:endParaRPr lang="en-CN" sz="1463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426315-FBA0-2A88-258D-556EB744DE2C}"/>
              </a:ext>
            </a:extLst>
          </p:cNvPr>
          <p:cNvSpPr/>
          <p:nvPr/>
        </p:nvSpPr>
        <p:spPr>
          <a:xfrm>
            <a:off x="4179683" y="5334966"/>
            <a:ext cx="163087" cy="103644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4CEB289-8078-28DA-94D0-44FBC0F87180}"/>
              </a:ext>
            </a:extLst>
          </p:cNvPr>
          <p:cNvSpPr/>
          <p:nvPr/>
        </p:nvSpPr>
        <p:spPr>
          <a:xfrm>
            <a:off x="4289885" y="5182588"/>
            <a:ext cx="244630" cy="181538"/>
          </a:xfrm>
          <a:custGeom>
            <a:avLst/>
            <a:gdLst>
              <a:gd name="connsiteX0" fmla="*/ 0 w 301083"/>
              <a:gd name="connsiteY0" fmla="*/ 223431 h 223431"/>
              <a:gd name="connsiteX1" fmla="*/ 66908 w 301083"/>
              <a:gd name="connsiteY1" fmla="*/ 407 h 223431"/>
              <a:gd name="connsiteX2" fmla="*/ 301083 w 301083"/>
              <a:gd name="connsiteY2" fmla="*/ 167675 h 2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083" h="223431">
                <a:moveTo>
                  <a:pt x="0" y="223431"/>
                </a:moveTo>
                <a:cubicBezTo>
                  <a:pt x="8364" y="116565"/>
                  <a:pt x="16728" y="9700"/>
                  <a:pt x="66908" y="407"/>
                </a:cubicBezTo>
                <a:cubicBezTo>
                  <a:pt x="117088" y="-8886"/>
                  <a:pt x="267629" y="143514"/>
                  <a:pt x="301083" y="1676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B41CC-4324-F0B5-829A-F5706E91D985}"/>
              </a:ext>
            </a:extLst>
          </p:cNvPr>
          <p:cNvSpPr txBox="1"/>
          <p:nvPr/>
        </p:nvSpPr>
        <p:spPr>
          <a:xfrm>
            <a:off x="4478496" y="4944799"/>
            <a:ext cx="119166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63" dirty="0"/>
              <a:t>Flex</a:t>
            </a:r>
            <a:r>
              <a:rPr lang="zh-CN" altLang="en-US" sz="1463" dirty="0"/>
              <a:t> </a:t>
            </a:r>
            <a:r>
              <a:rPr lang="en-US" altLang="zh-CN" sz="1463" dirty="0"/>
              <a:t>cable</a:t>
            </a:r>
            <a:endParaRPr lang="en-CN" sz="1463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04962-0665-33D0-CF40-DDEFA86BE32B}"/>
              </a:ext>
            </a:extLst>
          </p:cNvPr>
          <p:cNvSpPr txBox="1"/>
          <p:nvPr/>
        </p:nvSpPr>
        <p:spPr>
          <a:xfrm>
            <a:off x="470607" y="4484644"/>
            <a:ext cx="355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/>
              <a:t>Cooling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from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surface</a:t>
            </a:r>
            <a:endParaRPr lang="en-CN" sz="1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15E7F-5EF3-7F8C-3716-049D40BEBE1A}"/>
              </a:ext>
            </a:extLst>
          </p:cNvPr>
          <p:cNvSpPr/>
          <p:nvPr/>
        </p:nvSpPr>
        <p:spPr>
          <a:xfrm>
            <a:off x="3021183" y="5646876"/>
            <a:ext cx="1761410" cy="128899"/>
          </a:xfrm>
          <a:prstGeom prst="rect">
            <a:avLst/>
          </a:prstGeom>
          <a:solidFill>
            <a:srgbClr val="FFEE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rgbClr val="0070C0"/>
                </a:solidFill>
              </a:rPr>
              <a:t>F</a:t>
            </a:r>
            <a:r>
              <a:rPr lang="en-CN" sz="1463" dirty="0">
                <a:solidFill>
                  <a:srgbClr val="0070C0"/>
                </a:solidFill>
              </a:rPr>
              <a:t>lex board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88463A-41C5-1926-5BC7-1C9FD94814EE}"/>
              </a:ext>
            </a:extLst>
          </p:cNvPr>
          <p:cNvSpPr/>
          <p:nvPr/>
        </p:nvSpPr>
        <p:spPr>
          <a:xfrm>
            <a:off x="2242158" y="5646877"/>
            <a:ext cx="779025" cy="1228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HS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07DEC3-FFF4-4F6F-1036-4A13F528783F}"/>
              </a:ext>
            </a:extLst>
          </p:cNvPr>
          <p:cNvSpPr/>
          <p:nvPr/>
        </p:nvSpPr>
        <p:spPr>
          <a:xfrm>
            <a:off x="2500961" y="5386467"/>
            <a:ext cx="1678722" cy="107305"/>
          </a:xfrm>
          <a:prstGeom prst="rect">
            <a:avLst/>
          </a:prstGeom>
          <a:solidFill>
            <a:srgbClr val="70AA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PCB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3F94044-4800-4122-96EB-CE6F6B7805E6}"/>
              </a:ext>
            </a:extLst>
          </p:cNvPr>
          <p:cNvSpPr/>
          <p:nvPr/>
        </p:nvSpPr>
        <p:spPr>
          <a:xfrm>
            <a:off x="2319507" y="5260423"/>
            <a:ext cx="290720" cy="185336"/>
          </a:xfrm>
          <a:custGeom>
            <a:avLst/>
            <a:gdLst>
              <a:gd name="connsiteX0" fmla="*/ 357809 w 357809"/>
              <a:gd name="connsiteY0" fmla="*/ 122088 h 228106"/>
              <a:gd name="connsiteX1" fmla="*/ 79513 w 357809"/>
              <a:gd name="connsiteY1" fmla="*/ 2819 h 228106"/>
              <a:gd name="connsiteX2" fmla="*/ 0 w 357809"/>
              <a:gd name="connsiteY2" fmla="*/ 228106 h 2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228106">
                <a:moveTo>
                  <a:pt x="357809" y="122088"/>
                </a:moveTo>
                <a:cubicBezTo>
                  <a:pt x="248478" y="53618"/>
                  <a:pt x="139148" y="-14851"/>
                  <a:pt x="79513" y="2819"/>
                </a:cubicBezTo>
                <a:cubicBezTo>
                  <a:pt x="19878" y="20489"/>
                  <a:pt x="24296" y="177306"/>
                  <a:pt x="0" y="228106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A22FF6-B869-6789-E34D-ACF4AE17F287}"/>
              </a:ext>
            </a:extLst>
          </p:cNvPr>
          <p:cNvSpPr/>
          <p:nvPr/>
        </p:nvSpPr>
        <p:spPr>
          <a:xfrm>
            <a:off x="2500961" y="4967213"/>
            <a:ext cx="2033554" cy="224319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Cooling</a:t>
            </a:r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22C3DF1D-E209-F05C-2655-282F2BC7FCE2}"/>
              </a:ext>
            </a:extLst>
          </p:cNvPr>
          <p:cNvSpPr/>
          <p:nvPr/>
        </p:nvSpPr>
        <p:spPr>
          <a:xfrm>
            <a:off x="2880394" y="4484644"/>
            <a:ext cx="459928" cy="4601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338DCB-77CF-171A-91B0-F3F55256E346}"/>
              </a:ext>
            </a:extLst>
          </p:cNvPr>
          <p:cNvSpPr txBox="1"/>
          <p:nvPr/>
        </p:nvSpPr>
        <p:spPr>
          <a:xfrm>
            <a:off x="1676004" y="2491885"/>
            <a:ext cx="355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Apply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heat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sink</a:t>
            </a:r>
            <a:endParaRPr lang="en-CN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B17903-2495-FC0F-AA8F-8FD762A2625E}"/>
                  </a:ext>
                </a:extLst>
              </p14:cNvPr>
              <p14:cNvContentPartPr/>
              <p14:nvPr/>
            </p14:nvContentPartPr>
            <p14:xfrm>
              <a:off x="3370128" y="2511576"/>
              <a:ext cx="574560" cy="44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B17903-2495-FC0F-AA8F-8FD762A262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4128" y="2475936"/>
                <a:ext cx="646200" cy="51516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FC34933-EC34-4240-3D51-76A339C82E19}"/>
              </a:ext>
            </a:extLst>
          </p:cNvPr>
          <p:cNvSpPr txBox="1"/>
          <p:nvPr/>
        </p:nvSpPr>
        <p:spPr>
          <a:xfrm>
            <a:off x="1389743" y="5871120"/>
            <a:ext cx="390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From Xiongbo Yan and Yunyun Fan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B85F1F86-9A50-D04E-59E3-936FF5FB1E34}"/>
              </a:ext>
            </a:extLst>
          </p:cNvPr>
          <p:cNvSpPr/>
          <p:nvPr/>
        </p:nvSpPr>
        <p:spPr>
          <a:xfrm>
            <a:off x="4735730" y="2701932"/>
            <a:ext cx="295791" cy="5680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8B559-586B-2B01-0BF0-C94A8AD79019}"/>
              </a:ext>
            </a:extLst>
          </p:cNvPr>
          <p:cNvSpPr txBox="1"/>
          <p:nvPr/>
        </p:nvSpPr>
        <p:spPr>
          <a:xfrm>
            <a:off x="5009019" y="2447403"/>
            <a:ext cx="46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热从柔性板测直接导入下层cooling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board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88B72-29BF-FE18-14ED-F1F5668EA070}"/>
              </a:ext>
            </a:extLst>
          </p:cNvPr>
          <p:cNvSpPr txBox="1"/>
          <p:nvPr/>
        </p:nvSpPr>
        <p:spPr>
          <a:xfrm>
            <a:off x="6164543" y="3416108"/>
            <a:ext cx="141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conductor</a:t>
            </a:r>
            <a:endParaRPr lang="en-CN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83DE67-699D-8771-FFA0-4A00D389C676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4654187" y="3546014"/>
            <a:ext cx="636713" cy="7516"/>
          </a:xfrm>
          <a:prstGeom prst="line">
            <a:avLst/>
          </a:prstGeom>
          <a:ln w="38100">
            <a:solidFill>
              <a:srgbClr val="E483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118623-39EE-0E11-BDD7-00D950C6B837}"/>
              </a:ext>
            </a:extLst>
          </p:cNvPr>
          <p:cNvCxnSpPr>
            <a:cxnSpLocks/>
          </p:cNvCxnSpPr>
          <p:nvPr/>
        </p:nvCxnSpPr>
        <p:spPr>
          <a:xfrm>
            <a:off x="5290901" y="3561735"/>
            <a:ext cx="0" cy="535068"/>
          </a:xfrm>
          <a:prstGeom prst="line">
            <a:avLst/>
          </a:prstGeom>
          <a:ln w="38100">
            <a:solidFill>
              <a:srgbClr val="E483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94FEEE9-2733-03CD-B05A-640F16C85538}"/>
              </a:ext>
            </a:extLst>
          </p:cNvPr>
          <p:cNvCxnSpPr>
            <a:cxnSpLocks/>
          </p:cNvCxnSpPr>
          <p:nvPr/>
        </p:nvCxnSpPr>
        <p:spPr>
          <a:xfrm flipH="1">
            <a:off x="5009019" y="4010696"/>
            <a:ext cx="285998" cy="0"/>
          </a:xfrm>
          <a:prstGeom prst="line">
            <a:avLst/>
          </a:prstGeom>
          <a:ln w="38100">
            <a:solidFill>
              <a:srgbClr val="E483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EE66B7A-DDEC-B247-B5BB-4C449BB4D24B}"/>
              </a:ext>
            </a:extLst>
          </p:cNvPr>
          <p:cNvCxnSpPr>
            <a:cxnSpLocks/>
          </p:cNvCxnSpPr>
          <p:nvPr/>
        </p:nvCxnSpPr>
        <p:spPr>
          <a:xfrm flipH="1">
            <a:off x="5000781" y="4064240"/>
            <a:ext cx="285998" cy="0"/>
          </a:xfrm>
          <a:prstGeom prst="line">
            <a:avLst/>
          </a:prstGeom>
          <a:ln w="38100">
            <a:solidFill>
              <a:srgbClr val="E483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50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E82C-6344-23D8-DDFD-BAE0E9BF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DEB70-7DF8-C0C2-630E-D970C8A16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8106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0301-8971-13FB-1D1B-78EE895A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Urgent</a:t>
            </a:r>
            <a:r>
              <a:rPr lang="zh-CN" altLang="en-US" dirty="0"/>
              <a:t> ！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B120-E939-C01A-BD2E-306B375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6" y="974535"/>
            <a:ext cx="8543925" cy="3774303"/>
          </a:xfrm>
        </p:spPr>
        <p:txBody>
          <a:bodyPr/>
          <a:lstStyle/>
          <a:p>
            <a:r>
              <a:rPr lang="en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endParaRPr lang="en-US" dirty="0"/>
          </a:p>
          <a:p>
            <a:r>
              <a:rPr lang="en-US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Xiongbo</a:t>
            </a:r>
            <a:r>
              <a:rPr lang="en-US" altLang="zh-CN" dirty="0"/>
              <a:t> Yan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Aug. 28 (ITK+OTK meeting)</a:t>
            </a:r>
          </a:p>
          <a:p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5-10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 similar to that 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international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chips.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5B0880-8D69-DCA5-4CC5-4FC0916F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54964"/>
              </p:ext>
            </p:extLst>
          </p:nvPr>
        </p:nvGraphicFramePr>
        <p:xfrm>
          <a:off x="681036" y="2861686"/>
          <a:ext cx="85439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130">
                  <a:extLst>
                    <a:ext uri="{9D8B030D-6E8A-4147-A177-3AD203B41FA5}">
                      <a16:colId xmlns:a16="http://schemas.microsoft.com/office/drawing/2014/main" val="1949291861"/>
                    </a:ext>
                  </a:extLst>
                </a:gridCol>
                <a:gridCol w="938888">
                  <a:extLst>
                    <a:ext uri="{9D8B030D-6E8A-4147-A177-3AD203B41FA5}">
                      <a16:colId xmlns:a16="http://schemas.microsoft.com/office/drawing/2014/main" val="802401047"/>
                    </a:ext>
                  </a:extLst>
                </a:gridCol>
                <a:gridCol w="1354907">
                  <a:extLst>
                    <a:ext uri="{9D8B030D-6E8A-4147-A177-3AD203B41FA5}">
                      <a16:colId xmlns:a16="http://schemas.microsoft.com/office/drawing/2014/main" val="2627679761"/>
                    </a:ext>
                  </a:extLst>
                </a:gridCol>
                <a:gridCol w="2054439">
                  <a:extLst>
                    <a:ext uri="{9D8B030D-6E8A-4147-A177-3AD203B41FA5}">
                      <a16:colId xmlns:a16="http://schemas.microsoft.com/office/drawing/2014/main" val="2368734258"/>
                    </a:ext>
                  </a:extLst>
                </a:gridCol>
                <a:gridCol w="2673561">
                  <a:extLst>
                    <a:ext uri="{9D8B030D-6E8A-4147-A177-3AD203B41FA5}">
                      <a16:colId xmlns:a16="http://schemas.microsoft.com/office/drawing/2014/main" val="3279494924"/>
                    </a:ext>
                  </a:extLst>
                </a:gridCol>
              </a:tblGrid>
              <a:tr h="471527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CN" dirty="0"/>
                        <a:t>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channel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 ASIC area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For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whole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detector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barrel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Pwer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distribution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mW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2.56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2.68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(ASIC area: 140mm x </a:t>
                      </a:r>
                      <a:r>
                        <a:rPr lang="en-US" altLang="zh-CN" baseline="30000" dirty="0"/>
                        <a:t>15</a:t>
                      </a:r>
                      <a:r>
                        <a:rPr lang="en-US" baseline="30000" dirty="0"/>
                        <a:t>mm)</a:t>
                      </a:r>
                      <a:endParaRPr lang="en-US" altLang="zh-CN" baseline="30000" dirty="0"/>
                    </a:p>
                    <a:p>
                      <a:r>
                        <a:rPr lang="en-US" altLang="zh-CN" baseline="0" dirty="0"/>
                        <a:t>1.71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(ASIC area: 140mm x </a:t>
                      </a:r>
                      <a:r>
                        <a:rPr lang="en-US" altLang="zh-CN" baseline="30000" dirty="0"/>
                        <a:t>17</a:t>
                      </a:r>
                      <a:r>
                        <a:rPr lang="en-US" baseline="30000" dirty="0"/>
                        <a:t>mm)</a:t>
                      </a:r>
                      <a:endParaRPr lang="en-US" altLang="zh-CN" baseline="30000" dirty="0"/>
                    </a:p>
                    <a:p>
                      <a:r>
                        <a:rPr lang="en-US" altLang="zh-CN" dirty="0"/>
                        <a:t>1.34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</a:p>
                    <a:p>
                      <a:r>
                        <a:rPr lang="en-US" baseline="30000" dirty="0"/>
                        <a:t>(ASIC area: 140mm x 3</a:t>
                      </a:r>
                      <a:r>
                        <a:rPr lang="en-US" altLang="zh-CN" baseline="30000" dirty="0"/>
                        <a:t>0</a:t>
                      </a:r>
                      <a:r>
                        <a:rPr lang="en-US" baseline="30000" dirty="0"/>
                        <a:t>mm)</a:t>
                      </a:r>
                      <a:endParaRPr lang="en-CN" baseline="30000" dirty="0"/>
                    </a:p>
                    <a:p>
                      <a:endParaRPr lang="en-CN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0.575W/cm</a:t>
                      </a:r>
                      <a:r>
                        <a:rPr lang="en-US" altLang="zh-CN" baseline="30000" dirty="0"/>
                        <a:t>2</a:t>
                      </a:r>
                      <a:endParaRPr lang="en-CN" baseline="30000" dirty="0"/>
                    </a:p>
                    <a:p>
                      <a:r>
                        <a:rPr lang="zh-CN" altLang="en-US" baseline="30000" dirty="0"/>
                        <a:t>（</a:t>
                      </a:r>
                      <a:r>
                        <a:rPr lang="en-US" altLang="zh-CN" baseline="30000" dirty="0"/>
                        <a:t>dual</a:t>
                      </a:r>
                      <a:r>
                        <a:rPr lang="zh-CN" altLang="en-US" baseline="30000" dirty="0"/>
                        <a:t> </a:t>
                      </a:r>
                      <a:r>
                        <a:rPr lang="en-US" altLang="zh-CN" baseline="30000" dirty="0"/>
                        <a:t>readout</a:t>
                      </a:r>
                      <a:r>
                        <a:rPr lang="zh-CN" altLang="en-US" baseline="30000" dirty="0"/>
                        <a:t>）</a:t>
                      </a:r>
                      <a:endParaRPr lang="en-CN" baseline="30000" dirty="0"/>
                    </a:p>
                    <a:p>
                      <a:endParaRPr lang="en-CN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599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8D23A5-E293-F158-E871-506399771E31}"/>
              </a:ext>
            </a:extLst>
          </p:cNvPr>
          <p:cNvSpPr txBox="1"/>
          <p:nvPr/>
        </p:nvSpPr>
        <p:spPr>
          <a:xfrm>
            <a:off x="681037" y="5227935"/>
            <a:ext cx="5350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Possible power consumption reduction method:</a:t>
            </a:r>
          </a:p>
          <a:p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5-10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CN" altLang="zh-CN" dirty="0"/>
              <a:t>TDC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10%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2468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0301-8971-13FB-1D1B-78EE895AF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Urgent</a:t>
            </a:r>
            <a:r>
              <a:rPr lang="zh-CN" altLang="en-US" dirty="0"/>
              <a:t> ！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B120-E939-C01A-BD2E-306B375A4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6" y="974536"/>
            <a:ext cx="8543925" cy="1439056"/>
          </a:xfrm>
        </p:spPr>
        <p:txBody>
          <a:bodyPr/>
          <a:lstStyle/>
          <a:p>
            <a:r>
              <a:rPr lang="en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endParaRPr lang="en-US" dirty="0"/>
          </a:p>
          <a:p>
            <a:pPr lvl="1"/>
            <a:r>
              <a:rPr lang="en-US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Xiongbo</a:t>
            </a:r>
            <a:r>
              <a:rPr lang="en-US" altLang="zh-CN" dirty="0"/>
              <a:t> Yan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Aug. 28 (ITK+OTK meeting)</a:t>
            </a:r>
          </a:p>
          <a:p>
            <a:pPr lvl="1"/>
            <a:r>
              <a:rPr lang="en-US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5-10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means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consumption</a:t>
            </a:r>
            <a:r>
              <a:rPr lang="zh-CN" altLang="en-US" dirty="0"/>
              <a:t> </a:t>
            </a:r>
            <a:r>
              <a:rPr lang="en-US" altLang="zh-CN" dirty="0"/>
              <a:t>would</a:t>
            </a:r>
            <a:r>
              <a:rPr lang="zh-CN" altLang="en-US" dirty="0"/>
              <a:t> </a:t>
            </a:r>
            <a:r>
              <a:rPr lang="en-US" altLang="zh-CN" dirty="0"/>
              <a:t>be similar to that 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international</a:t>
            </a:r>
            <a:r>
              <a:rPr lang="zh-CN" altLang="en-US" dirty="0"/>
              <a:t> </a:t>
            </a:r>
            <a:r>
              <a:rPr lang="en-US" altLang="zh-CN" dirty="0"/>
              <a:t>similar</a:t>
            </a:r>
            <a:r>
              <a:rPr lang="zh-CN" altLang="en-US" dirty="0"/>
              <a:t> </a:t>
            </a:r>
            <a:r>
              <a:rPr lang="en-US" altLang="zh-CN" dirty="0"/>
              <a:t>chips.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5B0880-8D69-DCA5-4CC5-4FC0916F2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889768"/>
              </p:ext>
            </p:extLst>
          </p:nvPr>
        </p:nvGraphicFramePr>
        <p:xfrm>
          <a:off x="681037" y="2565630"/>
          <a:ext cx="85439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130">
                  <a:extLst>
                    <a:ext uri="{9D8B030D-6E8A-4147-A177-3AD203B41FA5}">
                      <a16:colId xmlns:a16="http://schemas.microsoft.com/office/drawing/2014/main" val="1949291861"/>
                    </a:ext>
                  </a:extLst>
                </a:gridCol>
                <a:gridCol w="938888">
                  <a:extLst>
                    <a:ext uri="{9D8B030D-6E8A-4147-A177-3AD203B41FA5}">
                      <a16:colId xmlns:a16="http://schemas.microsoft.com/office/drawing/2014/main" val="802401047"/>
                    </a:ext>
                  </a:extLst>
                </a:gridCol>
                <a:gridCol w="1354907">
                  <a:extLst>
                    <a:ext uri="{9D8B030D-6E8A-4147-A177-3AD203B41FA5}">
                      <a16:colId xmlns:a16="http://schemas.microsoft.com/office/drawing/2014/main" val="2627679761"/>
                    </a:ext>
                  </a:extLst>
                </a:gridCol>
                <a:gridCol w="2054439">
                  <a:extLst>
                    <a:ext uri="{9D8B030D-6E8A-4147-A177-3AD203B41FA5}">
                      <a16:colId xmlns:a16="http://schemas.microsoft.com/office/drawing/2014/main" val="2368734258"/>
                    </a:ext>
                  </a:extLst>
                </a:gridCol>
                <a:gridCol w="2673561">
                  <a:extLst>
                    <a:ext uri="{9D8B030D-6E8A-4147-A177-3AD203B41FA5}">
                      <a16:colId xmlns:a16="http://schemas.microsoft.com/office/drawing/2014/main" val="3279494924"/>
                    </a:ext>
                  </a:extLst>
                </a:gridCol>
              </a:tblGrid>
              <a:tr h="471527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en-CN" dirty="0"/>
                        <a:t>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channel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 ASIC area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For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whole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detector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barrel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8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Pwer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distribution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mW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2.56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2.68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(ASIC area: 140mm x </a:t>
                      </a:r>
                      <a:r>
                        <a:rPr lang="en-US" altLang="zh-CN" baseline="30000" dirty="0"/>
                        <a:t>15</a:t>
                      </a:r>
                      <a:r>
                        <a:rPr lang="en-US" baseline="30000" dirty="0"/>
                        <a:t>mm)</a:t>
                      </a:r>
                      <a:endParaRPr lang="en-US" altLang="zh-CN" baseline="30000" dirty="0"/>
                    </a:p>
                    <a:p>
                      <a:r>
                        <a:rPr lang="en-US" altLang="zh-CN" baseline="0" dirty="0"/>
                        <a:t>1.71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30000" dirty="0"/>
                        <a:t>(ASIC area: 140mm x </a:t>
                      </a:r>
                      <a:r>
                        <a:rPr lang="en-US" altLang="zh-CN" baseline="30000" dirty="0"/>
                        <a:t>17</a:t>
                      </a:r>
                      <a:r>
                        <a:rPr lang="en-US" baseline="30000" dirty="0"/>
                        <a:t>mm)</a:t>
                      </a:r>
                      <a:endParaRPr lang="en-US" altLang="zh-CN" baseline="30000" dirty="0"/>
                    </a:p>
                    <a:p>
                      <a:r>
                        <a:rPr lang="en-US" altLang="zh-CN" dirty="0"/>
                        <a:t>1.34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W/cm</a:t>
                      </a:r>
                      <a:r>
                        <a:rPr lang="en-US" altLang="zh-CN" baseline="30000" dirty="0"/>
                        <a:t>2</a:t>
                      </a:r>
                    </a:p>
                    <a:p>
                      <a:r>
                        <a:rPr lang="en-US" baseline="30000" dirty="0"/>
                        <a:t>(ASIC area: 140mm x 3</a:t>
                      </a:r>
                      <a:r>
                        <a:rPr lang="en-US" altLang="zh-CN" baseline="30000" dirty="0"/>
                        <a:t>0</a:t>
                      </a:r>
                      <a:r>
                        <a:rPr lang="en-US" baseline="30000" dirty="0"/>
                        <a:t>mm)</a:t>
                      </a:r>
                      <a:endParaRPr lang="en-CN" baseline="30000" dirty="0"/>
                    </a:p>
                    <a:p>
                      <a:endParaRPr lang="en-CN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0.575W/cm</a:t>
                      </a:r>
                      <a:r>
                        <a:rPr lang="en-US" altLang="zh-CN" baseline="30000" dirty="0"/>
                        <a:t>2</a:t>
                      </a:r>
                      <a:endParaRPr lang="en-CN" baseline="30000" dirty="0"/>
                    </a:p>
                    <a:p>
                      <a:r>
                        <a:rPr lang="zh-CN" altLang="en-US" baseline="30000" dirty="0"/>
                        <a:t>（</a:t>
                      </a:r>
                      <a:r>
                        <a:rPr lang="en-US" altLang="zh-CN" baseline="30000" dirty="0"/>
                        <a:t>dual</a:t>
                      </a:r>
                      <a:r>
                        <a:rPr lang="zh-CN" altLang="en-US" baseline="30000" dirty="0"/>
                        <a:t> </a:t>
                      </a:r>
                      <a:r>
                        <a:rPr lang="en-US" altLang="zh-CN" baseline="30000" dirty="0"/>
                        <a:t>readout</a:t>
                      </a:r>
                      <a:r>
                        <a:rPr lang="zh-CN" altLang="en-US" baseline="30000" dirty="0"/>
                        <a:t>）</a:t>
                      </a:r>
                      <a:endParaRPr lang="en-CN" baseline="30000" dirty="0"/>
                    </a:p>
                    <a:p>
                      <a:endParaRPr lang="en-CN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5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35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7628A-92F4-AE1A-1322-25EE767F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altLang="zh-CN" dirty="0"/>
              <a:t>Hit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input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electronics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EECB-6D8A-F247-E048-93883BA4A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zh-CN" altLang="en-US" dirty="0"/>
              <a:t> </a:t>
            </a:r>
            <a:r>
              <a:rPr lang="en-US" altLang="zh-CN" dirty="0"/>
              <a:t>pole</a:t>
            </a:r>
          </a:p>
          <a:p>
            <a:r>
              <a:rPr lang="en-US" dirty="0"/>
              <a:t>Strip</a:t>
            </a:r>
            <a:r>
              <a:rPr lang="zh-CN" altLang="en-US" dirty="0"/>
              <a:t>：</a:t>
            </a:r>
            <a:r>
              <a:rPr lang="en-US" altLang="zh-CN" dirty="0"/>
              <a:t>0.1mm</a:t>
            </a:r>
            <a:r>
              <a:rPr lang="zh-CN" altLang="en-US" dirty="0"/>
              <a:t> </a:t>
            </a:r>
            <a:r>
              <a:rPr lang="en-US" altLang="zh-CN" dirty="0"/>
              <a:t>x</a:t>
            </a:r>
            <a:r>
              <a:rPr lang="zh-CN" altLang="en-US" dirty="0"/>
              <a:t> </a:t>
            </a:r>
            <a:r>
              <a:rPr lang="en-US" altLang="zh-CN" dirty="0"/>
              <a:t>70</a:t>
            </a:r>
            <a:r>
              <a:rPr lang="zh-CN" altLang="en-US" dirty="0"/>
              <a:t> </a:t>
            </a:r>
            <a:r>
              <a:rPr lang="en-US" altLang="zh-CN" dirty="0"/>
              <a:t>mm</a:t>
            </a:r>
            <a:endParaRPr lang="en-CN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DC3314-6723-5D63-F784-A3ECDBD76FDF}"/>
              </a:ext>
            </a:extLst>
          </p:cNvPr>
          <p:cNvGraphicFramePr>
            <a:graphicFrameLocks noGrp="1"/>
          </p:cNvGraphicFramePr>
          <p:nvPr/>
        </p:nvGraphicFramePr>
        <p:xfrm>
          <a:off x="1074928" y="2511437"/>
          <a:ext cx="727964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10">
                  <a:extLst>
                    <a:ext uri="{9D8B030D-6E8A-4147-A177-3AD203B41FA5}">
                      <a16:colId xmlns:a16="http://schemas.microsoft.com/office/drawing/2014/main" val="2215398082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817291164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2053210365"/>
                    </a:ext>
                  </a:extLst>
                </a:gridCol>
                <a:gridCol w="1819910">
                  <a:extLst>
                    <a:ext uri="{9D8B030D-6E8A-4147-A177-3AD203B41FA5}">
                      <a16:colId xmlns:a16="http://schemas.microsoft.com/office/drawing/2014/main" val="179571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  </a:t>
                      </a:r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Hz/cm</a:t>
                      </a:r>
                      <a:r>
                        <a:rPr lang="en-US" altLang="zh-CN" baseline="30000" dirty="0"/>
                        <a:t>2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ASIC</a:t>
                      </a:r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Hit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rate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strip</a:t>
                      </a:r>
                    </a:p>
                    <a:p>
                      <a:r>
                        <a:rPr lang="zh-CN" altLang="en-US" dirty="0"/>
                        <a:t>（</a:t>
                      </a:r>
                      <a:r>
                        <a:rPr lang="en-US" altLang="zh-CN" dirty="0"/>
                        <a:t>Hz</a:t>
                      </a:r>
                      <a:r>
                        <a:rPr lang="zh-CN" altLang="en-US" dirty="0"/>
                        <a:t>）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73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Barrel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1254.4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9.8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28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N" dirty="0"/>
                        <a:t>Endcap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35k</a:t>
                      </a:r>
                      <a:r>
                        <a:rPr lang="zh-CN" altLang="en-US" dirty="0"/>
                        <a:t> （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20mm</a:t>
                      </a:r>
                      <a:r>
                        <a:rPr lang="zh-CN" altLang="en-US" dirty="0"/>
                        <a:t> ） 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209.12k</a:t>
                      </a:r>
                      <a:endParaRPr lang="en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～</a:t>
                      </a:r>
                      <a:r>
                        <a:rPr lang="en-US" altLang="zh-CN" dirty="0"/>
                        <a:t>2415</a:t>
                      </a:r>
                      <a:endParaRPr lang="en-C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3437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55CB0-E064-45B7-9DAD-8B361DE79880}"/>
              </a:ext>
            </a:extLst>
          </p:cNvPr>
          <p:cNvSpPr txBox="1"/>
          <p:nvPr/>
        </p:nvSpPr>
        <p:spPr>
          <a:xfrm>
            <a:off x="933196" y="4442510"/>
            <a:ext cx="746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：</a:t>
            </a:r>
            <a:r>
              <a:rPr lang="en-US" altLang="zh-CN" dirty="0"/>
              <a:t>2-3</a:t>
            </a:r>
            <a:r>
              <a:rPr lang="zh-CN" altLang="en-US" dirty="0"/>
              <a:t> </a:t>
            </a:r>
            <a:r>
              <a:rPr lang="en-US" altLang="zh-CN" dirty="0"/>
              <a:t>strip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endcap</a:t>
            </a:r>
            <a:r>
              <a:rPr lang="zh-CN" altLang="en-US" dirty="0"/>
              <a:t> ：</a:t>
            </a:r>
            <a:endParaRPr lang="en-US" altLang="zh-CN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en-US" altLang="zh-CN" dirty="0"/>
              <a:t>0.245% (10bit,1 µs deadtime)</a:t>
            </a:r>
            <a:r>
              <a:rPr lang="zh-CN" altLang="en-US" dirty="0"/>
              <a:t> （</a:t>
            </a:r>
            <a:r>
              <a:rPr lang="en-US" altLang="zh-CN" dirty="0"/>
              <a:t>worst</a:t>
            </a:r>
            <a:r>
              <a:rPr lang="zh-CN" altLang="en-US" dirty="0"/>
              <a:t> </a:t>
            </a:r>
            <a:r>
              <a:rPr lang="en-US" altLang="zh-CN" dirty="0"/>
              <a:t>situation</a:t>
            </a:r>
            <a:r>
              <a:rPr lang="zh-CN" altLang="en-US" dirty="0"/>
              <a:t>，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occupancy</a:t>
            </a:r>
            <a:r>
              <a:rPr lang="zh-CN" altLang="en-US" dirty="0"/>
              <a:t> </a:t>
            </a:r>
            <a:r>
              <a:rPr lang="en-US" altLang="zh-CN" dirty="0"/>
              <a:t>could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deadtime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）</a:t>
            </a:r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EFD0A-5658-7CB3-81D1-189B0F95F03E}"/>
              </a:ext>
            </a:extLst>
          </p:cNvPr>
          <p:cNvSpPr txBox="1"/>
          <p:nvPr/>
        </p:nvSpPr>
        <p:spPr>
          <a:xfrm>
            <a:off x="6099048" y="1309013"/>
            <a:ext cx="2980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Updated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with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new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CEPCSW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84D73-9EDD-25C7-E2A3-BB9F464D31EA}"/>
              </a:ext>
            </a:extLst>
          </p:cNvPr>
          <p:cNvSpPr txBox="1"/>
          <p:nvPr/>
        </p:nvSpPr>
        <p:spPr>
          <a:xfrm>
            <a:off x="608076" y="2073730"/>
            <a:ext cx="40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Maximum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hit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rate</a:t>
            </a:r>
            <a:r>
              <a:rPr lang="zh-CN" altLang="en-US" dirty="0">
                <a:solidFill>
                  <a:srgbClr val="C00000"/>
                </a:solidFill>
              </a:rPr>
              <a:t> </a:t>
            </a:r>
            <a:r>
              <a:rPr lang="en-US" altLang="zh-CN" dirty="0">
                <a:solidFill>
                  <a:srgbClr val="C00000"/>
                </a:solidFill>
              </a:rPr>
              <a:t>estimation</a:t>
            </a:r>
            <a:endParaRPr lang="en-CN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2647F-D502-9855-75FC-35D24D1CB00A}"/>
              </a:ext>
            </a:extLst>
          </p:cNvPr>
          <p:cNvSpPr txBox="1"/>
          <p:nvPr/>
        </p:nvSpPr>
        <p:spPr>
          <a:xfrm>
            <a:off x="6111282" y="1733026"/>
            <a:ext cx="246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Old</a:t>
            </a:r>
            <a:r>
              <a:rPr lang="zh-CN" altLang="en-US" b="1" dirty="0"/>
              <a:t> </a:t>
            </a:r>
            <a:r>
              <a:rPr lang="en-US" altLang="zh-CN" b="1" dirty="0"/>
              <a:t>one</a:t>
            </a:r>
            <a:r>
              <a:rPr lang="zh-CN" altLang="en-US" b="1" dirty="0"/>
              <a:t> </a:t>
            </a:r>
            <a:r>
              <a:rPr lang="en-US" altLang="zh-CN" b="1" dirty="0"/>
              <a:t>is</a:t>
            </a:r>
            <a:r>
              <a:rPr lang="zh-CN" altLang="en-US" b="1" dirty="0"/>
              <a:t> </a:t>
            </a:r>
            <a:r>
              <a:rPr lang="en-US" altLang="zh-CN" b="1" dirty="0"/>
              <a:t>100K</a:t>
            </a:r>
            <a:r>
              <a:rPr lang="zh-CN" altLang="en-US" b="1" dirty="0"/>
              <a:t> </a:t>
            </a:r>
            <a:r>
              <a:rPr lang="en-US" altLang="zh-CN" b="1" dirty="0"/>
              <a:t>Hz/cm</a:t>
            </a:r>
            <a:r>
              <a:rPr lang="en-US" altLang="zh-CN" b="1" baseline="30000" dirty="0"/>
              <a:t>2</a:t>
            </a:r>
            <a:endParaRPr lang="en-US" b="1" dirty="0"/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21603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C0-3E2F-08A4-C583-5BC6D9C8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Heat</a:t>
            </a:r>
            <a:r>
              <a:rPr lang="zh-CN" altLang="en-US" dirty="0"/>
              <a:t> </a:t>
            </a:r>
            <a:r>
              <a:rPr lang="en-US" altLang="zh-CN" dirty="0"/>
              <a:t>sink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5C5-6958-9DBC-6137-6AF0EA4F8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981676"/>
          </a:xfrm>
        </p:spPr>
        <p:txBody>
          <a:bodyPr>
            <a:normAutofit lnSpcReduction="10000"/>
          </a:bodyPr>
          <a:lstStyle/>
          <a:p>
            <a:r>
              <a:rPr lang="en-CN" dirty="0"/>
              <a:t>PCB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  <a:r>
              <a:rPr lang="zh-CN" altLang="en-US" dirty="0"/>
              <a:t> </a:t>
            </a:r>
            <a:r>
              <a:rPr lang="en-US" altLang="zh-CN" dirty="0"/>
              <a:t>sink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manual</a:t>
            </a:r>
            <a:endParaRPr lang="en-CN" dirty="0"/>
          </a:p>
          <a:p>
            <a:pPr lvl="1"/>
            <a:r>
              <a:rPr lang="en-CN" dirty="0"/>
              <a:t>Experiences on 1.6 mm PCB with heat sink</a:t>
            </a:r>
          </a:p>
          <a:p>
            <a:pPr lvl="1"/>
            <a:r>
              <a:rPr lang="en-CN" dirty="0"/>
              <a:t>Juno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CN" dirty="0"/>
              <a:t>AMS</a:t>
            </a:r>
            <a:r>
              <a:rPr lang="en-US" altLang="zh-CN" dirty="0"/>
              <a:t>02</a:t>
            </a:r>
            <a:r>
              <a:rPr lang="zh-CN" altLang="en-US" dirty="0"/>
              <a:t> </a:t>
            </a:r>
            <a:r>
              <a:rPr lang="en-US" altLang="zh-CN" dirty="0"/>
              <a:t>experiment</a:t>
            </a:r>
            <a:r>
              <a:rPr lang="zh-CN" altLang="en-US" dirty="0"/>
              <a:t> </a:t>
            </a:r>
            <a:r>
              <a:rPr lang="en-US" altLang="zh-CN" dirty="0"/>
              <a:t>applied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  <a:r>
              <a:rPr lang="zh-CN" altLang="en-US" dirty="0"/>
              <a:t> </a:t>
            </a:r>
            <a:r>
              <a:rPr lang="en-US" altLang="zh-CN" dirty="0"/>
              <a:t>sink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cooling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A8EFD-CABC-F9F6-CCFB-E6E7E3875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40" y="2338770"/>
            <a:ext cx="5766486" cy="339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83086A-A84E-E7ED-1112-E06DADB238BB}"/>
              </a:ext>
            </a:extLst>
          </p:cNvPr>
          <p:cNvSpPr txBox="1"/>
          <p:nvPr/>
        </p:nvSpPr>
        <p:spPr>
          <a:xfrm>
            <a:off x="881359" y="5818924"/>
            <a:ext cx="74841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https://www.proto-electronics.com/blog/design-hints-high-power-pcbs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9B024-B6CE-B431-1200-B15A5F50CBA0}"/>
              </a:ext>
            </a:extLst>
          </p:cNvPr>
          <p:cNvSpPr txBox="1"/>
          <p:nvPr/>
        </p:nvSpPr>
        <p:spPr>
          <a:xfrm>
            <a:off x="6796216" y="2891481"/>
            <a:ext cx="15693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heat</a:t>
            </a:r>
            <a:r>
              <a:rPr lang="zh-CN" altLang="en-US" dirty="0"/>
              <a:t> </a:t>
            </a:r>
            <a:r>
              <a:rPr lang="en-US" altLang="zh-CN" dirty="0"/>
              <a:t>sink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？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help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？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90248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54303-F813-A0F7-600C-79CABD6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9224962" cy="671193"/>
          </a:xfrm>
        </p:spPr>
        <p:txBody>
          <a:bodyPr>
            <a:normAutofit fontScale="90000"/>
          </a:bodyPr>
          <a:lstStyle/>
          <a:p>
            <a:r>
              <a:rPr lang="en-CN" dirty="0"/>
              <a:t>Update the Electronics design for the new cooling 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3553D-750C-5149-D0C2-4663EF73C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168401"/>
            <a:ext cx="8543925" cy="1099312"/>
          </a:xfrm>
        </p:spPr>
        <p:txBody>
          <a:bodyPr>
            <a:normAutofit fontScale="85000" lnSpcReduction="20000"/>
          </a:bodyPr>
          <a:lstStyle/>
          <a:p>
            <a:r>
              <a:rPr lang="en-CN" dirty="0"/>
              <a:t>Add the Heat sink(HS) to the PCB to increase the thermal conduction ability</a:t>
            </a:r>
          </a:p>
          <a:p>
            <a:pPr lvl="1"/>
            <a:r>
              <a:rPr lang="en-CN" dirty="0"/>
              <a:t>help transfer the heat from the ASIC more efficiently</a:t>
            </a:r>
          </a:p>
          <a:p>
            <a:pPr lvl="1"/>
            <a:r>
              <a:rPr lang="en-CN" dirty="0"/>
              <a:t>Heat sink have been applied in Juno</a:t>
            </a:r>
          </a:p>
          <a:p>
            <a:r>
              <a:rPr lang="en-CN" dirty="0"/>
              <a:t>Cooling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ASIC</a:t>
            </a:r>
            <a:r>
              <a:rPr lang="zh-CN" altLang="en-US" dirty="0"/>
              <a:t> </a:t>
            </a:r>
            <a:r>
              <a:rPr lang="en-US" altLang="zh-CN" dirty="0"/>
              <a:t>surface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ATLAS</a:t>
            </a:r>
            <a:r>
              <a:rPr lang="zh-CN" altLang="en-US" dirty="0"/>
              <a:t> </a:t>
            </a:r>
            <a:r>
              <a:rPr lang="en-US" altLang="zh-CN" dirty="0"/>
              <a:t>HGTD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ITK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OK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us</a:t>
            </a:r>
            <a:endParaRPr lang="en-C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D42DED-431F-7227-357E-290CDDC74100}"/>
              </a:ext>
            </a:extLst>
          </p:cNvPr>
          <p:cNvSpPr/>
          <p:nvPr/>
        </p:nvSpPr>
        <p:spPr>
          <a:xfrm>
            <a:off x="2975465" y="3349329"/>
            <a:ext cx="1121244" cy="175520"/>
          </a:xfrm>
          <a:prstGeom prst="rect">
            <a:avLst/>
          </a:prstGeom>
          <a:solidFill>
            <a:srgbClr val="EC7F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ASIC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5652F5-5FF5-CDF4-CAC4-A104928B0A49}"/>
              </a:ext>
            </a:extLst>
          </p:cNvPr>
          <p:cNvSpPr/>
          <p:nvPr/>
        </p:nvSpPr>
        <p:spPr>
          <a:xfrm>
            <a:off x="2715250" y="3638098"/>
            <a:ext cx="2541847" cy="191171"/>
          </a:xfrm>
          <a:prstGeom prst="rect">
            <a:avLst/>
          </a:prstGeom>
          <a:solidFill>
            <a:srgbClr val="5480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AC</a:t>
            </a:r>
            <a:r>
              <a:rPr lang="en-US" altLang="zh-CN" sz="1463" dirty="0"/>
              <a:t>-LGAD</a:t>
            </a:r>
            <a:endParaRPr lang="en-CN" sz="146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9FB7D-13E6-A1E7-2B6D-A61F39F6482B}"/>
              </a:ext>
            </a:extLst>
          </p:cNvPr>
          <p:cNvSpPr/>
          <p:nvPr/>
        </p:nvSpPr>
        <p:spPr>
          <a:xfrm>
            <a:off x="2715250" y="3930632"/>
            <a:ext cx="2541847" cy="198721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200" dirty="0"/>
              <a:t>Carbon</a:t>
            </a:r>
            <a:r>
              <a:rPr lang="zh-CN" altLang="en-US" sz="1200" dirty="0"/>
              <a:t> </a:t>
            </a:r>
            <a:r>
              <a:rPr lang="en-US" altLang="zh-CN" sz="1200" dirty="0"/>
              <a:t>fiber</a:t>
            </a:r>
            <a:r>
              <a:rPr lang="zh-CN" altLang="en-US" sz="1200" dirty="0"/>
              <a:t> </a:t>
            </a:r>
            <a:r>
              <a:rPr lang="en-US" altLang="zh-CN" sz="1200" dirty="0"/>
              <a:t>board</a:t>
            </a:r>
            <a:r>
              <a:rPr lang="zh-CN" altLang="en-US" sz="1200" dirty="0"/>
              <a:t>（</a:t>
            </a:r>
            <a:r>
              <a:rPr lang="en-US" altLang="zh-CN" sz="1200" dirty="0"/>
              <a:t>cooling</a:t>
            </a:r>
            <a:r>
              <a:rPr lang="zh-CN" altLang="en-US" sz="1200" dirty="0"/>
              <a:t> </a:t>
            </a:r>
            <a:r>
              <a:rPr lang="en-US" altLang="zh-CN" sz="1200" dirty="0"/>
              <a:t>pipe</a:t>
            </a:r>
            <a:r>
              <a:rPr lang="zh-CN" altLang="en-US" sz="1200" dirty="0"/>
              <a:t>）</a:t>
            </a:r>
            <a:endParaRPr lang="en-CN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7E2710-CFE7-01A9-2B80-F520C06BCA8D}"/>
              </a:ext>
            </a:extLst>
          </p:cNvPr>
          <p:cNvSpPr/>
          <p:nvPr/>
        </p:nvSpPr>
        <p:spPr>
          <a:xfrm>
            <a:off x="2880394" y="3524849"/>
            <a:ext cx="721767" cy="101363"/>
          </a:xfrm>
          <a:prstGeom prst="rect">
            <a:avLst/>
          </a:prstGeom>
          <a:solidFill>
            <a:srgbClr val="70AA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PCB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AE979E-9A68-B513-A45D-4592EC12821C}"/>
              </a:ext>
            </a:extLst>
          </p:cNvPr>
          <p:cNvSpPr/>
          <p:nvPr/>
        </p:nvSpPr>
        <p:spPr>
          <a:xfrm>
            <a:off x="4654187" y="3501708"/>
            <a:ext cx="163087" cy="103644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22DB099-FFED-CBF0-7351-C447F08F70DC}"/>
              </a:ext>
            </a:extLst>
          </p:cNvPr>
          <p:cNvSpPr/>
          <p:nvPr/>
        </p:nvSpPr>
        <p:spPr>
          <a:xfrm>
            <a:off x="4764389" y="3349330"/>
            <a:ext cx="244630" cy="181538"/>
          </a:xfrm>
          <a:custGeom>
            <a:avLst/>
            <a:gdLst>
              <a:gd name="connsiteX0" fmla="*/ 0 w 301083"/>
              <a:gd name="connsiteY0" fmla="*/ 223431 h 223431"/>
              <a:gd name="connsiteX1" fmla="*/ 66908 w 301083"/>
              <a:gd name="connsiteY1" fmla="*/ 407 h 223431"/>
              <a:gd name="connsiteX2" fmla="*/ 301083 w 301083"/>
              <a:gd name="connsiteY2" fmla="*/ 167675 h 2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083" h="223431">
                <a:moveTo>
                  <a:pt x="0" y="223431"/>
                </a:moveTo>
                <a:cubicBezTo>
                  <a:pt x="8364" y="116565"/>
                  <a:pt x="16728" y="9700"/>
                  <a:pt x="66908" y="407"/>
                </a:cubicBezTo>
                <a:cubicBezTo>
                  <a:pt x="117088" y="-8886"/>
                  <a:pt x="267629" y="143514"/>
                  <a:pt x="301083" y="1676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57C0BC-EEB3-CD63-17CC-D1DD4283A8F1}"/>
              </a:ext>
            </a:extLst>
          </p:cNvPr>
          <p:cNvSpPr txBox="1"/>
          <p:nvPr/>
        </p:nvSpPr>
        <p:spPr>
          <a:xfrm>
            <a:off x="4953000" y="3111541"/>
            <a:ext cx="119166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63" dirty="0"/>
              <a:t>Flex</a:t>
            </a:r>
            <a:r>
              <a:rPr lang="zh-CN" altLang="en-US" sz="1463" dirty="0"/>
              <a:t> </a:t>
            </a:r>
            <a:r>
              <a:rPr lang="en-US" altLang="zh-CN" sz="1463" dirty="0"/>
              <a:t>cable</a:t>
            </a:r>
            <a:endParaRPr lang="en-CN" sz="1463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5385F-B3B6-D26A-FAB9-919AE7547785}"/>
              </a:ext>
            </a:extLst>
          </p:cNvPr>
          <p:cNvSpPr txBox="1"/>
          <p:nvPr/>
        </p:nvSpPr>
        <p:spPr>
          <a:xfrm>
            <a:off x="1684981" y="3017385"/>
            <a:ext cx="1489114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63" dirty="0"/>
              <a:t>W</a:t>
            </a:r>
            <a:r>
              <a:rPr lang="en-CN" sz="1463" dirty="0"/>
              <a:t>ire</a:t>
            </a:r>
            <a:r>
              <a:rPr lang="zh-CN" altLang="en-US" sz="1463" dirty="0"/>
              <a:t> </a:t>
            </a:r>
            <a:r>
              <a:rPr lang="en-US" altLang="zh-CN" sz="1463" dirty="0"/>
              <a:t>bonding</a:t>
            </a:r>
            <a:endParaRPr lang="en-CN" sz="146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801AC0-38AC-1A29-E291-BB7CFEA6CC73}"/>
              </a:ext>
            </a:extLst>
          </p:cNvPr>
          <p:cNvSpPr/>
          <p:nvPr/>
        </p:nvSpPr>
        <p:spPr>
          <a:xfrm>
            <a:off x="3495687" y="3813619"/>
            <a:ext cx="1761410" cy="128899"/>
          </a:xfrm>
          <a:prstGeom prst="rect">
            <a:avLst/>
          </a:prstGeom>
          <a:solidFill>
            <a:srgbClr val="FFEE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rgbClr val="0070C0"/>
                </a:solidFill>
              </a:rPr>
              <a:t>F</a:t>
            </a:r>
            <a:r>
              <a:rPr lang="en-CN" sz="1463" dirty="0">
                <a:solidFill>
                  <a:srgbClr val="0070C0"/>
                </a:solidFill>
              </a:rPr>
              <a:t>lex board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6C725-9984-4BD4-4508-15C700A87C78}"/>
              </a:ext>
            </a:extLst>
          </p:cNvPr>
          <p:cNvSpPr/>
          <p:nvPr/>
        </p:nvSpPr>
        <p:spPr>
          <a:xfrm>
            <a:off x="2716662" y="3813619"/>
            <a:ext cx="779025" cy="1228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HS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B9C94C4-DA37-1DE8-92A4-3D3EE38FC9F8}"/>
              </a:ext>
            </a:extLst>
          </p:cNvPr>
          <p:cNvSpPr/>
          <p:nvPr/>
        </p:nvSpPr>
        <p:spPr>
          <a:xfrm>
            <a:off x="2753499" y="3268673"/>
            <a:ext cx="291182" cy="366355"/>
          </a:xfrm>
          <a:custGeom>
            <a:avLst/>
            <a:gdLst>
              <a:gd name="connsiteX0" fmla="*/ 23841 w 358378"/>
              <a:gd name="connsiteY0" fmla="*/ 450898 h 450898"/>
              <a:gd name="connsiteX1" fmla="*/ 34993 w 358378"/>
              <a:gd name="connsiteY1" fmla="*/ 16000 h 450898"/>
              <a:gd name="connsiteX2" fmla="*/ 358378 w 358378"/>
              <a:gd name="connsiteY2" fmla="*/ 94059 h 45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8378" h="450898">
                <a:moveTo>
                  <a:pt x="23841" y="450898"/>
                </a:moveTo>
                <a:cubicBezTo>
                  <a:pt x="1539" y="263185"/>
                  <a:pt x="-20763" y="75473"/>
                  <a:pt x="34993" y="16000"/>
                </a:cubicBezTo>
                <a:cubicBezTo>
                  <a:pt x="90749" y="-43473"/>
                  <a:pt x="306339" y="81049"/>
                  <a:pt x="358378" y="9405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DF3E647-248D-32FB-DDBF-6FDA6B5ACF5E}"/>
              </a:ext>
            </a:extLst>
          </p:cNvPr>
          <p:cNvSpPr/>
          <p:nvPr/>
        </p:nvSpPr>
        <p:spPr>
          <a:xfrm>
            <a:off x="3986959" y="3158651"/>
            <a:ext cx="326173" cy="367652"/>
          </a:xfrm>
          <a:custGeom>
            <a:avLst/>
            <a:gdLst>
              <a:gd name="connsiteX0" fmla="*/ 0 w 401444"/>
              <a:gd name="connsiteY0" fmla="*/ 229471 h 452495"/>
              <a:gd name="connsiteX1" fmla="*/ 111512 w 401444"/>
              <a:gd name="connsiteY1" fmla="*/ 6446 h 452495"/>
              <a:gd name="connsiteX2" fmla="*/ 401444 w 401444"/>
              <a:gd name="connsiteY2" fmla="*/ 452495 h 45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1444" h="452495">
                <a:moveTo>
                  <a:pt x="0" y="229471"/>
                </a:moveTo>
                <a:cubicBezTo>
                  <a:pt x="22302" y="99373"/>
                  <a:pt x="44605" y="-30725"/>
                  <a:pt x="111512" y="6446"/>
                </a:cubicBezTo>
                <a:cubicBezTo>
                  <a:pt x="178419" y="43617"/>
                  <a:pt x="340112" y="389305"/>
                  <a:pt x="401444" y="452495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0C448-BBD3-8ECA-3ACA-97FB9064FB5E}"/>
              </a:ext>
            </a:extLst>
          </p:cNvPr>
          <p:cNvSpPr txBox="1"/>
          <p:nvPr/>
        </p:nvSpPr>
        <p:spPr>
          <a:xfrm>
            <a:off x="627807" y="3349329"/>
            <a:ext cx="221433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altLang="zh-CN" sz="1463" dirty="0"/>
              <a:t>Heat</a:t>
            </a:r>
            <a:r>
              <a:rPr lang="zh-CN" altLang="en-US" sz="1463" dirty="0"/>
              <a:t> </a:t>
            </a:r>
            <a:r>
              <a:rPr lang="en-US" altLang="zh-CN" sz="1463" dirty="0"/>
              <a:t>sink(HS)</a:t>
            </a:r>
          </a:p>
          <a:p>
            <a:r>
              <a:rPr lang="en-US" sz="1463" dirty="0"/>
              <a:t>Candidate: Cu, graphene;</a:t>
            </a:r>
            <a:endParaRPr lang="en-CN" sz="146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FCD31-58D9-F925-743D-62400C3D1AFD}"/>
              </a:ext>
            </a:extLst>
          </p:cNvPr>
          <p:cNvSpPr/>
          <p:nvPr/>
        </p:nvSpPr>
        <p:spPr>
          <a:xfrm>
            <a:off x="3828285" y="3530792"/>
            <a:ext cx="825902" cy="107305"/>
          </a:xfrm>
          <a:prstGeom prst="rect">
            <a:avLst/>
          </a:prstGeom>
          <a:solidFill>
            <a:srgbClr val="70AA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PCB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03CE37-22F4-7BF6-5922-511E158E7B16}"/>
              </a:ext>
            </a:extLst>
          </p:cNvPr>
          <p:cNvSpPr/>
          <p:nvPr/>
        </p:nvSpPr>
        <p:spPr>
          <a:xfrm>
            <a:off x="3451942" y="3520637"/>
            <a:ext cx="412039" cy="126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HS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1DC75E-9575-8F92-B119-F648059038AC}"/>
              </a:ext>
            </a:extLst>
          </p:cNvPr>
          <p:cNvSpPr/>
          <p:nvPr/>
        </p:nvSpPr>
        <p:spPr>
          <a:xfrm>
            <a:off x="2780644" y="5201240"/>
            <a:ext cx="1121244" cy="175520"/>
          </a:xfrm>
          <a:prstGeom prst="rect">
            <a:avLst/>
          </a:prstGeom>
          <a:solidFill>
            <a:srgbClr val="EC7F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ASIC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48694-E065-2FF2-81AC-31E20E3F72B6}"/>
              </a:ext>
            </a:extLst>
          </p:cNvPr>
          <p:cNvSpPr/>
          <p:nvPr/>
        </p:nvSpPr>
        <p:spPr>
          <a:xfrm>
            <a:off x="2240746" y="5471356"/>
            <a:ext cx="2541847" cy="191171"/>
          </a:xfrm>
          <a:prstGeom prst="rect">
            <a:avLst/>
          </a:prstGeom>
          <a:solidFill>
            <a:srgbClr val="5480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AC</a:t>
            </a:r>
            <a:r>
              <a:rPr lang="en-US" altLang="zh-CN" sz="1463" dirty="0"/>
              <a:t>-LGAD</a:t>
            </a:r>
            <a:endParaRPr lang="en-CN" sz="1463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C83D07-1374-251A-FF4A-B2FA6B297765}"/>
              </a:ext>
            </a:extLst>
          </p:cNvPr>
          <p:cNvSpPr/>
          <p:nvPr/>
        </p:nvSpPr>
        <p:spPr>
          <a:xfrm>
            <a:off x="2240746" y="5763889"/>
            <a:ext cx="2541847" cy="139429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Carbon</a:t>
            </a:r>
            <a:r>
              <a:rPr lang="zh-CN" altLang="en-US" sz="1463" dirty="0"/>
              <a:t> </a:t>
            </a:r>
            <a:r>
              <a:rPr lang="en-US" altLang="zh-CN" sz="1463" dirty="0"/>
              <a:t>fiber</a:t>
            </a:r>
            <a:r>
              <a:rPr lang="zh-CN" altLang="en-US" sz="1463" dirty="0"/>
              <a:t> </a:t>
            </a:r>
            <a:r>
              <a:rPr lang="en-US" altLang="zh-CN" sz="1463" dirty="0"/>
              <a:t>board</a:t>
            </a:r>
            <a:endParaRPr lang="en-CN" sz="1463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426315-FBA0-2A88-258D-556EB744DE2C}"/>
              </a:ext>
            </a:extLst>
          </p:cNvPr>
          <p:cNvSpPr/>
          <p:nvPr/>
        </p:nvSpPr>
        <p:spPr>
          <a:xfrm>
            <a:off x="4179683" y="5334966"/>
            <a:ext cx="163087" cy="103644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4CEB289-8078-28DA-94D0-44FBC0F87180}"/>
              </a:ext>
            </a:extLst>
          </p:cNvPr>
          <p:cNvSpPr/>
          <p:nvPr/>
        </p:nvSpPr>
        <p:spPr>
          <a:xfrm>
            <a:off x="4289885" y="5182588"/>
            <a:ext cx="244630" cy="181538"/>
          </a:xfrm>
          <a:custGeom>
            <a:avLst/>
            <a:gdLst>
              <a:gd name="connsiteX0" fmla="*/ 0 w 301083"/>
              <a:gd name="connsiteY0" fmla="*/ 223431 h 223431"/>
              <a:gd name="connsiteX1" fmla="*/ 66908 w 301083"/>
              <a:gd name="connsiteY1" fmla="*/ 407 h 223431"/>
              <a:gd name="connsiteX2" fmla="*/ 301083 w 301083"/>
              <a:gd name="connsiteY2" fmla="*/ 167675 h 2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083" h="223431">
                <a:moveTo>
                  <a:pt x="0" y="223431"/>
                </a:moveTo>
                <a:cubicBezTo>
                  <a:pt x="8364" y="116565"/>
                  <a:pt x="16728" y="9700"/>
                  <a:pt x="66908" y="407"/>
                </a:cubicBezTo>
                <a:cubicBezTo>
                  <a:pt x="117088" y="-8886"/>
                  <a:pt x="267629" y="143514"/>
                  <a:pt x="301083" y="16767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B41CC-4324-F0B5-829A-F5706E91D985}"/>
              </a:ext>
            </a:extLst>
          </p:cNvPr>
          <p:cNvSpPr txBox="1"/>
          <p:nvPr/>
        </p:nvSpPr>
        <p:spPr>
          <a:xfrm>
            <a:off x="4478496" y="4944799"/>
            <a:ext cx="1191665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463" dirty="0"/>
              <a:t>Flex</a:t>
            </a:r>
            <a:r>
              <a:rPr lang="zh-CN" altLang="en-US" sz="1463" dirty="0"/>
              <a:t> </a:t>
            </a:r>
            <a:r>
              <a:rPr lang="en-US" altLang="zh-CN" sz="1463" dirty="0"/>
              <a:t>cable</a:t>
            </a:r>
            <a:endParaRPr lang="en-CN" sz="1463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604962-0665-33D0-CF40-DDEFA86BE32B}"/>
              </a:ext>
            </a:extLst>
          </p:cNvPr>
          <p:cNvSpPr txBox="1"/>
          <p:nvPr/>
        </p:nvSpPr>
        <p:spPr>
          <a:xfrm>
            <a:off x="470607" y="4484644"/>
            <a:ext cx="355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sz="1600" b="1" dirty="0"/>
              <a:t>Cooling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from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the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surface</a:t>
            </a:r>
            <a:endParaRPr lang="en-CN" sz="16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D15E7F-5EF3-7F8C-3716-049D40BEBE1A}"/>
              </a:ext>
            </a:extLst>
          </p:cNvPr>
          <p:cNvSpPr/>
          <p:nvPr/>
        </p:nvSpPr>
        <p:spPr>
          <a:xfrm>
            <a:off x="3021183" y="5646876"/>
            <a:ext cx="1761410" cy="128899"/>
          </a:xfrm>
          <a:prstGeom prst="rect">
            <a:avLst/>
          </a:prstGeom>
          <a:solidFill>
            <a:srgbClr val="FFEE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3" dirty="0">
                <a:solidFill>
                  <a:srgbClr val="0070C0"/>
                </a:solidFill>
              </a:rPr>
              <a:t>F</a:t>
            </a:r>
            <a:r>
              <a:rPr lang="en-CN" sz="1463" dirty="0">
                <a:solidFill>
                  <a:srgbClr val="0070C0"/>
                </a:solidFill>
              </a:rPr>
              <a:t>lex board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88463A-41C5-1926-5BC7-1C9FD94814EE}"/>
              </a:ext>
            </a:extLst>
          </p:cNvPr>
          <p:cNvSpPr/>
          <p:nvPr/>
        </p:nvSpPr>
        <p:spPr>
          <a:xfrm>
            <a:off x="2242158" y="5646877"/>
            <a:ext cx="779025" cy="1228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HS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07DEC3-FFF4-4F6F-1036-4A13F528783F}"/>
              </a:ext>
            </a:extLst>
          </p:cNvPr>
          <p:cNvSpPr/>
          <p:nvPr/>
        </p:nvSpPr>
        <p:spPr>
          <a:xfrm>
            <a:off x="2500961" y="5386467"/>
            <a:ext cx="1678722" cy="107305"/>
          </a:xfrm>
          <a:prstGeom prst="rect">
            <a:avLst/>
          </a:prstGeom>
          <a:solidFill>
            <a:srgbClr val="70AA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PCB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B3F94044-4800-4122-96EB-CE6F6B7805E6}"/>
              </a:ext>
            </a:extLst>
          </p:cNvPr>
          <p:cNvSpPr/>
          <p:nvPr/>
        </p:nvSpPr>
        <p:spPr>
          <a:xfrm>
            <a:off x="2319507" y="5260423"/>
            <a:ext cx="290720" cy="185336"/>
          </a:xfrm>
          <a:custGeom>
            <a:avLst/>
            <a:gdLst>
              <a:gd name="connsiteX0" fmla="*/ 357809 w 357809"/>
              <a:gd name="connsiteY0" fmla="*/ 122088 h 228106"/>
              <a:gd name="connsiteX1" fmla="*/ 79513 w 357809"/>
              <a:gd name="connsiteY1" fmla="*/ 2819 h 228106"/>
              <a:gd name="connsiteX2" fmla="*/ 0 w 357809"/>
              <a:gd name="connsiteY2" fmla="*/ 228106 h 2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809" h="228106">
                <a:moveTo>
                  <a:pt x="357809" y="122088"/>
                </a:moveTo>
                <a:cubicBezTo>
                  <a:pt x="248478" y="53618"/>
                  <a:pt x="139148" y="-14851"/>
                  <a:pt x="79513" y="2819"/>
                </a:cubicBezTo>
                <a:cubicBezTo>
                  <a:pt x="19878" y="20489"/>
                  <a:pt x="24296" y="177306"/>
                  <a:pt x="0" y="228106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N" sz="1463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A22FF6-B869-6789-E34D-ACF4AE17F287}"/>
              </a:ext>
            </a:extLst>
          </p:cNvPr>
          <p:cNvSpPr/>
          <p:nvPr/>
        </p:nvSpPr>
        <p:spPr>
          <a:xfrm>
            <a:off x="2500961" y="4967213"/>
            <a:ext cx="2033554" cy="224319"/>
          </a:xfrm>
          <a:prstGeom prst="rect">
            <a:avLst/>
          </a:prstGeom>
          <a:solidFill>
            <a:srgbClr val="ABA2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1463" dirty="0"/>
              <a:t>Cooling</a:t>
            </a:r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22C3DF1D-E209-F05C-2655-282F2BC7FCE2}"/>
              </a:ext>
            </a:extLst>
          </p:cNvPr>
          <p:cNvSpPr/>
          <p:nvPr/>
        </p:nvSpPr>
        <p:spPr>
          <a:xfrm>
            <a:off x="2880394" y="4484644"/>
            <a:ext cx="459928" cy="46015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338DCB-77CF-171A-91B0-F3F55256E346}"/>
              </a:ext>
            </a:extLst>
          </p:cNvPr>
          <p:cNvSpPr txBox="1"/>
          <p:nvPr/>
        </p:nvSpPr>
        <p:spPr>
          <a:xfrm>
            <a:off x="1676004" y="2491885"/>
            <a:ext cx="3551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Apply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heat</a:t>
            </a:r>
            <a:r>
              <a:rPr lang="zh-CN" altLang="en-US" sz="1600" b="1" dirty="0"/>
              <a:t> </a:t>
            </a:r>
            <a:r>
              <a:rPr lang="en-US" altLang="zh-CN" sz="1600" b="1" dirty="0"/>
              <a:t>sink</a:t>
            </a:r>
            <a:endParaRPr lang="en-CN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AB17903-2495-FC0F-AA8F-8FD762A2625E}"/>
                  </a:ext>
                </a:extLst>
              </p14:cNvPr>
              <p14:cNvContentPartPr/>
              <p14:nvPr/>
            </p14:nvContentPartPr>
            <p14:xfrm>
              <a:off x="3370128" y="2511576"/>
              <a:ext cx="574560" cy="443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AB17903-2495-FC0F-AA8F-8FD762A262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4128" y="2475936"/>
                <a:ext cx="646200" cy="51516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0FC34933-EC34-4240-3D51-76A339C82E19}"/>
              </a:ext>
            </a:extLst>
          </p:cNvPr>
          <p:cNvSpPr txBox="1"/>
          <p:nvPr/>
        </p:nvSpPr>
        <p:spPr>
          <a:xfrm>
            <a:off x="1389743" y="5871120"/>
            <a:ext cx="3901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C00000"/>
                </a:solidFill>
              </a:rPr>
              <a:t>From Xiongbo Yan and Yunyun Fan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B85F1F86-9A50-D04E-59E3-936FF5FB1E34}"/>
              </a:ext>
            </a:extLst>
          </p:cNvPr>
          <p:cNvSpPr/>
          <p:nvPr/>
        </p:nvSpPr>
        <p:spPr>
          <a:xfrm>
            <a:off x="4735730" y="2701932"/>
            <a:ext cx="295791" cy="56806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28B559-586B-2B01-0BF0-C94A8AD79019}"/>
              </a:ext>
            </a:extLst>
          </p:cNvPr>
          <p:cNvSpPr txBox="1"/>
          <p:nvPr/>
        </p:nvSpPr>
        <p:spPr>
          <a:xfrm>
            <a:off x="5009019" y="2447403"/>
            <a:ext cx="469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</a:rPr>
              <a:t>热从柔性板测直接导入下层cooling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board</a:t>
            </a:r>
            <a:endParaRPr lang="en-CN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888B72-29BF-FE18-14ED-F1F5668EA070}"/>
              </a:ext>
            </a:extLst>
          </p:cNvPr>
          <p:cNvSpPr txBox="1"/>
          <p:nvPr/>
        </p:nvSpPr>
        <p:spPr>
          <a:xfrm>
            <a:off x="6164543" y="3416108"/>
            <a:ext cx="141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Thermal</a:t>
            </a:r>
            <a:r>
              <a:rPr lang="zh-CN" altLang="en-US" dirty="0"/>
              <a:t> </a:t>
            </a:r>
            <a:r>
              <a:rPr lang="en-US" altLang="zh-CN" dirty="0"/>
              <a:t>conductor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26536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5168-1443-BAD3-4D51-2E4BB838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Endcap study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1EAE6D-C722-79E0-F1F5-A8DE28850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832425"/>
            <a:ext cx="5966897" cy="3302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8A77DC-1334-4EB5-C907-BFA65694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68261"/>
            <a:ext cx="5334000" cy="226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99F77-1B21-49CE-76EB-5B87264EABD2}"/>
              </a:ext>
            </a:extLst>
          </p:cNvPr>
          <p:cNvSpPr txBox="1"/>
          <p:nvPr/>
        </p:nvSpPr>
        <p:spPr>
          <a:xfrm>
            <a:off x="6954087" y="4203153"/>
            <a:ext cx="1865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Junsong Zhang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129CC5-0FB6-BA45-64BE-DAD2FF9BA54E}"/>
              </a:ext>
            </a:extLst>
          </p:cNvPr>
          <p:cNvSpPr txBox="1">
            <a:spLocks/>
          </p:cNvSpPr>
          <p:nvPr/>
        </p:nvSpPr>
        <p:spPr>
          <a:xfrm>
            <a:off x="495687" y="1210962"/>
            <a:ext cx="4261665" cy="1668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F75B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现有TPC设计会影响ToF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OTK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）的覆盖面积</a:t>
            </a:r>
            <a:endParaRPr lang="en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ü"/>
            </a:pPr>
            <a:r>
              <a:rPr lang="en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TPC设计超过自己设计边界两端各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50mm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，如不修改，将影响</a:t>
            </a:r>
            <a:r>
              <a:rPr lang="en-US" altLang="zh-CN" sz="14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ToF</a:t>
            </a:r>
            <a:r>
              <a:rPr lang="zh-CN" altLang="en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桶部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有效面积</a:t>
            </a:r>
            <a:endParaRPr lang="en-US" altLang="zh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设计的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ECAL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连接板导致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OTK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不能直接紧贴，影响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OTK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覆盖面积</a:t>
            </a:r>
            <a:endParaRPr lang="en-CN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0900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CEBF3-B962-7005-7664-D84466A1C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Endcap design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A654B1-3908-280B-1A9D-2DBF7414A73C}"/>
              </a:ext>
            </a:extLst>
          </p:cNvPr>
          <p:cNvGrpSpPr/>
          <p:nvPr/>
        </p:nvGrpSpPr>
        <p:grpSpPr>
          <a:xfrm>
            <a:off x="395416" y="3023477"/>
            <a:ext cx="3917091" cy="1828800"/>
            <a:chOff x="1544595" y="2780270"/>
            <a:chExt cx="4843848" cy="20882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7E3695-F3CD-A735-EE88-5B13E9594081}"/>
                </a:ext>
              </a:extLst>
            </p:cNvPr>
            <p:cNvSpPr/>
            <p:nvPr/>
          </p:nvSpPr>
          <p:spPr>
            <a:xfrm>
              <a:off x="2187146" y="3101546"/>
              <a:ext cx="4201297" cy="155695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3D3E0A-42D8-4BD3-491E-4C84750494C0}"/>
                </a:ext>
              </a:extLst>
            </p:cNvPr>
            <p:cNvSpPr/>
            <p:nvPr/>
          </p:nvSpPr>
          <p:spPr>
            <a:xfrm>
              <a:off x="2051222" y="2780270"/>
              <a:ext cx="135924" cy="208829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6CD018-A2EB-B92E-E7C2-87E6FCCB4FD4}"/>
                </a:ext>
              </a:extLst>
            </p:cNvPr>
            <p:cNvSpPr/>
            <p:nvPr/>
          </p:nvSpPr>
          <p:spPr>
            <a:xfrm>
              <a:off x="1779374" y="2928551"/>
              <a:ext cx="271848" cy="18550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247A2E9-D504-5B1E-2E2F-AC2A58E61A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4595" y="2843616"/>
              <a:ext cx="2767913" cy="104876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E819E1-7859-A171-4A59-59C1E3905084}"/>
              </a:ext>
            </a:extLst>
          </p:cNvPr>
          <p:cNvGrpSpPr/>
          <p:nvPr/>
        </p:nvGrpSpPr>
        <p:grpSpPr>
          <a:xfrm>
            <a:off x="5506366" y="3004571"/>
            <a:ext cx="3917091" cy="1698944"/>
            <a:chOff x="1544595" y="2843616"/>
            <a:chExt cx="4843848" cy="19400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7D9457-4EA7-9712-F27F-26138BE8C07B}"/>
                </a:ext>
              </a:extLst>
            </p:cNvPr>
            <p:cNvSpPr/>
            <p:nvPr/>
          </p:nvSpPr>
          <p:spPr>
            <a:xfrm>
              <a:off x="2187146" y="3101546"/>
              <a:ext cx="4201297" cy="155695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1CEE61-4002-ACE9-E8E1-FC13ABC5585C}"/>
                </a:ext>
              </a:extLst>
            </p:cNvPr>
            <p:cNvSpPr/>
            <p:nvPr/>
          </p:nvSpPr>
          <p:spPr>
            <a:xfrm>
              <a:off x="1779374" y="2928551"/>
              <a:ext cx="271848" cy="18550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AD454E1-EBEA-5564-9548-38CDBE1A78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44595" y="2843616"/>
              <a:ext cx="2767913" cy="104876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4EEB43-FC0C-A194-C778-D9D20D7AA55E}"/>
              </a:ext>
            </a:extLst>
          </p:cNvPr>
          <p:cNvSpPr txBox="1"/>
          <p:nvPr/>
        </p:nvSpPr>
        <p:spPr>
          <a:xfrm>
            <a:off x="695194" y="1262199"/>
            <a:ext cx="80904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ECAL</a:t>
            </a:r>
            <a:r>
              <a:rPr lang="zh-CN" altLang="en-US" dirty="0"/>
              <a:t> 连接板不能避免</a:t>
            </a:r>
            <a:endParaRPr lang="en-CN" dirty="0"/>
          </a:p>
          <a:p>
            <a:r>
              <a:rPr lang="en-CN" dirty="0"/>
              <a:t>To maintain the coverage of the ToF(OTK)</a:t>
            </a:r>
          </a:p>
          <a:p>
            <a:r>
              <a:rPr lang="en-CN" dirty="0"/>
              <a:t> Endcap would have to increase from 1800mm to  &gt;1800 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width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CN" dirty="0"/>
              <a:t>the ECAL 连接板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48585F-4A00-7A70-BDFC-E14C0B695C58}"/>
              </a:ext>
            </a:extLst>
          </p:cNvPr>
          <p:cNvSpPr txBox="1"/>
          <p:nvPr/>
        </p:nvSpPr>
        <p:spPr>
          <a:xfrm>
            <a:off x="676290" y="5078156"/>
            <a:ext cx="8863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ECAL</a:t>
            </a:r>
            <a:r>
              <a:rPr lang="zh-CN" altLang="en-US" dirty="0"/>
              <a:t> 连接板厚度：</a:t>
            </a:r>
            <a:r>
              <a:rPr lang="en-US" altLang="zh-CN" dirty="0"/>
              <a:t>25mm</a:t>
            </a:r>
            <a:r>
              <a:rPr lang="zh-CN" altLang="en-US" dirty="0"/>
              <a:t> ，桶部</a:t>
            </a:r>
            <a:r>
              <a:rPr lang="en-US" altLang="zh-CN" dirty="0"/>
              <a:t>LGAD</a:t>
            </a:r>
            <a:r>
              <a:rPr lang="zh-CN" altLang="en-US" dirty="0"/>
              <a:t>全覆盖</a:t>
            </a:r>
            <a:r>
              <a:rPr lang="en-US" altLang="zh-CN" dirty="0"/>
              <a:t>5800mm</a:t>
            </a:r>
            <a:r>
              <a:rPr lang="zh-CN" altLang="en-US" dirty="0"/>
              <a:t> （冷管等采取侧边甩出方案）</a:t>
            </a:r>
            <a:endParaRPr lang="en-US" altLang="zh-CN" dirty="0"/>
          </a:p>
          <a:p>
            <a:r>
              <a:rPr lang="zh-CN" altLang="en-US" dirty="0"/>
              <a:t>则</a:t>
            </a:r>
            <a:r>
              <a:rPr lang="en-US" altLang="zh-CN" dirty="0"/>
              <a:t>Endcap</a:t>
            </a:r>
            <a:r>
              <a:rPr lang="zh-CN" altLang="en-US" dirty="0"/>
              <a:t> 区别需从</a:t>
            </a:r>
            <a:r>
              <a:rPr lang="en-US" altLang="zh-CN" dirty="0"/>
              <a:t>1800mm</a:t>
            </a:r>
            <a:r>
              <a:rPr lang="zh-CN" altLang="en-US" dirty="0"/>
              <a:t>增加到</a:t>
            </a:r>
            <a:r>
              <a:rPr lang="en-US" altLang="zh-CN" dirty="0"/>
              <a:t>1815.52mm</a:t>
            </a:r>
            <a:r>
              <a:rPr lang="zh-CN" altLang="en-US" dirty="0"/>
              <a:t> 以保证全覆盖。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857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4537-C65E-10D1-457D-22558FE7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4D212-F6D2-7A51-DB05-3F38EEAD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94555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37589</TotalTime>
  <Words>1177</Words>
  <Application>Microsoft Macintosh PowerPoint</Application>
  <PresentationFormat>A4 Paper (210x297 mm)</PresentationFormat>
  <Paragraphs>237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Roboto</vt:lpstr>
      <vt:lpstr>Wingdings</vt:lpstr>
      <vt:lpstr>Office Theme</vt:lpstr>
      <vt:lpstr> CEPC Time of flight and outer tracker with LGAD </vt:lpstr>
      <vt:lpstr>Urgent ！</vt:lpstr>
      <vt:lpstr>Urgent ！</vt:lpstr>
      <vt:lpstr>Hit rate estimation input for electronics</vt:lpstr>
      <vt:lpstr>Heat sink study </vt:lpstr>
      <vt:lpstr>Update the Electronics design for the new cooling strategy </vt:lpstr>
      <vt:lpstr>Endcap study</vt:lpstr>
      <vt:lpstr>Endcap design</vt:lpstr>
      <vt:lpstr>PowerPoint Presentation</vt:lpstr>
      <vt:lpstr>Dimension：less urgent</vt:lpstr>
      <vt:lpstr>Estimate of the Electronics Thickness </vt:lpstr>
      <vt:lpstr>Hit rate estimation input for electronics</vt:lpstr>
      <vt:lpstr>Hit rate estimation input for electronics</vt:lpstr>
      <vt:lpstr>PowerPoint Presentation</vt:lpstr>
      <vt:lpstr>PowerPoint Presentation</vt:lpstr>
      <vt:lpstr>Stress analysis for the connection</vt:lpstr>
      <vt:lpstr>Thermal analysis results</vt:lpstr>
      <vt:lpstr>Update the Electronics design for the new cooling strategy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HGTD</dc:title>
  <dc:creator>zenmojo</dc:creator>
  <cp:lastModifiedBy>yun f</cp:lastModifiedBy>
  <cp:revision>1210</cp:revision>
  <cp:lastPrinted>2019-10-18T06:24:01Z</cp:lastPrinted>
  <dcterms:created xsi:type="dcterms:W3CDTF">2015-10-29T10:59:50Z</dcterms:created>
  <dcterms:modified xsi:type="dcterms:W3CDTF">2024-08-30T06:23:31Z</dcterms:modified>
</cp:coreProperties>
</file>