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61" r:id="rId4"/>
    <p:sldId id="259" r:id="rId5"/>
    <p:sldId id="260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249" userDrawn="1">
          <p15:clr>
            <a:srgbClr val="A4A3A4"/>
          </p15:clr>
        </p15:guide>
        <p15:guide id="3" orient="horz" pos="2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70C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81"/>
  </p:normalViewPr>
  <p:slideViewPr>
    <p:cSldViewPr snapToGrid="0" snapToObjects="1" showGuides="1">
      <p:cViewPr varScale="1">
        <p:scale>
          <a:sx n="127" d="100"/>
          <a:sy n="127" d="100"/>
        </p:scale>
        <p:origin x="1200" y="176"/>
      </p:cViewPr>
      <p:guideLst>
        <p:guide orient="horz" pos="958"/>
        <p:guide pos="249"/>
        <p:guide orient="horz" pos="2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D7D4-F7B3-2E4A-B15B-BFE69AC68078}" type="datetimeFigureOut">
              <a:rPr kumimoji="1" lang="zh-CN" altLang="en-US" smtClean="0"/>
              <a:t>2024/10/14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FB4F-81E8-AE40-9CD8-3FB6BA2AD4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732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D7D4-F7B3-2E4A-B15B-BFE69AC68078}" type="datetimeFigureOut">
              <a:rPr kumimoji="1" lang="zh-CN" altLang="en-US" smtClean="0"/>
              <a:t>2024/10/14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FB4F-81E8-AE40-9CD8-3FB6BA2AD4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8797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D7D4-F7B3-2E4A-B15B-BFE69AC68078}" type="datetimeFigureOut">
              <a:rPr kumimoji="1" lang="zh-CN" altLang="en-US" smtClean="0"/>
              <a:t>2024/10/14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FB4F-81E8-AE40-9CD8-3FB6BA2AD4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2213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D7D4-F7B3-2E4A-B15B-BFE69AC68078}" type="datetimeFigureOut">
              <a:rPr kumimoji="1" lang="zh-CN" altLang="en-US" smtClean="0"/>
              <a:t>2024/10/14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FB4F-81E8-AE40-9CD8-3FB6BA2AD4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587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D7D4-F7B3-2E4A-B15B-BFE69AC68078}" type="datetimeFigureOut">
              <a:rPr kumimoji="1" lang="zh-CN" altLang="en-US" smtClean="0"/>
              <a:t>2024/10/14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FB4F-81E8-AE40-9CD8-3FB6BA2AD4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52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D7D4-F7B3-2E4A-B15B-BFE69AC68078}" type="datetimeFigureOut">
              <a:rPr kumimoji="1" lang="zh-CN" altLang="en-US" smtClean="0"/>
              <a:t>2024/10/14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FB4F-81E8-AE40-9CD8-3FB6BA2AD4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3735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D7D4-F7B3-2E4A-B15B-BFE69AC68078}" type="datetimeFigureOut">
              <a:rPr kumimoji="1" lang="zh-CN" altLang="en-US" smtClean="0"/>
              <a:t>2024/10/14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FB4F-81E8-AE40-9CD8-3FB6BA2AD4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60830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D7D4-F7B3-2E4A-B15B-BFE69AC68078}" type="datetimeFigureOut">
              <a:rPr kumimoji="1" lang="zh-CN" altLang="en-US" smtClean="0"/>
              <a:t>2024/10/14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FB4F-81E8-AE40-9CD8-3FB6BA2AD4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0812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D7D4-F7B3-2E4A-B15B-BFE69AC68078}" type="datetimeFigureOut">
              <a:rPr kumimoji="1" lang="zh-CN" altLang="en-US" smtClean="0"/>
              <a:t>2024/10/14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FB4F-81E8-AE40-9CD8-3FB6BA2AD4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1535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D7D4-F7B3-2E4A-B15B-BFE69AC68078}" type="datetimeFigureOut">
              <a:rPr kumimoji="1" lang="zh-CN" altLang="en-US" smtClean="0"/>
              <a:t>2024/10/14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FB4F-81E8-AE40-9CD8-3FB6BA2AD4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4067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D7D4-F7B3-2E4A-B15B-BFE69AC68078}" type="datetimeFigureOut">
              <a:rPr kumimoji="1" lang="zh-CN" altLang="en-US" smtClean="0"/>
              <a:t>2024/10/14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FB4F-81E8-AE40-9CD8-3FB6BA2AD4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651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2D7D4-F7B3-2E4A-B15B-BFE69AC68078}" type="datetimeFigureOut">
              <a:rPr kumimoji="1" lang="zh-CN" altLang="en-US" smtClean="0"/>
              <a:t>2024/10/14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AFB4F-81E8-AE40-9CD8-3FB6BA2AD4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606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tags" Target="../tags/tag27.xml"/><Relationship Id="rId21" Type="http://schemas.openxmlformats.org/officeDocument/2006/relationships/tags" Target="../tags/tag22.xml"/><Relationship Id="rId42" Type="http://schemas.openxmlformats.org/officeDocument/2006/relationships/tags" Target="../tags/tag43.xml"/><Relationship Id="rId47" Type="http://schemas.openxmlformats.org/officeDocument/2006/relationships/tags" Target="../tags/tag48.xml"/><Relationship Id="rId63" Type="http://schemas.openxmlformats.org/officeDocument/2006/relationships/tags" Target="../tags/tag64.xml"/><Relationship Id="rId68" Type="http://schemas.openxmlformats.org/officeDocument/2006/relationships/tags" Target="../tags/tag69.xml"/><Relationship Id="rId84" Type="http://schemas.openxmlformats.org/officeDocument/2006/relationships/tags" Target="../tags/tag85.xml"/><Relationship Id="rId89" Type="http://schemas.openxmlformats.org/officeDocument/2006/relationships/tags" Target="../tags/tag90.xml"/><Relationship Id="rId16" Type="http://schemas.openxmlformats.org/officeDocument/2006/relationships/tags" Target="../tags/tag17.xml"/><Relationship Id="rId107" Type="http://schemas.openxmlformats.org/officeDocument/2006/relationships/image" Target="../media/image5.png"/><Relationship Id="rId11" Type="http://schemas.openxmlformats.org/officeDocument/2006/relationships/tags" Target="../tags/tag12.xml"/><Relationship Id="rId32" Type="http://schemas.openxmlformats.org/officeDocument/2006/relationships/tags" Target="../tags/tag33.xml"/><Relationship Id="rId37" Type="http://schemas.openxmlformats.org/officeDocument/2006/relationships/tags" Target="../tags/tag38.xml"/><Relationship Id="rId53" Type="http://schemas.openxmlformats.org/officeDocument/2006/relationships/tags" Target="../tags/tag54.xml"/><Relationship Id="rId58" Type="http://schemas.openxmlformats.org/officeDocument/2006/relationships/tags" Target="../tags/tag59.xml"/><Relationship Id="rId74" Type="http://schemas.openxmlformats.org/officeDocument/2006/relationships/tags" Target="../tags/tag75.xml"/><Relationship Id="rId79" Type="http://schemas.openxmlformats.org/officeDocument/2006/relationships/tags" Target="../tags/tag80.xml"/><Relationship Id="rId102" Type="http://schemas.openxmlformats.org/officeDocument/2006/relationships/tags" Target="../tags/tag103.xml"/><Relationship Id="rId5" Type="http://schemas.openxmlformats.org/officeDocument/2006/relationships/tags" Target="../tags/tag6.xml"/><Relationship Id="rId90" Type="http://schemas.openxmlformats.org/officeDocument/2006/relationships/tags" Target="../tags/tag91.xml"/><Relationship Id="rId95" Type="http://schemas.openxmlformats.org/officeDocument/2006/relationships/tags" Target="../tags/tag96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43" Type="http://schemas.openxmlformats.org/officeDocument/2006/relationships/tags" Target="../tags/tag44.xml"/><Relationship Id="rId48" Type="http://schemas.openxmlformats.org/officeDocument/2006/relationships/tags" Target="../tags/tag49.xml"/><Relationship Id="rId64" Type="http://schemas.openxmlformats.org/officeDocument/2006/relationships/tags" Target="../tags/tag65.xml"/><Relationship Id="rId69" Type="http://schemas.openxmlformats.org/officeDocument/2006/relationships/tags" Target="../tags/tag70.xml"/><Relationship Id="rId80" Type="http://schemas.openxmlformats.org/officeDocument/2006/relationships/tags" Target="../tags/tag81.xml"/><Relationship Id="rId85" Type="http://schemas.openxmlformats.org/officeDocument/2006/relationships/tags" Target="../tags/tag86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33" Type="http://schemas.openxmlformats.org/officeDocument/2006/relationships/tags" Target="../tags/tag34.xml"/><Relationship Id="rId38" Type="http://schemas.openxmlformats.org/officeDocument/2006/relationships/tags" Target="../tags/tag39.xml"/><Relationship Id="rId59" Type="http://schemas.openxmlformats.org/officeDocument/2006/relationships/tags" Target="../tags/tag60.xml"/><Relationship Id="rId103" Type="http://schemas.openxmlformats.org/officeDocument/2006/relationships/slideLayout" Target="../slideLayouts/slideLayout7.xml"/><Relationship Id="rId108" Type="http://schemas.openxmlformats.org/officeDocument/2006/relationships/image" Target="../media/image6.png"/><Relationship Id="rId20" Type="http://schemas.openxmlformats.org/officeDocument/2006/relationships/tags" Target="../tags/tag21.xml"/><Relationship Id="rId41" Type="http://schemas.openxmlformats.org/officeDocument/2006/relationships/tags" Target="../tags/tag42.xml"/><Relationship Id="rId54" Type="http://schemas.openxmlformats.org/officeDocument/2006/relationships/tags" Target="../tags/tag55.xml"/><Relationship Id="rId62" Type="http://schemas.openxmlformats.org/officeDocument/2006/relationships/tags" Target="../tags/tag63.xml"/><Relationship Id="rId70" Type="http://schemas.openxmlformats.org/officeDocument/2006/relationships/tags" Target="../tags/tag71.xml"/><Relationship Id="rId75" Type="http://schemas.openxmlformats.org/officeDocument/2006/relationships/tags" Target="../tags/tag76.xml"/><Relationship Id="rId83" Type="http://schemas.openxmlformats.org/officeDocument/2006/relationships/tags" Target="../tags/tag84.xml"/><Relationship Id="rId88" Type="http://schemas.openxmlformats.org/officeDocument/2006/relationships/tags" Target="../tags/tag89.xml"/><Relationship Id="rId91" Type="http://schemas.openxmlformats.org/officeDocument/2006/relationships/tags" Target="../tags/tag92.xml"/><Relationship Id="rId96" Type="http://schemas.openxmlformats.org/officeDocument/2006/relationships/tags" Target="../tags/tag97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36" Type="http://schemas.openxmlformats.org/officeDocument/2006/relationships/tags" Target="../tags/tag37.xml"/><Relationship Id="rId49" Type="http://schemas.openxmlformats.org/officeDocument/2006/relationships/tags" Target="../tags/tag50.xml"/><Relationship Id="rId57" Type="http://schemas.openxmlformats.org/officeDocument/2006/relationships/tags" Target="../tags/tag58.xml"/><Relationship Id="rId106" Type="http://schemas.openxmlformats.org/officeDocument/2006/relationships/image" Target="../media/image4.jpeg"/><Relationship Id="rId10" Type="http://schemas.openxmlformats.org/officeDocument/2006/relationships/tags" Target="../tags/tag11.xml"/><Relationship Id="rId31" Type="http://schemas.openxmlformats.org/officeDocument/2006/relationships/tags" Target="../tags/tag32.xml"/><Relationship Id="rId44" Type="http://schemas.openxmlformats.org/officeDocument/2006/relationships/tags" Target="../tags/tag45.xml"/><Relationship Id="rId52" Type="http://schemas.openxmlformats.org/officeDocument/2006/relationships/tags" Target="../tags/tag53.xml"/><Relationship Id="rId60" Type="http://schemas.openxmlformats.org/officeDocument/2006/relationships/tags" Target="../tags/tag61.xml"/><Relationship Id="rId65" Type="http://schemas.openxmlformats.org/officeDocument/2006/relationships/tags" Target="../tags/tag66.xml"/><Relationship Id="rId73" Type="http://schemas.openxmlformats.org/officeDocument/2006/relationships/tags" Target="../tags/tag74.xml"/><Relationship Id="rId78" Type="http://schemas.openxmlformats.org/officeDocument/2006/relationships/tags" Target="../tags/tag79.xml"/><Relationship Id="rId81" Type="http://schemas.openxmlformats.org/officeDocument/2006/relationships/tags" Target="../tags/tag82.xml"/><Relationship Id="rId86" Type="http://schemas.openxmlformats.org/officeDocument/2006/relationships/tags" Target="../tags/tag87.xml"/><Relationship Id="rId94" Type="http://schemas.openxmlformats.org/officeDocument/2006/relationships/tags" Target="../tags/tag95.xml"/><Relationship Id="rId99" Type="http://schemas.openxmlformats.org/officeDocument/2006/relationships/tags" Target="../tags/tag100.xml"/><Relationship Id="rId101" Type="http://schemas.openxmlformats.org/officeDocument/2006/relationships/tags" Target="../tags/tag102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9" Type="http://schemas.openxmlformats.org/officeDocument/2006/relationships/tags" Target="../tags/tag40.xml"/><Relationship Id="rId34" Type="http://schemas.openxmlformats.org/officeDocument/2006/relationships/tags" Target="../tags/tag35.xml"/><Relationship Id="rId50" Type="http://schemas.openxmlformats.org/officeDocument/2006/relationships/tags" Target="../tags/tag51.xml"/><Relationship Id="rId55" Type="http://schemas.openxmlformats.org/officeDocument/2006/relationships/tags" Target="../tags/tag56.xml"/><Relationship Id="rId76" Type="http://schemas.openxmlformats.org/officeDocument/2006/relationships/tags" Target="../tags/tag77.xml"/><Relationship Id="rId97" Type="http://schemas.openxmlformats.org/officeDocument/2006/relationships/tags" Target="../tags/tag98.xml"/><Relationship Id="rId104" Type="http://schemas.openxmlformats.org/officeDocument/2006/relationships/image" Target="../media/image2.tiff"/><Relationship Id="rId7" Type="http://schemas.openxmlformats.org/officeDocument/2006/relationships/tags" Target="../tags/tag8.xml"/><Relationship Id="rId71" Type="http://schemas.openxmlformats.org/officeDocument/2006/relationships/tags" Target="../tags/tag72.xml"/><Relationship Id="rId92" Type="http://schemas.openxmlformats.org/officeDocument/2006/relationships/tags" Target="../tags/tag93.xml"/><Relationship Id="rId2" Type="http://schemas.openxmlformats.org/officeDocument/2006/relationships/tags" Target="../tags/tag3.xml"/><Relationship Id="rId29" Type="http://schemas.openxmlformats.org/officeDocument/2006/relationships/tags" Target="../tags/tag30.xml"/><Relationship Id="rId24" Type="http://schemas.openxmlformats.org/officeDocument/2006/relationships/tags" Target="../tags/tag25.xml"/><Relationship Id="rId40" Type="http://schemas.openxmlformats.org/officeDocument/2006/relationships/tags" Target="../tags/tag41.xml"/><Relationship Id="rId45" Type="http://schemas.openxmlformats.org/officeDocument/2006/relationships/tags" Target="../tags/tag46.xml"/><Relationship Id="rId66" Type="http://schemas.openxmlformats.org/officeDocument/2006/relationships/tags" Target="../tags/tag67.xml"/><Relationship Id="rId87" Type="http://schemas.openxmlformats.org/officeDocument/2006/relationships/tags" Target="../tags/tag88.xml"/><Relationship Id="rId61" Type="http://schemas.openxmlformats.org/officeDocument/2006/relationships/tags" Target="../tags/tag62.xml"/><Relationship Id="rId82" Type="http://schemas.openxmlformats.org/officeDocument/2006/relationships/tags" Target="../tags/tag83.xml"/><Relationship Id="rId19" Type="http://schemas.openxmlformats.org/officeDocument/2006/relationships/tags" Target="../tags/tag20.xml"/><Relationship Id="rId14" Type="http://schemas.openxmlformats.org/officeDocument/2006/relationships/tags" Target="../tags/tag15.xml"/><Relationship Id="rId30" Type="http://schemas.openxmlformats.org/officeDocument/2006/relationships/tags" Target="../tags/tag31.xml"/><Relationship Id="rId35" Type="http://schemas.openxmlformats.org/officeDocument/2006/relationships/tags" Target="../tags/tag36.xml"/><Relationship Id="rId56" Type="http://schemas.openxmlformats.org/officeDocument/2006/relationships/tags" Target="../tags/tag57.xml"/><Relationship Id="rId77" Type="http://schemas.openxmlformats.org/officeDocument/2006/relationships/tags" Target="../tags/tag78.xml"/><Relationship Id="rId100" Type="http://schemas.openxmlformats.org/officeDocument/2006/relationships/tags" Target="../tags/tag101.xml"/><Relationship Id="rId105" Type="http://schemas.openxmlformats.org/officeDocument/2006/relationships/image" Target="../media/image3.tiff"/><Relationship Id="rId8" Type="http://schemas.openxmlformats.org/officeDocument/2006/relationships/tags" Target="../tags/tag9.xml"/><Relationship Id="rId51" Type="http://schemas.openxmlformats.org/officeDocument/2006/relationships/tags" Target="../tags/tag52.xml"/><Relationship Id="rId72" Type="http://schemas.openxmlformats.org/officeDocument/2006/relationships/tags" Target="../tags/tag73.xml"/><Relationship Id="rId93" Type="http://schemas.openxmlformats.org/officeDocument/2006/relationships/tags" Target="../tags/tag94.xml"/><Relationship Id="rId98" Type="http://schemas.openxmlformats.org/officeDocument/2006/relationships/tags" Target="../tags/tag99.xml"/><Relationship Id="rId3" Type="http://schemas.openxmlformats.org/officeDocument/2006/relationships/tags" Target="../tags/tag4.xml"/><Relationship Id="rId25" Type="http://schemas.openxmlformats.org/officeDocument/2006/relationships/tags" Target="../tags/tag26.xml"/><Relationship Id="rId46" Type="http://schemas.openxmlformats.org/officeDocument/2006/relationships/tags" Target="../tags/tag47.xml"/><Relationship Id="rId67" Type="http://schemas.openxmlformats.org/officeDocument/2006/relationships/tags" Target="../tags/tag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0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pangyh@ihep.ac.cn" TargetMode="External"/><Relationship Id="rId2" Type="http://schemas.openxmlformats.org/officeDocument/2006/relationships/hyperlink" Target="http://www.zhaolinalab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linazhao@ihep.ac.c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FC33861-F31A-1648-B320-4438FE6B87FA}"/>
              </a:ext>
            </a:extLst>
          </p:cNvPr>
          <p:cNvSpPr/>
          <p:nvPr/>
        </p:nvSpPr>
        <p:spPr>
          <a:xfrm>
            <a:off x="0" y="1422683"/>
            <a:ext cx="9144000" cy="199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8B62CE5-C6AA-A64B-8250-7800B0792A06}"/>
              </a:ext>
            </a:extLst>
          </p:cNvPr>
          <p:cNvSpPr txBox="1">
            <a:spLocks/>
          </p:cNvSpPr>
          <p:nvPr/>
        </p:nvSpPr>
        <p:spPr>
          <a:xfrm>
            <a:off x="1571956" y="2109402"/>
            <a:ext cx="6117318" cy="6202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同步辐射数据解析基座模型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267CEDC4-5E37-9B46-BC2E-402A5BEBC19C}"/>
              </a:ext>
            </a:extLst>
          </p:cNvPr>
          <p:cNvSpPr txBox="1">
            <a:spLocks/>
          </p:cNvSpPr>
          <p:nvPr/>
        </p:nvSpPr>
        <p:spPr>
          <a:xfrm>
            <a:off x="912786" y="3893621"/>
            <a:ext cx="7693054" cy="1993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zh-CN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                         汇  报  人 ：庞一鹤   </a:t>
            </a:r>
            <a:endParaRPr lang="en-US" altLang="zh-CN" sz="2400" kern="100" dirty="0">
              <a:solidFill>
                <a:srgbClr val="00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200000"/>
              </a:lnSpc>
            </a:pPr>
            <a:r>
              <a:rPr lang="zh-CN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                         合作导师 ：赵丽娜</a:t>
            </a:r>
            <a:endParaRPr lang="en-US" altLang="zh-CN" sz="2400" kern="100" dirty="0">
              <a:solidFill>
                <a:srgbClr val="00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200000"/>
              </a:lnSpc>
            </a:pPr>
            <a:r>
              <a:rPr lang="zh-CN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                   多学科研究中心     </a:t>
            </a: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AI</a:t>
            </a:r>
            <a:r>
              <a:rPr lang="zh-CN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分子组</a:t>
            </a:r>
            <a:endParaRPr lang="en-US" altLang="zh-CN" sz="2400" kern="100" dirty="0">
              <a:solidFill>
                <a:srgbClr val="00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22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0A68F518-85CD-AF44-B1BE-8227232B5AB4}"/>
              </a:ext>
            </a:extLst>
          </p:cNvPr>
          <p:cNvSpPr/>
          <p:nvPr/>
        </p:nvSpPr>
        <p:spPr>
          <a:xfrm>
            <a:off x="0" y="0"/>
            <a:ext cx="9144000" cy="7748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46E5C5-C98F-C045-AF12-DEEB0E48F7A8}"/>
              </a:ext>
            </a:extLst>
          </p:cNvPr>
          <p:cNvSpPr txBox="1">
            <a:spLocks/>
          </p:cNvSpPr>
          <p:nvPr/>
        </p:nvSpPr>
        <p:spPr>
          <a:xfrm>
            <a:off x="143550" y="226352"/>
            <a:ext cx="2433233" cy="6202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zh-CN" altLang="en-US" sz="2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研究介绍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1BFBEC0-9BC6-D64F-8BD1-546A508D3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42" y="3590860"/>
            <a:ext cx="8226315" cy="2887076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C1A5B52-FEB9-0241-A71F-913D2E8ED2C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03293" y="951384"/>
            <a:ext cx="8586062" cy="1230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研究目标：以</a:t>
            </a:r>
            <a:r>
              <a:rPr lang="zh-CN" altLang="en-US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大语言模型</a:t>
            </a: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为核心的同步辐射</a:t>
            </a:r>
            <a:r>
              <a:rPr lang="zh-CN" altLang="en-US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谱学数据解析</a:t>
            </a:r>
            <a:endParaRPr lang="en-US" altLang="zh-CN" sz="2000" b="1" dirty="0">
              <a:solidFill>
                <a:srgbClr val="C00000"/>
              </a:solidFill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功能特点：</a:t>
            </a:r>
            <a:endParaRPr lang="en-US" altLang="zh-CN" sz="2000" dirty="0">
              <a:solidFill>
                <a:schemeClr val="dk1"/>
              </a:solidFill>
              <a:latin typeface="微软雅黑" charset="0"/>
              <a:ea typeface="微软雅黑" charset="0"/>
              <a:cs typeface="微软雅黑" charset="0"/>
              <a:sym typeface="+mn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AC8CD7E-74A3-7C4C-9331-FDFAF2589160}"/>
              </a:ext>
            </a:extLst>
          </p:cNvPr>
          <p:cNvSpPr txBox="1"/>
          <p:nvPr/>
        </p:nvSpPr>
        <p:spPr>
          <a:xfrm>
            <a:off x="438203" y="1688594"/>
            <a:ext cx="5761495" cy="1884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0" lvl="3" indent="-342900">
              <a:lnSpc>
                <a:spcPct val="150000"/>
              </a:lnSpc>
              <a:buSzPct val="80000"/>
              <a:buFont typeface="Wingdings" pitchFamily="2" charset="2"/>
              <a:buChar char="l"/>
            </a:pP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同步辐射</a:t>
            </a:r>
            <a:r>
              <a:rPr lang="zh-CN" altLang="en-US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领域知识问答</a:t>
            </a:r>
            <a:endParaRPr lang="en-US" altLang="zh-CN" sz="2000" b="1" dirty="0">
              <a:solidFill>
                <a:srgbClr val="C00000"/>
              </a:solidFill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marL="1714500" lvl="3" indent="-342900">
              <a:lnSpc>
                <a:spcPct val="150000"/>
              </a:lnSpc>
              <a:buSzPct val="80000"/>
              <a:buFont typeface="Wingdings" pitchFamily="2" charset="2"/>
              <a:buChar char="l"/>
            </a:pP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高能同步辐射光源</a:t>
            </a:r>
            <a:r>
              <a:rPr lang="zh-CN" altLang="en-US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线站信息问答</a:t>
            </a:r>
            <a:endParaRPr lang="en-US" altLang="zh-CN" sz="2000" b="1" dirty="0">
              <a:solidFill>
                <a:srgbClr val="C00000"/>
              </a:solidFill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marL="1714500" lvl="3" indent="-342900">
              <a:lnSpc>
                <a:spcPct val="150000"/>
              </a:lnSpc>
              <a:buSzPct val="80000"/>
              <a:buFont typeface="Wingdings" pitchFamily="2" charset="2"/>
              <a:buChar char="l"/>
            </a:pP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同步辐射</a:t>
            </a:r>
            <a:r>
              <a:rPr lang="zh-CN" altLang="en-US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谱学数据解析</a:t>
            </a:r>
            <a:endParaRPr lang="en-US" altLang="zh-CN" sz="2000" b="1" dirty="0">
              <a:solidFill>
                <a:srgbClr val="C00000"/>
              </a:solidFill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marL="1714500" lvl="3" indent="-342900">
              <a:lnSpc>
                <a:spcPct val="150000"/>
              </a:lnSpc>
              <a:buSzPct val="80000"/>
              <a:buFont typeface="Wingdings" pitchFamily="2" charset="2"/>
              <a:buChar char="l"/>
            </a:pP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实验</a:t>
            </a:r>
            <a:r>
              <a:rPr lang="zh-CN" altLang="en-US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流程规划</a:t>
            </a:r>
            <a:r>
              <a:rPr lang="en-US" altLang="zh-CN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/</a:t>
            </a:r>
            <a:r>
              <a:rPr lang="zh-CN" altLang="en-US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优化</a:t>
            </a:r>
            <a:endParaRPr lang="en-US" altLang="zh-CN" sz="2000" b="1" dirty="0">
              <a:solidFill>
                <a:srgbClr val="C00000"/>
              </a:solidFill>
              <a:latin typeface="微软雅黑" charset="0"/>
              <a:ea typeface="微软雅黑" charset="0"/>
              <a:cs typeface="微软雅黑" charset="0"/>
              <a:sym typeface="+mn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C76E895-A472-DD48-B4A0-EC012A788EBE}"/>
              </a:ext>
            </a:extLst>
          </p:cNvPr>
          <p:cNvSpPr txBox="1"/>
          <p:nvPr/>
        </p:nvSpPr>
        <p:spPr>
          <a:xfrm>
            <a:off x="3438685" y="6222101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研究框架示意图</a:t>
            </a:r>
          </a:p>
        </p:txBody>
      </p:sp>
    </p:spTree>
    <p:extLst>
      <p:ext uri="{BB962C8B-B14F-4D97-AF65-F5344CB8AC3E}">
        <p14:creationId xmlns:p14="http://schemas.microsoft.com/office/powerpoint/2010/main" val="994872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41C57226-98DD-8640-BAFC-3598982D2B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6934" y="3424432"/>
            <a:ext cx="983615" cy="339090"/>
          </a:xfrm>
          <a:prstGeom prst="roundRect">
            <a:avLst/>
          </a:prstGeom>
          <a:noFill/>
          <a:ln w="19050">
            <a:solidFill>
              <a:srgbClr val="03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rgbClr val="03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预训练</a:t>
            </a: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4C3F7370-96EF-E04E-9204-C4173B84E3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08054" y="3424432"/>
            <a:ext cx="983615" cy="339090"/>
          </a:xfrm>
          <a:prstGeom prst="roundRect">
            <a:avLst/>
          </a:prstGeom>
          <a:noFill/>
          <a:ln w="19050">
            <a:solidFill>
              <a:srgbClr val="03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rgbClr val="03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监督微调</a:t>
            </a: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2A38D28E-8E34-C94B-8EBE-5864C03494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79019" y="3427607"/>
            <a:ext cx="983615" cy="339090"/>
          </a:xfrm>
          <a:prstGeom prst="roundRect">
            <a:avLst/>
          </a:prstGeom>
          <a:noFill/>
          <a:ln w="19050">
            <a:solidFill>
              <a:srgbClr val="03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rgbClr val="03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对齐微调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08D45FA-565B-8643-97E6-ABE9FDB9B80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4"/>
          <a:stretch>
            <a:fillRect/>
          </a:stretch>
        </p:blipFill>
        <p:spPr>
          <a:xfrm>
            <a:off x="1468964" y="3939417"/>
            <a:ext cx="1863090" cy="8985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7A104E8-1F48-D441-A7ED-649A72F316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5"/>
          <a:stretch>
            <a:fillRect/>
          </a:stretch>
        </p:blipFill>
        <p:spPr>
          <a:xfrm>
            <a:off x="1672482" y="1536894"/>
            <a:ext cx="2047875" cy="1558925"/>
          </a:xfrm>
          <a:prstGeom prst="rect">
            <a:avLst/>
          </a:prstGeom>
        </p:spPr>
      </p:pic>
      <p:pic>
        <p:nvPicPr>
          <p:cNvPr id="7" name="Picture 8" descr="Two-dimensional-wide-angle X-ray diffraction (WAXD) EDGE patterns (a,b ...">
            <a:extLst>
              <a:ext uri="{FF2B5EF4-FFF2-40B4-BE49-F238E27FC236}">
                <a16:creationId xmlns:a16="http://schemas.microsoft.com/office/drawing/2014/main" id="{D58A980D-6F0A-A040-9D16-068CFC02C567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7"/>
          <a:stretch>
            <a:fillRect/>
          </a:stretch>
        </p:blipFill>
        <p:spPr bwMode="auto">
          <a:xfrm>
            <a:off x="4986864" y="1714377"/>
            <a:ext cx="1714500" cy="8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(Color online) (a) X-ray absorption spectra collected at the Ti L2,3 ...">
            <a:extLst>
              <a:ext uri="{FF2B5EF4-FFF2-40B4-BE49-F238E27FC236}">
                <a16:creationId xmlns:a16="http://schemas.microsoft.com/office/drawing/2014/main" id="{1A738C7F-34DC-5341-8BC3-801A1F3F230E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6894404" y="1699137"/>
            <a:ext cx="1714500" cy="97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折角形 8">
            <a:extLst>
              <a:ext uri="{FF2B5EF4-FFF2-40B4-BE49-F238E27FC236}">
                <a16:creationId xmlns:a16="http://schemas.microsoft.com/office/drawing/2014/main" id="{33F9A0D7-C944-3B4F-8DC5-AB838AAA205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5400000" flipH="1">
            <a:off x="535514" y="1835027"/>
            <a:ext cx="787400" cy="706120"/>
          </a:xfrm>
          <a:prstGeom prst="foldedCorner">
            <a:avLst>
              <a:gd name="adj" fmla="val 43906"/>
            </a:avLst>
          </a:prstGeom>
          <a:noFill/>
          <a:ln>
            <a:solidFill>
              <a:schemeClr val="dk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9CC760E-E536-4A47-BF72-69C4D5BCBF5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8"/>
          <a:stretch>
            <a:fillRect/>
          </a:stretch>
        </p:blipFill>
        <p:spPr>
          <a:xfrm rot="10800000">
            <a:off x="582504" y="1801372"/>
            <a:ext cx="694690" cy="769620"/>
          </a:xfrm>
          <a:prstGeom prst="foldedCorner">
            <a:avLst>
              <a:gd name="adj" fmla="val 44555"/>
            </a:avLst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FF66390-955B-EC40-BC10-46DF63FAC1C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49484" y="2643382"/>
            <a:ext cx="7924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领域文本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7D74C72-670F-9E4E-92C8-7ACAFB0D6FB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285959" y="3272667"/>
            <a:ext cx="4072255" cy="1807210"/>
          </a:xfrm>
          <a:prstGeom prst="rect">
            <a:avLst/>
          </a:prstGeom>
          <a:noFill/>
          <a:ln>
            <a:solidFill>
              <a:schemeClr val="dk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80D55A3-E4DB-3A4D-AFD0-43F5DFC4CDAA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49584" y="4776982"/>
            <a:ext cx="2138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同步辐射领域大语言模型</a:t>
            </a:r>
          </a:p>
        </p:txBody>
      </p:sp>
      <p:cxnSp>
        <p:nvCxnSpPr>
          <p:cNvPr id="14" name="直线箭头连接符 1056">
            <a:extLst>
              <a:ext uri="{FF2B5EF4-FFF2-40B4-BE49-F238E27FC236}">
                <a16:creationId xmlns:a16="http://schemas.microsoft.com/office/drawing/2014/main" id="{9B3CCAF9-30EA-9340-93D0-523B3B130293}"/>
              </a:ext>
            </a:extLst>
          </p:cNvPr>
          <p:cNvCxnSpPr>
            <a:stCxn id="2" idx="3"/>
            <a:endCxn id="3" idx="1"/>
          </p:cNvCxnSpPr>
          <p:nvPr>
            <p:custDataLst>
              <p:tags r:id="rId13"/>
            </p:custDataLst>
          </p:nvPr>
        </p:nvCxnSpPr>
        <p:spPr>
          <a:xfrm>
            <a:off x="1451184" y="3593977"/>
            <a:ext cx="356870" cy="0"/>
          </a:xfrm>
          <a:prstGeom prst="straightConnector1">
            <a:avLst/>
          </a:prstGeom>
          <a:ln w="1905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80">
            <a:extLst>
              <a:ext uri="{FF2B5EF4-FFF2-40B4-BE49-F238E27FC236}">
                <a16:creationId xmlns:a16="http://schemas.microsoft.com/office/drawing/2014/main" id="{46A5B4F2-71BC-314A-B03D-28999738A35E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2791669" y="3593977"/>
            <a:ext cx="387350" cy="0"/>
          </a:xfrm>
          <a:prstGeom prst="straightConnector1">
            <a:avLst/>
          </a:prstGeom>
          <a:ln w="1905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下箭头 15">
            <a:extLst>
              <a:ext uri="{FF2B5EF4-FFF2-40B4-BE49-F238E27FC236}">
                <a16:creationId xmlns:a16="http://schemas.microsoft.com/office/drawing/2014/main" id="{A2B76206-B2FF-3F47-B4AF-E5FB6B16FE75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3762584" y="2939927"/>
            <a:ext cx="130175" cy="454025"/>
          </a:xfrm>
          <a:prstGeom prst="downArrow">
            <a:avLst/>
          </a:prstGeom>
          <a:solidFill>
            <a:srgbClr val="0370C0"/>
          </a:solidFill>
          <a:ln w="19050">
            <a:solidFill>
              <a:srgbClr val="03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3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下箭头 16">
            <a:extLst>
              <a:ext uri="{FF2B5EF4-FFF2-40B4-BE49-F238E27FC236}">
                <a16:creationId xmlns:a16="http://schemas.microsoft.com/office/drawing/2014/main" id="{1C149DCF-5139-F44A-8555-8E0E6A0F45F5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flipV="1">
            <a:off x="3574624" y="2939927"/>
            <a:ext cx="130175" cy="454025"/>
          </a:xfrm>
          <a:prstGeom prst="downArrow">
            <a:avLst/>
          </a:prstGeom>
          <a:solidFill>
            <a:srgbClr val="0370C0"/>
          </a:solidFill>
          <a:ln w="19050">
            <a:solidFill>
              <a:srgbClr val="03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3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4EFB55B-8A83-8B45-B52E-61C6D67AA9E0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105359" y="2939927"/>
            <a:ext cx="48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检索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79F809D-D4AB-3244-BF09-C47C94BEA3C5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3822274" y="2939927"/>
            <a:ext cx="48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推理</a:t>
            </a:r>
          </a:p>
        </p:txBody>
      </p:sp>
      <p:cxnSp>
        <p:nvCxnSpPr>
          <p:cNvPr id="20" name="肘形连接符 19">
            <a:extLst>
              <a:ext uri="{FF2B5EF4-FFF2-40B4-BE49-F238E27FC236}">
                <a16:creationId xmlns:a16="http://schemas.microsoft.com/office/drawing/2014/main" id="{DA13EA86-9915-8E4F-886E-D4E05C51E3CF}"/>
              </a:ext>
            </a:extLst>
          </p:cNvPr>
          <p:cNvCxnSpPr>
            <a:stCxn id="2" idx="2"/>
            <a:endCxn id="5" idx="1"/>
          </p:cNvCxnSpPr>
          <p:nvPr>
            <p:custDataLst>
              <p:tags r:id="rId19"/>
            </p:custDataLst>
          </p:nvPr>
        </p:nvCxnSpPr>
        <p:spPr>
          <a:xfrm rot="16200000" flipH="1">
            <a:off x="901274" y="3821307"/>
            <a:ext cx="625475" cy="509905"/>
          </a:xfrm>
          <a:prstGeom prst="bentConnector2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>
            <a:extLst>
              <a:ext uri="{FF2B5EF4-FFF2-40B4-BE49-F238E27FC236}">
                <a16:creationId xmlns:a16="http://schemas.microsoft.com/office/drawing/2014/main" id="{FEB89703-29C7-9048-88D5-0768634C30C9}"/>
              </a:ext>
            </a:extLst>
          </p:cNvPr>
          <p:cNvCxnSpPr>
            <a:stCxn id="4" idx="2"/>
            <a:endCxn id="5" idx="3"/>
          </p:cNvCxnSpPr>
          <p:nvPr>
            <p:custDataLst>
              <p:tags r:id="rId20"/>
            </p:custDataLst>
          </p:nvPr>
        </p:nvCxnSpPr>
        <p:spPr>
          <a:xfrm rot="5400000">
            <a:off x="3190449" y="3908302"/>
            <a:ext cx="622300" cy="339090"/>
          </a:xfrm>
          <a:prstGeom prst="bentConnector2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6FD71D67-A95E-D049-8DB0-F0C0E359F09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3518109" y="2643382"/>
            <a:ext cx="7924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知识图谱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6F38834-2D31-D740-9DBC-FD9BFB9DB9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5367864" y="2611632"/>
            <a:ext cx="1053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X</a:t>
            </a:r>
            <a:r>
              <a:rPr kumimoji="1" lang="zh-CN" altLang="en-US" sz="12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射线衍射谱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FD82504-C707-E84A-BF91-D631B550B102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296359" y="2611632"/>
            <a:ext cx="1053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X</a:t>
            </a:r>
            <a:r>
              <a:rPr kumimoji="1" lang="zh-CN" altLang="en-US" sz="12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射线吸收谱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14C6B5F-B9D5-A545-A136-8787A66343D2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4986864" y="3276477"/>
            <a:ext cx="3686810" cy="1112520"/>
          </a:xfrm>
          <a:prstGeom prst="rect">
            <a:avLst/>
          </a:prstGeom>
          <a:noFill/>
          <a:ln>
            <a:solidFill>
              <a:schemeClr val="dk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下箭头 25">
            <a:extLst>
              <a:ext uri="{FF2B5EF4-FFF2-40B4-BE49-F238E27FC236}">
                <a16:creationId xmlns:a16="http://schemas.microsoft.com/office/drawing/2014/main" id="{A369C667-7039-9D48-A075-BEC098CD5253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884129" y="2939927"/>
            <a:ext cx="130175" cy="454025"/>
          </a:xfrm>
          <a:prstGeom prst="downArrow">
            <a:avLst/>
          </a:prstGeom>
          <a:solidFill>
            <a:srgbClr val="0370C0"/>
          </a:solidFill>
          <a:ln w="19050">
            <a:solidFill>
              <a:srgbClr val="03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3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下箭头 26">
            <a:extLst>
              <a:ext uri="{FF2B5EF4-FFF2-40B4-BE49-F238E27FC236}">
                <a16:creationId xmlns:a16="http://schemas.microsoft.com/office/drawing/2014/main" id="{B42A9142-D798-F745-A17C-1C1F0136DAE7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5840304" y="2924052"/>
            <a:ext cx="130175" cy="313055"/>
          </a:xfrm>
          <a:prstGeom prst="downArrow">
            <a:avLst/>
          </a:prstGeom>
          <a:solidFill>
            <a:srgbClr val="0370C0"/>
          </a:solidFill>
          <a:ln w="19050">
            <a:solidFill>
              <a:srgbClr val="03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3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下箭头 27">
            <a:extLst>
              <a:ext uri="{FF2B5EF4-FFF2-40B4-BE49-F238E27FC236}">
                <a16:creationId xmlns:a16="http://schemas.microsoft.com/office/drawing/2014/main" id="{5F957B16-180A-3048-9366-3B1C806B6C1E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7724349" y="2924052"/>
            <a:ext cx="130175" cy="313055"/>
          </a:xfrm>
          <a:prstGeom prst="downArrow">
            <a:avLst/>
          </a:prstGeom>
          <a:solidFill>
            <a:srgbClr val="0370C0"/>
          </a:solidFill>
          <a:ln w="19050">
            <a:solidFill>
              <a:srgbClr val="03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3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下箭头 28">
            <a:extLst>
              <a:ext uri="{FF2B5EF4-FFF2-40B4-BE49-F238E27FC236}">
                <a16:creationId xmlns:a16="http://schemas.microsoft.com/office/drawing/2014/main" id="{78CAA1CB-36A9-F04A-8945-E1C36206242A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 rot="5400000">
            <a:off x="4614119" y="3722882"/>
            <a:ext cx="130175" cy="333375"/>
          </a:xfrm>
          <a:prstGeom prst="downArrow">
            <a:avLst/>
          </a:prstGeom>
          <a:solidFill>
            <a:srgbClr val="0370C0"/>
          </a:solidFill>
          <a:ln w="19050">
            <a:solidFill>
              <a:srgbClr val="03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3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下箭头 29">
            <a:extLst>
              <a:ext uri="{FF2B5EF4-FFF2-40B4-BE49-F238E27FC236}">
                <a16:creationId xmlns:a16="http://schemas.microsoft.com/office/drawing/2014/main" id="{652592A9-2357-8940-AFC2-15817C066652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 rot="5400000" flipV="1">
            <a:off x="4624279" y="3482217"/>
            <a:ext cx="130175" cy="333375"/>
          </a:xfrm>
          <a:prstGeom prst="downArrow">
            <a:avLst/>
          </a:prstGeom>
          <a:solidFill>
            <a:srgbClr val="0370C0"/>
          </a:solidFill>
          <a:ln w="19050">
            <a:solidFill>
              <a:srgbClr val="03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3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73CF270-3436-F54A-844D-60675427F24A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4439494" y="3310767"/>
            <a:ext cx="48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调用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00C5420-37AE-A449-B532-F48B27459776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4447749" y="3960372"/>
            <a:ext cx="48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反馈</a:t>
            </a:r>
            <a:endParaRPr kumimoji="1" lang="zh-CN" altLang="en-US" sz="12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3" name="直线连接符 281">
            <a:extLst>
              <a:ext uri="{FF2B5EF4-FFF2-40B4-BE49-F238E27FC236}">
                <a16:creationId xmlns:a16="http://schemas.microsoft.com/office/drawing/2014/main" id="{FC18B110-20DF-E948-B63C-D8A118C0479B}"/>
              </a:ext>
            </a:extLst>
          </p:cNvPr>
          <p:cNvCxnSpPr/>
          <p:nvPr>
            <p:custDataLst>
              <p:tags r:id="rId32"/>
            </p:custDataLst>
          </p:nvPr>
        </p:nvCxnSpPr>
        <p:spPr>
          <a:xfrm flipH="1">
            <a:off x="5534234" y="3496187"/>
            <a:ext cx="0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线连接符 282">
            <a:extLst>
              <a:ext uri="{FF2B5EF4-FFF2-40B4-BE49-F238E27FC236}">
                <a16:creationId xmlns:a16="http://schemas.microsoft.com/office/drawing/2014/main" id="{F7774EA6-7F5F-CC42-8F45-7FD4BCC159D7}"/>
              </a:ext>
            </a:extLst>
          </p:cNvPr>
          <p:cNvCxnSpPr/>
          <p:nvPr>
            <p:custDataLst>
              <p:tags r:id="rId33"/>
            </p:custDataLst>
          </p:nvPr>
        </p:nvCxnSpPr>
        <p:spPr>
          <a:xfrm>
            <a:off x="5534234" y="3496187"/>
            <a:ext cx="664845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283">
            <a:extLst>
              <a:ext uri="{FF2B5EF4-FFF2-40B4-BE49-F238E27FC236}">
                <a16:creationId xmlns:a16="http://schemas.microsoft.com/office/drawing/2014/main" id="{E0C866E7-E886-A149-A482-CBD95BB828EE}"/>
              </a:ext>
            </a:extLst>
          </p:cNvPr>
          <p:cNvCxnSpPr/>
          <p:nvPr>
            <p:custDataLst>
              <p:tags r:id="rId34"/>
            </p:custDataLst>
          </p:nvPr>
        </p:nvCxnSpPr>
        <p:spPr>
          <a:xfrm>
            <a:off x="5534234" y="3496187"/>
            <a:ext cx="1963420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284">
            <a:extLst>
              <a:ext uri="{FF2B5EF4-FFF2-40B4-BE49-F238E27FC236}">
                <a16:creationId xmlns:a16="http://schemas.microsoft.com/office/drawing/2014/main" id="{D7B5BF9A-46CA-214F-ABDB-22F5987FA614}"/>
              </a:ext>
            </a:extLst>
          </p:cNvPr>
          <p:cNvCxnSpPr/>
          <p:nvPr>
            <p:custDataLst>
              <p:tags r:id="rId35"/>
            </p:custDataLst>
          </p:nvPr>
        </p:nvCxnSpPr>
        <p:spPr>
          <a:xfrm>
            <a:off x="5534234" y="3496187"/>
            <a:ext cx="2617470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285">
            <a:extLst>
              <a:ext uri="{FF2B5EF4-FFF2-40B4-BE49-F238E27FC236}">
                <a16:creationId xmlns:a16="http://schemas.microsoft.com/office/drawing/2014/main" id="{74314C7D-D11D-FE4B-A887-AC85AFA3D12D}"/>
              </a:ext>
            </a:extLst>
          </p:cNvPr>
          <p:cNvCxnSpPr/>
          <p:nvPr>
            <p:custDataLst>
              <p:tags r:id="rId36"/>
            </p:custDataLst>
          </p:nvPr>
        </p:nvCxnSpPr>
        <p:spPr>
          <a:xfrm flipH="1">
            <a:off x="5534234" y="3496187"/>
            <a:ext cx="665480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286">
            <a:extLst>
              <a:ext uri="{FF2B5EF4-FFF2-40B4-BE49-F238E27FC236}">
                <a16:creationId xmlns:a16="http://schemas.microsoft.com/office/drawing/2014/main" id="{1C25B6BF-A48B-774A-86E4-0B19060B86C9}"/>
              </a:ext>
            </a:extLst>
          </p:cNvPr>
          <p:cNvCxnSpPr/>
          <p:nvPr>
            <p:custDataLst>
              <p:tags r:id="rId37"/>
            </p:custDataLst>
          </p:nvPr>
        </p:nvCxnSpPr>
        <p:spPr>
          <a:xfrm flipH="1">
            <a:off x="6199079" y="3496187"/>
            <a:ext cx="0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287">
            <a:extLst>
              <a:ext uri="{FF2B5EF4-FFF2-40B4-BE49-F238E27FC236}">
                <a16:creationId xmlns:a16="http://schemas.microsoft.com/office/drawing/2014/main" id="{EE82BD70-1658-A341-8884-EC08D8C277ED}"/>
              </a:ext>
            </a:extLst>
          </p:cNvPr>
          <p:cNvCxnSpPr/>
          <p:nvPr>
            <p:custDataLst>
              <p:tags r:id="rId38"/>
            </p:custDataLst>
          </p:nvPr>
        </p:nvCxnSpPr>
        <p:spPr>
          <a:xfrm>
            <a:off x="6199714" y="3496187"/>
            <a:ext cx="1298575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线连接符 288">
            <a:extLst>
              <a:ext uri="{FF2B5EF4-FFF2-40B4-BE49-F238E27FC236}">
                <a16:creationId xmlns:a16="http://schemas.microsoft.com/office/drawing/2014/main" id="{9B03C4C6-B4D2-D84C-A714-4550DA275C85}"/>
              </a:ext>
            </a:extLst>
          </p:cNvPr>
          <p:cNvCxnSpPr/>
          <p:nvPr>
            <p:custDataLst>
              <p:tags r:id="rId39"/>
            </p:custDataLst>
          </p:nvPr>
        </p:nvCxnSpPr>
        <p:spPr>
          <a:xfrm>
            <a:off x="6199714" y="3496187"/>
            <a:ext cx="1952625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线连接符 289">
            <a:extLst>
              <a:ext uri="{FF2B5EF4-FFF2-40B4-BE49-F238E27FC236}">
                <a16:creationId xmlns:a16="http://schemas.microsoft.com/office/drawing/2014/main" id="{4B246D33-E038-8342-A174-58BE4AC1AC97}"/>
              </a:ext>
            </a:extLst>
          </p:cNvPr>
          <p:cNvCxnSpPr/>
          <p:nvPr>
            <p:custDataLst>
              <p:tags r:id="rId40"/>
            </p:custDataLst>
          </p:nvPr>
        </p:nvCxnSpPr>
        <p:spPr>
          <a:xfrm flipH="1">
            <a:off x="5534234" y="3496187"/>
            <a:ext cx="1330960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线连接符 290">
            <a:extLst>
              <a:ext uri="{FF2B5EF4-FFF2-40B4-BE49-F238E27FC236}">
                <a16:creationId xmlns:a16="http://schemas.microsoft.com/office/drawing/2014/main" id="{ACDB4E86-1C23-ED47-8AA3-AF924E246C5C}"/>
              </a:ext>
            </a:extLst>
          </p:cNvPr>
          <p:cNvCxnSpPr/>
          <p:nvPr>
            <p:custDataLst>
              <p:tags r:id="rId41"/>
            </p:custDataLst>
          </p:nvPr>
        </p:nvCxnSpPr>
        <p:spPr>
          <a:xfrm flipH="1">
            <a:off x="6199079" y="3496187"/>
            <a:ext cx="666115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线连接符 291">
            <a:extLst>
              <a:ext uri="{FF2B5EF4-FFF2-40B4-BE49-F238E27FC236}">
                <a16:creationId xmlns:a16="http://schemas.microsoft.com/office/drawing/2014/main" id="{F5E1C723-F0C5-1540-91C4-ED3BEC731876}"/>
              </a:ext>
            </a:extLst>
          </p:cNvPr>
          <p:cNvCxnSpPr/>
          <p:nvPr>
            <p:custDataLst>
              <p:tags r:id="rId42"/>
            </p:custDataLst>
          </p:nvPr>
        </p:nvCxnSpPr>
        <p:spPr>
          <a:xfrm>
            <a:off x="6865194" y="3496187"/>
            <a:ext cx="633095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线连接符 292">
            <a:extLst>
              <a:ext uri="{FF2B5EF4-FFF2-40B4-BE49-F238E27FC236}">
                <a16:creationId xmlns:a16="http://schemas.microsoft.com/office/drawing/2014/main" id="{0EB0229A-6548-174E-8BBC-5D8DF67F1688}"/>
              </a:ext>
            </a:extLst>
          </p:cNvPr>
          <p:cNvCxnSpPr/>
          <p:nvPr>
            <p:custDataLst>
              <p:tags r:id="rId43"/>
            </p:custDataLst>
          </p:nvPr>
        </p:nvCxnSpPr>
        <p:spPr>
          <a:xfrm>
            <a:off x="6865194" y="3496187"/>
            <a:ext cx="1287145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线连接符 293">
            <a:extLst>
              <a:ext uri="{FF2B5EF4-FFF2-40B4-BE49-F238E27FC236}">
                <a16:creationId xmlns:a16="http://schemas.microsoft.com/office/drawing/2014/main" id="{E9F71D38-E391-1C44-AA93-02355CB7FC46}"/>
              </a:ext>
            </a:extLst>
          </p:cNvPr>
          <p:cNvCxnSpPr/>
          <p:nvPr>
            <p:custDataLst>
              <p:tags r:id="rId44"/>
            </p:custDataLst>
          </p:nvPr>
        </p:nvCxnSpPr>
        <p:spPr>
          <a:xfrm flipH="1">
            <a:off x="5534234" y="3496187"/>
            <a:ext cx="1964055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线连接符 294">
            <a:extLst>
              <a:ext uri="{FF2B5EF4-FFF2-40B4-BE49-F238E27FC236}">
                <a16:creationId xmlns:a16="http://schemas.microsoft.com/office/drawing/2014/main" id="{D86CE249-1DB9-804E-932C-A1B6358B8D01}"/>
              </a:ext>
            </a:extLst>
          </p:cNvPr>
          <p:cNvCxnSpPr/>
          <p:nvPr>
            <p:custDataLst>
              <p:tags r:id="rId45"/>
            </p:custDataLst>
          </p:nvPr>
        </p:nvCxnSpPr>
        <p:spPr>
          <a:xfrm flipH="1">
            <a:off x="6199079" y="3496187"/>
            <a:ext cx="1299210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线连接符 295">
            <a:extLst>
              <a:ext uri="{FF2B5EF4-FFF2-40B4-BE49-F238E27FC236}">
                <a16:creationId xmlns:a16="http://schemas.microsoft.com/office/drawing/2014/main" id="{3EFE2536-8711-EB48-8786-693F4216B553}"/>
              </a:ext>
            </a:extLst>
          </p:cNvPr>
          <p:cNvCxnSpPr/>
          <p:nvPr>
            <p:custDataLst>
              <p:tags r:id="rId46"/>
            </p:custDataLst>
          </p:nvPr>
        </p:nvCxnSpPr>
        <p:spPr>
          <a:xfrm flipH="1">
            <a:off x="7498289" y="3496187"/>
            <a:ext cx="0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线连接符 296">
            <a:extLst>
              <a:ext uri="{FF2B5EF4-FFF2-40B4-BE49-F238E27FC236}">
                <a16:creationId xmlns:a16="http://schemas.microsoft.com/office/drawing/2014/main" id="{5C57B91D-B432-E549-9F98-23008A16811E}"/>
              </a:ext>
            </a:extLst>
          </p:cNvPr>
          <p:cNvCxnSpPr/>
          <p:nvPr>
            <p:custDataLst>
              <p:tags r:id="rId47"/>
            </p:custDataLst>
          </p:nvPr>
        </p:nvCxnSpPr>
        <p:spPr>
          <a:xfrm>
            <a:off x="7498289" y="3496187"/>
            <a:ext cx="654050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线连接符 297">
            <a:extLst>
              <a:ext uri="{FF2B5EF4-FFF2-40B4-BE49-F238E27FC236}">
                <a16:creationId xmlns:a16="http://schemas.microsoft.com/office/drawing/2014/main" id="{4A0DE6D7-0254-8B43-864E-ECB49074AC88}"/>
              </a:ext>
            </a:extLst>
          </p:cNvPr>
          <p:cNvCxnSpPr/>
          <p:nvPr>
            <p:custDataLst>
              <p:tags r:id="rId48"/>
            </p:custDataLst>
          </p:nvPr>
        </p:nvCxnSpPr>
        <p:spPr>
          <a:xfrm flipH="1">
            <a:off x="5534234" y="3496187"/>
            <a:ext cx="2618105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线连接符 298">
            <a:extLst>
              <a:ext uri="{FF2B5EF4-FFF2-40B4-BE49-F238E27FC236}">
                <a16:creationId xmlns:a16="http://schemas.microsoft.com/office/drawing/2014/main" id="{F643A414-D319-EB42-8DAE-EB8A1B138EB4}"/>
              </a:ext>
            </a:extLst>
          </p:cNvPr>
          <p:cNvCxnSpPr/>
          <p:nvPr>
            <p:custDataLst>
              <p:tags r:id="rId49"/>
            </p:custDataLst>
          </p:nvPr>
        </p:nvCxnSpPr>
        <p:spPr>
          <a:xfrm flipH="1">
            <a:off x="6199079" y="3496187"/>
            <a:ext cx="1953260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线连接符 299">
            <a:extLst>
              <a:ext uri="{FF2B5EF4-FFF2-40B4-BE49-F238E27FC236}">
                <a16:creationId xmlns:a16="http://schemas.microsoft.com/office/drawing/2014/main" id="{F0CF6902-6E71-CE43-84D9-E57A04ECD1D4}"/>
              </a:ext>
            </a:extLst>
          </p:cNvPr>
          <p:cNvCxnSpPr/>
          <p:nvPr>
            <p:custDataLst>
              <p:tags r:id="rId50"/>
            </p:custDataLst>
          </p:nvPr>
        </p:nvCxnSpPr>
        <p:spPr>
          <a:xfrm flipH="1">
            <a:off x="6865194" y="3496187"/>
            <a:ext cx="1287145" cy="460375"/>
          </a:xfrm>
          <a:prstGeom prst="line">
            <a:avLst/>
          </a:prstGeom>
          <a:ln w="19050">
            <a:solidFill>
              <a:schemeClr val="dk1">
                <a:lumMod val="50000"/>
                <a:lumOff val="50000"/>
              </a:schemeClr>
            </a:solidFill>
            <a:tailEnd type="none"/>
          </a:ln>
          <a:effectLst>
            <a:glow rad="50800">
              <a:schemeClr val="accent2">
                <a:alpha val="18751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线连接符 300">
            <a:extLst>
              <a:ext uri="{FF2B5EF4-FFF2-40B4-BE49-F238E27FC236}">
                <a16:creationId xmlns:a16="http://schemas.microsoft.com/office/drawing/2014/main" id="{09EF1C56-7441-5246-8B30-B6C1EFD2566F}"/>
              </a:ext>
            </a:extLst>
          </p:cNvPr>
          <p:cNvCxnSpPr/>
          <p:nvPr>
            <p:custDataLst>
              <p:tags r:id="rId51"/>
            </p:custDataLst>
          </p:nvPr>
        </p:nvCxnSpPr>
        <p:spPr>
          <a:xfrm flipH="1">
            <a:off x="7498289" y="3496187"/>
            <a:ext cx="654050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线连接符 301">
            <a:extLst>
              <a:ext uri="{FF2B5EF4-FFF2-40B4-BE49-F238E27FC236}">
                <a16:creationId xmlns:a16="http://schemas.microsoft.com/office/drawing/2014/main" id="{8C8FE9B5-39D2-1C48-86A0-FE99D03E1909}"/>
              </a:ext>
            </a:extLst>
          </p:cNvPr>
          <p:cNvCxnSpPr/>
          <p:nvPr>
            <p:custDataLst>
              <p:tags r:id="rId52"/>
            </p:custDataLst>
          </p:nvPr>
        </p:nvCxnSpPr>
        <p:spPr>
          <a:xfrm flipH="1">
            <a:off x="8152339" y="3496187"/>
            <a:ext cx="0" cy="460375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线连接符 302">
            <a:extLst>
              <a:ext uri="{FF2B5EF4-FFF2-40B4-BE49-F238E27FC236}">
                <a16:creationId xmlns:a16="http://schemas.microsoft.com/office/drawing/2014/main" id="{D01F008F-7BAB-E345-BBBC-405C19C54B2D}"/>
              </a:ext>
            </a:extLst>
          </p:cNvPr>
          <p:cNvCxnSpPr/>
          <p:nvPr>
            <p:custDataLst>
              <p:tags r:id="rId53"/>
            </p:custDataLst>
          </p:nvPr>
        </p:nvCxnSpPr>
        <p:spPr>
          <a:xfrm>
            <a:off x="6199714" y="3496187"/>
            <a:ext cx="665480" cy="460375"/>
          </a:xfrm>
          <a:prstGeom prst="line">
            <a:avLst/>
          </a:prstGeom>
          <a:ln w="19050">
            <a:solidFill>
              <a:schemeClr val="dk1">
                <a:lumMod val="50000"/>
                <a:lumOff val="50000"/>
              </a:schemeClr>
            </a:solidFill>
            <a:tailEnd type="none"/>
          </a:ln>
          <a:effectLst>
            <a:glow rad="50800">
              <a:schemeClr val="accent2">
                <a:alpha val="18751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直线连接符 303">
            <a:extLst>
              <a:ext uri="{FF2B5EF4-FFF2-40B4-BE49-F238E27FC236}">
                <a16:creationId xmlns:a16="http://schemas.microsoft.com/office/drawing/2014/main" id="{F213F261-711F-EF47-85C2-24E82AD67141}"/>
              </a:ext>
            </a:extLst>
          </p:cNvPr>
          <p:cNvCxnSpPr/>
          <p:nvPr>
            <p:custDataLst>
              <p:tags r:id="rId54"/>
            </p:custDataLst>
          </p:nvPr>
        </p:nvCxnSpPr>
        <p:spPr>
          <a:xfrm>
            <a:off x="5534234" y="3496187"/>
            <a:ext cx="1330325" cy="460375"/>
          </a:xfrm>
          <a:prstGeom prst="line">
            <a:avLst/>
          </a:prstGeom>
          <a:ln w="19050">
            <a:solidFill>
              <a:schemeClr val="dk1">
                <a:lumMod val="50000"/>
                <a:lumOff val="50000"/>
              </a:schemeClr>
            </a:solidFill>
            <a:tailEnd type="none"/>
          </a:ln>
          <a:effectLst>
            <a:glow rad="50800">
              <a:schemeClr val="accent2">
                <a:alpha val="18751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直线连接符 304">
            <a:extLst>
              <a:ext uri="{FF2B5EF4-FFF2-40B4-BE49-F238E27FC236}">
                <a16:creationId xmlns:a16="http://schemas.microsoft.com/office/drawing/2014/main" id="{3B1F3F1F-3719-E346-9099-F658134156E1}"/>
              </a:ext>
            </a:extLst>
          </p:cNvPr>
          <p:cNvCxnSpPr/>
          <p:nvPr>
            <p:custDataLst>
              <p:tags r:id="rId55"/>
            </p:custDataLst>
          </p:nvPr>
        </p:nvCxnSpPr>
        <p:spPr>
          <a:xfrm flipH="1">
            <a:off x="6865194" y="3496187"/>
            <a:ext cx="0" cy="460375"/>
          </a:xfrm>
          <a:prstGeom prst="line">
            <a:avLst/>
          </a:prstGeom>
          <a:ln w="19050">
            <a:solidFill>
              <a:schemeClr val="dk1">
                <a:lumMod val="50000"/>
                <a:lumOff val="50000"/>
              </a:schemeClr>
            </a:solidFill>
            <a:tailEnd type="none"/>
          </a:ln>
          <a:effectLst>
            <a:glow rad="50800">
              <a:schemeClr val="accent2">
                <a:alpha val="18751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直线连接符 305">
            <a:extLst>
              <a:ext uri="{FF2B5EF4-FFF2-40B4-BE49-F238E27FC236}">
                <a16:creationId xmlns:a16="http://schemas.microsoft.com/office/drawing/2014/main" id="{B62AAD4A-9DEE-4C43-B871-261290BAE845}"/>
              </a:ext>
            </a:extLst>
          </p:cNvPr>
          <p:cNvCxnSpPr/>
          <p:nvPr>
            <p:custDataLst>
              <p:tags r:id="rId56"/>
            </p:custDataLst>
          </p:nvPr>
        </p:nvCxnSpPr>
        <p:spPr>
          <a:xfrm flipH="1">
            <a:off x="6865194" y="3496187"/>
            <a:ext cx="633095" cy="460375"/>
          </a:xfrm>
          <a:prstGeom prst="line">
            <a:avLst/>
          </a:prstGeom>
          <a:ln w="19050">
            <a:solidFill>
              <a:schemeClr val="dk1">
                <a:lumMod val="50000"/>
                <a:lumOff val="50000"/>
              </a:schemeClr>
            </a:solidFill>
            <a:tailEnd type="none"/>
          </a:ln>
          <a:effectLst>
            <a:glow rad="50800">
              <a:schemeClr val="accent2">
                <a:alpha val="18751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矩形 57">
            <a:extLst>
              <a:ext uri="{FF2B5EF4-FFF2-40B4-BE49-F238E27FC236}">
                <a16:creationId xmlns:a16="http://schemas.microsoft.com/office/drawing/2014/main" id="{BB055983-14AF-9748-A6A6-DD1C8839E5C8}"/>
              </a:ext>
            </a:extLst>
          </p:cNvPr>
          <p:cNvSpPr/>
          <p:nvPr>
            <p:custDataLst>
              <p:tags r:id="rId57"/>
            </p:custDataLst>
          </p:nvPr>
        </p:nvSpPr>
        <p:spPr>
          <a:xfrm>
            <a:off x="5424379" y="3383157"/>
            <a:ext cx="229870" cy="82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59" name="直线连接符 308">
            <a:extLst>
              <a:ext uri="{FF2B5EF4-FFF2-40B4-BE49-F238E27FC236}">
                <a16:creationId xmlns:a16="http://schemas.microsoft.com/office/drawing/2014/main" id="{A2E63FB7-C2E4-5F41-82C3-E5215DBBBCA8}"/>
              </a:ext>
            </a:extLst>
          </p:cNvPr>
          <p:cNvCxnSpPr>
            <a:stCxn id="58" idx="0"/>
            <a:endCxn id="58" idx="2"/>
          </p:cNvCxnSpPr>
          <p:nvPr>
            <p:custDataLst>
              <p:tags r:id="rId58"/>
            </p:custDataLst>
          </p:nvPr>
        </p:nvCxnSpPr>
        <p:spPr>
          <a:xfrm>
            <a:off x="5539314" y="338315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直线连接符 309">
            <a:extLst>
              <a:ext uri="{FF2B5EF4-FFF2-40B4-BE49-F238E27FC236}">
                <a16:creationId xmlns:a16="http://schemas.microsoft.com/office/drawing/2014/main" id="{4DAD475A-7A8B-F345-B3C3-C63729B9562E}"/>
              </a:ext>
            </a:extLst>
          </p:cNvPr>
          <p:cNvCxnSpPr/>
          <p:nvPr>
            <p:custDataLst>
              <p:tags r:id="rId59"/>
            </p:custDataLst>
          </p:nvPr>
        </p:nvCxnSpPr>
        <p:spPr>
          <a:xfrm>
            <a:off x="5482799" y="338315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直线连接符 310">
            <a:extLst>
              <a:ext uri="{FF2B5EF4-FFF2-40B4-BE49-F238E27FC236}">
                <a16:creationId xmlns:a16="http://schemas.microsoft.com/office/drawing/2014/main" id="{9694B0FC-3BA6-7F49-BF8F-16ED19BB3158}"/>
              </a:ext>
            </a:extLst>
          </p:cNvPr>
          <p:cNvCxnSpPr/>
          <p:nvPr>
            <p:custDataLst>
              <p:tags r:id="rId60"/>
            </p:custDataLst>
          </p:nvPr>
        </p:nvCxnSpPr>
        <p:spPr>
          <a:xfrm>
            <a:off x="5595829" y="338315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矩形 61">
            <a:extLst>
              <a:ext uri="{FF2B5EF4-FFF2-40B4-BE49-F238E27FC236}">
                <a16:creationId xmlns:a16="http://schemas.microsoft.com/office/drawing/2014/main" id="{E529C536-AA45-0947-907B-BC120A312F5F}"/>
              </a:ext>
            </a:extLst>
          </p:cNvPr>
          <p:cNvSpPr/>
          <p:nvPr>
            <p:custDataLst>
              <p:tags r:id="rId61"/>
            </p:custDataLst>
          </p:nvPr>
        </p:nvSpPr>
        <p:spPr>
          <a:xfrm>
            <a:off x="6071444" y="3383157"/>
            <a:ext cx="229870" cy="82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63" name="直线连接符 313">
            <a:extLst>
              <a:ext uri="{FF2B5EF4-FFF2-40B4-BE49-F238E27FC236}">
                <a16:creationId xmlns:a16="http://schemas.microsoft.com/office/drawing/2014/main" id="{B1E79175-AA7D-8D4A-B646-D6BDD1773E55}"/>
              </a:ext>
            </a:extLst>
          </p:cNvPr>
          <p:cNvCxnSpPr>
            <a:stCxn id="62" idx="0"/>
            <a:endCxn id="62" idx="2"/>
          </p:cNvCxnSpPr>
          <p:nvPr>
            <p:custDataLst>
              <p:tags r:id="rId62"/>
            </p:custDataLst>
          </p:nvPr>
        </p:nvCxnSpPr>
        <p:spPr>
          <a:xfrm>
            <a:off x="6186379" y="338315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线连接符 314">
            <a:extLst>
              <a:ext uri="{FF2B5EF4-FFF2-40B4-BE49-F238E27FC236}">
                <a16:creationId xmlns:a16="http://schemas.microsoft.com/office/drawing/2014/main" id="{5A37AE9F-8E33-4143-8F8B-EDA0186E532B}"/>
              </a:ext>
            </a:extLst>
          </p:cNvPr>
          <p:cNvCxnSpPr/>
          <p:nvPr>
            <p:custDataLst>
              <p:tags r:id="rId63"/>
            </p:custDataLst>
          </p:nvPr>
        </p:nvCxnSpPr>
        <p:spPr>
          <a:xfrm>
            <a:off x="6129864" y="338315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直线连接符 315">
            <a:extLst>
              <a:ext uri="{FF2B5EF4-FFF2-40B4-BE49-F238E27FC236}">
                <a16:creationId xmlns:a16="http://schemas.microsoft.com/office/drawing/2014/main" id="{6237CCBD-A04E-B74D-BC67-F5D7B98C329C}"/>
              </a:ext>
            </a:extLst>
          </p:cNvPr>
          <p:cNvCxnSpPr/>
          <p:nvPr>
            <p:custDataLst>
              <p:tags r:id="rId64"/>
            </p:custDataLst>
          </p:nvPr>
        </p:nvCxnSpPr>
        <p:spPr>
          <a:xfrm>
            <a:off x="6242894" y="338315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id="{2511722A-BCEC-6B48-9FEC-0AC7D203C9AC}"/>
              </a:ext>
            </a:extLst>
          </p:cNvPr>
          <p:cNvSpPr/>
          <p:nvPr>
            <p:custDataLst>
              <p:tags r:id="rId65"/>
            </p:custDataLst>
          </p:nvPr>
        </p:nvSpPr>
        <p:spPr>
          <a:xfrm>
            <a:off x="6718509" y="3383157"/>
            <a:ext cx="229870" cy="82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67" name="直线连接符 318">
            <a:extLst>
              <a:ext uri="{FF2B5EF4-FFF2-40B4-BE49-F238E27FC236}">
                <a16:creationId xmlns:a16="http://schemas.microsoft.com/office/drawing/2014/main" id="{BF604CE6-26BC-C643-AFAF-3ED2EC4F8C39}"/>
              </a:ext>
            </a:extLst>
          </p:cNvPr>
          <p:cNvCxnSpPr>
            <a:stCxn id="66" idx="0"/>
            <a:endCxn id="66" idx="2"/>
          </p:cNvCxnSpPr>
          <p:nvPr>
            <p:custDataLst>
              <p:tags r:id="rId66"/>
            </p:custDataLst>
          </p:nvPr>
        </p:nvCxnSpPr>
        <p:spPr>
          <a:xfrm>
            <a:off x="6833444" y="338315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直线连接符 319">
            <a:extLst>
              <a:ext uri="{FF2B5EF4-FFF2-40B4-BE49-F238E27FC236}">
                <a16:creationId xmlns:a16="http://schemas.microsoft.com/office/drawing/2014/main" id="{E68D3F5B-9CD1-F34C-B932-53C40E232236}"/>
              </a:ext>
            </a:extLst>
          </p:cNvPr>
          <p:cNvCxnSpPr/>
          <p:nvPr>
            <p:custDataLst>
              <p:tags r:id="rId67"/>
            </p:custDataLst>
          </p:nvPr>
        </p:nvCxnSpPr>
        <p:spPr>
          <a:xfrm>
            <a:off x="6776929" y="338315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直线连接符 320">
            <a:extLst>
              <a:ext uri="{FF2B5EF4-FFF2-40B4-BE49-F238E27FC236}">
                <a16:creationId xmlns:a16="http://schemas.microsoft.com/office/drawing/2014/main" id="{17D8BDFD-8CFC-6D4A-9E8E-19C27908ADCF}"/>
              </a:ext>
            </a:extLst>
          </p:cNvPr>
          <p:cNvCxnSpPr/>
          <p:nvPr>
            <p:custDataLst>
              <p:tags r:id="rId68"/>
            </p:custDataLst>
          </p:nvPr>
        </p:nvCxnSpPr>
        <p:spPr>
          <a:xfrm>
            <a:off x="6889959" y="338315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矩形 69">
            <a:extLst>
              <a:ext uri="{FF2B5EF4-FFF2-40B4-BE49-F238E27FC236}">
                <a16:creationId xmlns:a16="http://schemas.microsoft.com/office/drawing/2014/main" id="{8553C399-2044-754F-8CE7-5C6ED1BFB6A3}"/>
              </a:ext>
            </a:extLst>
          </p:cNvPr>
          <p:cNvSpPr/>
          <p:nvPr>
            <p:custDataLst>
              <p:tags r:id="rId69"/>
            </p:custDataLst>
          </p:nvPr>
        </p:nvSpPr>
        <p:spPr>
          <a:xfrm>
            <a:off x="7365574" y="3383157"/>
            <a:ext cx="229870" cy="82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71" name="直线连接符 323">
            <a:extLst>
              <a:ext uri="{FF2B5EF4-FFF2-40B4-BE49-F238E27FC236}">
                <a16:creationId xmlns:a16="http://schemas.microsoft.com/office/drawing/2014/main" id="{89D2421D-470A-ED4B-95E1-2549DA9A23F2}"/>
              </a:ext>
            </a:extLst>
          </p:cNvPr>
          <p:cNvCxnSpPr>
            <a:stCxn id="70" idx="0"/>
            <a:endCxn id="70" idx="2"/>
          </p:cNvCxnSpPr>
          <p:nvPr>
            <p:custDataLst>
              <p:tags r:id="rId70"/>
            </p:custDataLst>
          </p:nvPr>
        </p:nvCxnSpPr>
        <p:spPr>
          <a:xfrm>
            <a:off x="7480509" y="338315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直线连接符 324">
            <a:extLst>
              <a:ext uri="{FF2B5EF4-FFF2-40B4-BE49-F238E27FC236}">
                <a16:creationId xmlns:a16="http://schemas.microsoft.com/office/drawing/2014/main" id="{9CDA607D-369D-E349-84AF-F8C9ED7EDEBA}"/>
              </a:ext>
            </a:extLst>
          </p:cNvPr>
          <p:cNvCxnSpPr/>
          <p:nvPr>
            <p:custDataLst>
              <p:tags r:id="rId71"/>
            </p:custDataLst>
          </p:nvPr>
        </p:nvCxnSpPr>
        <p:spPr>
          <a:xfrm>
            <a:off x="7423994" y="338315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直线连接符 325">
            <a:extLst>
              <a:ext uri="{FF2B5EF4-FFF2-40B4-BE49-F238E27FC236}">
                <a16:creationId xmlns:a16="http://schemas.microsoft.com/office/drawing/2014/main" id="{4ECDE9A3-3DFA-C34D-95E1-A89E6812B61A}"/>
              </a:ext>
            </a:extLst>
          </p:cNvPr>
          <p:cNvCxnSpPr/>
          <p:nvPr>
            <p:custDataLst>
              <p:tags r:id="rId72"/>
            </p:custDataLst>
          </p:nvPr>
        </p:nvCxnSpPr>
        <p:spPr>
          <a:xfrm>
            <a:off x="7537024" y="338315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矩形 73">
            <a:extLst>
              <a:ext uri="{FF2B5EF4-FFF2-40B4-BE49-F238E27FC236}">
                <a16:creationId xmlns:a16="http://schemas.microsoft.com/office/drawing/2014/main" id="{AAA6B45C-F36F-284E-9F6C-E93AF7E46D7B}"/>
              </a:ext>
            </a:extLst>
          </p:cNvPr>
          <p:cNvSpPr/>
          <p:nvPr>
            <p:custDataLst>
              <p:tags r:id="rId73"/>
            </p:custDataLst>
          </p:nvPr>
        </p:nvSpPr>
        <p:spPr>
          <a:xfrm>
            <a:off x="8013274" y="3383157"/>
            <a:ext cx="229870" cy="82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75" name="直线连接符 328">
            <a:extLst>
              <a:ext uri="{FF2B5EF4-FFF2-40B4-BE49-F238E27FC236}">
                <a16:creationId xmlns:a16="http://schemas.microsoft.com/office/drawing/2014/main" id="{78A2D170-9324-7541-B06E-CEFD6E94AED0}"/>
              </a:ext>
            </a:extLst>
          </p:cNvPr>
          <p:cNvCxnSpPr>
            <a:stCxn id="74" idx="0"/>
            <a:endCxn id="74" idx="2"/>
          </p:cNvCxnSpPr>
          <p:nvPr>
            <p:custDataLst>
              <p:tags r:id="rId74"/>
            </p:custDataLst>
          </p:nvPr>
        </p:nvCxnSpPr>
        <p:spPr>
          <a:xfrm>
            <a:off x="8128209" y="338315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直线连接符 329">
            <a:extLst>
              <a:ext uri="{FF2B5EF4-FFF2-40B4-BE49-F238E27FC236}">
                <a16:creationId xmlns:a16="http://schemas.microsoft.com/office/drawing/2014/main" id="{E30FB327-CC93-D645-AAF3-6909B7F6D8F6}"/>
              </a:ext>
            </a:extLst>
          </p:cNvPr>
          <p:cNvCxnSpPr/>
          <p:nvPr>
            <p:custDataLst>
              <p:tags r:id="rId75"/>
            </p:custDataLst>
          </p:nvPr>
        </p:nvCxnSpPr>
        <p:spPr>
          <a:xfrm>
            <a:off x="8071694" y="338315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直线连接符 330">
            <a:extLst>
              <a:ext uri="{FF2B5EF4-FFF2-40B4-BE49-F238E27FC236}">
                <a16:creationId xmlns:a16="http://schemas.microsoft.com/office/drawing/2014/main" id="{0E7C3CDE-9F68-C64C-9788-13D17E02F996}"/>
              </a:ext>
            </a:extLst>
          </p:cNvPr>
          <p:cNvCxnSpPr/>
          <p:nvPr>
            <p:custDataLst>
              <p:tags r:id="rId76"/>
            </p:custDataLst>
          </p:nvPr>
        </p:nvCxnSpPr>
        <p:spPr>
          <a:xfrm>
            <a:off x="8184724" y="338315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矩形 77">
            <a:extLst>
              <a:ext uri="{FF2B5EF4-FFF2-40B4-BE49-F238E27FC236}">
                <a16:creationId xmlns:a16="http://schemas.microsoft.com/office/drawing/2014/main" id="{6FD810D0-8CD5-7D49-9118-5A7BC3D42BD6}"/>
              </a:ext>
            </a:extLst>
          </p:cNvPr>
          <p:cNvSpPr/>
          <p:nvPr>
            <p:custDataLst>
              <p:tags r:id="rId77"/>
            </p:custDataLst>
          </p:nvPr>
        </p:nvSpPr>
        <p:spPr>
          <a:xfrm>
            <a:off x="5424379" y="3973707"/>
            <a:ext cx="229870" cy="82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79" name="直线连接符 360">
            <a:extLst>
              <a:ext uri="{FF2B5EF4-FFF2-40B4-BE49-F238E27FC236}">
                <a16:creationId xmlns:a16="http://schemas.microsoft.com/office/drawing/2014/main" id="{D209FC07-7245-2E4F-901D-DA8EA2AFD4C3}"/>
              </a:ext>
            </a:extLst>
          </p:cNvPr>
          <p:cNvCxnSpPr>
            <a:stCxn id="78" idx="0"/>
            <a:endCxn id="78" idx="2"/>
          </p:cNvCxnSpPr>
          <p:nvPr>
            <p:custDataLst>
              <p:tags r:id="rId78"/>
            </p:custDataLst>
          </p:nvPr>
        </p:nvCxnSpPr>
        <p:spPr>
          <a:xfrm>
            <a:off x="5539314" y="397370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直线连接符 361">
            <a:extLst>
              <a:ext uri="{FF2B5EF4-FFF2-40B4-BE49-F238E27FC236}">
                <a16:creationId xmlns:a16="http://schemas.microsoft.com/office/drawing/2014/main" id="{50C93189-3465-604F-A592-E9EBB8254AB2}"/>
              </a:ext>
            </a:extLst>
          </p:cNvPr>
          <p:cNvCxnSpPr/>
          <p:nvPr>
            <p:custDataLst>
              <p:tags r:id="rId79"/>
            </p:custDataLst>
          </p:nvPr>
        </p:nvCxnSpPr>
        <p:spPr>
          <a:xfrm>
            <a:off x="5482799" y="397370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直线连接符 362">
            <a:extLst>
              <a:ext uri="{FF2B5EF4-FFF2-40B4-BE49-F238E27FC236}">
                <a16:creationId xmlns:a16="http://schemas.microsoft.com/office/drawing/2014/main" id="{6EEF36C9-BFF2-7141-90B2-2F7F89F59297}"/>
              </a:ext>
            </a:extLst>
          </p:cNvPr>
          <p:cNvCxnSpPr/>
          <p:nvPr>
            <p:custDataLst>
              <p:tags r:id="rId80"/>
            </p:custDataLst>
          </p:nvPr>
        </p:nvCxnSpPr>
        <p:spPr>
          <a:xfrm>
            <a:off x="5595829" y="397370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矩形 81">
            <a:extLst>
              <a:ext uri="{FF2B5EF4-FFF2-40B4-BE49-F238E27FC236}">
                <a16:creationId xmlns:a16="http://schemas.microsoft.com/office/drawing/2014/main" id="{9280C825-1EAC-DD41-877B-21014FAC4B7A}"/>
              </a:ext>
            </a:extLst>
          </p:cNvPr>
          <p:cNvSpPr/>
          <p:nvPr>
            <p:custDataLst>
              <p:tags r:id="rId81"/>
            </p:custDataLst>
          </p:nvPr>
        </p:nvSpPr>
        <p:spPr>
          <a:xfrm>
            <a:off x="6071444" y="3973707"/>
            <a:ext cx="229870" cy="82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83" name="直线连接符 365">
            <a:extLst>
              <a:ext uri="{FF2B5EF4-FFF2-40B4-BE49-F238E27FC236}">
                <a16:creationId xmlns:a16="http://schemas.microsoft.com/office/drawing/2014/main" id="{9AC30C53-15ED-6B42-A7BC-836EEFA8E3A9}"/>
              </a:ext>
            </a:extLst>
          </p:cNvPr>
          <p:cNvCxnSpPr>
            <a:stCxn id="82" idx="0"/>
            <a:endCxn id="82" idx="2"/>
          </p:cNvCxnSpPr>
          <p:nvPr>
            <p:custDataLst>
              <p:tags r:id="rId82"/>
            </p:custDataLst>
          </p:nvPr>
        </p:nvCxnSpPr>
        <p:spPr>
          <a:xfrm>
            <a:off x="6186379" y="397370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直线连接符 366">
            <a:extLst>
              <a:ext uri="{FF2B5EF4-FFF2-40B4-BE49-F238E27FC236}">
                <a16:creationId xmlns:a16="http://schemas.microsoft.com/office/drawing/2014/main" id="{8A6E22B5-90CF-E447-9683-D30C7CEF800E}"/>
              </a:ext>
            </a:extLst>
          </p:cNvPr>
          <p:cNvCxnSpPr/>
          <p:nvPr>
            <p:custDataLst>
              <p:tags r:id="rId83"/>
            </p:custDataLst>
          </p:nvPr>
        </p:nvCxnSpPr>
        <p:spPr>
          <a:xfrm>
            <a:off x="6129864" y="397370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直线连接符 367">
            <a:extLst>
              <a:ext uri="{FF2B5EF4-FFF2-40B4-BE49-F238E27FC236}">
                <a16:creationId xmlns:a16="http://schemas.microsoft.com/office/drawing/2014/main" id="{466C7391-0221-1744-84BF-BB1A9EF3B356}"/>
              </a:ext>
            </a:extLst>
          </p:cNvPr>
          <p:cNvCxnSpPr/>
          <p:nvPr>
            <p:custDataLst>
              <p:tags r:id="rId84"/>
            </p:custDataLst>
          </p:nvPr>
        </p:nvCxnSpPr>
        <p:spPr>
          <a:xfrm>
            <a:off x="6242894" y="397370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矩形 85">
            <a:extLst>
              <a:ext uri="{FF2B5EF4-FFF2-40B4-BE49-F238E27FC236}">
                <a16:creationId xmlns:a16="http://schemas.microsoft.com/office/drawing/2014/main" id="{1B4576AC-87FD-6146-B2EA-215719C20925}"/>
              </a:ext>
            </a:extLst>
          </p:cNvPr>
          <p:cNvSpPr/>
          <p:nvPr>
            <p:custDataLst>
              <p:tags r:id="rId85"/>
            </p:custDataLst>
          </p:nvPr>
        </p:nvSpPr>
        <p:spPr>
          <a:xfrm>
            <a:off x="6718509" y="3973707"/>
            <a:ext cx="229870" cy="82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87" name="直线连接符 370">
            <a:extLst>
              <a:ext uri="{FF2B5EF4-FFF2-40B4-BE49-F238E27FC236}">
                <a16:creationId xmlns:a16="http://schemas.microsoft.com/office/drawing/2014/main" id="{395915F8-E28A-CC4F-A57B-1AD5E32A75E5}"/>
              </a:ext>
            </a:extLst>
          </p:cNvPr>
          <p:cNvCxnSpPr>
            <a:stCxn id="86" idx="0"/>
            <a:endCxn id="86" idx="2"/>
          </p:cNvCxnSpPr>
          <p:nvPr>
            <p:custDataLst>
              <p:tags r:id="rId86"/>
            </p:custDataLst>
          </p:nvPr>
        </p:nvCxnSpPr>
        <p:spPr>
          <a:xfrm>
            <a:off x="6833444" y="397370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直线连接符 371">
            <a:extLst>
              <a:ext uri="{FF2B5EF4-FFF2-40B4-BE49-F238E27FC236}">
                <a16:creationId xmlns:a16="http://schemas.microsoft.com/office/drawing/2014/main" id="{3ECE6F62-F5A2-6C41-9A71-0068DBC82488}"/>
              </a:ext>
            </a:extLst>
          </p:cNvPr>
          <p:cNvCxnSpPr/>
          <p:nvPr>
            <p:custDataLst>
              <p:tags r:id="rId87"/>
            </p:custDataLst>
          </p:nvPr>
        </p:nvCxnSpPr>
        <p:spPr>
          <a:xfrm>
            <a:off x="6776929" y="397370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直线连接符 372">
            <a:extLst>
              <a:ext uri="{FF2B5EF4-FFF2-40B4-BE49-F238E27FC236}">
                <a16:creationId xmlns:a16="http://schemas.microsoft.com/office/drawing/2014/main" id="{399C48F5-924B-384E-97C9-C747E2936F29}"/>
              </a:ext>
            </a:extLst>
          </p:cNvPr>
          <p:cNvCxnSpPr/>
          <p:nvPr>
            <p:custDataLst>
              <p:tags r:id="rId88"/>
            </p:custDataLst>
          </p:nvPr>
        </p:nvCxnSpPr>
        <p:spPr>
          <a:xfrm>
            <a:off x="6889959" y="397370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矩形 89">
            <a:extLst>
              <a:ext uri="{FF2B5EF4-FFF2-40B4-BE49-F238E27FC236}">
                <a16:creationId xmlns:a16="http://schemas.microsoft.com/office/drawing/2014/main" id="{80697971-A981-964F-A3CD-3C97EBCDBB42}"/>
              </a:ext>
            </a:extLst>
          </p:cNvPr>
          <p:cNvSpPr/>
          <p:nvPr>
            <p:custDataLst>
              <p:tags r:id="rId89"/>
            </p:custDataLst>
          </p:nvPr>
        </p:nvSpPr>
        <p:spPr>
          <a:xfrm>
            <a:off x="7365574" y="3973707"/>
            <a:ext cx="229870" cy="82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91" name="直线连接符 375">
            <a:extLst>
              <a:ext uri="{FF2B5EF4-FFF2-40B4-BE49-F238E27FC236}">
                <a16:creationId xmlns:a16="http://schemas.microsoft.com/office/drawing/2014/main" id="{77F178B6-C1F9-1F4A-8D5A-3A8FF2AEBAF0}"/>
              </a:ext>
            </a:extLst>
          </p:cNvPr>
          <p:cNvCxnSpPr>
            <a:stCxn id="90" idx="0"/>
            <a:endCxn id="90" idx="2"/>
          </p:cNvCxnSpPr>
          <p:nvPr>
            <p:custDataLst>
              <p:tags r:id="rId90"/>
            </p:custDataLst>
          </p:nvPr>
        </p:nvCxnSpPr>
        <p:spPr>
          <a:xfrm>
            <a:off x="7480509" y="397370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直线连接符 376">
            <a:extLst>
              <a:ext uri="{FF2B5EF4-FFF2-40B4-BE49-F238E27FC236}">
                <a16:creationId xmlns:a16="http://schemas.microsoft.com/office/drawing/2014/main" id="{938AD1E6-F694-E546-86F3-29527033CD66}"/>
              </a:ext>
            </a:extLst>
          </p:cNvPr>
          <p:cNvCxnSpPr/>
          <p:nvPr>
            <p:custDataLst>
              <p:tags r:id="rId91"/>
            </p:custDataLst>
          </p:nvPr>
        </p:nvCxnSpPr>
        <p:spPr>
          <a:xfrm>
            <a:off x="7423994" y="397370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直线连接符 377">
            <a:extLst>
              <a:ext uri="{FF2B5EF4-FFF2-40B4-BE49-F238E27FC236}">
                <a16:creationId xmlns:a16="http://schemas.microsoft.com/office/drawing/2014/main" id="{942EDEC8-154E-6145-A0E8-19BDCBF5A170}"/>
              </a:ext>
            </a:extLst>
          </p:cNvPr>
          <p:cNvCxnSpPr/>
          <p:nvPr>
            <p:custDataLst>
              <p:tags r:id="rId92"/>
            </p:custDataLst>
          </p:nvPr>
        </p:nvCxnSpPr>
        <p:spPr>
          <a:xfrm>
            <a:off x="7537024" y="397370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矩形 93">
            <a:extLst>
              <a:ext uri="{FF2B5EF4-FFF2-40B4-BE49-F238E27FC236}">
                <a16:creationId xmlns:a16="http://schemas.microsoft.com/office/drawing/2014/main" id="{C7C9078D-BAFF-524B-ABF6-44DB3A0425B3}"/>
              </a:ext>
            </a:extLst>
          </p:cNvPr>
          <p:cNvSpPr/>
          <p:nvPr>
            <p:custDataLst>
              <p:tags r:id="rId93"/>
            </p:custDataLst>
          </p:nvPr>
        </p:nvSpPr>
        <p:spPr>
          <a:xfrm>
            <a:off x="8013274" y="3973707"/>
            <a:ext cx="229870" cy="82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95" name="直线连接符 380">
            <a:extLst>
              <a:ext uri="{FF2B5EF4-FFF2-40B4-BE49-F238E27FC236}">
                <a16:creationId xmlns:a16="http://schemas.microsoft.com/office/drawing/2014/main" id="{091629BC-2C80-0B4B-B670-D2E0CF06CDF6}"/>
              </a:ext>
            </a:extLst>
          </p:cNvPr>
          <p:cNvCxnSpPr>
            <a:stCxn id="94" idx="0"/>
            <a:endCxn id="94" idx="2"/>
          </p:cNvCxnSpPr>
          <p:nvPr>
            <p:custDataLst>
              <p:tags r:id="rId94"/>
            </p:custDataLst>
          </p:nvPr>
        </p:nvCxnSpPr>
        <p:spPr>
          <a:xfrm>
            <a:off x="8128209" y="397370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直线连接符 381">
            <a:extLst>
              <a:ext uri="{FF2B5EF4-FFF2-40B4-BE49-F238E27FC236}">
                <a16:creationId xmlns:a16="http://schemas.microsoft.com/office/drawing/2014/main" id="{2130C9FD-4214-3F4E-A90C-167CD8954DB8}"/>
              </a:ext>
            </a:extLst>
          </p:cNvPr>
          <p:cNvCxnSpPr/>
          <p:nvPr>
            <p:custDataLst>
              <p:tags r:id="rId95"/>
            </p:custDataLst>
          </p:nvPr>
        </p:nvCxnSpPr>
        <p:spPr>
          <a:xfrm>
            <a:off x="8071694" y="397370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直线连接符 382">
            <a:extLst>
              <a:ext uri="{FF2B5EF4-FFF2-40B4-BE49-F238E27FC236}">
                <a16:creationId xmlns:a16="http://schemas.microsoft.com/office/drawing/2014/main" id="{9E538DCE-DF73-B84E-A7C7-E29B13A31206}"/>
              </a:ext>
            </a:extLst>
          </p:cNvPr>
          <p:cNvCxnSpPr/>
          <p:nvPr>
            <p:custDataLst>
              <p:tags r:id="rId96"/>
            </p:custDataLst>
          </p:nvPr>
        </p:nvCxnSpPr>
        <p:spPr>
          <a:xfrm>
            <a:off x="8184724" y="3973707"/>
            <a:ext cx="0" cy="8255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文本框 97">
            <a:extLst>
              <a:ext uri="{FF2B5EF4-FFF2-40B4-BE49-F238E27FC236}">
                <a16:creationId xmlns:a16="http://schemas.microsoft.com/office/drawing/2014/main" id="{A83580E8-87B4-054B-ADC8-A0A87AE57198}"/>
              </a:ext>
            </a:extLst>
          </p:cNvPr>
          <p:cNvSpPr txBox="1"/>
          <p:nvPr>
            <p:custDataLst>
              <p:tags r:id="rId97"/>
            </p:custDataLst>
          </p:nvPr>
        </p:nvSpPr>
        <p:spPr>
          <a:xfrm>
            <a:off x="6014580" y="4087372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谱学数据解析模型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990AFFBA-DF25-724D-9463-648DBBE919E0}"/>
              </a:ext>
            </a:extLst>
          </p:cNvPr>
          <p:cNvSpPr txBox="1"/>
          <p:nvPr>
            <p:custDataLst>
              <p:tags r:id="rId98"/>
            </p:custDataLst>
          </p:nvPr>
        </p:nvSpPr>
        <p:spPr>
          <a:xfrm>
            <a:off x="7448795" y="4577773"/>
            <a:ext cx="1441420" cy="587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1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交互式问答</a:t>
            </a:r>
            <a:endParaRPr kumimoji="1" lang="en-US" altLang="zh-CN" sz="14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智能化数据解析</a:t>
            </a:r>
          </a:p>
        </p:txBody>
      </p:sp>
      <p:sp>
        <p:nvSpPr>
          <p:cNvPr id="100" name="圆角矩形 99">
            <a:extLst>
              <a:ext uri="{FF2B5EF4-FFF2-40B4-BE49-F238E27FC236}">
                <a16:creationId xmlns:a16="http://schemas.microsoft.com/office/drawing/2014/main" id="{268C9C03-3328-434E-8E28-4BED936A0C8E}"/>
              </a:ext>
            </a:extLst>
          </p:cNvPr>
          <p:cNvSpPr/>
          <p:nvPr>
            <p:custDataLst>
              <p:tags r:id="rId99"/>
            </p:custDataLst>
          </p:nvPr>
        </p:nvSpPr>
        <p:spPr>
          <a:xfrm>
            <a:off x="4986864" y="4740787"/>
            <a:ext cx="2080578" cy="339090"/>
          </a:xfrm>
          <a:prstGeom prst="roundRect">
            <a:avLst/>
          </a:prstGeom>
          <a:solidFill>
            <a:srgbClr val="0370C0"/>
          </a:solidFill>
          <a:ln w="19050">
            <a:solidFill>
              <a:srgbClr val="03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谱学数据解析基座模型</a:t>
            </a:r>
          </a:p>
        </p:txBody>
      </p:sp>
      <p:sp>
        <p:nvSpPr>
          <p:cNvPr id="101" name="下箭头 100">
            <a:extLst>
              <a:ext uri="{FF2B5EF4-FFF2-40B4-BE49-F238E27FC236}">
                <a16:creationId xmlns:a16="http://schemas.microsoft.com/office/drawing/2014/main" id="{3EAF1700-1DBE-4C44-BDFC-7004AF4155F4}"/>
              </a:ext>
            </a:extLst>
          </p:cNvPr>
          <p:cNvSpPr/>
          <p:nvPr>
            <p:custDataLst>
              <p:tags r:id="rId100"/>
            </p:custDataLst>
          </p:nvPr>
        </p:nvSpPr>
        <p:spPr>
          <a:xfrm rot="5400000" flipV="1">
            <a:off x="4626184" y="4662047"/>
            <a:ext cx="128905" cy="480695"/>
          </a:xfrm>
          <a:prstGeom prst="downArrow">
            <a:avLst/>
          </a:prstGeom>
          <a:solidFill>
            <a:srgbClr val="0370C0"/>
          </a:solidFill>
          <a:ln w="19050">
            <a:solidFill>
              <a:srgbClr val="03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3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2" name="下箭头 101">
            <a:extLst>
              <a:ext uri="{FF2B5EF4-FFF2-40B4-BE49-F238E27FC236}">
                <a16:creationId xmlns:a16="http://schemas.microsoft.com/office/drawing/2014/main" id="{98007303-59E6-4B47-8535-232766D5D218}"/>
              </a:ext>
            </a:extLst>
          </p:cNvPr>
          <p:cNvSpPr/>
          <p:nvPr>
            <p:custDataLst>
              <p:tags r:id="rId101"/>
            </p:custDataLst>
          </p:nvPr>
        </p:nvSpPr>
        <p:spPr>
          <a:xfrm rot="10800000" flipV="1">
            <a:off x="5743784" y="4447417"/>
            <a:ext cx="130175" cy="269240"/>
          </a:xfrm>
          <a:prstGeom prst="downArrow">
            <a:avLst/>
          </a:prstGeom>
          <a:solidFill>
            <a:srgbClr val="0370C0"/>
          </a:solidFill>
          <a:ln w="19050">
            <a:solidFill>
              <a:srgbClr val="03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3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3" name="下箭头 102">
            <a:extLst>
              <a:ext uri="{FF2B5EF4-FFF2-40B4-BE49-F238E27FC236}">
                <a16:creationId xmlns:a16="http://schemas.microsoft.com/office/drawing/2014/main" id="{9E1AD8D8-5F22-6045-84E4-19F9525E2F49}"/>
              </a:ext>
            </a:extLst>
          </p:cNvPr>
          <p:cNvSpPr/>
          <p:nvPr>
            <p:custDataLst>
              <p:tags r:id="rId102"/>
            </p:custDataLst>
          </p:nvPr>
        </p:nvSpPr>
        <p:spPr>
          <a:xfrm rot="5400000" flipV="1">
            <a:off x="7197537" y="4751900"/>
            <a:ext cx="140335" cy="289560"/>
          </a:xfrm>
          <a:prstGeom prst="downArrow">
            <a:avLst>
              <a:gd name="adj1" fmla="val 42926"/>
              <a:gd name="adj2" fmla="val 50000"/>
            </a:avLst>
          </a:prstGeom>
          <a:solidFill>
            <a:srgbClr val="0370C0"/>
          </a:solidFill>
          <a:ln w="19050">
            <a:solidFill>
              <a:srgbClr val="03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3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FB6956CB-E119-0B40-8B5A-7E0FF8EB8DC7}"/>
              </a:ext>
            </a:extLst>
          </p:cNvPr>
          <p:cNvSpPr/>
          <p:nvPr/>
        </p:nvSpPr>
        <p:spPr>
          <a:xfrm>
            <a:off x="0" y="0"/>
            <a:ext cx="9144000" cy="7748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5" name="副标题 2">
            <a:extLst>
              <a:ext uri="{FF2B5EF4-FFF2-40B4-BE49-F238E27FC236}">
                <a16:creationId xmlns:a16="http://schemas.microsoft.com/office/drawing/2014/main" id="{D343ACF1-FC01-3543-BFFC-4A95BBDF4DA5}"/>
              </a:ext>
            </a:extLst>
          </p:cNvPr>
          <p:cNvSpPr txBox="1">
            <a:spLocks/>
          </p:cNvSpPr>
          <p:nvPr/>
        </p:nvSpPr>
        <p:spPr>
          <a:xfrm>
            <a:off x="143550" y="226352"/>
            <a:ext cx="2433233" cy="6202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zh-CN" altLang="en-US" sz="2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技术方案</a:t>
            </a: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E9394E96-F663-0E4F-9851-638008CCCDDB}"/>
              </a:ext>
            </a:extLst>
          </p:cNvPr>
          <p:cNvSpPr txBox="1"/>
          <p:nvPr/>
        </p:nvSpPr>
        <p:spPr>
          <a:xfrm>
            <a:off x="3221122" y="5528705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研究框架示意图</a:t>
            </a:r>
          </a:p>
        </p:txBody>
      </p:sp>
    </p:spTree>
    <p:extLst>
      <p:ext uri="{BB962C8B-B14F-4D97-AF65-F5344CB8AC3E}">
        <p14:creationId xmlns:p14="http://schemas.microsoft.com/office/powerpoint/2010/main" val="323608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4C0691B-AAB8-1842-86D1-EF4E50946BDC}"/>
              </a:ext>
            </a:extLst>
          </p:cNvPr>
          <p:cNvSpPr/>
          <p:nvPr/>
        </p:nvSpPr>
        <p:spPr>
          <a:xfrm>
            <a:off x="0" y="0"/>
            <a:ext cx="9144000" cy="7748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BE57C08-8362-9C46-81E9-758B69135917}"/>
              </a:ext>
            </a:extLst>
          </p:cNvPr>
          <p:cNvSpPr txBox="1">
            <a:spLocks/>
          </p:cNvSpPr>
          <p:nvPr/>
        </p:nvSpPr>
        <p:spPr>
          <a:xfrm>
            <a:off x="143550" y="226352"/>
            <a:ext cx="2433233" cy="6202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zh-CN" altLang="en-US" sz="2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技术方案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E85DE93-6AB8-5643-876E-3CA8E81CEA0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22050" y="969858"/>
            <a:ext cx="8706203" cy="25001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同步辐射领域预训练</a:t>
            </a:r>
            <a:r>
              <a:rPr lang="zh-CN" altLang="en-US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大语言模型</a:t>
            </a:r>
            <a:r>
              <a:rPr lang="en-US" altLang="zh-CN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( Large language model, LLM )</a:t>
            </a:r>
            <a:endParaRPr lang="zh-CN" altLang="en-US" sz="2000" dirty="0">
              <a:solidFill>
                <a:schemeClr val="dk1"/>
              </a:solidFill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SzPct val="80000"/>
              <a:buFont typeface="Wingdings" pitchFamily="2" charset="2"/>
              <a:buChar char="l"/>
            </a:pP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通用大语言模型提供基本人机对话服务</a:t>
            </a:r>
          </a:p>
          <a:p>
            <a:pPr marL="800100" lvl="1" indent="-342900">
              <a:lnSpc>
                <a:spcPct val="150000"/>
              </a:lnSpc>
              <a:buSzPct val="80000"/>
              <a:buFont typeface="Wingdings" pitchFamily="2" charset="2"/>
              <a:buChar char="l"/>
            </a:pP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专用指令集微调</a:t>
            </a:r>
            <a:r>
              <a:rPr lang="en-US" altLang="zh-CN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(Supervised fine-tuning</a:t>
            </a: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，</a:t>
            </a:r>
            <a:r>
              <a:rPr lang="en-US" altLang="zh-CN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SFT)</a:t>
            </a: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注入领域术语知识</a:t>
            </a:r>
            <a:endParaRPr lang="en-US" altLang="zh-CN" sz="2000" dirty="0">
              <a:solidFill>
                <a:schemeClr val="dk1"/>
              </a:solidFill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SzPct val="80000"/>
              <a:buFont typeface="Wingdings" pitchFamily="2" charset="2"/>
              <a:buChar char="l"/>
            </a:pP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结合大语言模型</a:t>
            </a:r>
            <a:r>
              <a:rPr lang="en-US" altLang="zh-CN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(Retrieval-Augmented Generation, RAG)</a:t>
            </a: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增强复杂问题回答及逻辑推理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95D8BFB-3666-2B4F-94E5-99075F3CA7F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2050" y="5057655"/>
            <a:ext cx="8706203" cy="15767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同步辐射谱学</a:t>
            </a:r>
            <a:r>
              <a:rPr lang="zh-CN" altLang="en-US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数据解析模型</a:t>
            </a:r>
          </a:p>
          <a:p>
            <a:pPr marL="800100" lvl="1" indent="-342900">
              <a:lnSpc>
                <a:spcPct val="150000"/>
              </a:lnSpc>
              <a:buSzPct val="80000"/>
              <a:buFont typeface="Wingdings" pitchFamily="2" charset="2"/>
              <a:buChar char="l"/>
            </a:pP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大量理论模拟数据预训练，挖掘信号关联映射模式</a:t>
            </a:r>
            <a:endParaRPr lang="en-US" altLang="zh-CN" sz="2000" dirty="0">
              <a:solidFill>
                <a:schemeClr val="dk1"/>
              </a:solidFill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SzPct val="80000"/>
              <a:buFont typeface="Wingdings" pitchFamily="2" charset="2"/>
              <a:buChar char="l"/>
            </a:pP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少量实验数据微调，实现端到端构效解析 </a:t>
            </a:r>
            <a:endParaRPr lang="en-US" altLang="zh-CN" sz="2000" dirty="0">
              <a:solidFill>
                <a:schemeClr val="dk1"/>
              </a:solidFill>
              <a:latin typeface="微软雅黑" charset="0"/>
              <a:ea typeface="微软雅黑" charset="0"/>
              <a:cs typeface="微软雅黑" charset="0"/>
              <a:sym typeface="+mn-ea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B705124-BCF1-A34A-8FC2-3E43A9BBF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592" y="3686754"/>
            <a:ext cx="4318597" cy="149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53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4C0691B-AAB8-1842-86D1-EF4E50946BDC}"/>
              </a:ext>
            </a:extLst>
          </p:cNvPr>
          <p:cNvSpPr/>
          <p:nvPr/>
        </p:nvSpPr>
        <p:spPr>
          <a:xfrm>
            <a:off x="0" y="0"/>
            <a:ext cx="9144000" cy="7748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BE57C08-8362-9C46-81E9-758B69135917}"/>
              </a:ext>
            </a:extLst>
          </p:cNvPr>
          <p:cNvSpPr txBox="1">
            <a:spLocks/>
          </p:cNvSpPr>
          <p:nvPr/>
        </p:nvSpPr>
        <p:spPr>
          <a:xfrm>
            <a:off x="143550" y="226352"/>
            <a:ext cx="2433233" cy="6202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zh-CN" altLang="en-US" sz="2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研究进展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5B6C981-2CE7-2C44-B3E0-A82D5327688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2422" y="1047808"/>
            <a:ext cx="8654415" cy="21153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70000"/>
              </a:lnSpc>
              <a:buFont typeface="Wingdings" pitchFamily="2" charset="2"/>
              <a:buChar char="ü"/>
            </a:pP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构建同步辐射领域大语言模型微调专用指令集</a:t>
            </a:r>
            <a:endParaRPr lang="en-US" altLang="zh-CN" sz="2000" dirty="0">
              <a:solidFill>
                <a:schemeClr val="dk1"/>
              </a:solidFill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marL="342900" indent="-342900">
              <a:lnSpc>
                <a:spcPct val="170000"/>
              </a:lnSpc>
              <a:buFont typeface="Wingdings" pitchFamily="2" charset="2"/>
              <a:buChar char="ü"/>
            </a:pP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基于开源</a:t>
            </a:r>
            <a:r>
              <a:rPr lang="en-US" altLang="zh-CN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Llama2</a:t>
            </a: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模型的有监督微调</a:t>
            </a:r>
            <a:endParaRPr lang="en-US" altLang="zh-CN" sz="2000" dirty="0">
              <a:solidFill>
                <a:schemeClr val="dk1"/>
              </a:solidFill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marL="342900" indent="-342900">
              <a:lnSpc>
                <a:spcPct val="170000"/>
              </a:lnSpc>
              <a:buFont typeface="Wingdings" pitchFamily="2" charset="2"/>
              <a:buChar char="ü"/>
            </a:pP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实现同步辐射领域大语言模型</a:t>
            </a:r>
            <a:r>
              <a:rPr lang="en-US" altLang="zh-CN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HEPS</a:t>
            </a: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 </a:t>
            </a:r>
            <a:r>
              <a:rPr lang="en-US" altLang="zh-CN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ChatBot-1.0</a:t>
            </a:r>
          </a:p>
          <a:p>
            <a:pPr marL="342900" indent="-342900">
              <a:lnSpc>
                <a:spcPct val="170000"/>
              </a:lnSpc>
              <a:buFont typeface="Wingdings" pitchFamily="2" charset="2"/>
              <a:buChar char="ü"/>
            </a:pPr>
            <a:r>
              <a:rPr lang="zh-CN" altLang="en-US" sz="2000" dirty="0">
                <a:solidFill>
                  <a:schemeClr val="dk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完成本地私有化调试部署</a:t>
            </a:r>
          </a:p>
        </p:txBody>
      </p:sp>
      <p:pic>
        <p:nvPicPr>
          <p:cNvPr id="8" name="HEPS-bot-时长40秒" descr="HEPS-bot-时长40秒">
            <a:hlinkClick r:id="" action="ppaction://media"/>
            <a:extLst>
              <a:ext uri="{FF2B5EF4-FFF2-40B4-BE49-F238E27FC236}">
                <a16:creationId xmlns:a16="http://schemas.microsoft.com/office/drawing/2014/main" id="{67AFFEC3-CD83-8444-BBD0-55D6A76396B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1719" t="2918" r="3634" b="13645"/>
          <a:stretch/>
        </p:blipFill>
        <p:spPr>
          <a:xfrm>
            <a:off x="681043" y="3278669"/>
            <a:ext cx="7886025" cy="347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3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ED5A861-14E5-544F-9D82-C67D5C85039C}"/>
              </a:ext>
            </a:extLst>
          </p:cNvPr>
          <p:cNvSpPr/>
          <p:nvPr/>
        </p:nvSpPr>
        <p:spPr>
          <a:xfrm>
            <a:off x="0" y="0"/>
            <a:ext cx="9144000" cy="7748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D63A6E2-9E0C-AA4A-A8ED-249F5EDB722A}"/>
              </a:ext>
            </a:extLst>
          </p:cNvPr>
          <p:cNvSpPr txBox="1">
            <a:spLocks/>
          </p:cNvSpPr>
          <p:nvPr/>
        </p:nvSpPr>
        <p:spPr>
          <a:xfrm>
            <a:off x="143550" y="226352"/>
            <a:ext cx="2433233" cy="6202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zh-CN" altLang="en-US" sz="2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研究计划</a:t>
            </a: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3E5ED488-5CD0-314E-A082-E5B5899E4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882157"/>
              </p:ext>
            </p:extLst>
          </p:nvPr>
        </p:nvGraphicFramePr>
        <p:xfrm>
          <a:off x="304800" y="1384169"/>
          <a:ext cx="8534399" cy="458077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225637">
                  <a:extLst>
                    <a:ext uri="{9D8B030D-6E8A-4147-A177-3AD203B41FA5}">
                      <a16:colId xmlns:a16="http://schemas.microsoft.com/office/drawing/2014/main" val="4128922778"/>
                    </a:ext>
                  </a:extLst>
                </a:gridCol>
                <a:gridCol w="4308762">
                  <a:extLst>
                    <a:ext uri="{9D8B030D-6E8A-4147-A177-3AD203B41FA5}">
                      <a16:colId xmlns:a16="http://schemas.microsoft.com/office/drawing/2014/main" val="3360931411"/>
                    </a:ext>
                  </a:extLst>
                </a:gridCol>
              </a:tblGrid>
              <a:tr h="65439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内容</a:t>
                      </a:r>
                      <a:endParaRPr lang="zh-CN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需求</a:t>
                      </a:r>
                      <a:endParaRPr lang="zh-CN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5243851"/>
                  </a:ext>
                </a:extLst>
              </a:tr>
              <a:tr h="654396"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大语言模型性能提升（规模、范围）</a:t>
                      </a:r>
                      <a:endParaRPr lang="zh-CN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同步辐射</a:t>
                      </a:r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应用领域</a:t>
                      </a:r>
                      <a:r>
                        <a:rPr lang="zh-CN" altLang="en-US" sz="2000" b="1" dirty="0">
                          <a:solidFill>
                            <a:srgbClr val="C00000"/>
                          </a:solidFill>
                        </a:rPr>
                        <a:t>语料素材</a:t>
                      </a:r>
                      <a:endParaRPr lang="zh-CN" altLang="en-US" sz="2000" b="1" dirty="0">
                        <a:solidFill>
                          <a:srgbClr val="C0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9353093"/>
                  </a:ext>
                </a:extLst>
              </a:tr>
              <a:tr h="654396"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增强数据解析意图理解能力</a:t>
                      </a:r>
                      <a:endParaRPr lang="zh-CN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线站数据</a:t>
                      </a:r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解析</a:t>
                      </a:r>
                      <a:r>
                        <a:rPr lang="zh-CN" altLang="en-US" sz="2000" b="1" dirty="0">
                          <a:solidFill>
                            <a:srgbClr val="C00000"/>
                          </a:solidFill>
                        </a:rPr>
                        <a:t>术语名词</a:t>
                      </a:r>
                      <a:r>
                        <a:rPr lang="zh-CN" altLang="en-US" sz="2000" dirty="0"/>
                        <a:t>语料素材</a:t>
                      </a:r>
                      <a:endParaRPr lang="zh-CN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2131651"/>
                  </a:ext>
                </a:extLst>
              </a:tr>
              <a:tr h="654396"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实验数据解析功能多样性</a:t>
                      </a:r>
                      <a:endParaRPr lang="zh-CN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线站</a:t>
                      </a:r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用户实际</a:t>
                      </a:r>
                      <a:r>
                        <a:rPr lang="zh-CN" altLang="en-US" sz="2000" b="1" dirty="0">
                          <a:solidFill>
                            <a:srgbClr val="C00000"/>
                          </a:solidFill>
                        </a:rPr>
                        <a:t>解析需求</a:t>
                      </a:r>
                      <a:endParaRPr lang="zh-CN" altLang="en-US" sz="2000" b="1" dirty="0">
                        <a:solidFill>
                          <a:srgbClr val="C0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7755505"/>
                  </a:ext>
                </a:extLst>
              </a:tr>
              <a:tr h="654396"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实现实验流程规划功能</a:t>
                      </a:r>
                      <a:endParaRPr lang="zh-CN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/>
                        <a:t>线站</a:t>
                      </a:r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实验</a:t>
                      </a:r>
                      <a:r>
                        <a:rPr lang="zh-CN" altLang="en-US" sz="2000" b="1" dirty="0">
                          <a:solidFill>
                            <a:srgbClr val="C00000"/>
                          </a:solidFill>
                        </a:rPr>
                        <a:t>流程案例</a:t>
                      </a:r>
                      <a:endParaRPr lang="zh-CN" altLang="en-US" sz="2000" b="1" dirty="0">
                        <a:solidFill>
                          <a:srgbClr val="C0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3508548"/>
                  </a:ext>
                </a:extLst>
              </a:tr>
              <a:tr h="654396"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提升数据解析精准性</a:t>
                      </a:r>
                      <a:endParaRPr lang="zh-CN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solidFill>
                            <a:srgbClr val="C00000"/>
                          </a:solidFill>
                        </a:rPr>
                        <a:t>传统</a:t>
                      </a:r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分析</a:t>
                      </a:r>
                      <a:r>
                        <a:rPr lang="en-US" altLang="zh-CN" sz="2000" b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解析方法</a:t>
                      </a:r>
                      <a:r>
                        <a:rPr lang="zh-CN" altLang="en-US" sz="2000" b="1" dirty="0">
                          <a:solidFill>
                            <a:srgbClr val="C00000"/>
                          </a:solidFill>
                        </a:rPr>
                        <a:t>弊端</a:t>
                      </a:r>
                      <a:endParaRPr lang="zh-CN" altLang="en-US" sz="2000" b="1" dirty="0">
                        <a:solidFill>
                          <a:srgbClr val="C0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959158"/>
                  </a:ext>
                </a:extLst>
              </a:tr>
              <a:tr h="654396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……</a:t>
                      </a:r>
                      <a:endParaRPr lang="zh-CN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solidFill>
                            <a:srgbClr val="C00000"/>
                          </a:solidFill>
                        </a:rPr>
                        <a:t>亟需功能及建议</a:t>
                      </a:r>
                      <a:endParaRPr lang="zh-CN" altLang="en-US" sz="2000" b="1" dirty="0">
                        <a:solidFill>
                          <a:srgbClr val="C0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0978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819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C5F1C43-DEC7-5A41-9B28-E5D0E0601184}"/>
              </a:ext>
            </a:extLst>
          </p:cNvPr>
          <p:cNvSpPr/>
          <p:nvPr/>
        </p:nvSpPr>
        <p:spPr>
          <a:xfrm>
            <a:off x="0" y="1177753"/>
            <a:ext cx="9144000" cy="31656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26FDE2B-58ED-8E4F-97BE-BFA30034AB98}"/>
              </a:ext>
            </a:extLst>
          </p:cNvPr>
          <p:cNvSpPr txBox="1">
            <a:spLocks/>
          </p:cNvSpPr>
          <p:nvPr/>
        </p:nvSpPr>
        <p:spPr>
          <a:xfrm>
            <a:off x="2959885" y="1776516"/>
            <a:ext cx="2853087" cy="6202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buNone/>
            </a:pPr>
            <a:r>
              <a:rPr lang="zh-CN" alt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感谢聆听</a:t>
            </a:r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927BBB88-A375-4343-BA13-4C899A25F3E9}"/>
              </a:ext>
            </a:extLst>
          </p:cNvPr>
          <p:cNvSpPr txBox="1">
            <a:spLocks/>
          </p:cNvSpPr>
          <p:nvPr/>
        </p:nvSpPr>
        <p:spPr>
          <a:xfrm>
            <a:off x="1269875" y="2995532"/>
            <a:ext cx="6845423" cy="6202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buNone/>
            </a:pPr>
            <a:r>
              <a:rPr lang="zh-CN" alt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欢迎合作</a:t>
            </a:r>
            <a:r>
              <a:rPr lang="en-US" altLang="zh-CN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&amp;</a:t>
            </a:r>
            <a:r>
              <a:rPr lang="zh-CN" alt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交流</a:t>
            </a:r>
            <a:r>
              <a:rPr lang="en-US" altLang="zh-CN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&amp;</a:t>
            </a:r>
            <a:r>
              <a:rPr lang="zh-CN" alt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共建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4745332B-EA91-904E-9B9F-B080AEE90443}"/>
              </a:ext>
            </a:extLst>
          </p:cNvPr>
          <p:cNvSpPr txBox="1">
            <a:spLocks/>
          </p:cNvSpPr>
          <p:nvPr/>
        </p:nvSpPr>
        <p:spPr>
          <a:xfrm>
            <a:off x="343957" y="4436719"/>
            <a:ext cx="9306228" cy="1993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多学科研究中心</a:t>
            </a: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AI</a:t>
            </a:r>
            <a:r>
              <a:rPr lang="zh-CN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分子组：</a:t>
            </a:r>
            <a:r>
              <a:rPr lang="en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hlinkClick r:id="rId2"/>
              </a:rPr>
              <a:t>http://www.zhaolinalab.com/</a:t>
            </a:r>
            <a:endParaRPr lang="en" altLang="zh-CN" sz="2400" kern="100" dirty="0">
              <a:solidFill>
                <a:srgbClr val="00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汇报人：庞一鹤       </a:t>
            </a:r>
            <a:r>
              <a:rPr lang="en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hlinkClick r:id="rId3"/>
              </a:rPr>
              <a:t>pangyh@ihep.ac.cn</a:t>
            </a:r>
            <a:r>
              <a:rPr lang="en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    18811020896</a:t>
            </a:r>
            <a:r>
              <a:rPr lang="zh-CN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微信同</a:t>
            </a:r>
            <a:r>
              <a:rPr lang="en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)</a:t>
            </a:r>
            <a:endParaRPr lang="en-US" altLang="zh-CN" sz="2400" kern="100" dirty="0">
              <a:solidFill>
                <a:srgbClr val="00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合作导师 ：赵丽娜</a:t>
            </a: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en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hlinkClick r:id="rId4"/>
              </a:rPr>
              <a:t>linazhao@ihep.ac.cn</a:t>
            </a:r>
            <a:r>
              <a:rPr lang="en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400" kern="100" dirty="0">
              <a:solidFill>
                <a:srgbClr val="00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287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2"/>
  <p:tag name="KSO_WM_UNIT_TEXT_FILL_TYPE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2"/>
  <p:tag name="KSO_WM_UNIT_TEXT_FILL_TYPE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2"/>
  <p:tag name="KSO_WM_UNIT_TEXT_FILL_TYPE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.5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2"/>
  <p:tag name="KSO_WM_UNIT_TEXT_FILL_TYP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2"/>
  <p:tag name="KSO_WM_UNIT_TEXT_FILL_TYP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"/>
  <p:tag name="KSO_WM_UNIT_LINE_FORE_SCHEMECOLOR_INDEX" val="5"/>
  <p:tag name="KSO_WM_UNIT_LINE_FILL_TYPE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"/>
  <p:tag name="KSO_WM_UNIT_LINE_FORE_SCHEMECOLOR_INDEX" val="5"/>
  <p:tag name="KSO_WM_UNIT_LINE_FILL_TYPE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.5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2"/>
  <p:tag name="KSO_WM_UNIT_TEXT_FILL_TYP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2"/>
  <p:tag name="KSO_WM_UNIT_TEXT_FILL_TYP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2"/>
  <p:tag name="KSO_WM_UNIT_TEXT_FILL_TYP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2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2"/>
  <p:tag name="KSO_WM_UNIT_TEXT_FILL_TYPE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.5"/>
  <p:tag name="KSO_WM_UNIT_LINE_FORE_SCHEMECOLOR_INDEX" val="13"/>
  <p:tag name="KSO_WM_UNIT_LINE_FILL_TYPE" val="2"/>
  <p:tag name="KSO_WM_UNIT_GLOW_SCHEMECOLOR_INDEX_BRIGHTNESS" val="0"/>
  <p:tag name="KSO_WM_UNIT_GLOW_SCHEMECOLOR_INDEX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25"/>
  <p:tag name="KSO_WM_UNIT_LINE_FORE_SCHEMECOLOR_INDEX" val="14"/>
  <p:tag name="KSO_WM_UNIT_LINE_FILL_TYPE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.5"/>
  <p:tag name="KSO_WM_UNIT_LINE_FORE_SCHEMECOLOR_INDEX" val="13"/>
  <p:tag name="KSO_WM_UNIT_LINE_FILL_TYPE" val="2"/>
  <p:tag name="KSO_WM_UNIT_GLOW_SCHEMECOLOR_INDEX_BRIGHTNESS" val="0"/>
  <p:tag name="KSO_WM_UNIT_GLOW_SCHEMECOLOR_INDEX" val="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.5"/>
  <p:tag name="KSO_WM_UNIT_LINE_FORE_SCHEMECOLOR_INDEX" val="13"/>
  <p:tag name="KSO_WM_UNIT_LINE_FILL_TYPE" val="2"/>
  <p:tag name="KSO_WM_UNIT_GLOW_SCHEMECOLOR_INDEX_BRIGHTNESS" val="0"/>
  <p:tag name="KSO_WM_UNIT_GLOW_SCHEMECOLOR_INDEX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.5"/>
  <p:tag name="KSO_WM_UNIT_LINE_FORE_SCHEMECOLOR_INDEX" val="13"/>
  <p:tag name="KSO_WM_UNIT_LINE_FILL_TYPE" val="2"/>
  <p:tag name="KSO_WM_UNIT_GLOW_SCHEMECOLOR_INDEX_BRIGHTNESS" val="0"/>
  <p:tag name="KSO_WM_UNIT_GLOW_SCHEMECOLOR_INDEX" val="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.5"/>
  <p:tag name="KSO_WM_UNIT_LINE_FORE_SCHEMECOLOR_INDEX" val="13"/>
  <p:tag name="KSO_WM_UNIT_LINE_FILL_TYPE" val="2"/>
  <p:tag name="KSO_WM_UNIT_GLOW_SCHEMECOLOR_INDEX_BRIGHTNESS" val="0"/>
  <p:tag name="KSO_WM_UNIT_GLOW_SCHEMECOLOR_INDEX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.6"/>
  <p:tag name="KSO_WM_UNIT_FILL_FORE_SCHEMECOLOR_INDEX" val="6"/>
  <p:tag name="KSO_WM_UNIT_FILL_TYPE" val="1"/>
  <p:tag name="KSO_WM_UNIT_LINE_FORE_SCHEMECOLOR_INDEX_BRIGHTNESS" val="0"/>
  <p:tag name="KSO_WM_UNIT_LINE_FORE_SCHEMECOLOR_INDEX" val="13"/>
  <p:tag name="KSO_WM_UNIT_LINE_FILL_TYPE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</TotalTime>
  <Words>380</Words>
  <Application>Microsoft Macintosh PowerPoint</Application>
  <PresentationFormat>全屏显示(4:3)</PresentationFormat>
  <Paragraphs>63</Paragraphs>
  <Slides>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5" baseType="lpstr">
      <vt:lpstr>Microsoft YaHei</vt:lpstr>
      <vt:lpstr>Microsoft YaHei</vt:lpstr>
      <vt:lpstr>Arial</vt:lpstr>
      <vt:lpstr>Calibri</vt:lpstr>
      <vt:lpstr>Calibri Light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庞 一鹤</dc:creator>
  <cp:lastModifiedBy>庞 一鹤</cp:lastModifiedBy>
  <cp:revision>275</cp:revision>
  <dcterms:created xsi:type="dcterms:W3CDTF">2024-10-14T08:47:22Z</dcterms:created>
  <dcterms:modified xsi:type="dcterms:W3CDTF">2024-10-14T10:50:37Z</dcterms:modified>
</cp:coreProperties>
</file>