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11"/>
  </p:notesMasterIdLst>
  <p:handoutMasterIdLst>
    <p:handoutMasterId r:id="rId12"/>
  </p:handoutMasterIdLst>
  <p:sldIdLst>
    <p:sldId id="261" r:id="rId2"/>
    <p:sldId id="403" r:id="rId3"/>
    <p:sldId id="653" r:id="rId4"/>
    <p:sldId id="534" r:id="rId5"/>
    <p:sldId id="650" r:id="rId6"/>
    <p:sldId id="651" r:id="rId7"/>
    <p:sldId id="533" r:id="rId8"/>
    <p:sldId id="652" r:id="rId9"/>
    <p:sldId id="368" r:id="rId1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5EA5F54-D351-41EE-B763-E4867A598FD3}">
          <p14:sldIdLst>
            <p14:sldId id="261"/>
            <p14:sldId id="403"/>
            <p14:sldId id="653"/>
            <p14:sldId id="534"/>
            <p14:sldId id="650"/>
            <p14:sldId id="651"/>
            <p14:sldId id="533"/>
            <p14:sldId id="652"/>
            <p14:sldId id="3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C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EF2F86-4ED1-4984-B59F-8DB5D01E3750}" v="52" dt="2021-11-18T12:02:18.4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91" autoAdjust="0"/>
    <p:restoredTop sz="94658"/>
  </p:normalViewPr>
  <p:slideViewPr>
    <p:cSldViewPr>
      <p:cViewPr varScale="1">
        <p:scale>
          <a:sx n="170" d="100"/>
          <a:sy n="170" d="100"/>
        </p:scale>
        <p:origin x="104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216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B688E-1EF1-4247-88F0-4896409F2B08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9C6A5-194F-BD4F-8533-94A641BE55F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2746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E70E5-5EEB-42DA-8765-613D054F4311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49B3F-0148-4618-9F9F-40FB4C3207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690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6E400-54A8-4487-A361-1C1782479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31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>
            <a:extLst>
              <a:ext uri="{FF2B5EF4-FFF2-40B4-BE49-F238E27FC236}">
                <a16:creationId xmlns:a16="http://schemas.microsoft.com/office/drawing/2014/main" id="{C5CFD74A-71D4-48C3-A322-7042EDACC22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022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>
            <a:extLst>
              <a:ext uri="{FF2B5EF4-FFF2-40B4-BE49-F238E27FC236}">
                <a16:creationId xmlns:a16="http://schemas.microsoft.com/office/drawing/2014/main" id="{C5CFD74A-71D4-48C3-A322-7042EDACC22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73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1339B-98BC-ED65-B681-CC89950DD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61912C1-4C4A-F9B5-94F1-54277CA17C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619FA4D-7265-2A45-BB73-03CC393C0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>
            <a:extLst>
              <a:ext uri="{FF2B5EF4-FFF2-40B4-BE49-F238E27FC236}">
                <a16:creationId xmlns:a16="http://schemas.microsoft.com/office/drawing/2014/main" id="{A155EF97-7C20-9CCE-A72D-3D88FBAD566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58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>
            <a:extLst>
              <a:ext uri="{FF2B5EF4-FFF2-40B4-BE49-F238E27FC236}">
                <a16:creationId xmlns:a16="http://schemas.microsoft.com/office/drawing/2014/main" id="{C5CFD74A-71D4-48C3-A322-7042EDACC22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198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2E26E-3886-203B-7FD6-85574294D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1534A3-C0F6-EC99-AB2D-652E4542CC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598876-ECF8-7A27-B66B-F0AA6EA38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>
            <a:extLst>
              <a:ext uri="{FF2B5EF4-FFF2-40B4-BE49-F238E27FC236}">
                <a16:creationId xmlns:a16="http://schemas.microsoft.com/office/drawing/2014/main" id="{1930ECB4-F216-4FAB-E5A4-FFA884E7C2F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30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49B3F-0148-4618-9F9F-40FB4C3207F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390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6E400-54A8-4487-A361-1C1782479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092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68425-CBA2-BA4A-B33A-303DFDBBF65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313"/>
            <a:ext cx="2915138" cy="319544"/>
          </a:xfrm>
          <a:prstGeom prst="rect">
            <a:avLst/>
          </a:prstGeom>
        </p:spPr>
      </p:pic>
      <p:cxnSp>
        <p:nvCxnSpPr>
          <p:cNvPr id="8" name="直接连接符 8"/>
          <p:cNvCxnSpPr/>
          <p:nvPr userDrawn="1"/>
        </p:nvCxnSpPr>
        <p:spPr>
          <a:xfrm flipV="1">
            <a:off x="601316" y="2067694"/>
            <a:ext cx="7772400" cy="5861"/>
          </a:xfrm>
          <a:prstGeom prst="line">
            <a:avLst/>
          </a:prstGeom>
          <a:ln w="38100">
            <a:solidFill>
              <a:srgbClr val="0F14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842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EFA04-8CC7-A749-9C7E-3F9CD388617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27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F7016-46BD-F34E-8806-8FE1D44E875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5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322F-2BD5-1A4A-87FB-EFD894EAABB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4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23A87-2B42-F846-A96C-9F2895C1331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10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30C7-7ABA-7449-8D3D-8EEA235BF6B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07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4ABEB-C15E-CF45-8C4B-4F1983F5114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30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17E7-E630-C846-8B5F-085C4E6AC5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83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01EA-4AFD-6F4E-9D91-752DDDCDD05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91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BA4D-12DD-3B4C-9C0E-08EC137905D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71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55F40-3B51-5542-9FD3-915BB1FECFC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80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53C44-6712-814B-9241-AE297417231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tags" Target="../tags/tag8.xml"/><Relationship Id="rId7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9.xml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17838" y="1422234"/>
            <a:ext cx="7611762" cy="497247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latin typeface="Arial" panose="020B0604020202020204" pitchFamily="34" charset="0"/>
                <a:ea typeface="微软雅黑" panose="020B0503020204020204" pitchFamily="34" charset="-122"/>
                <a:cs typeface="SimHei" charset="-122"/>
              </a:rPr>
              <a:t>基于</a:t>
            </a:r>
            <a:r>
              <a:rPr lang="en-US" altLang="zh-CN" sz="3600" b="1" dirty="0">
                <a:latin typeface="Arial" panose="020B0604020202020204" pitchFamily="34" charset="0"/>
                <a:ea typeface="微软雅黑" panose="020B0503020204020204" pitchFamily="34" charset="-122"/>
                <a:cs typeface="SimHei" charset="-122"/>
              </a:rPr>
              <a:t>AIGC</a:t>
            </a:r>
            <a:r>
              <a:rPr lang="zh-CN" altLang="en-US" sz="3600" b="1" dirty="0">
                <a:latin typeface="Arial" panose="020B0604020202020204" pitchFamily="34" charset="0"/>
                <a:ea typeface="微软雅黑" panose="020B0503020204020204" pitchFamily="34" charset="-122"/>
                <a:cs typeface="SimHei" charset="-122"/>
              </a:rPr>
              <a:t>的核脉冲</a:t>
            </a:r>
            <a:br>
              <a:rPr lang="en-US" altLang="zh-CN" sz="3600" b="1" dirty="0">
                <a:latin typeface="Arial" panose="020B0604020202020204" pitchFamily="34" charset="0"/>
                <a:ea typeface="微软雅黑" panose="020B0503020204020204" pitchFamily="34" charset="-122"/>
                <a:cs typeface="SimHei" charset="-122"/>
              </a:rPr>
            </a:br>
            <a:r>
              <a:rPr lang="zh-CN" altLang="en-US" sz="3600" b="1" dirty="0">
                <a:latin typeface="Arial" panose="020B0604020202020204" pitchFamily="34" charset="0"/>
                <a:ea typeface="微软雅黑" panose="020B0503020204020204" pitchFamily="34" charset="-122"/>
                <a:cs typeface="SimHei" charset="-122"/>
              </a:rPr>
              <a:t>检测与生成技术研究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352812" y="2863210"/>
            <a:ext cx="4141813" cy="721619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solidFill>
                  <a:prstClr val="black"/>
                </a:solidFill>
              </a:rPr>
              <a:t>核技术应用中心</a:t>
            </a:r>
          </a:p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副标题 2"/>
          <p:cNvSpPr txBox="1"/>
          <p:nvPr/>
        </p:nvSpPr>
        <p:spPr>
          <a:xfrm>
            <a:off x="3923928" y="2499742"/>
            <a:ext cx="792088" cy="449677"/>
          </a:xfrm>
          <a:prstGeom prst="rect">
            <a:avLst/>
          </a:prstGeom>
        </p:spPr>
        <p:txBody>
          <a:bodyPr vert="horz" lIns="51435" tIns="25718" rIns="51435" bIns="25718" rtlCol="0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zh-CN" altLang="en-US" sz="25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</a:rPr>
              <a:t>杨曜</a:t>
            </a:r>
            <a:endParaRPr lang="en-US" altLang="zh-CN" sz="25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Microsoft YaHei" charset="-122"/>
            </a:endParaRPr>
          </a:p>
          <a:p>
            <a:pPr defTabSz="685800">
              <a:spcBef>
                <a:spcPts val="750"/>
              </a:spcBef>
              <a:defRPr/>
            </a:pPr>
            <a:endParaRPr lang="en-US" altLang="zh-CN" sz="25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Microsoft YaHei" charset="-122"/>
            </a:endParaRPr>
          </a:p>
          <a:p>
            <a:pPr algn="l" defTabSz="685800">
              <a:spcBef>
                <a:spcPts val="750"/>
              </a:spcBef>
              <a:defRPr/>
            </a:pPr>
            <a:endParaRPr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4205" y="144061"/>
            <a:ext cx="4208283" cy="510563"/>
          </a:xfrm>
          <a:prstGeom prst="rect">
            <a:avLst/>
          </a:prstGeom>
        </p:spPr>
      </p:pic>
      <p:cxnSp>
        <p:nvCxnSpPr>
          <p:cNvPr id="8" name="直线连接符 7"/>
          <p:cNvCxnSpPr/>
          <p:nvPr/>
        </p:nvCxnSpPr>
        <p:spPr>
          <a:xfrm>
            <a:off x="628650" y="843558"/>
            <a:ext cx="8043838" cy="0"/>
          </a:xfrm>
          <a:prstGeom prst="line">
            <a:avLst/>
          </a:prstGeom>
          <a:ln w="50800" cap="rnd">
            <a:solidFill>
              <a:srgbClr val="3F3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E559146-6341-69EB-0FC2-8C888B93B73F}"/>
              </a:ext>
            </a:extLst>
          </p:cNvPr>
          <p:cNvSpPr txBox="1"/>
          <p:nvPr/>
        </p:nvSpPr>
        <p:spPr>
          <a:xfrm>
            <a:off x="1763688" y="2746971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信号采集设备</a:t>
            </a:r>
          </a:p>
        </p:txBody>
      </p:sp>
      <p:pic>
        <p:nvPicPr>
          <p:cNvPr id="14" name="Picture 2" descr="D:\0_济南中科核技术研究院\主任散裂中子源报告资料20230325\11.png">
            <a:extLst>
              <a:ext uri="{FF2B5EF4-FFF2-40B4-BE49-F238E27FC236}">
                <a16:creationId xmlns:a16="http://schemas.microsoft.com/office/drawing/2014/main" id="{A9A90484-B798-6676-87AC-81514E61F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5" b="14848"/>
          <a:stretch/>
        </p:blipFill>
        <p:spPr bwMode="auto">
          <a:xfrm>
            <a:off x="835399" y="1231225"/>
            <a:ext cx="2948088" cy="139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EA7E62B5-F8DB-B50B-0726-56DEAFC055E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39552" y="3807056"/>
            <a:ext cx="3969683" cy="954107"/>
            <a:chOff x="557448" y="1342785"/>
            <a:chExt cx="8349591" cy="797857"/>
          </a:xfrm>
        </p:grpSpPr>
        <p:sp>
          <p:nvSpPr>
            <p:cNvPr id="18" name="1">
              <a:extLst>
                <a:ext uri="{FF2B5EF4-FFF2-40B4-BE49-F238E27FC236}">
                  <a16:creationId xmlns:a16="http://schemas.microsoft.com/office/drawing/2014/main" id="{4B2979DA-52D6-4102-8AF4-2B670B12BDF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57448" y="1371600"/>
              <a:ext cx="8349591" cy="755919"/>
            </a:xfrm>
            <a:prstGeom prst="rect">
              <a:avLst/>
            </a:prstGeom>
            <a:gradFill flip="none" rotWithShape="1">
              <a:gsLst>
                <a:gs pos="8000">
                  <a:schemeClr val="accent1">
                    <a:alpha val="29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Body-1">
              <a:extLst>
                <a:ext uri="{FF2B5EF4-FFF2-40B4-BE49-F238E27FC236}">
                  <a16:creationId xmlns:a16="http://schemas.microsoft.com/office/drawing/2014/main" id="{E93878A8-EA46-78E1-CA8C-BF5B8372F012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619613" y="1342785"/>
              <a:ext cx="5768699" cy="797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zh-CN" altLang="en-US" sz="14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分离堆积信号</a:t>
              </a:r>
              <a:endPara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zh-CN" altLang="en-US" sz="14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解决噪声干扰</a:t>
              </a:r>
              <a:endPara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zh-CN" altLang="en-US" sz="14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分辨多放射源</a:t>
              </a:r>
              <a:endPara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en-US" altLang="zh-CN" sz="14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……</a:t>
              </a:r>
              <a:endParaRPr lang="zh-CN" altLang="en-US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Title-1">
              <a:extLst>
                <a:ext uri="{FF2B5EF4-FFF2-40B4-BE49-F238E27FC236}">
                  <a16:creationId xmlns:a16="http://schemas.microsoft.com/office/drawing/2014/main" id="{FA028219-7795-9943-E391-B7FF8C64102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210283" y="1635460"/>
              <a:ext cx="1326397" cy="24086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lIns="91440" tIns="45720" rIns="91440" bIns="45720" anchor="b">
              <a:normAutofit fontScale="92500" lnSpcReduction="10000"/>
            </a:bodyPr>
            <a:lstStyle/>
            <a:p>
              <a:pPr algn="ctr" defTabSz="913765"/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rPr>
                <a:t>固件</a:t>
              </a: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FD3A3BE4-5F2F-F386-BBB8-920C077EF886}"/>
              </a:ext>
            </a:extLst>
          </p:cNvPr>
          <p:cNvSpPr txBox="1"/>
          <p:nvPr/>
        </p:nvSpPr>
        <p:spPr>
          <a:xfrm>
            <a:off x="539552" y="195486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背景介绍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18E82E9-122B-0A25-8D52-E61464E5EBB4}"/>
              </a:ext>
            </a:extLst>
          </p:cNvPr>
          <p:cNvSpPr txBox="1"/>
          <p:nvPr/>
        </p:nvSpPr>
        <p:spPr>
          <a:xfrm>
            <a:off x="776688" y="3055890"/>
            <a:ext cx="494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j-ea"/>
                <a:ea typeface="+mj-ea"/>
              </a:rPr>
              <a:t>硬件成熟，系统完善，需要更好的固件达成更高的时间，位置，能量分辨率</a:t>
            </a:r>
          </a:p>
        </p:txBody>
      </p:sp>
      <p:pic>
        <p:nvPicPr>
          <p:cNvPr id="34" name="图片 1">
            <a:extLst>
              <a:ext uri="{FF2B5EF4-FFF2-40B4-BE49-F238E27FC236}">
                <a16:creationId xmlns:a16="http://schemas.microsoft.com/office/drawing/2014/main" id="{BAA0BD53-8343-46DF-AB09-94151BC5B2B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3724776" y="1379853"/>
            <a:ext cx="1828577" cy="144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733E29-335E-40C4-8D98-A935A4F539D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b="23425"/>
          <a:stretch/>
        </p:blipFill>
        <p:spPr bwMode="auto">
          <a:xfrm>
            <a:off x="5553353" y="1379853"/>
            <a:ext cx="3393743" cy="1368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D602CCE-0FCC-42B5-ACE0-CC11D5B32FD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8" b="16734"/>
          <a:stretch/>
        </p:blipFill>
        <p:spPr bwMode="auto">
          <a:xfrm>
            <a:off x="5572823" y="3149621"/>
            <a:ext cx="3374273" cy="14275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E504EA75-18F6-4EE4-87C5-2028408173D3}"/>
              </a:ext>
            </a:extLst>
          </p:cNvPr>
          <p:cNvSpPr txBox="1"/>
          <p:nvPr/>
        </p:nvSpPr>
        <p:spPr>
          <a:xfrm>
            <a:off x="3991928" y="2748205"/>
            <a:ext cx="1352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</a:rPr>
              <a:t>64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通道采集卡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1DDBBE2-B1A1-4DF9-A5D7-6B6556216241}"/>
              </a:ext>
            </a:extLst>
          </p:cNvPr>
          <p:cNvSpPr txBox="1"/>
          <p:nvPr/>
        </p:nvSpPr>
        <p:spPr>
          <a:xfrm>
            <a:off x="6266584" y="2762543"/>
            <a:ext cx="203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高堆积，噪声采集结果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1F1D296-67CF-4194-A1E1-17AA26E39D54}"/>
              </a:ext>
            </a:extLst>
          </p:cNvPr>
          <p:cNvSpPr txBox="1"/>
          <p:nvPr/>
        </p:nvSpPr>
        <p:spPr>
          <a:xfrm>
            <a:off x="6279243" y="4518351"/>
            <a:ext cx="2002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优化处理后的采集结果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BFCE288-7001-4403-8824-9F8A888FA056}"/>
              </a:ext>
            </a:extLst>
          </p:cNvPr>
          <p:cNvSpPr txBox="1"/>
          <p:nvPr/>
        </p:nvSpPr>
        <p:spPr>
          <a:xfrm>
            <a:off x="586112" y="924046"/>
            <a:ext cx="4947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j-ea"/>
                <a:ea typeface="+mj-ea"/>
              </a:rPr>
              <a:t>信号采集 </a:t>
            </a:r>
            <a:r>
              <a:rPr lang="en-US" altLang="zh-CN" sz="1600" dirty="0">
                <a:latin typeface="+mj-ea"/>
                <a:ea typeface="+mj-ea"/>
              </a:rPr>
              <a:t>+ </a:t>
            </a:r>
            <a:r>
              <a:rPr lang="zh-CN" altLang="en-US" sz="1600" dirty="0">
                <a:latin typeface="+mj-ea"/>
                <a:ea typeface="+mj-ea"/>
              </a:rPr>
              <a:t>信号产生</a:t>
            </a:r>
          </a:p>
        </p:txBody>
      </p:sp>
    </p:spTree>
    <p:extLst>
      <p:ext uri="{BB962C8B-B14F-4D97-AF65-F5344CB8AC3E}">
        <p14:creationId xmlns:p14="http://schemas.microsoft.com/office/powerpoint/2010/main" val="27551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9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4205" y="144061"/>
            <a:ext cx="4208283" cy="510563"/>
          </a:xfrm>
          <a:prstGeom prst="rect">
            <a:avLst/>
          </a:prstGeom>
        </p:spPr>
      </p:pic>
      <p:cxnSp>
        <p:nvCxnSpPr>
          <p:cNvPr id="8" name="直线连接符 7"/>
          <p:cNvCxnSpPr/>
          <p:nvPr/>
        </p:nvCxnSpPr>
        <p:spPr>
          <a:xfrm>
            <a:off x="628650" y="843558"/>
            <a:ext cx="8043838" cy="0"/>
          </a:xfrm>
          <a:prstGeom prst="line">
            <a:avLst/>
          </a:prstGeom>
          <a:ln w="50800" cap="rnd">
            <a:solidFill>
              <a:srgbClr val="3F3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DF46542-066D-8B17-0950-781A844058D5}"/>
              </a:ext>
            </a:extLst>
          </p:cNvPr>
          <p:cNvSpPr txBox="1"/>
          <p:nvPr/>
        </p:nvSpPr>
        <p:spPr>
          <a:xfrm>
            <a:off x="1115616" y="2618943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模拟核信号发生器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6E3D6E0-B631-21BD-4D41-25124440F4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32266" r="24801" b="20600"/>
          <a:stretch/>
        </p:blipFill>
        <p:spPr>
          <a:xfrm>
            <a:off x="611560" y="1203598"/>
            <a:ext cx="2664296" cy="135909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5A4EF364-D8DB-18FE-3AC7-A94D8D45EF0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7504" y="3920103"/>
            <a:ext cx="3969683" cy="954107"/>
            <a:chOff x="557448" y="1342785"/>
            <a:chExt cx="8349591" cy="797857"/>
          </a:xfrm>
        </p:grpSpPr>
        <p:sp>
          <p:nvSpPr>
            <p:cNvPr id="23" name="1">
              <a:extLst>
                <a:ext uri="{FF2B5EF4-FFF2-40B4-BE49-F238E27FC236}">
                  <a16:creationId xmlns:a16="http://schemas.microsoft.com/office/drawing/2014/main" id="{2F900C26-94D9-7775-BC86-14B6917F5890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57448" y="1371600"/>
              <a:ext cx="8349591" cy="755919"/>
            </a:xfrm>
            <a:prstGeom prst="rect">
              <a:avLst/>
            </a:prstGeom>
            <a:gradFill flip="none" rotWithShape="1">
              <a:gsLst>
                <a:gs pos="8000">
                  <a:schemeClr val="accent1">
                    <a:alpha val="29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Body-1">
              <a:extLst>
                <a:ext uri="{FF2B5EF4-FFF2-40B4-BE49-F238E27FC236}">
                  <a16:creationId xmlns:a16="http://schemas.microsoft.com/office/drawing/2014/main" id="{546B9628-B7A1-7067-2A3E-C0AA8894B830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619613" y="1342785"/>
              <a:ext cx="5768699" cy="797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zh-CN" altLang="en-US" sz="14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生成堆积信号</a:t>
              </a:r>
              <a:endPara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zh-CN" altLang="en-US" sz="14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添加噪声</a:t>
              </a:r>
              <a:endPara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zh-CN" altLang="en-US" sz="14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模拟多放射源</a:t>
              </a:r>
              <a:endPara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en-US" altLang="zh-CN" sz="14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……</a:t>
              </a:r>
              <a:endParaRPr lang="zh-CN" altLang="en-US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6" name="Title-1">
              <a:extLst>
                <a:ext uri="{FF2B5EF4-FFF2-40B4-BE49-F238E27FC236}">
                  <a16:creationId xmlns:a16="http://schemas.microsoft.com/office/drawing/2014/main" id="{E5AF0352-CBB4-424B-35A2-9D9FC29231D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210283" y="1664275"/>
              <a:ext cx="1326397" cy="26464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lIns="91440" tIns="45720" rIns="91440" bIns="45720" anchor="b">
              <a:normAutofit lnSpcReduction="10000"/>
            </a:bodyPr>
            <a:lstStyle/>
            <a:p>
              <a:pPr algn="ctr" defTabSz="913765"/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rPr>
                <a:t>固件</a:t>
              </a: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FD3A3BE4-5F2F-F386-BBB8-920C077EF886}"/>
              </a:ext>
            </a:extLst>
          </p:cNvPr>
          <p:cNvSpPr txBox="1"/>
          <p:nvPr/>
        </p:nvSpPr>
        <p:spPr>
          <a:xfrm>
            <a:off x="539552" y="195486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背景介绍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17A2E5D-7C79-4856-909E-201673D1A158}"/>
              </a:ext>
            </a:extLst>
          </p:cNvPr>
          <p:cNvSpPr txBox="1"/>
          <p:nvPr/>
        </p:nvSpPr>
        <p:spPr>
          <a:xfrm>
            <a:off x="417884" y="2943949"/>
            <a:ext cx="3866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硬件模拟探测器输出的信号：</a:t>
            </a:r>
            <a:endParaRPr kumimoji="1"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85800" lvl="1" indent="-342900">
              <a:buFont typeface="+mj-lt"/>
              <a:buAutoNum type="alphaLcParenR"/>
            </a:pP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模拟不同幅度，时间间隔的信号。</a:t>
            </a:r>
            <a:endParaRPr kumimoji="1"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85800" lvl="1" indent="-342900">
              <a:buFont typeface="+mj-lt"/>
              <a:buAutoNum type="alphaLcParenR"/>
            </a:pP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模拟不同种类的放射源。</a:t>
            </a:r>
            <a:endParaRPr kumimoji="1"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A0A8C99-47AC-4B57-9C1A-02D01A6A2F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14" y="1098063"/>
            <a:ext cx="3281575" cy="1845886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EFB3CD68-039B-4E9D-BFEC-8214EC6853BE}"/>
              </a:ext>
            </a:extLst>
          </p:cNvPr>
          <p:cNvSpPr/>
          <p:nvPr/>
        </p:nvSpPr>
        <p:spPr>
          <a:xfrm>
            <a:off x="4525274" y="1873212"/>
            <a:ext cx="1683864" cy="49661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A0B4BE7-C9EB-4EBD-A84E-FF5414214446}"/>
              </a:ext>
            </a:extLst>
          </p:cNvPr>
          <p:cNvSpPr/>
          <p:nvPr/>
        </p:nvSpPr>
        <p:spPr>
          <a:xfrm>
            <a:off x="6425639" y="1544851"/>
            <a:ext cx="1314146" cy="7422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3464F7A-0F92-4E69-9D69-9D229419E673}"/>
              </a:ext>
            </a:extLst>
          </p:cNvPr>
          <p:cNvSpPr txBox="1"/>
          <p:nvPr/>
        </p:nvSpPr>
        <p:spPr>
          <a:xfrm>
            <a:off x="4539438" y="1089272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B050"/>
                </a:solidFill>
                <a:highlight>
                  <a:srgbClr val="0000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上位机交互界面，波形显示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D85C6CD-8055-4C2B-9EA8-587D396E0FDA}"/>
              </a:ext>
            </a:extLst>
          </p:cNvPr>
          <p:cNvSpPr txBox="1"/>
          <p:nvPr/>
        </p:nvSpPr>
        <p:spPr>
          <a:xfrm>
            <a:off x="6372200" y="836965"/>
            <a:ext cx="1768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B050"/>
                </a:solidFill>
                <a:highlight>
                  <a:srgbClr val="0000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示波器采样到的信号波形</a:t>
            </a: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DA8F08FF-CC3C-4C99-9543-879B7AA074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64" y="3078752"/>
            <a:ext cx="3321581" cy="1785350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616DB269-6DBA-4D7F-99B3-1C167485EB43}"/>
              </a:ext>
            </a:extLst>
          </p:cNvPr>
          <p:cNvSpPr txBox="1"/>
          <p:nvPr/>
        </p:nvSpPr>
        <p:spPr>
          <a:xfrm>
            <a:off x="5940152" y="3424312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B050"/>
                </a:solidFill>
                <a:highlight>
                  <a:srgbClr val="0000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生成的</a:t>
            </a:r>
            <a:r>
              <a:rPr lang="en-US" altLang="zh-CN" sz="2000" b="1" dirty="0">
                <a:solidFill>
                  <a:srgbClr val="00B050"/>
                </a:solidFill>
                <a:highlight>
                  <a:srgbClr val="0000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Na</a:t>
            </a:r>
            <a:r>
              <a:rPr lang="zh-CN" altLang="en-US" sz="2000" b="1" dirty="0">
                <a:solidFill>
                  <a:srgbClr val="00B050"/>
                </a:solidFill>
                <a:highlight>
                  <a:srgbClr val="0000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能谱图</a:t>
            </a:r>
          </a:p>
        </p:txBody>
      </p:sp>
    </p:spTree>
    <p:extLst>
      <p:ext uri="{BB962C8B-B14F-4D97-AF65-F5344CB8AC3E}">
        <p14:creationId xmlns:p14="http://schemas.microsoft.com/office/powerpoint/2010/main" val="120974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  <p:bldP spid="31" grpId="0" animBg="1"/>
      <p:bldP spid="32" grpId="0"/>
      <p:bldP spid="33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C5078-D138-69D9-B84C-914FB5242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E898B271-F763-AA21-5BC3-3BB721C4C1C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917578"/>
            <a:ext cx="5686398" cy="19866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A18468B-5954-4CE0-1643-CA6C5A5A3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205" y="144061"/>
            <a:ext cx="4208283" cy="510563"/>
          </a:xfrm>
          <a:prstGeom prst="rect">
            <a:avLst/>
          </a:prstGeom>
        </p:spPr>
      </p:pic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6E56949A-346B-8FBA-C5E3-66AAA947A50C}"/>
              </a:ext>
            </a:extLst>
          </p:cNvPr>
          <p:cNvCxnSpPr/>
          <p:nvPr/>
        </p:nvCxnSpPr>
        <p:spPr>
          <a:xfrm>
            <a:off x="628650" y="843558"/>
            <a:ext cx="8043838" cy="0"/>
          </a:xfrm>
          <a:prstGeom prst="line">
            <a:avLst/>
          </a:prstGeom>
          <a:ln w="50800" cap="rnd">
            <a:solidFill>
              <a:srgbClr val="3F3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6C01C213-19DD-2FEF-AFEF-9CD066AF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1E1D91-297F-464E-6C6A-4BF565B81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1020666"/>
            <a:ext cx="4691076" cy="153473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9F05F62-C28E-4E57-849C-FF47B0B5BE84}"/>
              </a:ext>
            </a:extLst>
          </p:cNvPr>
          <p:cNvSpPr/>
          <p:nvPr/>
        </p:nvSpPr>
        <p:spPr>
          <a:xfrm>
            <a:off x="2195736" y="1020666"/>
            <a:ext cx="2088232" cy="1584172"/>
          </a:xfrm>
          <a:prstGeom prst="rect">
            <a:avLst/>
          </a:prstGeom>
          <a:noFill/>
          <a:ln w="254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BCF1052-D6E6-4C7E-ACD1-9DBFBEB1B442}"/>
              </a:ext>
            </a:extLst>
          </p:cNvPr>
          <p:cNvSpPr/>
          <p:nvPr/>
        </p:nvSpPr>
        <p:spPr>
          <a:xfrm>
            <a:off x="4932040" y="2859782"/>
            <a:ext cx="2304256" cy="2088232"/>
          </a:xfrm>
          <a:prstGeom prst="rect">
            <a:avLst/>
          </a:prstGeom>
          <a:noFill/>
          <a:ln w="254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E4C2AAA-E8F1-47ED-A82A-2A46F51F3095}"/>
              </a:ext>
            </a:extLst>
          </p:cNvPr>
          <p:cNvSpPr/>
          <p:nvPr/>
        </p:nvSpPr>
        <p:spPr>
          <a:xfrm>
            <a:off x="5292080" y="1016801"/>
            <a:ext cx="2088232" cy="1584172"/>
          </a:xfrm>
          <a:prstGeom prst="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312D48B-7632-4547-B2BE-5FDACB4C85A9}"/>
              </a:ext>
            </a:extLst>
          </p:cNvPr>
          <p:cNvSpPr/>
          <p:nvPr/>
        </p:nvSpPr>
        <p:spPr>
          <a:xfrm>
            <a:off x="2195736" y="2859782"/>
            <a:ext cx="2520280" cy="2081861"/>
          </a:xfrm>
          <a:prstGeom prst="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B68B9EEC-F1E8-49CF-88B8-97D91D57BA3D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1547664" y="1812752"/>
            <a:ext cx="648072" cy="326950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DB82A0D8-3575-425B-9325-F0A3D4159C54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1547664" y="2197498"/>
            <a:ext cx="3384376" cy="1706400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94255F2D-8B58-4A94-9FD8-32E2B5C04220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7380312" y="1808887"/>
            <a:ext cx="576064" cy="587128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E1D5B54E-5899-49C6-9479-5E843A0E14AB}"/>
              </a:ext>
            </a:extLst>
          </p:cNvPr>
          <p:cNvCxnSpPr>
            <a:cxnSpLocks/>
          </p:cNvCxnSpPr>
          <p:nvPr/>
        </p:nvCxnSpPr>
        <p:spPr>
          <a:xfrm flipV="1">
            <a:off x="3923928" y="2459782"/>
            <a:ext cx="4032448" cy="1552129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AB9F1B4F-2197-EB16-CF23-C912E68332A2}"/>
              </a:ext>
            </a:extLst>
          </p:cNvPr>
          <p:cNvSpPr txBox="1"/>
          <p:nvPr/>
        </p:nvSpPr>
        <p:spPr>
          <a:xfrm>
            <a:off x="539552" y="195486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结构抽象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54D752A-3C9F-6EA1-2922-765EDE3689B4}"/>
              </a:ext>
            </a:extLst>
          </p:cNvPr>
          <p:cNvSpPr/>
          <p:nvPr/>
        </p:nvSpPr>
        <p:spPr>
          <a:xfrm>
            <a:off x="983970" y="1557500"/>
            <a:ext cx="501822" cy="2376264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信号采集系统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3FD8472-C68E-D493-0721-6D6190D913FF}"/>
              </a:ext>
            </a:extLst>
          </p:cNvPr>
          <p:cNvSpPr/>
          <p:nvPr/>
        </p:nvSpPr>
        <p:spPr>
          <a:xfrm>
            <a:off x="8005626" y="1635647"/>
            <a:ext cx="501822" cy="237626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模拟核信号发生器</a:t>
            </a:r>
          </a:p>
        </p:txBody>
      </p:sp>
    </p:spTree>
    <p:extLst>
      <p:ext uri="{BB962C8B-B14F-4D97-AF65-F5344CB8AC3E}">
        <p14:creationId xmlns:p14="http://schemas.microsoft.com/office/powerpoint/2010/main" val="301412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7757DA96-BD5B-07D3-5278-C16826567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16" r="1828" b="10647"/>
          <a:stretch/>
        </p:blipFill>
        <p:spPr>
          <a:xfrm>
            <a:off x="1547664" y="1881254"/>
            <a:ext cx="5686398" cy="1986607"/>
          </a:xfrm>
          <a:prstGeom prst="rect">
            <a:avLst/>
          </a:prstGeom>
        </p:spPr>
      </p:pic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205" y="144061"/>
            <a:ext cx="4208283" cy="510563"/>
          </a:xfrm>
          <a:prstGeom prst="rect">
            <a:avLst/>
          </a:prstGeom>
        </p:spPr>
      </p:pic>
      <p:cxnSp>
        <p:nvCxnSpPr>
          <p:cNvPr id="8" name="直线连接符 7"/>
          <p:cNvCxnSpPr/>
          <p:nvPr/>
        </p:nvCxnSpPr>
        <p:spPr>
          <a:xfrm>
            <a:off x="628650" y="843558"/>
            <a:ext cx="8043838" cy="0"/>
          </a:xfrm>
          <a:prstGeom prst="line">
            <a:avLst/>
          </a:prstGeom>
          <a:ln w="50800" cap="rnd">
            <a:solidFill>
              <a:srgbClr val="3F3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A picture containing sitting, white&#10;&#10;Description automatically generated">
            <a:extLst>
              <a:ext uri="{FF2B5EF4-FFF2-40B4-BE49-F238E27FC236}">
                <a16:creationId xmlns:a16="http://schemas.microsoft.com/office/drawing/2014/main" id="{F6E56F62-8CC9-2FE6-EAA0-B61C1F38E5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283" y="4121147"/>
            <a:ext cx="2935238" cy="9546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1EBACA-7A89-D341-10D0-0DB96597BC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32266" r="24801" b="20600"/>
          <a:stretch/>
        </p:blipFill>
        <p:spPr>
          <a:xfrm>
            <a:off x="897283" y="948569"/>
            <a:ext cx="1871376" cy="95461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4C3A2F4-4829-4CDD-4EF6-9882846C52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25" t="2756" r="29444" b="5551"/>
          <a:stretch/>
        </p:blipFill>
        <p:spPr>
          <a:xfrm>
            <a:off x="977943" y="3788458"/>
            <a:ext cx="1592828" cy="1247149"/>
          </a:xfrm>
          <a:prstGeom prst="rect">
            <a:avLst/>
          </a:prstGeom>
        </p:spPr>
      </p:pic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0C5154DD-463D-12F4-6DB3-EB8A0CC736F1}"/>
              </a:ext>
            </a:extLst>
          </p:cNvPr>
          <p:cNvCxnSpPr>
            <a:stCxn id="10" idx="2"/>
          </p:cNvCxnSpPr>
          <p:nvPr/>
        </p:nvCxnSpPr>
        <p:spPr>
          <a:xfrm flipH="1">
            <a:off x="1698023" y="1903181"/>
            <a:ext cx="134948" cy="82559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343BDB77-99E3-68AF-9F9B-4920D6350CD7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1698023" y="3232829"/>
            <a:ext cx="76334" cy="5556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B0CBA56B-66F6-3B0F-8998-8D94AF9C2464}"/>
              </a:ext>
            </a:extLst>
          </p:cNvPr>
          <p:cNvCxnSpPr>
            <a:cxnSpLocks/>
          </p:cNvCxnSpPr>
          <p:nvPr/>
        </p:nvCxnSpPr>
        <p:spPr>
          <a:xfrm flipH="1">
            <a:off x="5225902" y="3556865"/>
            <a:ext cx="590387" cy="7915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18F2F075-F0FD-6474-982C-6695988630F8}"/>
              </a:ext>
            </a:extLst>
          </p:cNvPr>
          <p:cNvSpPr txBox="1"/>
          <p:nvPr/>
        </p:nvSpPr>
        <p:spPr>
          <a:xfrm>
            <a:off x="6810591" y="4348436"/>
            <a:ext cx="13681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已被验证可用于核信号分类</a:t>
            </a:r>
          </a:p>
        </p:txBody>
      </p: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77BD59DD-A816-D1D4-BF51-1A0B3BC20DD3}"/>
              </a:ext>
            </a:extLst>
          </p:cNvPr>
          <p:cNvCxnSpPr>
            <a:cxnSpLocks/>
          </p:cNvCxnSpPr>
          <p:nvPr/>
        </p:nvCxnSpPr>
        <p:spPr>
          <a:xfrm flipV="1">
            <a:off x="7006737" y="1288613"/>
            <a:ext cx="0" cy="10273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DAD97468-15E3-85E4-8288-BA9AE2EF51A7}"/>
              </a:ext>
            </a:extLst>
          </p:cNvPr>
          <p:cNvCxnSpPr>
            <a:cxnSpLocks/>
          </p:cNvCxnSpPr>
          <p:nvPr/>
        </p:nvCxnSpPr>
        <p:spPr>
          <a:xfrm flipH="1">
            <a:off x="2768659" y="1288613"/>
            <a:ext cx="423807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7DBEB551-4AB1-5F0B-E989-17F74081EFF7}"/>
              </a:ext>
            </a:extLst>
          </p:cNvPr>
          <p:cNvSpPr txBox="1"/>
          <p:nvPr/>
        </p:nvSpPr>
        <p:spPr>
          <a:xfrm>
            <a:off x="6522559" y="948569"/>
            <a:ext cx="11521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进一步改善</a:t>
            </a:r>
          </a:p>
        </p:txBody>
      </p:sp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id="{DA87FA38-9F7C-BBC8-EF81-9945C7790FA5}"/>
              </a:ext>
            </a:extLst>
          </p:cNvPr>
          <p:cNvCxnSpPr>
            <a:cxnSpLocks/>
          </p:cNvCxnSpPr>
          <p:nvPr/>
        </p:nvCxnSpPr>
        <p:spPr>
          <a:xfrm flipV="1">
            <a:off x="6666575" y="3100161"/>
            <a:ext cx="929761" cy="13266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B61FD087-0618-5EDB-BD74-015FEABC04D1}"/>
              </a:ext>
            </a:extLst>
          </p:cNvPr>
          <p:cNvSpPr txBox="1"/>
          <p:nvPr/>
        </p:nvSpPr>
        <p:spPr>
          <a:xfrm>
            <a:off x="7732842" y="3406824"/>
            <a:ext cx="9205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部署板卡</a:t>
            </a:r>
          </a:p>
        </p:txBody>
      </p:sp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id="{6831694E-E310-CF1F-8273-1317C6C0DC64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2570771" y="3406824"/>
            <a:ext cx="1893434" cy="100520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7B66291E-2C69-2941-9F2B-C223A4383E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481" y="2727256"/>
            <a:ext cx="1057172" cy="71016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570C5D2-ABCF-7AE1-498B-DFEA42221C10}"/>
              </a:ext>
            </a:extLst>
          </p:cNvPr>
          <p:cNvSpPr txBox="1"/>
          <p:nvPr/>
        </p:nvSpPr>
        <p:spPr>
          <a:xfrm>
            <a:off x="539552" y="195486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对抗网络</a:t>
            </a:r>
          </a:p>
        </p:txBody>
      </p:sp>
    </p:spTree>
    <p:extLst>
      <p:ext uri="{BB962C8B-B14F-4D97-AF65-F5344CB8AC3E}">
        <p14:creationId xmlns:p14="http://schemas.microsoft.com/office/powerpoint/2010/main" val="258977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5DFEC-4922-DEF7-C505-A89068121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EA148B0-F455-E0A7-BDBD-8A3ED6A9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205" y="144061"/>
            <a:ext cx="4208283" cy="510563"/>
          </a:xfrm>
          <a:prstGeom prst="rect">
            <a:avLst/>
          </a:prstGeom>
        </p:spPr>
      </p:pic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D99E1081-C059-1DD5-AC97-427BC01C44FB}"/>
              </a:ext>
            </a:extLst>
          </p:cNvPr>
          <p:cNvCxnSpPr/>
          <p:nvPr/>
        </p:nvCxnSpPr>
        <p:spPr>
          <a:xfrm>
            <a:off x="628650" y="843558"/>
            <a:ext cx="8043838" cy="0"/>
          </a:xfrm>
          <a:prstGeom prst="line">
            <a:avLst/>
          </a:prstGeom>
          <a:ln w="50800" cap="rnd">
            <a:solidFill>
              <a:srgbClr val="3F3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48D9F566-A351-FF3C-F390-1D67188D1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6EA6BA5-374D-E807-F898-B390C3275677}"/>
              </a:ext>
            </a:extLst>
          </p:cNvPr>
          <p:cNvSpPr txBox="1"/>
          <p:nvPr/>
        </p:nvSpPr>
        <p:spPr>
          <a:xfrm>
            <a:off x="539552" y="195486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注意力机制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E21C133-17B7-2609-2B7A-21AEE866CEA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1" y="3346262"/>
            <a:ext cx="5693335" cy="165317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2C16805-2147-5FCA-8FA3-AD842C0FF590}"/>
              </a:ext>
            </a:extLst>
          </p:cNvPr>
          <p:cNvSpPr txBox="1"/>
          <p:nvPr/>
        </p:nvSpPr>
        <p:spPr>
          <a:xfrm>
            <a:off x="4788024" y="1271619"/>
            <a:ext cx="230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j-ea"/>
                <a:ea typeface="+mj-ea"/>
              </a:rPr>
              <a:t>描述信号的指标：</a:t>
            </a:r>
            <a:endParaRPr lang="en-US" altLang="zh-CN" sz="1600" dirty="0">
              <a:latin typeface="+mj-ea"/>
              <a:ea typeface="+mj-ea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1600" dirty="0">
                <a:latin typeface="+mj-ea"/>
                <a:ea typeface="+mj-ea"/>
              </a:rPr>
              <a:t>上升沿</a:t>
            </a:r>
            <a:endParaRPr lang="en-US" altLang="zh-CN" sz="1600" dirty="0">
              <a:latin typeface="+mj-ea"/>
              <a:ea typeface="+mj-ea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1600" dirty="0">
                <a:latin typeface="+mj-ea"/>
                <a:ea typeface="+mj-ea"/>
              </a:rPr>
              <a:t>下降沿</a:t>
            </a:r>
            <a:endParaRPr lang="en-US" altLang="zh-CN" sz="1600" dirty="0">
              <a:latin typeface="+mj-ea"/>
              <a:ea typeface="+mj-ea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1600" dirty="0">
                <a:latin typeface="+mj-ea"/>
                <a:ea typeface="+mj-ea"/>
              </a:rPr>
              <a:t>全宽半高</a:t>
            </a:r>
            <a:endParaRPr lang="en-US" altLang="zh-CN" sz="1600" dirty="0">
              <a:latin typeface="+mj-ea"/>
              <a:ea typeface="+mj-ea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1600" dirty="0">
                <a:latin typeface="+mj-ea"/>
                <a:ea typeface="+mj-ea"/>
              </a:rPr>
              <a:t>信号积分</a:t>
            </a:r>
            <a:endParaRPr lang="en-US" altLang="zh-CN" sz="1600" dirty="0">
              <a:latin typeface="+mj-ea"/>
              <a:ea typeface="+mj-ea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1600" dirty="0">
                <a:latin typeface="+mj-ea"/>
                <a:ea typeface="+mj-ea"/>
              </a:rPr>
              <a:t>信号幅度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CA30F042-4FE8-56D6-2DF6-066E567E7AC8}"/>
              </a:ext>
            </a:extLst>
          </p:cNvPr>
          <p:cNvSpPr/>
          <p:nvPr/>
        </p:nvSpPr>
        <p:spPr>
          <a:xfrm>
            <a:off x="6732240" y="1491630"/>
            <a:ext cx="1783110" cy="43203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关注信号峰部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6C108CC-D098-636D-C489-CE30F956E0C4}"/>
              </a:ext>
            </a:extLst>
          </p:cNvPr>
          <p:cNvSpPr/>
          <p:nvPr/>
        </p:nvSpPr>
        <p:spPr>
          <a:xfrm>
            <a:off x="6732240" y="2779023"/>
            <a:ext cx="1783110" cy="43203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信号各区域权重不同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077A3CCA-034C-37AB-0B8B-B306AB8FEB93}"/>
              </a:ext>
            </a:extLst>
          </p:cNvPr>
          <p:cNvSpPr/>
          <p:nvPr/>
        </p:nvSpPr>
        <p:spPr>
          <a:xfrm>
            <a:off x="6732240" y="4011910"/>
            <a:ext cx="1783110" cy="43203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引入注意力机制</a:t>
            </a:r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BF162583-8669-2BE1-63A4-88156CCF6D0C}"/>
              </a:ext>
            </a:extLst>
          </p:cNvPr>
          <p:cNvCxnSpPr>
            <a:stCxn id="41" idx="2"/>
            <a:endCxn id="42" idx="0"/>
          </p:cNvCxnSpPr>
          <p:nvPr/>
        </p:nvCxnSpPr>
        <p:spPr>
          <a:xfrm>
            <a:off x="7623795" y="1923667"/>
            <a:ext cx="0" cy="855356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6C5AF6FB-1DC1-4FA4-33B8-755203F68DC6}"/>
              </a:ext>
            </a:extLst>
          </p:cNvPr>
          <p:cNvCxnSpPr>
            <a:stCxn id="42" idx="2"/>
            <a:endCxn id="43" idx="0"/>
          </p:cNvCxnSpPr>
          <p:nvPr/>
        </p:nvCxnSpPr>
        <p:spPr>
          <a:xfrm>
            <a:off x="7623795" y="3211060"/>
            <a:ext cx="0" cy="8008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C37CF67C-E282-EB51-0F44-66E788B3AA74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6156176" y="1707649"/>
            <a:ext cx="576064" cy="305385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15439D1A-1996-F401-E610-AC84CE3D0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9" y="1259264"/>
            <a:ext cx="4595405" cy="190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5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9F9C0E3-DA22-9E53-40A2-F88908A2F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D0B2C27-45C9-6F9D-F42F-A55A7A70AF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4205" y="144061"/>
            <a:ext cx="4208283" cy="510563"/>
          </a:xfrm>
          <a:prstGeom prst="rect">
            <a:avLst/>
          </a:prstGeom>
        </p:spPr>
      </p:pic>
      <p:cxnSp>
        <p:nvCxnSpPr>
          <p:cNvPr id="5" name="直线连接符 7">
            <a:extLst>
              <a:ext uri="{FF2B5EF4-FFF2-40B4-BE49-F238E27FC236}">
                <a16:creationId xmlns:a16="http://schemas.microsoft.com/office/drawing/2014/main" id="{E5BF2C56-1349-400E-94F3-8BABE3882824}"/>
              </a:ext>
            </a:extLst>
          </p:cNvPr>
          <p:cNvCxnSpPr/>
          <p:nvPr/>
        </p:nvCxnSpPr>
        <p:spPr>
          <a:xfrm>
            <a:off x="628650" y="843558"/>
            <a:ext cx="8043838" cy="0"/>
          </a:xfrm>
          <a:prstGeom prst="line">
            <a:avLst/>
          </a:prstGeom>
          <a:ln w="50800" cap="rnd">
            <a:solidFill>
              <a:srgbClr val="3F3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50624C66-9BA3-834A-AA26-2D799B051F15}"/>
              </a:ext>
            </a:extLst>
          </p:cNvPr>
          <p:cNvSpPr/>
          <p:nvPr/>
        </p:nvSpPr>
        <p:spPr>
          <a:xfrm>
            <a:off x="1158655" y="2489042"/>
            <a:ext cx="1080120" cy="288032"/>
          </a:xfrm>
          <a:prstGeom prst="rect">
            <a:avLst/>
          </a:prstGeom>
          <a:noFill/>
          <a:ln w="25400">
            <a:solidFill>
              <a:srgbClr val="3F3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Vivado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29C255-BA53-E299-6030-F51D17741BA2}"/>
              </a:ext>
            </a:extLst>
          </p:cNvPr>
          <p:cNvSpPr/>
          <p:nvPr/>
        </p:nvSpPr>
        <p:spPr>
          <a:xfrm>
            <a:off x="1158655" y="3128599"/>
            <a:ext cx="1080120" cy="288032"/>
          </a:xfrm>
          <a:prstGeom prst="rect">
            <a:avLst/>
          </a:prstGeom>
          <a:noFill/>
          <a:ln w="25400">
            <a:solidFill>
              <a:srgbClr val="3F3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Petalinux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7096BB5-335A-1223-639A-88AAE3BE5612}"/>
              </a:ext>
            </a:extLst>
          </p:cNvPr>
          <p:cNvSpPr/>
          <p:nvPr/>
        </p:nvSpPr>
        <p:spPr>
          <a:xfrm>
            <a:off x="1158655" y="3788155"/>
            <a:ext cx="1080120" cy="288032"/>
          </a:xfrm>
          <a:prstGeom prst="rect">
            <a:avLst/>
          </a:prstGeom>
          <a:noFill/>
          <a:ln w="25400">
            <a:solidFill>
              <a:srgbClr val="3F3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Vitis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D35D974-3A7A-6EE1-2243-C1B0D1D564B2}"/>
              </a:ext>
            </a:extLst>
          </p:cNvPr>
          <p:cNvSpPr/>
          <p:nvPr/>
        </p:nvSpPr>
        <p:spPr>
          <a:xfrm>
            <a:off x="3620176" y="2484008"/>
            <a:ext cx="1080120" cy="28803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量化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3D8257A-2D95-05CC-45C8-4D6F9985C54C}"/>
              </a:ext>
            </a:extLst>
          </p:cNvPr>
          <p:cNvSpPr/>
          <p:nvPr/>
        </p:nvSpPr>
        <p:spPr>
          <a:xfrm>
            <a:off x="3620176" y="3136446"/>
            <a:ext cx="1080120" cy="28803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编译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FB9330A-F8FA-E04D-B1CB-E37649233703}"/>
              </a:ext>
            </a:extLst>
          </p:cNvPr>
          <p:cNvSpPr/>
          <p:nvPr/>
        </p:nvSpPr>
        <p:spPr>
          <a:xfrm>
            <a:off x="3620176" y="3785028"/>
            <a:ext cx="1080120" cy="28803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部署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8F5CF72-0A43-1442-B9C7-C5243FFB5091}"/>
              </a:ext>
            </a:extLst>
          </p:cNvPr>
          <p:cNvSpPr/>
          <p:nvPr/>
        </p:nvSpPr>
        <p:spPr>
          <a:xfrm>
            <a:off x="1453841" y="1515195"/>
            <a:ext cx="2441711" cy="2880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PyTorch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/TensorFlow/Caffe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B51C47-AE86-8F37-27F7-C2333F94E61F}"/>
              </a:ext>
            </a:extLst>
          </p:cNvPr>
          <p:cNvSpPr/>
          <p:nvPr/>
        </p:nvSpPr>
        <p:spPr>
          <a:xfrm>
            <a:off x="815706" y="2254399"/>
            <a:ext cx="1788174" cy="2324464"/>
          </a:xfrm>
          <a:prstGeom prst="rect">
            <a:avLst/>
          </a:prstGeom>
          <a:noFill/>
          <a:ln w="25400">
            <a:solidFill>
              <a:srgbClr val="3F3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B924506-B2EF-4177-9B3B-AD031DF108D6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1698715" y="2777074"/>
            <a:ext cx="0" cy="35152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544AB13F-D9DB-4987-B465-F3A4851485E4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1698715" y="3416631"/>
            <a:ext cx="0" cy="3715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3D7FDE16-CD92-4DBD-8B1A-729D4CFE4C7D}"/>
              </a:ext>
            </a:extLst>
          </p:cNvPr>
          <p:cNvCxnSpPr>
            <a:stCxn id="9" idx="3"/>
            <a:endCxn id="12" idx="1"/>
          </p:cNvCxnSpPr>
          <p:nvPr/>
        </p:nvCxnSpPr>
        <p:spPr>
          <a:xfrm flipV="1">
            <a:off x="2238775" y="3280462"/>
            <a:ext cx="1381401" cy="65170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B1097484-5106-4CC9-A092-54C279CEE7AE}"/>
              </a:ext>
            </a:extLst>
          </p:cNvPr>
          <p:cNvCxnSpPr>
            <a:stCxn id="9" idx="3"/>
            <a:endCxn id="13" idx="1"/>
          </p:cNvCxnSpPr>
          <p:nvPr/>
        </p:nvCxnSpPr>
        <p:spPr>
          <a:xfrm flipV="1">
            <a:off x="2238775" y="3929044"/>
            <a:ext cx="1381401" cy="31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5BBC2B92-F749-4DB1-8D30-768DADB151C1}"/>
              </a:ext>
            </a:extLst>
          </p:cNvPr>
          <p:cNvCxnSpPr>
            <a:cxnSpLocks/>
            <a:stCxn id="14" idx="2"/>
            <a:endCxn id="11" idx="0"/>
          </p:cNvCxnSpPr>
          <p:nvPr/>
        </p:nvCxnSpPr>
        <p:spPr>
          <a:xfrm>
            <a:off x="2674697" y="1803227"/>
            <a:ext cx="1485539" cy="68078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39698992-7F83-4CAE-9D5A-A7D04F4D7766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>
            <a:off x="4160236" y="2772040"/>
            <a:ext cx="0" cy="3644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D83D3AF8-222F-4E63-AD47-0AB86DC54530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>
            <a:off x="4160236" y="3424478"/>
            <a:ext cx="0" cy="3605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380B74B1-C47F-4B35-B129-880DA6387550}"/>
              </a:ext>
            </a:extLst>
          </p:cNvPr>
          <p:cNvSpPr/>
          <p:nvPr/>
        </p:nvSpPr>
        <p:spPr>
          <a:xfrm>
            <a:off x="3252899" y="2254399"/>
            <a:ext cx="1788174" cy="2324464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12C34AD-9C34-4D20-8AB5-B99AC66ABBD4}"/>
              </a:ext>
            </a:extLst>
          </p:cNvPr>
          <p:cNvSpPr txBox="1"/>
          <p:nvPr/>
        </p:nvSpPr>
        <p:spPr>
          <a:xfrm>
            <a:off x="815707" y="4265453"/>
            <a:ext cx="5524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Vitis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72691B0-6359-4837-9B18-C5EAF2F3AAE8}"/>
              </a:ext>
            </a:extLst>
          </p:cNvPr>
          <p:cNvSpPr txBox="1"/>
          <p:nvPr/>
        </p:nvSpPr>
        <p:spPr>
          <a:xfrm>
            <a:off x="3219681" y="4276637"/>
            <a:ext cx="7200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Vitis Ai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B099DA30-CCD5-4D84-9151-5A8261FCF1D4}"/>
              </a:ext>
            </a:extLst>
          </p:cNvPr>
          <p:cNvSpPr/>
          <p:nvPr/>
        </p:nvSpPr>
        <p:spPr>
          <a:xfrm>
            <a:off x="576030" y="2128455"/>
            <a:ext cx="4752528" cy="2664295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2B51ACA-6F2D-C152-3F29-98564FF935DB}"/>
              </a:ext>
            </a:extLst>
          </p:cNvPr>
          <p:cNvSpPr txBox="1"/>
          <p:nvPr/>
        </p:nvSpPr>
        <p:spPr>
          <a:xfrm>
            <a:off x="539552" y="195486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硬件实现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23BB22-0F9A-6942-A9B7-6A432B3713B3}"/>
              </a:ext>
            </a:extLst>
          </p:cNvPr>
          <p:cNvSpPr/>
          <p:nvPr/>
        </p:nvSpPr>
        <p:spPr>
          <a:xfrm>
            <a:off x="576030" y="1343247"/>
            <a:ext cx="4752528" cy="607189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2CDAC4A-0845-C3D4-9C5F-0F399F269149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708583" y="1173964"/>
            <a:ext cx="3248476" cy="3543251"/>
            <a:chOff x="4591329" y="929624"/>
            <a:chExt cx="3248476" cy="3543251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5B18C74A-6EF6-433F-0DCF-75626AA87EEA}"/>
                </a:ext>
              </a:extLst>
            </p:cNvPr>
            <p:cNvGrpSpPr/>
            <p:nvPr/>
          </p:nvGrpSpPr>
          <p:grpSpPr>
            <a:xfrm>
              <a:off x="4591329" y="3408688"/>
              <a:ext cx="3009347" cy="1064187"/>
              <a:chOff x="5118947" y="2510454"/>
              <a:chExt cx="1954105" cy="527422"/>
            </a:xfrm>
          </p:grpSpPr>
          <p:sp>
            <p:nvSpPr>
              <p:cNvPr id="53" name="Index-3">
                <a:extLst>
                  <a:ext uri="{FF2B5EF4-FFF2-40B4-BE49-F238E27FC236}">
                    <a16:creationId xmlns:a16="http://schemas.microsoft.com/office/drawing/2014/main" id="{E5E69B8B-5336-BCB4-9043-985696055A15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5118947" y="2565702"/>
                <a:ext cx="1954105" cy="472174"/>
              </a:xfrm>
              <a:custGeom>
                <a:avLst/>
                <a:gdLst>
                  <a:gd name="connsiteX0" fmla="*/ 377998 w 3471908"/>
                  <a:gd name="connsiteY0" fmla="*/ 0 h 779534"/>
                  <a:gd name="connsiteX1" fmla="*/ 3093908 w 3471908"/>
                  <a:gd name="connsiteY1" fmla="*/ 0 h 779534"/>
                  <a:gd name="connsiteX2" fmla="*/ 3469253 w 3471908"/>
                  <a:gd name="connsiteY2" fmla="*/ 681486 h 779534"/>
                  <a:gd name="connsiteX3" fmla="*/ 3471908 w 3471908"/>
                  <a:gd name="connsiteY3" fmla="*/ 682951 h 779534"/>
                  <a:gd name="connsiteX4" fmla="*/ 3470491 w 3471908"/>
                  <a:gd name="connsiteY4" fmla="*/ 683734 h 779534"/>
                  <a:gd name="connsiteX5" fmla="*/ 3471907 w 3471908"/>
                  <a:gd name="connsiteY5" fmla="*/ 686305 h 779534"/>
                  <a:gd name="connsiteX6" fmla="*/ 3465831 w 3471908"/>
                  <a:gd name="connsiteY6" fmla="*/ 686305 h 779534"/>
                  <a:gd name="connsiteX7" fmla="*/ 3436640 w 3471908"/>
                  <a:gd name="connsiteY7" fmla="*/ 702416 h 779534"/>
                  <a:gd name="connsiteX8" fmla="*/ 1735954 w 3471908"/>
                  <a:gd name="connsiteY8" fmla="*/ 779534 h 779534"/>
                  <a:gd name="connsiteX9" fmla="*/ 35269 w 3471908"/>
                  <a:gd name="connsiteY9" fmla="*/ 702416 h 779534"/>
                  <a:gd name="connsiteX10" fmla="*/ 6077 w 3471908"/>
                  <a:gd name="connsiteY10" fmla="*/ 686305 h 779534"/>
                  <a:gd name="connsiteX11" fmla="*/ 0 w 3471908"/>
                  <a:gd name="connsiteY11" fmla="*/ 686305 h 779534"/>
                  <a:gd name="connsiteX12" fmla="*/ 1417 w 3471908"/>
                  <a:gd name="connsiteY12" fmla="*/ 683733 h 779534"/>
                  <a:gd name="connsiteX13" fmla="*/ 0 w 3471908"/>
                  <a:gd name="connsiteY13" fmla="*/ 682951 h 779534"/>
                  <a:gd name="connsiteX14" fmla="*/ 2654 w 3471908"/>
                  <a:gd name="connsiteY14" fmla="*/ 681486 h 779534"/>
                  <a:gd name="connsiteX0-1" fmla="*/ 377998 w 3471908"/>
                  <a:gd name="connsiteY0-2" fmla="*/ 0 h 779534"/>
                  <a:gd name="connsiteX1-3" fmla="*/ 3093908 w 3471908"/>
                  <a:gd name="connsiteY1-4" fmla="*/ 0 h 779534"/>
                  <a:gd name="connsiteX2-5" fmla="*/ 3469253 w 3471908"/>
                  <a:gd name="connsiteY2-6" fmla="*/ 681486 h 779534"/>
                  <a:gd name="connsiteX3-7" fmla="*/ 3471908 w 3471908"/>
                  <a:gd name="connsiteY3-8" fmla="*/ 682951 h 779534"/>
                  <a:gd name="connsiteX4-9" fmla="*/ 3470491 w 3471908"/>
                  <a:gd name="connsiteY4-10" fmla="*/ 683734 h 779534"/>
                  <a:gd name="connsiteX5-11" fmla="*/ 3471907 w 3471908"/>
                  <a:gd name="connsiteY5-12" fmla="*/ 686305 h 779534"/>
                  <a:gd name="connsiteX6-13" fmla="*/ 3465831 w 3471908"/>
                  <a:gd name="connsiteY6-14" fmla="*/ 686305 h 779534"/>
                  <a:gd name="connsiteX7-15" fmla="*/ 3436640 w 3471908"/>
                  <a:gd name="connsiteY7-16" fmla="*/ 702416 h 779534"/>
                  <a:gd name="connsiteX8-17" fmla="*/ 1735954 w 3471908"/>
                  <a:gd name="connsiteY8-18" fmla="*/ 779534 h 779534"/>
                  <a:gd name="connsiteX9-19" fmla="*/ 35269 w 3471908"/>
                  <a:gd name="connsiteY9-20" fmla="*/ 702416 h 779534"/>
                  <a:gd name="connsiteX10-21" fmla="*/ 6077 w 3471908"/>
                  <a:gd name="connsiteY10-22" fmla="*/ 686305 h 779534"/>
                  <a:gd name="connsiteX11-23" fmla="*/ 0 w 3471908"/>
                  <a:gd name="connsiteY11-24" fmla="*/ 686305 h 779534"/>
                  <a:gd name="connsiteX12-25" fmla="*/ 1417 w 3471908"/>
                  <a:gd name="connsiteY12-26" fmla="*/ 683733 h 779534"/>
                  <a:gd name="connsiteX13-27" fmla="*/ 0 w 3471908"/>
                  <a:gd name="connsiteY13-28" fmla="*/ 682951 h 779534"/>
                  <a:gd name="connsiteX14-29" fmla="*/ 377998 w 3471908"/>
                  <a:gd name="connsiteY14-30" fmla="*/ 0 h 779534"/>
                  <a:gd name="connsiteX0-31" fmla="*/ 377998 w 3471908"/>
                  <a:gd name="connsiteY0-32" fmla="*/ 0 h 779534"/>
                  <a:gd name="connsiteX1-33" fmla="*/ 3093908 w 3471908"/>
                  <a:gd name="connsiteY1-34" fmla="*/ 0 h 779534"/>
                  <a:gd name="connsiteX2-35" fmla="*/ 3469253 w 3471908"/>
                  <a:gd name="connsiteY2-36" fmla="*/ 681486 h 779534"/>
                  <a:gd name="connsiteX3-37" fmla="*/ 3471908 w 3471908"/>
                  <a:gd name="connsiteY3-38" fmla="*/ 682951 h 779534"/>
                  <a:gd name="connsiteX4-39" fmla="*/ 3470491 w 3471908"/>
                  <a:gd name="connsiteY4-40" fmla="*/ 683734 h 779534"/>
                  <a:gd name="connsiteX5-41" fmla="*/ 3471907 w 3471908"/>
                  <a:gd name="connsiteY5-42" fmla="*/ 686305 h 779534"/>
                  <a:gd name="connsiteX6-43" fmla="*/ 3465831 w 3471908"/>
                  <a:gd name="connsiteY6-44" fmla="*/ 686305 h 779534"/>
                  <a:gd name="connsiteX7-45" fmla="*/ 3436640 w 3471908"/>
                  <a:gd name="connsiteY7-46" fmla="*/ 702416 h 779534"/>
                  <a:gd name="connsiteX8-47" fmla="*/ 1735954 w 3471908"/>
                  <a:gd name="connsiteY8-48" fmla="*/ 779534 h 779534"/>
                  <a:gd name="connsiteX9-49" fmla="*/ 35269 w 3471908"/>
                  <a:gd name="connsiteY9-50" fmla="*/ 702416 h 779534"/>
                  <a:gd name="connsiteX10-51" fmla="*/ 6077 w 3471908"/>
                  <a:gd name="connsiteY10-52" fmla="*/ 686305 h 779534"/>
                  <a:gd name="connsiteX11-53" fmla="*/ 0 w 3471908"/>
                  <a:gd name="connsiteY11-54" fmla="*/ 686305 h 779534"/>
                  <a:gd name="connsiteX12-55" fmla="*/ 1417 w 3471908"/>
                  <a:gd name="connsiteY12-56" fmla="*/ 683733 h 779534"/>
                  <a:gd name="connsiteX13-57" fmla="*/ 377998 w 3471908"/>
                  <a:gd name="connsiteY13-58" fmla="*/ 0 h 779534"/>
                  <a:gd name="connsiteX0-59" fmla="*/ 377998 w 3471908"/>
                  <a:gd name="connsiteY0-60" fmla="*/ 0 h 779534"/>
                  <a:gd name="connsiteX1-61" fmla="*/ 3093908 w 3471908"/>
                  <a:gd name="connsiteY1-62" fmla="*/ 0 h 779534"/>
                  <a:gd name="connsiteX2-63" fmla="*/ 3469253 w 3471908"/>
                  <a:gd name="connsiteY2-64" fmla="*/ 681486 h 779534"/>
                  <a:gd name="connsiteX3-65" fmla="*/ 3471908 w 3471908"/>
                  <a:gd name="connsiteY3-66" fmla="*/ 682951 h 779534"/>
                  <a:gd name="connsiteX4-67" fmla="*/ 3470491 w 3471908"/>
                  <a:gd name="connsiteY4-68" fmla="*/ 683734 h 779534"/>
                  <a:gd name="connsiteX5-69" fmla="*/ 3471907 w 3471908"/>
                  <a:gd name="connsiteY5-70" fmla="*/ 686305 h 779534"/>
                  <a:gd name="connsiteX6-71" fmla="*/ 3436640 w 3471908"/>
                  <a:gd name="connsiteY6-72" fmla="*/ 702416 h 779534"/>
                  <a:gd name="connsiteX7-73" fmla="*/ 1735954 w 3471908"/>
                  <a:gd name="connsiteY7-74" fmla="*/ 779534 h 779534"/>
                  <a:gd name="connsiteX8-75" fmla="*/ 35269 w 3471908"/>
                  <a:gd name="connsiteY8-76" fmla="*/ 702416 h 779534"/>
                  <a:gd name="connsiteX9-77" fmla="*/ 6077 w 3471908"/>
                  <a:gd name="connsiteY9-78" fmla="*/ 686305 h 779534"/>
                  <a:gd name="connsiteX10-79" fmla="*/ 0 w 3471908"/>
                  <a:gd name="connsiteY10-80" fmla="*/ 686305 h 779534"/>
                  <a:gd name="connsiteX11-81" fmla="*/ 1417 w 3471908"/>
                  <a:gd name="connsiteY11-82" fmla="*/ 683733 h 779534"/>
                  <a:gd name="connsiteX12-83" fmla="*/ 377998 w 3471908"/>
                  <a:gd name="connsiteY12-84" fmla="*/ 0 h 77953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</a:cxnLst>
                <a:rect l="l" t="t" r="r" b="b"/>
                <a:pathLst>
                  <a:path w="3471908" h="779534">
                    <a:moveTo>
                      <a:pt x="377998" y="0"/>
                    </a:moveTo>
                    <a:lnTo>
                      <a:pt x="3093908" y="0"/>
                    </a:lnTo>
                    <a:lnTo>
                      <a:pt x="3469253" y="681486"/>
                    </a:lnTo>
                    <a:lnTo>
                      <a:pt x="3471908" y="682951"/>
                    </a:lnTo>
                    <a:lnTo>
                      <a:pt x="3470491" y="683734"/>
                    </a:lnTo>
                    <a:lnTo>
                      <a:pt x="3471907" y="686305"/>
                    </a:lnTo>
                    <a:lnTo>
                      <a:pt x="3436640" y="702416"/>
                    </a:lnTo>
                    <a:cubicBezTo>
                      <a:pt x="3274769" y="746427"/>
                      <a:pt x="2574853" y="779534"/>
                      <a:pt x="1735954" y="779534"/>
                    </a:cubicBezTo>
                    <a:cubicBezTo>
                      <a:pt x="897056" y="779534"/>
                      <a:pt x="197140" y="746427"/>
                      <a:pt x="35269" y="702416"/>
                    </a:cubicBezTo>
                    <a:lnTo>
                      <a:pt x="6077" y="686305"/>
                    </a:lnTo>
                    <a:lnTo>
                      <a:pt x="0" y="686305"/>
                    </a:lnTo>
                    <a:lnTo>
                      <a:pt x="1417" y="683733"/>
                    </a:lnTo>
                    <a:lnTo>
                      <a:pt x="3779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b="1" dirty="0">
                    <a:solidFill>
                      <a:srgbClr val="FF0000"/>
                    </a:solidFill>
                  </a:rPr>
                  <a:t>自动化运行与固件远程下载</a:t>
                </a:r>
              </a:p>
            </p:txBody>
          </p:sp>
          <p:sp>
            <p:nvSpPr>
              <p:cNvPr id="54" name="3">
                <a:extLst>
                  <a:ext uri="{FF2B5EF4-FFF2-40B4-BE49-F238E27FC236}">
                    <a16:creationId xmlns:a16="http://schemas.microsoft.com/office/drawing/2014/main" id="{4978537B-7CBC-AF08-4CF8-6318197CE4E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5330719" y="2510454"/>
                <a:ext cx="1530563" cy="11700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zh-CN" altLang="en-US"/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DE2353DD-6B12-DA36-15A6-EC2C23C13E30}"/>
                </a:ext>
              </a:extLst>
            </p:cNvPr>
            <p:cNvGrpSpPr/>
            <p:nvPr/>
          </p:nvGrpSpPr>
          <p:grpSpPr>
            <a:xfrm>
              <a:off x="5018447" y="2466128"/>
              <a:ext cx="2155110" cy="896052"/>
              <a:chOff x="5396295" y="2045649"/>
              <a:chExt cx="1399410" cy="444093"/>
            </a:xfrm>
          </p:grpSpPr>
          <p:sp>
            <p:nvSpPr>
              <p:cNvPr id="43" name="Index-2">
                <a:extLst>
                  <a:ext uri="{FF2B5EF4-FFF2-40B4-BE49-F238E27FC236}">
                    <a16:creationId xmlns:a16="http://schemas.microsoft.com/office/drawing/2014/main" id="{B63D7D7B-D107-4AC4-20CA-CA68305B500C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5396295" y="2091016"/>
                <a:ext cx="1399410" cy="398726"/>
              </a:xfrm>
              <a:custGeom>
                <a:avLst/>
                <a:gdLst>
                  <a:gd name="connsiteX0" fmla="*/ 377999 w 2486368"/>
                  <a:gd name="connsiteY0" fmla="*/ 0 h 786758"/>
                  <a:gd name="connsiteX1" fmla="*/ 2107127 w 2486368"/>
                  <a:gd name="connsiteY1" fmla="*/ 0 h 786758"/>
                  <a:gd name="connsiteX2" fmla="*/ 2485125 w 2486368"/>
                  <a:gd name="connsiteY2" fmla="*/ 686305 h 786758"/>
                  <a:gd name="connsiteX3" fmla="*/ 2481347 w 2486368"/>
                  <a:gd name="connsiteY3" fmla="*/ 686305 h 786758"/>
                  <a:gd name="connsiteX4" fmla="*/ 2486368 w 2486368"/>
                  <a:gd name="connsiteY4" fmla="*/ 690175 h 786758"/>
                  <a:gd name="connsiteX5" fmla="*/ 1243184 w 2486368"/>
                  <a:gd name="connsiteY5" fmla="*/ 786758 h 786758"/>
                  <a:gd name="connsiteX6" fmla="*/ 0 w 2486368"/>
                  <a:gd name="connsiteY6" fmla="*/ 690175 h 786758"/>
                  <a:gd name="connsiteX7" fmla="*/ 5022 w 2486368"/>
                  <a:gd name="connsiteY7" fmla="*/ 686305 h 786758"/>
                  <a:gd name="connsiteX8" fmla="*/ 1 w 2486368"/>
                  <a:gd name="connsiteY8" fmla="*/ 686305 h 786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6368" h="786758">
                    <a:moveTo>
                      <a:pt x="377999" y="0"/>
                    </a:moveTo>
                    <a:lnTo>
                      <a:pt x="2107127" y="0"/>
                    </a:lnTo>
                    <a:lnTo>
                      <a:pt x="2485125" y="686305"/>
                    </a:lnTo>
                    <a:lnTo>
                      <a:pt x="2481347" y="686305"/>
                    </a:lnTo>
                    <a:lnTo>
                      <a:pt x="2486368" y="690175"/>
                    </a:lnTo>
                    <a:cubicBezTo>
                      <a:pt x="2486368" y="743516"/>
                      <a:pt x="1929776" y="786758"/>
                      <a:pt x="1243184" y="786758"/>
                    </a:cubicBezTo>
                    <a:cubicBezTo>
                      <a:pt x="556592" y="786758"/>
                      <a:pt x="0" y="743516"/>
                      <a:pt x="0" y="690175"/>
                    </a:cubicBezTo>
                    <a:lnTo>
                      <a:pt x="5022" y="686305"/>
                    </a:lnTo>
                    <a:lnTo>
                      <a:pt x="1" y="68630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b="1" dirty="0"/>
                  <a:t>流程固定且繁琐</a:t>
                </a:r>
              </a:p>
            </p:txBody>
          </p:sp>
          <p:sp>
            <p:nvSpPr>
              <p:cNvPr id="44" name="2">
                <a:extLst>
                  <a:ext uri="{FF2B5EF4-FFF2-40B4-BE49-F238E27FC236}">
                    <a16:creationId xmlns:a16="http://schemas.microsoft.com/office/drawing/2014/main" id="{6778AE23-4BDB-0D34-D6E8-91B77EBD93EB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5607703" y="2045649"/>
                <a:ext cx="976593" cy="9789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zh-CN" altLang="en-US"/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FA2A1D7D-8506-8A92-23D7-4F55F677543B}"/>
                </a:ext>
              </a:extLst>
            </p:cNvPr>
            <p:cNvGrpSpPr/>
            <p:nvPr/>
          </p:nvGrpSpPr>
          <p:grpSpPr>
            <a:xfrm>
              <a:off x="5446644" y="929624"/>
              <a:ext cx="2393161" cy="3515101"/>
              <a:chOff x="5446644" y="929624"/>
              <a:chExt cx="2393161" cy="3515101"/>
            </a:xfrm>
          </p:grpSpPr>
          <p:sp>
            <p:nvSpPr>
              <p:cNvPr id="30" name="Index-1">
                <a:extLst>
                  <a:ext uri="{FF2B5EF4-FFF2-40B4-BE49-F238E27FC236}">
                    <a16:creationId xmlns:a16="http://schemas.microsoft.com/office/drawing/2014/main" id="{560979B1-4F7D-B8A2-3EA1-2DB3D11F877F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5446644" y="929624"/>
                <a:ext cx="1298718" cy="1489998"/>
              </a:xfrm>
              <a:custGeom>
                <a:avLst/>
                <a:gdLst>
                  <a:gd name="connsiteX0" fmla="*/ 749171 w 1498343"/>
                  <a:gd name="connsiteY0" fmla="*/ 0 h 1457110"/>
                  <a:gd name="connsiteX1" fmla="*/ 1491855 w 1498343"/>
                  <a:gd name="connsiteY1" fmla="*/ 1348439 h 1457110"/>
                  <a:gd name="connsiteX2" fmla="*/ 1494475 w 1498343"/>
                  <a:gd name="connsiteY2" fmla="*/ 1350652 h 1457110"/>
                  <a:gd name="connsiteX3" fmla="*/ 1497925 w 1498343"/>
                  <a:gd name="connsiteY3" fmla="*/ 1359460 h 1457110"/>
                  <a:gd name="connsiteX4" fmla="*/ 1498342 w 1498343"/>
                  <a:gd name="connsiteY4" fmla="*/ 1360217 h 1457110"/>
                  <a:gd name="connsiteX5" fmla="*/ 1498222 w 1498343"/>
                  <a:gd name="connsiteY5" fmla="*/ 1360217 h 1457110"/>
                  <a:gd name="connsiteX6" fmla="*/ 1498343 w 1498343"/>
                  <a:gd name="connsiteY6" fmla="*/ 1360527 h 1457110"/>
                  <a:gd name="connsiteX7" fmla="*/ 749172 w 1498343"/>
                  <a:gd name="connsiteY7" fmla="*/ 1457110 h 1457110"/>
                  <a:gd name="connsiteX8" fmla="*/ 1 w 1498343"/>
                  <a:gd name="connsiteY8" fmla="*/ 1360527 h 1457110"/>
                  <a:gd name="connsiteX9" fmla="*/ 123 w 1498343"/>
                  <a:gd name="connsiteY9" fmla="*/ 1360217 h 1457110"/>
                  <a:gd name="connsiteX10" fmla="*/ 0 w 1498343"/>
                  <a:gd name="connsiteY10" fmla="*/ 1360217 h 1457110"/>
                  <a:gd name="connsiteX11" fmla="*/ 424 w 1498343"/>
                  <a:gd name="connsiteY11" fmla="*/ 1359448 h 1457110"/>
                  <a:gd name="connsiteX12" fmla="*/ 3869 w 1498343"/>
                  <a:gd name="connsiteY12" fmla="*/ 1350652 h 1457110"/>
                  <a:gd name="connsiteX13" fmla="*/ 6486 w 1498343"/>
                  <a:gd name="connsiteY13" fmla="*/ 1348442 h 145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98343" h="1457110">
                    <a:moveTo>
                      <a:pt x="749171" y="0"/>
                    </a:moveTo>
                    <a:lnTo>
                      <a:pt x="1491855" y="1348439"/>
                    </a:lnTo>
                    <a:lnTo>
                      <a:pt x="1494475" y="1350652"/>
                    </a:lnTo>
                    <a:lnTo>
                      <a:pt x="1497925" y="1359460"/>
                    </a:lnTo>
                    <a:lnTo>
                      <a:pt x="1498342" y="1360217"/>
                    </a:lnTo>
                    <a:lnTo>
                      <a:pt x="1498222" y="1360217"/>
                    </a:lnTo>
                    <a:lnTo>
                      <a:pt x="1498343" y="1360527"/>
                    </a:lnTo>
                    <a:cubicBezTo>
                      <a:pt x="1498343" y="1413868"/>
                      <a:pt x="1162928" y="1457110"/>
                      <a:pt x="749172" y="1457110"/>
                    </a:cubicBezTo>
                    <a:cubicBezTo>
                      <a:pt x="335416" y="1457110"/>
                      <a:pt x="1" y="1413868"/>
                      <a:pt x="1" y="1360527"/>
                    </a:cubicBezTo>
                    <a:lnTo>
                      <a:pt x="123" y="1360217"/>
                    </a:lnTo>
                    <a:lnTo>
                      <a:pt x="0" y="1360217"/>
                    </a:lnTo>
                    <a:lnTo>
                      <a:pt x="424" y="1359448"/>
                    </a:lnTo>
                    <a:lnTo>
                      <a:pt x="3869" y="1350652"/>
                    </a:lnTo>
                    <a:lnTo>
                      <a:pt x="6486" y="13484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b="1" dirty="0"/>
                  <a:t>研究重点</a:t>
                </a:r>
              </a:p>
            </p:txBody>
          </p:sp>
          <p:sp>
            <p:nvSpPr>
              <p:cNvPr id="31" name="1">
                <a:extLst>
                  <a:ext uri="{FF2B5EF4-FFF2-40B4-BE49-F238E27FC236}">
                    <a16:creationId xmlns:a16="http://schemas.microsoft.com/office/drawing/2014/main" id="{F05AFAC7-8953-1CBE-08CB-25687F839D95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6354265" y="973917"/>
                <a:ext cx="1485540" cy="3470808"/>
              </a:xfrm>
              <a:custGeom>
                <a:avLst/>
                <a:gdLst>
                  <a:gd name="connsiteX0" fmla="*/ 975551 w 975550"/>
                  <a:gd name="connsiteY0" fmla="*/ 1636732 h 1636731"/>
                  <a:gd name="connsiteX1" fmla="*/ 0 w 975550"/>
                  <a:gd name="connsiteY1" fmla="*/ 0 h 1636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5550" h="1636731">
                    <a:moveTo>
                      <a:pt x="975551" y="1636732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rnd">
                <a:solidFill>
                  <a:schemeClr val="tx2">
                    <a:lumMod val="75000"/>
                    <a:lumOff val="25000"/>
                  </a:schemeClr>
                </a:solidFill>
                <a:prstDash val="lgDash"/>
                <a:round/>
                <a:tailEnd type="triangle" w="lg" len="lg"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ea"/>
                  <a:sym typeface="+mn-lt"/>
                </a:endParaRPr>
              </a:p>
            </p:txBody>
          </p:sp>
        </p:grpSp>
      </p:grp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38E21498-00CD-21B4-1ECE-7985E7023D98}"/>
              </a:ext>
            </a:extLst>
          </p:cNvPr>
          <p:cNvCxnSpPr>
            <a:stCxn id="6" idx="3"/>
          </p:cNvCxnSpPr>
          <p:nvPr/>
        </p:nvCxnSpPr>
        <p:spPr>
          <a:xfrm>
            <a:off x="5328558" y="1646842"/>
            <a:ext cx="1475690" cy="3488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5873FF4B-CD33-F106-4D1A-1D82CB417F9A}"/>
              </a:ext>
            </a:extLst>
          </p:cNvPr>
          <p:cNvCxnSpPr>
            <a:cxnSpLocks/>
            <a:stCxn id="52" idx="3"/>
          </p:cNvCxnSpPr>
          <p:nvPr/>
        </p:nvCxnSpPr>
        <p:spPr>
          <a:xfrm flipV="1">
            <a:off x="5328558" y="3226948"/>
            <a:ext cx="947855" cy="2336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48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0" grpId="0" animBg="1"/>
      <p:bldP spid="48" grpId="0" animBg="1"/>
      <p:bldP spid="49" grpId="0"/>
      <p:bldP spid="51" grpId="0"/>
      <p:bldP spid="52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39BD6-A056-2D29-63E0-203B34144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FFB72F3-8749-5E15-1204-6A462DEB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D020CDF-1250-DC4D-6D17-9097BBAA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205" y="144061"/>
            <a:ext cx="4208283" cy="510563"/>
          </a:xfrm>
          <a:prstGeom prst="rect">
            <a:avLst/>
          </a:prstGeom>
        </p:spPr>
      </p:pic>
      <p:cxnSp>
        <p:nvCxnSpPr>
          <p:cNvPr id="5" name="直线连接符 7">
            <a:extLst>
              <a:ext uri="{FF2B5EF4-FFF2-40B4-BE49-F238E27FC236}">
                <a16:creationId xmlns:a16="http://schemas.microsoft.com/office/drawing/2014/main" id="{FFB43A72-946C-6C2A-E8CB-73493C488640}"/>
              </a:ext>
            </a:extLst>
          </p:cNvPr>
          <p:cNvCxnSpPr/>
          <p:nvPr/>
        </p:nvCxnSpPr>
        <p:spPr>
          <a:xfrm>
            <a:off x="628650" y="843558"/>
            <a:ext cx="8043838" cy="0"/>
          </a:xfrm>
          <a:prstGeom prst="line">
            <a:avLst/>
          </a:prstGeom>
          <a:ln w="50800" cap="rnd">
            <a:solidFill>
              <a:srgbClr val="3F3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059A6AE7-E43A-631B-B8FE-D056CF08837B}"/>
              </a:ext>
            </a:extLst>
          </p:cNvPr>
          <p:cNvSpPr/>
          <p:nvPr/>
        </p:nvSpPr>
        <p:spPr>
          <a:xfrm>
            <a:off x="3165349" y="1347614"/>
            <a:ext cx="2664296" cy="327756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BF98187-6864-779B-B3EE-D794E57DDA1B}"/>
              </a:ext>
            </a:extLst>
          </p:cNvPr>
          <p:cNvSpPr/>
          <p:nvPr/>
        </p:nvSpPr>
        <p:spPr>
          <a:xfrm>
            <a:off x="704315" y="1366480"/>
            <a:ext cx="1224136" cy="86409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信号采集系统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19E3CEE-29B6-21B5-0739-0F0098F27E3F}"/>
              </a:ext>
            </a:extLst>
          </p:cNvPr>
          <p:cNvSpPr/>
          <p:nvPr/>
        </p:nvSpPr>
        <p:spPr>
          <a:xfrm>
            <a:off x="6922629" y="3761085"/>
            <a:ext cx="1368152" cy="86409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核信号发生器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281061D-7CBE-65E9-6EDC-EEAA703CDD1F}"/>
              </a:ext>
            </a:extLst>
          </p:cNvPr>
          <p:cNvCxnSpPr/>
          <p:nvPr/>
        </p:nvCxnSpPr>
        <p:spPr>
          <a:xfrm>
            <a:off x="1941213" y="1851669"/>
            <a:ext cx="1224136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7111F67-6FDA-4B73-37FD-A7B2879C9F35}"/>
              </a:ext>
            </a:extLst>
          </p:cNvPr>
          <p:cNvCxnSpPr>
            <a:cxnSpLocks/>
          </p:cNvCxnSpPr>
          <p:nvPr/>
        </p:nvCxnSpPr>
        <p:spPr>
          <a:xfrm flipH="1">
            <a:off x="1928451" y="1491630"/>
            <a:ext cx="1224136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5297945-3021-E73A-56AB-E9F3297A5EC9}"/>
              </a:ext>
            </a:extLst>
          </p:cNvPr>
          <p:cNvCxnSpPr>
            <a:cxnSpLocks/>
          </p:cNvCxnSpPr>
          <p:nvPr/>
        </p:nvCxnSpPr>
        <p:spPr>
          <a:xfrm flipH="1">
            <a:off x="1928451" y="1995685"/>
            <a:ext cx="1224136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824FB35-7FF7-9C86-AAA0-5380AEAA2209}"/>
              </a:ext>
            </a:extLst>
          </p:cNvPr>
          <p:cNvSpPr/>
          <p:nvPr/>
        </p:nvSpPr>
        <p:spPr>
          <a:xfrm>
            <a:off x="3325950" y="2325373"/>
            <a:ext cx="1224137" cy="9645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编码器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51B994C-4676-C710-1653-6EEF2D653B7E}"/>
              </a:ext>
            </a:extLst>
          </p:cNvPr>
          <p:cNvSpPr/>
          <p:nvPr/>
        </p:nvSpPr>
        <p:spPr>
          <a:xfrm>
            <a:off x="3322078" y="3484632"/>
            <a:ext cx="1224136" cy="9645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解码器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951BDB7-CD43-886A-65ED-1DA1CB64FD26}"/>
              </a:ext>
            </a:extLst>
          </p:cNvPr>
          <p:cNvSpPr/>
          <p:nvPr/>
        </p:nvSpPr>
        <p:spPr>
          <a:xfrm>
            <a:off x="4637292" y="2325373"/>
            <a:ext cx="485660" cy="21238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自动化工具链</a:t>
            </a: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238058C4-A249-6584-ED8D-9A5001F76F62}"/>
              </a:ext>
            </a:extLst>
          </p:cNvPr>
          <p:cNvCxnSpPr>
            <a:cxnSpLocks/>
          </p:cNvCxnSpPr>
          <p:nvPr/>
        </p:nvCxnSpPr>
        <p:spPr>
          <a:xfrm>
            <a:off x="5833078" y="4193133"/>
            <a:ext cx="1089551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25C40821-2A15-EA74-A945-761C814D87C7}"/>
              </a:ext>
            </a:extLst>
          </p:cNvPr>
          <p:cNvSpPr txBox="1"/>
          <p:nvPr/>
        </p:nvSpPr>
        <p:spPr>
          <a:xfrm>
            <a:off x="580861" y="2945698"/>
            <a:ext cx="24326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生成信号采集的初始固件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传输采集信号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AIGC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服务器根据</a:t>
            </a:r>
            <a:r>
              <a:rPr lang="zh-CN" altLang="en-US" dirty="0"/>
              <a:t>②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训练模型，接入自动化工具链生成新固件下载到板卡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     （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过程可迭代）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E670A6A-A2ED-AB0D-3B81-FAA1442E1A8A}"/>
              </a:ext>
            </a:extLst>
          </p:cNvPr>
          <p:cNvSpPr txBox="1"/>
          <p:nvPr/>
        </p:nvSpPr>
        <p:spPr>
          <a:xfrm>
            <a:off x="6087015" y="1318967"/>
            <a:ext cx="24414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描述需要模拟的放射源环境（探测器类型，放射源种类，强度，噪声等）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AIGC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服务器根据</a:t>
            </a:r>
            <a:r>
              <a:rPr lang="zh-CN" altLang="en-US" dirty="0"/>
              <a:t>①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描述产生模型，接入自动化工具链生成固件下载到板卡</a:t>
            </a:r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B3BE05E2-4FC1-C5BC-8242-CC2C468B7244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5833078" y="3209440"/>
            <a:ext cx="1089551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BC7DAE91-A608-7326-2164-D18A205D7BEA}"/>
              </a:ext>
            </a:extLst>
          </p:cNvPr>
          <p:cNvSpPr/>
          <p:nvPr/>
        </p:nvSpPr>
        <p:spPr>
          <a:xfrm>
            <a:off x="6922629" y="2777392"/>
            <a:ext cx="1368152" cy="86409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需求描述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（文字，公式）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0140B02-9728-F4B5-8299-85D609FFD6D2}"/>
              </a:ext>
            </a:extLst>
          </p:cNvPr>
          <p:cNvSpPr txBox="1"/>
          <p:nvPr/>
        </p:nvSpPr>
        <p:spPr>
          <a:xfrm>
            <a:off x="567194" y="220180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预期目标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FF39EE5-28AE-9A33-9722-22964A86F442}"/>
              </a:ext>
            </a:extLst>
          </p:cNvPr>
          <p:cNvSpPr txBox="1"/>
          <p:nvPr/>
        </p:nvSpPr>
        <p:spPr>
          <a:xfrm>
            <a:off x="3489168" y="1563637"/>
            <a:ext cx="22322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核电子学</a:t>
            </a:r>
            <a:r>
              <a:rPr lang="en-US" altLang="zh-CN" dirty="0"/>
              <a:t>AIGC</a:t>
            </a:r>
            <a:r>
              <a:rPr lang="zh-CN" altLang="en-US" dirty="0"/>
              <a:t>服务器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4AA211-E256-2899-0BD9-2957CB2C88E3}"/>
              </a:ext>
            </a:extLst>
          </p:cNvPr>
          <p:cNvSpPr/>
          <p:nvPr/>
        </p:nvSpPr>
        <p:spPr>
          <a:xfrm>
            <a:off x="5226979" y="2945698"/>
            <a:ext cx="485660" cy="15034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语义理解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DC2E1A6-C1CE-55B8-DFC1-CC9030D76163}"/>
              </a:ext>
            </a:extLst>
          </p:cNvPr>
          <p:cNvSpPr txBox="1"/>
          <p:nvPr/>
        </p:nvSpPr>
        <p:spPr>
          <a:xfrm>
            <a:off x="2331390" y="1197573"/>
            <a:ext cx="41379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</a:rPr>
              <a:t>①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487906E-1E7B-98CD-6B9C-850FA17C8971}"/>
              </a:ext>
            </a:extLst>
          </p:cNvPr>
          <p:cNvSpPr txBox="1"/>
          <p:nvPr/>
        </p:nvSpPr>
        <p:spPr>
          <a:xfrm>
            <a:off x="6212503" y="2939802"/>
            <a:ext cx="41379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①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8ADC6D4-DE56-1B2C-586B-288C3FD9B630}"/>
              </a:ext>
            </a:extLst>
          </p:cNvPr>
          <p:cNvSpPr txBox="1"/>
          <p:nvPr/>
        </p:nvSpPr>
        <p:spPr>
          <a:xfrm>
            <a:off x="2331390" y="1593617"/>
            <a:ext cx="45918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</a:rPr>
              <a:t>②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4D07B12-57BB-3EAD-16FD-9FACBF612FE0}"/>
              </a:ext>
            </a:extLst>
          </p:cNvPr>
          <p:cNvSpPr txBox="1"/>
          <p:nvPr/>
        </p:nvSpPr>
        <p:spPr>
          <a:xfrm>
            <a:off x="6212503" y="3911065"/>
            <a:ext cx="45918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②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242A6C1-9750-E9DC-0A82-7F4D83C045E6}"/>
              </a:ext>
            </a:extLst>
          </p:cNvPr>
          <p:cNvSpPr txBox="1"/>
          <p:nvPr/>
        </p:nvSpPr>
        <p:spPr>
          <a:xfrm>
            <a:off x="2331390" y="1965494"/>
            <a:ext cx="34178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290318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5" grpId="0" animBg="1"/>
      <p:bldP spid="26" grpId="0" animBg="1"/>
      <p:bldP spid="28" grpId="0" animBg="1"/>
      <p:bldP spid="29" grpId="0" animBg="1"/>
      <p:bldP spid="35" grpId="0"/>
      <p:bldP spid="36" grpId="0"/>
      <p:bldP spid="38" grpId="0" animBg="1"/>
      <p:bldP spid="7" grpId="0"/>
      <p:bldP spid="8" grpId="0" animBg="1"/>
      <p:bldP spid="12" grpId="0"/>
      <p:bldP spid="13" grpId="0"/>
      <p:bldP spid="16" grpId="0"/>
      <p:bldP spid="20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11560" y="1563638"/>
            <a:ext cx="7611762" cy="497247"/>
          </a:xfrm>
        </p:spPr>
        <p:txBody>
          <a:bodyPr>
            <a:noAutofit/>
          </a:bodyPr>
          <a:lstStyle/>
          <a:p>
            <a:r>
              <a:rPr lang="zh-CN" altLang="en-US" sz="4400" b="1" dirty="0">
                <a:latin typeface="Arial" panose="020B0604020202020204" pitchFamily="34" charset="0"/>
                <a:ea typeface="微软雅黑" panose="020B0503020204020204" pitchFamily="34" charset="-122"/>
                <a:cs typeface="SimHei" charset="-122"/>
              </a:rPr>
              <a:t>谢谢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7FE-988E-4921-8A28-8B2B9492783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9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037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8"/>
    </mc:Choice>
    <mc:Fallback xmlns="">
      <p:transition spd="slow" advTm="2658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217"/>
  <p:tag name="OP_SCP_COMPONENT_INFO" val="{&quot;title&quot;:&quot;扁平1项棱锥PPT组件&quot;,&quot;description&quot;:&quot;扁平1项棱锥PPT组件&quot;,&quot;keywords&quot;:[&quot;扁平&quot;,&quot;1项&quot;,&quot;棱锥&quot;,&quot;PPT组件&quot;],&quot;labels&quot;:[]}"/>
  <p:tag name="OP_SCP_GROUP_ID" val="23c52fb7-72b1-2a88-e247-a58824044ad9"/>
  <p:tag name="OP_SCP_ITEM_COUNT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1157"/>
  <p:tag name="OP_SCP_COMPONENT_INFO" val="{&quot;title&quot;:&quot;渐变4项棱锥PPT组件&quot;,&quot;description&quot;:&quot;渐变4项棱锥PPT组件：四项棱锥展示，信息对比清晰，设计简洁大方。&quot;,&quot;keywords&quot;:[&quot;渐变&quot;,&quot;4项&quot;,&quot;棱锥&quot;,&quot;PPT组件&quot;],&quot;labels&quot;:[]}"/>
  <p:tag name="OP_SCP_GROUP_ID" val="7fb9f548-5453-2b40-6b99-3d0dc27c13eb"/>
  <p:tag name="OP_SCP_ITEM_COUNT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1"/>
  <p:tag name="OP_SCP_DEFAULT_TEXT" val="0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2"/>
  <p:tag name="OP_SCP_DEFAULT_TEXT" val="0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3"/>
  <p:tag name="OP_SCP_DEFAULT_TEXT" val="0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Body"/>
  <p:tag name="OP_SCP_ITEM_INDEX" val="1"/>
  <p:tag name="OP_SCP_DEFAULT_TEXT" val="单击此处添加文本，单击此处添加文本，单击此处添加文本，单击此处添加文本，单击此处添加文本。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1"/>
  <p:tag name="OP_SCP_DEFAULT_TEXT" val="添加标题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217"/>
  <p:tag name="OP_SCP_COMPONENT_INFO" val="{&quot;title&quot;:&quot;扁平1项棱锥PPT组件&quot;,&quot;description&quot;:&quot;扁平1项棱锥PPT组件&quot;,&quot;keywords&quot;:[&quot;扁平&quot;,&quot;1项&quot;,&quot;棱锥&quot;,&quot;PPT组件&quot;],&quot;labels&quot;:[]}"/>
  <p:tag name="OP_SCP_GROUP_ID" val="23c52fb7-72b1-2a88-e247-a58824044ad9"/>
  <p:tag name="OP_SCP_ITEM_COUNT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Body"/>
  <p:tag name="OP_SCP_ITEM_INDEX" val="1"/>
  <p:tag name="OP_SCP_DEFAULT_TEXT" val="单击此处添加文本，单击此处添加文本，单击此处添加文本，单击此处添加文本，单击此处添加文本。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1"/>
  <p:tag name="OP_SCP_DEFAULT_TEXT" val="添加标题"/>
</p:tagLst>
</file>

<file path=ppt/theme/theme1.xml><?xml version="1.0" encoding="utf-8"?>
<a:theme xmlns:a="http://schemas.openxmlformats.org/drawingml/2006/main" name="Office Theme">
  <a:themeElements>
    <a:clrScheme name="Office 主题">
      <a:dk1>
        <a:srgbClr val="000000"/>
      </a:dk1>
      <a:lt1>
        <a:srgbClr val="FFFFFF"/>
      </a:lt1>
      <a:dk2>
        <a:srgbClr val="18390F"/>
      </a:dk2>
      <a:lt2>
        <a:srgbClr val="FFFFFF"/>
      </a:lt2>
      <a:accent1>
        <a:srgbClr val="259978"/>
      </a:accent1>
      <a:accent2>
        <a:srgbClr val="8CBE4D"/>
      </a:accent2>
      <a:accent3>
        <a:srgbClr val="3EAECC"/>
      </a:accent3>
      <a:accent4>
        <a:srgbClr val="2370A7"/>
      </a:accent4>
      <a:accent5>
        <a:srgbClr val="B54922"/>
      </a:accent5>
      <a:accent6>
        <a:srgbClr val="EFA136"/>
      </a:accent6>
      <a:hlink>
        <a:srgbClr val="0563C1"/>
      </a:hlink>
      <a:folHlink>
        <a:srgbClr val="954F72"/>
      </a:folHlink>
    </a:clrScheme>
    <a:fontScheme name="fon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13794</TotalTime>
  <Words>319</Words>
  <Application>Microsoft Office PowerPoint</Application>
  <PresentationFormat>全屏显示(16:9)</PresentationFormat>
  <Paragraphs>92</Paragraphs>
  <Slides>9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6" baseType="lpstr">
      <vt:lpstr>等线</vt:lpstr>
      <vt:lpstr>等线</vt:lpstr>
      <vt:lpstr>宋体</vt:lpstr>
      <vt:lpstr>微软雅黑</vt:lpstr>
      <vt:lpstr>Arial</vt:lpstr>
      <vt:lpstr>Wingdings</vt:lpstr>
      <vt:lpstr>Office Theme</vt:lpstr>
      <vt:lpstr>基于AIGC的核脉冲 检测与生成技术研究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博士课题中期答辩报告</dc:title>
  <dc:creator>zou zoe</dc:creator>
  <cp:lastModifiedBy>yao yang</cp:lastModifiedBy>
  <cp:revision>539</cp:revision>
  <dcterms:created xsi:type="dcterms:W3CDTF">2020-10-26T02:38:52Z</dcterms:created>
  <dcterms:modified xsi:type="dcterms:W3CDTF">2024-10-15T08:39:18Z</dcterms:modified>
</cp:coreProperties>
</file>