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Override PartName="/customXml/itemProps1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105" r:id="rId3"/>
    <p:sldId id="1764" r:id="rId4"/>
    <p:sldId id="1694" r:id="rId5"/>
    <p:sldId id="1531" r:id="rId6"/>
    <p:sldId id="1766" r:id="rId7"/>
    <p:sldId id="1767" r:id="rId8"/>
    <p:sldId id="1756" r:id="rId9"/>
    <p:sldId id="1532" r:id="rId10"/>
    <p:sldId id="1770" r:id="rId11"/>
    <p:sldId id="1759" r:id="rId12"/>
    <p:sldId id="1763" r:id="rId13"/>
    <p:sldId id="1761" r:id="rId14"/>
    <p:sldId id="1760" r:id="rId15"/>
    <p:sldId id="1762" r:id="rId16"/>
    <p:sldId id="1769" r:id="rId17"/>
    <p:sldId id="1768" r:id="rId18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GillSans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1" userDrawn="1">
          <p15:clr>
            <a:srgbClr val="A4A3A4"/>
          </p15:clr>
        </p15:guide>
        <p15:guide id="2" pos="28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feng" initials="" lastIdx="4" clrIdx="0"/>
  <p:cmAuthor id="2" name="未知用户1" initials="未知用户1" lastIdx="4" clrIdx="1"/>
  <p:cmAuthor id="3" name="未知用户2" initials="未知用户2" lastIdx="0" clrIdx="2"/>
  <p:cmAuthor id="4" name="webuser" initials="webuser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333FF"/>
    <a:srgbClr val="FFFFCC"/>
    <a:srgbClr val="00FF00"/>
    <a:srgbClr val="FF00FF"/>
    <a:srgbClr val="0099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A02840E-C52D-46D7-9788-A64A860AB429}" styleName="表样式 1 1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2">
              <a:lumMod val="10000"/>
              <a:lumOff val="90000"/>
            </a:schemeClr>
          </a:solidFill>
        </a:fill>
      </a:tcStyle>
    </a:band2H>
    <a:band1V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2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2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</a:ln>
          </a:top>
          <a:bottom>
            <a:ln w="9525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481" autoAdjust="0"/>
  </p:normalViewPr>
  <p:slideViewPr>
    <p:cSldViewPr showGuides="1">
      <p:cViewPr varScale="1">
        <p:scale>
          <a:sx n="64" d="100"/>
          <a:sy n="64" d="100"/>
        </p:scale>
        <p:origin x="648" y="54"/>
      </p:cViewPr>
      <p:guideLst>
        <p:guide orient="horz" pos="2301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5.xml"/><Relationship Id="rId26" Type="http://schemas.openxmlformats.org/officeDocument/2006/relationships/customXml" Target="../customXml/item1.xml"/><Relationship Id="rId25" Type="http://schemas.openxmlformats.org/officeDocument/2006/relationships/customXmlProps" Target="../customXml/itemProps1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noProof="0"/>
              <a:t>Click to edit Master text styles</a:t>
            </a:r>
            <a:endParaRPr lang="en-GB" noProof="0"/>
          </a:p>
          <a:p>
            <a:pPr lvl="1"/>
            <a:r>
              <a:rPr lang="en-GB" noProof="0"/>
              <a:t>Second level</a:t>
            </a:r>
            <a:endParaRPr lang="en-GB" noProof="0"/>
          </a:p>
          <a:p>
            <a:pPr lvl="2"/>
            <a:r>
              <a:rPr lang="en-GB" noProof="0"/>
              <a:t>Third level</a:t>
            </a:r>
            <a:endParaRPr lang="en-GB" noProof="0"/>
          </a:p>
          <a:p>
            <a:pPr lvl="3"/>
            <a:r>
              <a:rPr lang="en-GB" noProof="0"/>
              <a:t>Fourth level</a:t>
            </a:r>
            <a:endParaRPr lang="en-GB" noProof="0"/>
          </a:p>
          <a:p>
            <a:pPr lvl="4"/>
            <a:r>
              <a:rPr lang="en-GB" noProof="0"/>
              <a:t>Fifth level</a:t>
            </a:r>
            <a:endParaRPr lang="en-GB" noProof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ffectLst/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F87F714-DEA0-49EF-9ACC-FAD439BF08F5}" type="slidenum">
              <a:rPr lang="en-GB" altLang="zh-CN"/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575"/>
            <a:ext cx="3886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524000"/>
            <a:ext cx="7010400" cy="1143000"/>
          </a:xfrm>
          <a:noFill/>
        </p:spPr>
        <p:txBody>
          <a:bodyPr wrap="none" lIns="91440" tIns="45720" rIns="91440" bIns="45720"/>
          <a:lstStyle>
            <a:lvl1pPr marL="0">
              <a:defRPr b="0">
                <a:solidFill>
                  <a:srgbClr val="0026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124200"/>
            <a:ext cx="7010400" cy="838200"/>
          </a:xfrm>
          <a:ln w="9525"/>
        </p:spPr>
        <p:txBody>
          <a:bodyPr wrap="none"/>
          <a:lstStyle>
            <a:lvl1pPr marL="0" indent="0">
              <a:buFont typeface="Wingdings" panose="05000000000000000000" pitchFamily="2" charset="2"/>
              <a:buNone/>
              <a:defRPr sz="3200" b="1"/>
            </a:lvl1pPr>
          </a:lstStyle>
          <a:p>
            <a:r>
              <a:rPr lang="en-GB"/>
              <a:t>Click to edit Master subtitle style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0" y="59436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>
                <a:effectLst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9084-BEFF-4262-A58A-97B79DB0E9D6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48488" y="331788"/>
            <a:ext cx="1966912" cy="5195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42988" y="331788"/>
            <a:ext cx="5753100" cy="5195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B8FB-E919-4202-9F1C-C7CA33F27175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81C9-CB9D-47DB-9545-7CDFB9A12CEA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BE03-59F9-4647-9694-00B3B6C1EFC7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2988" y="1412875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67288" y="1412875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E820-5EE1-4E62-822E-9B2E60F07FC2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19056" cy="65293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EAAD-26A7-4685-B1F7-77642A199F65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EE8-5D28-47D3-88BA-750BAD5C5F67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2061865" cy="11024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A19B-88E5-4C0A-A1C1-C1F1621B6FF8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E22-C949-43E4-8D68-ADFE44B93006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2230" y="405130"/>
            <a:ext cx="7407275" cy="658495"/>
          </a:xfrm>
          <a:prstGeom prst="rect">
            <a:avLst/>
          </a:prstGeom>
          <a:solidFill>
            <a:srgbClr val="00267F"/>
          </a:solidFill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GB" altLang="zh-CN"/>
              <a:t>	</a:t>
            </a:r>
            <a:endParaRPr lang="en-GB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412875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zh-CN"/>
              <a:t>Click to edit Master text styles</a:t>
            </a:r>
            <a:endParaRPr lang="en-GB" altLang="zh-CN"/>
          </a:p>
          <a:p>
            <a:pPr lvl="1"/>
            <a:r>
              <a:rPr lang="en-GB" altLang="zh-CN"/>
              <a:t>Second level</a:t>
            </a:r>
            <a:endParaRPr lang="en-GB" altLang="zh-CN"/>
          </a:p>
          <a:p>
            <a:pPr lvl="2"/>
            <a:r>
              <a:rPr lang="en-GB" altLang="zh-CN"/>
              <a:t>Third level</a:t>
            </a:r>
            <a:endParaRPr lang="en-GB" altLang="zh-CN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096000"/>
            <a:ext cx="1143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40A502-3C85-439B-ACA4-581F708DB322}" type="slidenum">
              <a:rPr lang="en-GB" altLang="zh-CN"/>
            </a:fld>
            <a:endParaRPr lang="en-GB" altLang="zh-CN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lnSpc>
                <a:spcPct val="130000"/>
              </a:lnSpc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11" descr="logo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2"/>
          <a:stretch>
            <a:fillRect/>
          </a:stretch>
        </p:blipFill>
        <p:spPr bwMode="auto">
          <a:xfrm>
            <a:off x="152400" y="3556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2pPr>
      <a:lvl3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3pPr>
      <a:lvl4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4pPr>
      <a:lvl5pPr marL="384175" indent="-3841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5pPr>
      <a:lvl6pPr marL="8413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6pPr>
      <a:lvl7pPr marL="12985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7pPr>
      <a:lvl8pPr marL="17557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8pPr>
      <a:lvl9pPr marL="221297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 sz="2400">
          <a:solidFill>
            <a:srgbClr val="0026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>
          <a:solidFill>
            <a:srgbClr val="0026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80000"/>
        <a:buFont typeface="Wingdings" panose="05000000000000000000" pitchFamily="2" charset="2"/>
        <a:buChar char="è"/>
        <a:defRPr>
          <a:solidFill>
            <a:srgbClr val="0026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5394"/>
        </a:buClr>
        <a:buSzPct val="130000"/>
        <a:buChar char="•"/>
        <a:defRPr>
          <a:solidFill>
            <a:srgbClr val="1F5394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11" Type="http://schemas.openxmlformats.org/officeDocument/2006/relationships/image" Target="../media/image19.jpe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7.png"/><Relationship Id="rId7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tags" Target="../tags/tag5.xml"/><Relationship Id="rId4" Type="http://schemas.openxmlformats.org/officeDocument/2006/relationships/image" Target="../media/image25.png"/><Relationship Id="rId3" Type="http://schemas.openxmlformats.org/officeDocument/2006/relationships/tags" Target="../tags/tag4.xml"/><Relationship Id="rId2" Type="http://schemas.openxmlformats.org/officeDocument/2006/relationships/image" Target="../media/image24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image" Target="../media/image29.png"/><Relationship Id="rId11" Type="http://schemas.openxmlformats.org/officeDocument/2006/relationships/tags" Target="../tags/tag8.xml"/><Relationship Id="rId10" Type="http://schemas.openxmlformats.org/officeDocument/2006/relationships/image" Target="../media/image28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5.png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289050"/>
            <a:ext cx="7010400" cy="1715770"/>
          </a:xfrm>
        </p:spPr>
        <p:txBody>
          <a:bodyPr/>
          <a:p>
            <a:pPr algn="ctr"/>
            <a:br>
              <a:rPr lang="zh-CN"/>
            </a:br>
            <a:r>
              <a:rPr lang="en-US" altLang="zh-CN"/>
              <a:t>XAS</a:t>
            </a:r>
            <a:r>
              <a:rPr lang="zh-CN" altLang="en-US"/>
              <a:t>解析需求：三维和径向结构解析</a:t>
            </a:r>
            <a:br>
              <a:rPr lang="zh-CN"/>
            </a:br>
            <a:endParaRPr lang="zh-CN"/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124200"/>
            <a:ext cx="7010400" cy="1702435"/>
          </a:xfrm>
        </p:spPr>
        <p:txBody>
          <a:bodyPr/>
          <a:p>
            <a:pPr indent="-384175" algn="ctr">
              <a:buClrTx/>
              <a:buSzTx/>
              <a:buFontTx/>
            </a:pP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  <a:sym typeface="+mn-ea"/>
            </a:endParaRPr>
          </a:p>
          <a:p>
            <a:pPr indent="-384175" algn="ctr">
              <a:buClrTx/>
              <a:buSzTx/>
              <a:buFontTx/>
            </a:pP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赵海峰 展飞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尧浩东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韩雪</a:t>
            </a: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altLang="zh-CN" sz="2000" b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indent="-384175" algn="ctr">
              <a:buClrTx/>
              <a:buSzTx/>
              <a:buFontTx/>
            </a:pPr>
            <a:r>
              <a:rPr lang="zh-CN" alt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多学科</a:t>
            </a:r>
            <a:endParaRPr lang="zh-CN" altLang="en-US" sz="2000" b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indent="-384175" algn="ctr">
              <a:buClrTx/>
              <a:buSzTx/>
              <a:buFontTx/>
            </a:pPr>
            <a:r>
              <a:rPr lang="en-US" altLang="zh-CN" sz="2000" b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2024 10</a:t>
            </a:r>
            <a:endParaRPr lang="zh-CN" altLang="en-US" sz="2000" b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1143000" cy="457200"/>
          </a:xfrm>
        </p:spPr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XAS</a:t>
            </a:r>
            <a:r>
              <a:rPr lang="zh-CN" altLang="en-US" dirty="0">
                <a:sym typeface="+mn-ea"/>
              </a:rPr>
              <a:t>电子信息综合模型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0381C9-CB9D-47DB-9545-7CDFB9A12CEA}" type="slidenum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3815" y="3500755"/>
            <a:ext cx="3950335" cy="116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Phys. Chem. Chem. Phys., 2024, 26, 24477-24487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三维结构编码：加权原子中心对称函数</a:t>
            </a:r>
            <a:r>
              <a:rPr lang="en-US" altLang="zh-CN" sz="1400" b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wACSF</a:t>
            </a:r>
            <a:endParaRPr lang="en-US" altLang="zh-CN" sz="1400" b="0" noProof="0" dirty="0" err="1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en-US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电子波函数编码：从猜测（未优化）电子波函数，进而获得的部分态密度（</a:t>
            </a:r>
            <a:r>
              <a:rPr lang="en-US" altLang="zh-CN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p-DOS</a:t>
            </a:r>
            <a:r>
              <a:rPr lang="zh-CN" altLang="en-US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85" y="1240155"/>
            <a:ext cx="3173095" cy="1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85" y="5064760"/>
            <a:ext cx="3494405" cy="1570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76190" y="5373370"/>
            <a:ext cx="394208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DeepH</a:t>
            </a:r>
            <a:r>
              <a:rPr lang="zh-CN" altLang="en-US" sz="1400" b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优化的电子结构预测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Universal materials model of deep-learning density functional theory Hamiltonian. Science Bulletin, 2024.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875" y="1240155"/>
            <a:ext cx="4578350" cy="312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背景：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软线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XAS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提供了样品结构价态、配位场、电荷转移等丰富电子结构信息。开展此部分信息的深度在线解析，具有重要实践意义。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XAS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电子信息综合模型：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针对软线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XAS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定制化的模型研发：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三维结构：融合物理信息的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3DGNN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模型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电子结构信息：优化的电子结构信息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DeePH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等模型。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AI</a:t>
            </a:r>
            <a:r>
              <a:rPr lang="zh-CN" altLang="en-US"/>
              <a:t>算力需求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39750" y="1557020"/>
          <a:ext cx="7959725" cy="2128520"/>
        </p:xfrm>
        <a:graphic>
          <a:graphicData uri="http://schemas.openxmlformats.org/drawingml/2006/table">
            <a:tbl>
              <a:tblPr firstRow="1">
                <a:tableStyleId>{DA02840E-C52D-46D7-9788-A64A860AB429}</a:tableStyleId>
              </a:tblPr>
              <a:tblGrid>
                <a:gridCol w="3182620"/>
                <a:gridCol w="2673350"/>
                <a:gridCol w="2103755"/>
              </a:tblGrid>
              <a:tr h="5207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单次单卡训练所需卡时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项目每月所需的卡时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solidFill>
                      <a:srgbClr val="0070C0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XASDAML: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X</a:t>
                      </a: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射线吸收谱在线处理框架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600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</a:tr>
              <a:tr h="271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XAS3D: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XANES</a:t>
                      </a: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解析算法研发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1200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</a:tr>
              <a:tr h="5207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基于电子信息预测的吸收谱解析</a:t>
                      </a:r>
                      <a:endParaRPr 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500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9925" y="3992245"/>
            <a:ext cx="77127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线站数据在线处理相关的AI算法研究（目前主要基于吸收谱开展研究，如基于多元素多吸收边的XANES解析算法研发以及X射线吸收谱在线处理框架XASDAML的研发等）。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以下为主要需求AI计算资源的项目，预计这些项目每月共需2940卡时（以A800为基准），组内项目较多，最好能课题组独占使用。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需要3台 4卡A800 GPU服务器。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zh-CN" altLang="en-US" sz="3600"/>
              <a:t>感谢</a:t>
            </a:r>
            <a:endParaRPr lang="zh-CN" altLang="en-US" sz="3600"/>
          </a:p>
          <a:p>
            <a:pPr algn="ctr"/>
            <a:r>
              <a:rPr lang="zh-CN" altLang="en-US" sz="3600"/>
              <a:t>请各位批评指正</a:t>
            </a:r>
            <a:endParaRPr lang="zh-CN" altLang="en-US" sz="36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补充材料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ML+</a:t>
            </a:r>
            <a:r>
              <a:rPr lang="zh-CN" altLang="en-US" dirty="0"/>
              <a:t>电子信息</a:t>
            </a:r>
            <a:r>
              <a:rPr lang="en-US" altLang="zh-CN" dirty="0"/>
              <a:t>-&gt;XAS</a:t>
            </a:r>
            <a:r>
              <a:rPr lang="zh-CN" altLang="en-US" dirty="0"/>
              <a:t>预测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868" y="1090330"/>
            <a:ext cx="8272264" cy="4104456"/>
          </a:xfrm>
        </p:spPr>
        <p:txBody>
          <a:bodyPr/>
          <a:lstStyle/>
          <a:p>
            <a:r>
              <a:rPr lang="zh-CN" altLang="en-US" sz="1600" dirty="0"/>
              <a:t>文献方案</a:t>
            </a:r>
            <a:endParaRPr lang="en-US" altLang="zh-CN" sz="1600" dirty="0"/>
          </a:p>
          <a:p>
            <a:pPr lvl="1"/>
            <a:r>
              <a:rPr lang="zh-CN" altLang="en-US" sz="1600" dirty="0"/>
              <a:t>改进</a:t>
            </a:r>
            <a:endParaRPr lang="en-US" altLang="zh-CN" sz="1600" dirty="0"/>
          </a:p>
          <a:p>
            <a:pPr lvl="2"/>
            <a:r>
              <a:rPr lang="en-US" altLang="zh-CN" sz="1600" dirty="0"/>
              <a:t>GNN</a:t>
            </a:r>
            <a:endParaRPr lang="en-US" altLang="zh-CN" sz="1600" dirty="0"/>
          </a:p>
          <a:p>
            <a:pPr lvl="2"/>
            <a:r>
              <a:rPr lang="zh-CN" altLang="en-US" sz="1600" dirty="0"/>
              <a:t>优化的电子结构预测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DeepH</a:t>
            </a:r>
            <a:r>
              <a:rPr lang="en-US" altLang="zh-CN" sz="1600" dirty="0"/>
              <a:t>)</a:t>
            </a:r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0381C9-CB9D-47DB-9545-7CDFB9A12CEA}" type="slidenum">
              <a:rPr kumimoji="0" lang="en-GB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</a:fld>
            <a:endParaRPr kumimoji="0" lang="en-GB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2204" y="3660110"/>
            <a:ext cx="3782291" cy="31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Phys. Chem. Chem. Phys., 2024, 26, 24477-24487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illSans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74" y="1354973"/>
            <a:ext cx="3678073" cy="21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79070" y="4940935"/>
            <a:ext cx="871791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在第一性原理计算过程中，首先设置哈密顿量，然后通过自洽场（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SCF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）循环进行收敛。随后，可以通过核心轨道的电子激发来计算光谱。我们的深度神经网络（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DNN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）结合了基于加权原子中心对称函数（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wACSF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）的核结构描述符与从猜测（未优化）电子波函数中获得的部分态密度（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p-DOS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）。这个描述符随后被输入到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DNN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中，通过内部权重的迭代优化，建立从结构到光谱的前向映射。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illSans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83710" y="6543264"/>
            <a:ext cx="4588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https://arxiv.org/abs/2401.17015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illSans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0" y="2301445"/>
            <a:ext cx="4349366" cy="20941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-37943" y="4424923"/>
            <a:ext cx="8309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illSans" pitchFamily="34" charset="0"/>
                <a:ea typeface="黑体" panose="02010609060101010101" pitchFamily="49" charset="-122"/>
                <a:cs typeface="+mn-cs"/>
              </a:rPr>
              <a:t>Universal materials model of deep-learning density functional theory Hamiltonian. Science Bulletin, 2024.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GillSans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研究内容</a:t>
            </a:r>
            <a:r>
              <a:rPr lang="en-US" altLang="zh-CN"/>
              <a:t>3 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融合物理内容的模型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188085" y="6014720"/>
            <a:ext cx="5304155" cy="597535"/>
          </a:xfrm>
          <a:prstGeom prst="rect">
            <a:avLst/>
          </a:prstGeom>
          <a:noFill/>
          <a:ln w="57150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r>
              <a:rPr lang="en-US" altLang="zh-CN" sz="1600" b="0" kern="100" spc="4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“</a:t>
            </a:r>
            <a:r>
              <a:rPr lang="en-US" altLang="zh-CN" sz="1600" b="0" kern="100" spc="4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多能区多图</a:t>
            </a:r>
            <a:r>
              <a:rPr lang="en-US" altLang="zh-CN" sz="1600" b="0" kern="100" spc="4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”XAS图神经网络模型</a:t>
            </a:r>
            <a:r>
              <a:rPr lang="zh-CN" altLang="en-US" sz="1600" b="0" kern="100" spc="4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。</a:t>
            </a:r>
            <a:endParaRPr lang="zh-CN" altLang="en-US" sz="1600" b="0" kern="100" spc="4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/>
            </a:endParaRPr>
          </a:p>
          <a:p>
            <a:r>
              <a:rPr lang="zh-CN" altLang="en-US" sz="1600" b="0" kern="100" spc="4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图定义，物理量，特征函数为</a:t>
            </a:r>
            <a:r>
              <a:rPr lang="en-US" altLang="zh-CN" sz="1600" b="0" kern="100" spc="4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XAS</a:t>
            </a:r>
            <a:r>
              <a:rPr lang="zh-CN" altLang="en-US" sz="1600" b="0" kern="100" spc="4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各能区量体定裁</a:t>
            </a:r>
            <a:r>
              <a:rPr lang="zh-CN" altLang="en-US" sz="1600" kern="100" spc="4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Times New Roman" panose="02020603050405020304"/>
              </a:rPr>
              <a:t>。</a:t>
            </a:r>
            <a:endParaRPr lang="en-US" altLang="zh-CN" sz="1600" kern="100" spc="4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Times New Roman" panose="02020603050405020304"/>
            </a:endParaRPr>
          </a:p>
          <a:p>
            <a:endParaRPr lang="zh-CN" altLang="en-US" sz="16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上弧形箭头 9"/>
          <p:cNvSpPr/>
          <p:nvPr/>
        </p:nvSpPr>
        <p:spPr>
          <a:xfrm>
            <a:off x="4283710" y="3501390"/>
            <a:ext cx="431800" cy="75565"/>
          </a:xfrm>
          <a:prstGeom prst="curvedDownArrow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itchFamily="34" charset="0"/>
              <a:ea typeface="黑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54990" y="1196975"/>
            <a:ext cx="8206105" cy="1069340"/>
          </a:xfrm>
          <a:ln w="57150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/>
          <a:p>
            <a:pPr marL="0" indent="0">
              <a:buNone/>
            </a:pP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特色与创新：</a:t>
            </a:r>
            <a:endParaRPr lang="zh-CN" altLang="en-US" sz="200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模型深度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融合XAS物理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内容。性能和鲁棒性提升，可以替换谱学理论计算开展拟合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效率提升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实时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10ms</a:t>
            </a:r>
            <a:r>
              <a:rPr lang="en-US" altLang="zh-CN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*500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轮</a:t>
            </a:r>
            <a:r>
              <a:rPr lang="en-US" altLang="zh-CN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7" name="ECB019B1-382A-4266-B25C-5B523AA43C14-13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2277110"/>
            <a:ext cx="7941310" cy="3960495"/>
          </a:xfrm>
          <a:prstGeom prst="rect">
            <a:avLst/>
          </a:prstGeom>
        </p:spPr>
      </p:pic>
      <p:pic>
        <p:nvPicPr>
          <p:cNvPr id="13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515" y="4869180"/>
            <a:ext cx="2296160" cy="1771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研究内容</a:t>
            </a:r>
            <a:r>
              <a:rPr lang="en-US" altLang="zh-CN">
                <a:sym typeface="+mn-ea"/>
              </a:rPr>
              <a:t>2 </a:t>
            </a:r>
            <a:r>
              <a:rPr lang="zh-CN" altLang="en-US">
                <a:sym typeface="+mn-ea"/>
              </a:rPr>
              <a:t>能量和谱学双目标拟合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819650" y="1158875"/>
            <a:ext cx="4055110" cy="1471930"/>
          </a:xfrm>
          <a:ln w="57150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/>
          <a:p>
            <a:pPr marL="0" indent="0">
              <a:buNone/>
            </a:pP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特色与创新：</a:t>
            </a:r>
            <a:endParaRPr lang="zh-CN" altLang="en-US" sz="200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加入能量稳定性指标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，可以提高拟合结果鲁棒性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避免不稳定和畸变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三维结构结果。</a:t>
            </a: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>
              <a:buNone/>
            </a:pPr>
            <a:endParaRPr lang="zh-CN" altLang="en-US" sz="20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196975"/>
            <a:ext cx="4219575" cy="2638425"/>
          </a:xfrm>
          <a:prstGeom prst="rect">
            <a:avLst/>
          </a:prstGeom>
        </p:spPr>
      </p:pic>
      <p:pic>
        <p:nvPicPr>
          <p:cNvPr id="12" name="图片 1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933190"/>
            <a:ext cx="2790825" cy="233235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705" y="4307840"/>
            <a:ext cx="1878965" cy="178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椭圆 16"/>
          <p:cNvSpPr/>
          <p:nvPr/>
        </p:nvSpPr>
        <p:spPr>
          <a:xfrm>
            <a:off x="1331595" y="5661660"/>
            <a:ext cx="144145" cy="14414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itchFamily="34" charset="0"/>
              <a:ea typeface="黑体" panose="02010609060101010101" pitchFamily="49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1907540" y="5085080"/>
            <a:ext cx="360045" cy="3600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p>
            <a:pPr marL="342900" marR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pitchFamily="34" charset="0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1035" y="6176010"/>
            <a:ext cx="3858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</a:rPr>
              <a:t>单目标极小值搜索，到双目标最优集合搜索。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0290" y="2997200"/>
            <a:ext cx="4013835" cy="3536315"/>
          </a:xfrm>
          <a:prstGeom prst="rect">
            <a:avLst/>
          </a:prstGeom>
          <a:noFill/>
          <a:ln w="57150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 marL="0" indent="0">
              <a:buNone/>
            </a:pPr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研究内容：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综合</a:t>
            </a:r>
            <a:r>
              <a:rPr lang="zh-CN" altLang="en-US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能量稳定性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和实验谱吻合度的双目标拟合，可以提高拟合结果鲁棒性</a:t>
            </a:r>
            <a:r>
              <a:rPr lang="zh-CN" altLang="en-US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避免畸变结果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谱学计算器采用定制的图神经网络替换理论谱计算，大幅提高计算效率。可以进行实时三维结构解析。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10ms</a:t>
            </a:r>
            <a:r>
              <a:rPr lang="en-US" altLang="zh-CN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*500</a:t>
            </a:r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轮</a:t>
            </a:r>
            <a:r>
              <a:rPr lang="en-US" altLang="zh-CN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en-US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能量计算器使用半经验、</a:t>
            </a:r>
            <a:r>
              <a:rPr lang="en-US" altLang="zh-CN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DFTB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和机器学习势等方法。</a:t>
            </a:r>
            <a:endParaRPr lang="zh-CN" altLang="en-US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p"/>
            </a:pP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双核驱动优化。结构生成模型和优化算法同时提供动力。</a:t>
            </a:r>
            <a:endParaRPr lang="en-US" b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XAS</a:t>
            </a:r>
            <a:r>
              <a:rPr lang="zh-CN" altLang="en-US"/>
              <a:t>数据解析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5930" y="1412875"/>
            <a:ext cx="8283575" cy="411480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XASDAML       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XAS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键长、配位数、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RDF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在线解析。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XAS3D                      :   XAS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三维结构在线解析。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XAS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电子信息综合模型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软线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XAS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三维几何和电子结构解析。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简介</a:t>
            </a:r>
            <a:r>
              <a:rPr lang="en-US" altLang="zh-CN"/>
              <a:t>XAS</a:t>
            </a:r>
            <a:endParaRPr lang="en-US" altLang="zh-CN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1B9EDB3-FA03-4578-AC59-C953240068BB}" type="slidenum">
              <a:rPr lang="en-GB" altLang="zh-CN"/>
            </a:fld>
            <a:endParaRPr lang="en-GB" altLang="zh-CN"/>
          </a:p>
        </p:txBody>
      </p:sp>
      <p:pic>
        <p:nvPicPr>
          <p:cNvPr id="1229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215" y="3871595"/>
            <a:ext cx="3096260" cy="2831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" y="1213485"/>
            <a:ext cx="3365500" cy="2508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355465" y="2090420"/>
            <a:ext cx="35553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en-US" alt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EXAFS</a:t>
            </a: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扩展边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配位键长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配位数，无序度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en-US" altLang="zh-CN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XANES</a:t>
            </a: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近边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三维结构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价态、电子结构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742950" lvl="1" indent="-285750">
              <a:buFont typeface="Wingdings" panose="05000000000000000000" charset="0"/>
              <a:buChar char="Ø"/>
            </a:pPr>
            <a:r>
              <a:rPr lang="zh-CN" altLang="en-US" sz="24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三维结构</a:t>
            </a:r>
            <a:endParaRPr lang="zh-CN" altLang="en-US" sz="2400" b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背景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D0DDF-8C71-49F8-91DE-50BB4B960E43}" type="slidenum">
              <a:rPr lang="en-GB" altLang="zh-CN" sz="1200" smtClean="0">
                <a:solidFill>
                  <a:schemeClr val="bg2"/>
                </a:solidFill>
                <a:latin typeface="Arial" panose="020B0604020202020204" pitchFamily="34" charset="0"/>
              </a:rPr>
            </a:fld>
            <a:endParaRPr lang="en-GB" altLang="zh-CN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7855" y="1138555"/>
            <a:ext cx="4307840" cy="4450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应用需求</a:t>
            </a:r>
            <a:endParaRPr lang="zh-CN" altLang="en-US" sz="20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XAS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</a:t>
            </a: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获取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体系</a:t>
            </a: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三维局域结构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重要实验手段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0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关键中间体三维结构解析对于化学反应、材料应变等领域具有重要意义。</a:t>
            </a:r>
            <a:endParaRPr lang="zh-CN" altLang="en-US" sz="20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实验需求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飞扫和泵浦探测等时间分辨实验带来的</a:t>
            </a:r>
            <a:r>
              <a:rPr lang="zh-CN" altLang="en-US" sz="2000" b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海量谱学数据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XAS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实验站</a:t>
            </a:r>
            <a:r>
              <a:rPr lang="zh-CN" altLang="en-US" sz="2000" b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实时三维结构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深度解析的需求。</a:t>
            </a: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zh-CN" altLang="en-US" sz="16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6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6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 sz="16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 sz="16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124585"/>
            <a:ext cx="3898265" cy="23063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3980" y="4797425"/>
            <a:ext cx="2508250" cy="10648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855" y="4797425"/>
            <a:ext cx="1891665" cy="10267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99610" y="6165215"/>
            <a:ext cx="4478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结构</a:t>
            </a:r>
            <a:r>
              <a:rPr lang="en-US" altLang="zh-CN" sz="160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sz="160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功能关系研究中对三维结构解析的需求</a:t>
            </a:r>
            <a:endParaRPr lang="zh-CN" altLang="en-US" sz="160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695" y="3430905"/>
            <a:ext cx="2023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时间分辨海量数据</a:t>
            </a:r>
            <a:endParaRPr lang="zh-CN" altLang="en-US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60" y="3789045"/>
            <a:ext cx="3311525" cy="2532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2230" y="6381750"/>
            <a:ext cx="2023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空间分辨海量数据</a:t>
            </a:r>
            <a:endParaRPr lang="zh-CN" altLang="en-US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背景</a:t>
            </a:r>
            <a:r>
              <a:rPr lang="en-US" altLang="zh-CN" dirty="0"/>
              <a:t> ML</a:t>
            </a:r>
            <a:r>
              <a:rPr lang="zh-CN" altLang="en-US" dirty="0"/>
              <a:t>应用于</a:t>
            </a:r>
            <a:r>
              <a:rPr lang="en-US" altLang="zh-CN" dirty="0"/>
              <a:t>XAS</a:t>
            </a:r>
            <a:r>
              <a:rPr lang="zh-CN" altLang="en-US" dirty="0"/>
              <a:t>数据解析</a:t>
            </a:r>
            <a:endParaRPr lang="zh-CN" altLang="en-US" dirty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C150C9-EA4D-4324-908A-4BECE82C0DBD}" type="slidenum">
              <a:rPr lang="en-GB" altLang="zh-CN" sz="1200" smtClean="0">
                <a:solidFill>
                  <a:schemeClr val="bg2"/>
                </a:solidFill>
                <a:latin typeface="Arial" panose="020B0604020202020204" pitchFamily="34" charset="0"/>
              </a:rPr>
            </a:fld>
            <a:endParaRPr lang="en-GB" altLang="zh-CN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563587" y="1196752"/>
            <a:ext cx="2342357" cy="124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文本框 8"/>
          <p:cNvSpPr txBox="1">
            <a:spLocks noChangeArrowheads="1"/>
          </p:cNvSpPr>
          <p:nvPr/>
        </p:nvSpPr>
        <p:spPr bwMode="auto">
          <a:xfrm>
            <a:off x="103289" y="2484979"/>
            <a:ext cx="3100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b="0" dirty="0">
                <a:solidFill>
                  <a:schemeClr val="bg2"/>
                </a:solidFill>
              </a:rPr>
              <a:t>Janis Timoshenko, et al,</a:t>
            </a:r>
            <a:r>
              <a:rPr lang="en-US" altLang="zh-CN" sz="1000" b="0" i="1" dirty="0">
                <a:solidFill>
                  <a:schemeClr val="bg2"/>
                </a:solidFill>
              </a:rPr>
              <a:t> J. Phys. Chem. Lett</a:t>
            </a:r>
            <a:r>
              <a:rPr lang="en-US" altLang="zh-CN" sz="1000" b="0" dirty="0">
                <a:solidFill>
                  <a:schemeClr val="bg2"/>
                </a:solidFill>
              </a:rPr>
              <a:t>. 8, 5091-5098 (2017)</a:t>
            </a:r>
            <a:endParaRPr lang="zh-CN" altLang="zh-CN" sz="1000" b="0" dirty="0">
              <a:solidFill>
                <a:schemeClr val="bg2"/>
              </a:solidFill>
            </a:endParaRPr>
          </a:p>
        </p:txBody>
      </p:sp>
      <p:pic>
        <p:nvPicPr>
          <p:cNvPr id="15367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1" y="1101549"/>
            <a:ext cx="2759453" cy="146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44" y="1110714"/>
            <a:ext cx="2122065" cy="145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1" y="2641251"/>
            <a:ext cx="2871314" cy="146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01" y="2615813"/>
            <a:ext cx="1725515" cy="13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Fig.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5" y="3253688"/>
            <a:ext cx="2525677" cy="1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fig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1" y="4913218"/>
            <a:ext cx="79143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fig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16" y="4973350"/>
            <a:ext cx="1554774" cy="15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7"/>
          <p:cNvSpPr txBox="1">
            <a:spLocks noChangeArrowheads="1"/>
          </p:cNvSpPr>
          <p:nvPr/>
        </p:nvSpPr>
        <p:spPr bwMode="auto">
          <a:xfrm>
            <a:off x="35496" y="6597352"/>
            <a:ext cx="27363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900" b="0" dirty="0">
                <a:solidFill>
                  <a:schemeClr val="bg2"/>
                </a:solidFill>
              </a:rPr>
              <a:t>Steven B. </a:t>
            </a:r>
            <a:r>
              <a:rPr lang="en-US" altLang="zh-CN" sz="900" b="0" dirty="0" err="1">
                <a:solidFill>
                  <a:schemeClr val="bg2"/>
                </a:solidFill>
              </a:rPr>
              <a:t>Torrisi</a:t>
            </a:r>
            <a:r>
              <a:rPr lang="en-US" altLang="zh-CN" sz="900" b="0" dirty="0">
                <a:solidFill>
                  <a:schemeClr val="bg2"/>
                </a:solidFill>
              </a:rPr>
              <a:t>, et al. </a:t>
            </a:r>
            <a:r>
              <a:rPr lang="en-US" altLang="zh-CN" sz="900" b="0" i="1" dirty="0" err="1">
                <a:solidFill>
                  <a:schemeClr val="bg2"/>
                </a:solidFill>
              </a:rPr>
              <a:t>npj</a:t>
            </a:r>
            <a:r>
              <a:rPr lang="en-US" altLang="zh-CN" sz="900" b="0" i="1" dirty="0">
                <a:solidFill>
                  <a:schemeClr val="bg2"/>
                </a:solidFill>
              </a:rPr>
              <a:t> </a:t>
            </a:r>
            <a:r>
              <a:rPr lang="en-US" altLang="zh-CN" sz="900" b="0" i="1" dirty="0" err="1">
                <a:solidFill>
                  <a:schemeClr val="bg2"/>
                </a:solidFill>
              </a:rPr>
              <a:t>Comput</a:t>
            </a:r>
            <a:r>
              <a:rPr lang="en-US" altLang="zh-CN" sz="900" b="0" i="1" dirty="0">
                <a:solidFill>
                  <a:schemeClr val="bg2"/>
                </a:solidFill>
              </a:rPr>
              <a:t> Mater</a:t>
            </a:r>
            <a:r>
              <a:rPr lang="en-US" altLang="zh-CN" sz="900" b="0" dirty="0">
                <a:solidFill>
                  <a:schemeClr val="bg2"/>
                </a:solidFill>
              </a:rPr>
              <a:t> 6, 109 (2020)</a:t>
            </a:r>
            <a:endParaRPr lang="zh-CN" altLang="zh-CN" sz="900" b="0" dirty="0">
              <a:solidFill>
                <a:schemeClr val="bg2"/>
              </a:solidFill>
            </a:endParaRPr>
          </a:p>
        </p:txBody>
      </p:sp>
      <p:sp>
        <p:nvSpPr>
          <p:cNvPr id="14" name="内容占位符 2"/>
          <p:cNvSpPr>
            <a:spLocks noGrp="1" noChangeArrowheads="1"/>
          </p:cNvSpPr>
          <p:nvPr>
            <p:ph idx="1"/>
          </p:nvPr>
        </p:nvSpPr>
        <p:spPr>
          <a:xfrm>
            <a:off x="63668" y="3031561"/>
            <a:ext cx="2682909" cy="3508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1100" dirty="0">
                <a:ea typeface="宋体" panose="02010600030101010101" pitchFamily="2" charset="-122"/>
              </a:rPr>
              <a:t>RF</a:t>
            </a:r>
            <a:r>
              <a:rPr lang="zh-CN" altLang="zh-CN" sz="1100" dirty="0">
                <a:ea typeface="宋体" panose="02010600030101010101" pitchFamily="2" charset="-122"/>
              </a:rPr>
              <a:t>解析</a:t>
            </a:r>
            <a:r>
              <a:rPr lang="en-US" altLang="zh-CN" sz="1100" dirty="0">
                <a:ea typeface="宋体" panose="02010600030101010101" pitchFamily="2" charset="-122"/>
              </a:rPr>
              <a:t>XANES@8TMO——CR</a:t>
            </a:r>
            <a:r>
              <a:rPr lang="zh-CN" altLang="en-US" sz="1100" dirty="0">
                <a:ea typeface="宋体" panose="02010600030101010101" pitchFamily="2" charset="-122"/>
              </a:rPr>
              <a:t>、</a:t>
            </a:r>
            <a:r>
              <a:rPr lang="en-US" altLang="zh-CN" sz="1100" dirty="0">
                <a:ea typeface="宋体" panose="02010600030101010101" pitchFamily="2" charset="-122"/>
              </a:rPr>
              <a:t>Bader</a:t>
            </a:r>
            <a:endParaRPr lang="en-US" altLang="zh-CN" sz="1100" dirty="0">
              <a:ea typeface="宋体" panose="02010600030101010101" pitchFamily="2" charset="-122"/>
            </a:endParaRPr>
          </a:p>
        </p:txBody>
      </p:sp>
      <p:pic>
        <p:nvPicPr>
          <p:cNvPr id="16" name="图片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18" y="4617665"/>
            <a:ext cx="1270079" cy="191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97" y="4655589"/>
            <a:ext cx="1583114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17"/>
          <p:cNvSpPr txBox="1">
            <a:spLocks noChangeArrowheads="1"/>
          </p:cNvSpPr>
          <p:nvPr/>
        </p:nvSpPr>
        <p:spPr bwMode="auto">
          <a:xfrm>
            <a:off x="2932485" y="6590238"/>
            <a:ext cx="2811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GillSans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900" b="0">
                <a:solidFill>
                  <a:schemeClr val="bg2"/>
                </a:solidFill>
              </a:rPr>
              <a:t>Teruyasu Mizoguchi, et al, </a:t>
            </a:r>
            <a:r>
              <a:rPr lang="en-US" altLang="zh-CN" sz="900" b="0" i="1">
                <a:solidFill>
                  <a:schemeClr val="bg2"/>
                </a:solidFill>
              </a:rPr>
              <a:t>Microscopy</a:t>
            </a:r>
            <a:r>
              <a:rPr lang="en-US" altLang="zh-CN" sz="900" b="0">
                <a:solidFill>
                  <a:schemeClr val="bg2"/>
                </a:solidFill>
              </a:rPr>
              <a:t> 69 92–109 (2020)</a:t>
            </a:r>
            <a:endParaRPr lang="zh-CN" altLang="zh-CN" sz="900" b="0">
              <a:solidFill>
                <a:schemeClr val="bg2"/>
              </a:solidFill>
            </a:endParaRPr>
          </a:p>
        </p:txBody>
      </p:sp>
      <p:sp>
        <p:nvSpPr>
          <p:cNvPr id="24" name="内容占位符 2"/>
          <p:cNvSpPr txBox="1">
            <a:spLocks noChangeArrowheads="1"/>
          </p:cNvSpPr>
          <p:nvPr/>
        </p:nvSpPr>
        <p:spPr bwMode="auto">
          <a:xfrm>
            <a:off x="2771800" y="4209233"/>
            <a:ext cx="3151469" cy="35082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000"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600"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400"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000" b="0" dirty="0"/>
              <a:t>不同能区分析</a:t>
            </a:r>
            <a:r>
              <a:rPr lang="en-US" altLang="zh-CN" sz="1000" b="0" dirty="0"/>
              <a:t>TMO</a:t>
            </a:r>
            <a:r>
              <a:rPr lang="zh-CN" altLang="en-US" sz="1000" b="0" dirty="0"/>
              <a:t>的</a:t>
            </a:r>
            <a:r>
              <a:rPr lang="zh-CN" altLang="zh-CN" sz="1000" b="0" dirty="0"/>
              <a:t>键长、键角、</a:t>
            </a:r>
            <a:r>
              <a:rPr lang="en-US" altLang="zh-CN" sz="1000" b="0" dirty="0"/>
              <a:t>Voronoi</a:t>
            </a:r>
            <a:r>
              <a:rPr lang="zh-CN" altLang="zh-CN" sz="1000" b="0" dirty="0"/>
              <a:t>体积、键重叠</a:t>
            </a:r>
            <a:r>
              <a:rPr lang="en-US" altLang="zh-CN" sz="1000" b="0" dirty="0"/>
              <a:t>population</a:t>
            </a:r>
            <a:r>
              <a:rPr lang="zh-CN" altLang="en-US" sz="1000" b="0" dirty="0"/>
              <a:t>、</a:t>
            </a:r>
            <a:r>
              <a:rPr lang="en-US" altLang="zh-CN" sz="1000" b="0" dirty="0" err="1"/>
              <a:t>Mulliken</a:t>
            </a:r>
            <a:r>
              <a:rPr lang="zh-CN" altLang="zh-CN" sz="1000" b="0" dirty="0"/>
              <a:t>电荷</a:t>
            </a:r>
            <a:r>
              <a:rPr lang="zh-CN" altLang="en-US" sz="1000" b="0" dirty="0"/>
              <a:t>和</a:t>
            </a:r>
            <a:r>
              <a:rPr lang="zh-CN" altLang="zh-CN" sz="1000" b="0" dirty="0"/>
              <a:t>跃迁能</a:t>
            </a:r>
            <a:endParaRPr lang="zh-CN" altLang="en-US" sz="1000" b="0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CN" sz="1100" b="0" kern="0" dirty="0"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80338" y="6579754"/>
            <a:ext cx="2946640" cy="2308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00" b="0" dirty="0">
                <a:solidFill>
                  <a:schemeClr val="bg2"/>
                </a:solidFill>
              </a:rPr>
              <a:t>A. Martini, et al., </a:t>
            </a:r>
            <a:r>
              <a:rPr lang="en-US" altLang="zh-CN" sz="900" b="0" i="1" dirty="0" err="1">
                <a:solidFill>
                  <a:schemeClr val="bg2"/>
                </a:solidFill>
              </a:rPr>
              <a:t>Comput</a:t>
            </a:r>
            <a:r>
              <a:rPr lang="en-US" altLang="zh-CN" sz="900" b="0" i="1" dirty="0">
                <a:solidFill>
                  <a:schemeClr val="bg2"/>
                </a:solidFill>
              </a:rPr>
              <a:t>. Phys. Comm.</a:t>
            </a:r>
            <a:r>
              <a:rPr lang="en-US" altLang="zh-CN" sz="900" b="0" dirty="0">
                <a:solidFill>
                  <a:schemeClr val="bg2"/>
                </a:solidFill>
              </a:rPr>
              <a:t> 250 (2020), 107064</a:t>
            </a:r>
            <a:endParaRPr lang="zh-CN" altLang="zh-CN" sz="900" b="0" dirty="0">
              <a:solidFill>
                <a:schemeClr val="bg2"/>
              </a:solidFill>
            </a:endParaRPr>
          </a:p>
        </p:txBody>
      </p:sp>
      <p:pic>
        <p:nvPicPr>
          <p:cNvPr id="26" name="图片 17" descr="https://ars.els-cdn.com/content/image/1-s2.0-S0920586118307703-gr9_lr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85" y="4162253"/>
            <a:ext cx="229711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8503096" y="4417610"/>
            <a:ext cx="730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000" b="0" dirty="0">
                <a:solidFill>
                  <a:srgbClr val="000066"/>
                </a:solidFill>
              </a:rPr>
              <a:t>脱水</a:t>
            </a:r>
            <a:r>
              <a:rPr lang="en-US" altLang="zh-CN" sz="1000" b="0" dirty="0">
                <a:solidFill>
                  <a:srgbClr val="000066"/>
                </a:solidFill>
              </a:rPr>
              <a:t>CPO-27-Ni</a:t>
            </a:r>
            <a:endParaRPr lang="zh-CN" altLang="en-US" sz="1000" b="0" dirty="0">
              <a:solidFill>
                <a:srgbClr val="000066"/>
              </a:solidFill>
            </a:endParaRPr>
          </a:p>
        </p:txBody>
      </p:sp>
      <p:pic>
        <p:nvPicPr>
          <p:cNvPr id="28" name="图片 22" descr="https://ars.els-cdn.com/content/image/1-s2.0-S0920586118307703-gr15_lr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74" y="5042341"/>
            <a:ext cx="2117299" cy="101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6092985" y="6037689"/>
            <a:ext cx="2882519" cy="4154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b="0" dirty="0"/>
              <a:t>分析</a:t>
            </a:r>
            <a:r>
              <a:rPr lang="en-US" altLang="zh-CN" sz="1000" b="0" dirty="0"/>
              <a:t>CO</a:t>
            </a:r>
            <a:r>
              <a:rPr lang="zh-CN" altLang="zh-CN" sz="1000" b="0" dirty="0"/>
              <a:t>分子相对于</a:t>
            </a:r>
            <a:r>
              <a:rPr lang="en-US" altLang="zh-CN" sz="1000" b="0" dirty="0"/>
              <a:t>Ni</a:t>
            </a:r>
            <a:r>
              <a:rPr lang="en-US" altLang="zh-CN" sz="1000" b="0" baseline="30000" dirty="0"/>
              <a:t>2+</a:t>
            </a:r>
            <a:r>
              <a:rPr lang="zh-CN" altLang="zh-CN" sz="1000" b="0" dirty="0"/>
              <a:t>中心的弯角</a:t>
            </a:r>
            <a:r>
              <a:rPr lang="en-US" altLang="zh-CN" sz="1000" b="0" dirty="0"/>
              <a:t>β</a:t>
            </a:r>
            <a:r>
              <a:rPr lang="en-US" altLang="zh-CN" sz="1000" b="0" baseline="-25000" dirty="0"/>
              <a:t>1</a:t>
            </a:r>
            <a:r>
              <a:rPr lang="en-US" altLang="zh-CN" sz="1000" b="0" dirty="0"/>
              <a:t> </a:t>
            </a:r>
            <a:r>
              <a:rPr lang="zh-CN" altLang="zh-CN" sz="1000" b="0" dirty="0"/>
              <a:t>和旋转角</a:t>
            </a:r>
            <a:r>
              <a:rPr lang="en-US" altLang="zh-CN" sz="1000" b="0" dirty="0"/>
              <a:t>β</a:t>
            </a:r>
            <a:r>
              <a:rPr lang="en-US" altLang="zh-CN" sz="1000" b="0" baseline="-25000" dirty="0"/>
              <a:t>2</a:t>
            </a:r>
            <a:r>
              <a:rPr lang="zh-CN" altLang="zh-CN" sz="1000" b="0" dirty="0"/>
              <a:t>的概率分布</a:t>
            </a:r>
            <a:endParaRPr lang="zh-CN" altLang="en-US" sz="1000" b="0" dirty="0"/>
          </a:p>
        </p:txBody>
      </p:sp>
      <p:sp>
        <p:nvSpPr>
          <p:cNvPr id="30" name="文本框 29"/>
          <p:cNvSpPr txBox="1"/>
          <p:nvPr/>
        </p:nvSpPr>
        <p:spPr>
          <a:xfrm>
            <a:off x="6012398" y="6394987"/>
            <a:ext cx="2882520" cy="2308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00" b="0" dirty="0">
                <a:solidFill>
                  <a:schemeClr val="bg2"/>
                </a:solidFill>
              </a:rPr>
              <a:t>Alexander A. </a:t>
            </a:r>
            <a:r>
              <a:rPr lang="en-US" altLang="zh-CN" sz="900" b="0" dirty="0" err="1">
                <a:solidFill>
                  <a:schemeClr val="bg2"/>
                </a:solidFill>
              </a:rPr>
              <a:t>Guda</a:t>
            </a:r>
            <a:r>
              <a:rPr lang="en-US" altLang="zh-CN" sz="900" b="0" dirty="0">
                <a:solidFill>
                  <a:schemeClr val="bg2"/>
                </a:solidFill>
              </a:rPr>
              <a:t>, et al., </a:t>
            </a:r>
            <a:r>
              <a:rPr lang="en-US" altLang="zh-CN" sz="900" b="0" i="1" dirty="0">
                <a:solidFill>
                  <a:schemeClr val="bg2"/>
                </a:solidFill>
              </a:rPr>
              <a:t>Catalysis Today</a:t>
            </a:r>
            <a:r>
              <a:rPr lang="en-US" altLang="zh-CN" sz="900" b="0" dirty="0">
                <a:solidFill>
                  <a:schemeClr val="bg2"/>
                </a:solidFill>
              </a:rPr>
              <a:t> 336 (2019) 3-21</a:t>
            </a:r>
            <a:endParaRPr lang="zh-CN" altLang="zh-CN" sz="9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391047"/>
            <a:ext cx="6264275" cy="658812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XASDAML XAS</a:t>
            </a:r>
            <a:r>
              <a:rPr lang="zh-CN" altLang="en-US" dirty="0">
                <a:sym typeface="+mn-ea"/>
              </a:rPr>
              <a:t>在线数据解析</a:t>
            </a:r>
            <a:endParaRPr lang="zh-CN" altLang="en-US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956" y="1179572"/>
            <a:ext cx="5319314" cy="700829"/>
          </a:xfrm>
        </p:spPr>
        <p:txBody>
          <a:bodyPr/>
          <a:lstStyle/>
          <a:p>
            <a:r>
              <a:rPr lang="zh-CN" altLang="en-US" sz="2000" dirty="0"/>
              <a:t>基于机器学习的</a:t>
            </a:r>
            <a:r>
              <a:rPr lang="en-US" altLang="zh-CN" sz="2000" dirty="0"/>
              <a:t>XAS</a:t>
            </a:r>
            <a:r>
              <a:rPr lang="zh-CN" altLang="en-US" sz="2000" dirty="0"/>
              <a:t>数据处理框架开发（</a:t>
            </a:r>
            <a:r>
              <a:rPr lang="en-US" altLang="zh-CN" sz="2000" dirty="0"/>
              <a:t>XASDAML</a:t>
            </a:r>
            <a:r>
              <a:rPr lang="zh-CN" altLang="en-US" sz="2000" dirty="0"/>
              <a:t>）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04FC00-6082-4601-9FB9-820CB3925672}" type="slidenum">
              <a:rPr lang="en-GB" altLang="zh-CN" smtClean="0"/>
            </a:fld>
            <a:endParaRPr lang="en-GB" altLang="zh-CN"/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2613175" y="1607124"/>
            <a:ext cx="2896095" cy="1029788"/>
          </a:xfrm>
          <a:prstGeom prst="rect">
            <a:avLst/>
          </a:prstGeom>
          <a:solidFill>
            <a:srgbClr val="FFFFFF"/>
          </a:solidFill>
          <a:ln w="28575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共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部分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阶段运算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语言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个程序模块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XAS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计算：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Fortran 77/Python/script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429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数据集构建、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ML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搭建、训练、预测、分析：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Python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内容占位符 2"/>
          <p:cNvSpPr txBox="1"/>
          <p:nvPr/>
        </p:nvSpPr>
        <p:spPr bwMode="auto">
          <a:xfrm>
            <a:off x="35496" y="3212975"/>
            <a:ext cx="2501634" cy="3547859"/>
          </a:xfrm>
          <a:prstGeom prst="rect">
            <a:avLst/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功能、算法、模块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数据集检验筛选和自动反馈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超参数拟合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NN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层数、神经元个数、随机数可选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多拟合比较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集成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TensorBoard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多种算法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NN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、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RF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、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ExtraTrs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…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多特征输入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χ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l-GR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μ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wt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多标签输出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CN,CR,RDF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CN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</a:rPr>
              <a:t>算法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FontTx/>
              <a:buChar char="•"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1F5394"/>
                </a:solidFill>
                <a:effectLst/>
                <a:uLnTx/>
                <a:uFillTx/>
                <a:latin typeface="GillSans"/>
              </a:rPr>
              <a:t>Brunner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1F5394"/>
                </a:solidFill>
                <a:effectLst/>
                <a:uLnTx/>
                <a:uFillTx/>
                <a:latin typeface="GillSans"/>
              </a:rPr>
              <a:t>、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1F5394"/>
                </a:solidFill>
                <a:effectLst/>
                <a:uLnTx/>
                <a:uFillTx/>
                <a:latin typeface="GillSans"/>
              </a:rPr>
              <a:t> Crystal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1F5394"/>
              </a:solidFill>
              <a:effectLst/>
              <a:uLnTx/>
              <a:uFillTx/>
              <a:latin typeface="GillSan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数据分析输出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回归统计图、数字图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2771800" y="6453058"/>
            <a:ext cx="3977371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GillSans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GillSans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GillSans" pitchFamily="34" charset="0"/>
              </a:rPr>
              <a:t>Download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GillSans" pitchFamily="34" charset="0"/>
              </a:rPr>
              <a:t>：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Sans" pitchFamily="34" charset="0"/>
              </a:rPr>
              <a:t>https://github.com/BSRF-XA/XAS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Sans" pitchFamily="34" charset="0"/>
              </a:rPr>
              <a:t>DAML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Sans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3" y="761614"/>
            <a:ext cx="3600400" cy="22264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894037"/>
            <a:ext cx="3699725" cy="33514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116650"/>
            <a:ext cx="2649620" cy="3128827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 bwMode="auto">
          <a:xfrm>
            <a:off x="92481" y="1921633"/>
            <a:ext cx="2401425" cy="11950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latin typeface="宋体" panose="02010600030101010101" pitchFamily="2" charset="-122"/>
              </a:rPr>
              <a:t>目的和用途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267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1100" kern="0" dirty="0">
                <a:latin typeface="宋体" panose="02010600030101010101" pitchFamily="2" charset="-122"/>
              </a:rPr>
              <a:t>将</a:t>
            </a:r>
            <a:r>
              <a:rPr lang="en-US" altLang="zh-CN" sz="1100" kern="0" dirty="0">
                <a:latin typeface="宋体" panose="02010600030101010101" pitchFamily="2" charset="-122"/>
              </a:rPr>
              <a:t>ML</a:t>
            </a:r>
            <a:r>
              <a:rPr lang="zh-CN" altLang="en-US" sz="1100" kern="0" dirty="0">
                <a:latin typeface="宋体" panose="02010600030101010101" pitchFamily="2" charset="-122"/>
              </a:rPr>
              <a:t>引入</a:t>
            </a:r>
            <a:r>
              <a:rPr lang="en-US" altLang="zh-CN" sz="1100" kern="0" dirty="0">
                <a:latin typeface="宋体" panose="02010600030101010101" pitchFamily="2" charset="-122"/>
              </a:rPr>
              <a:t>XAS</a:t>
            </a:r>
            <a:r>
              <a:rPr lang="zh-CN" altLang="en-US" sz="1100" kern="0" dirty="0">
                <a:latin typeface="宋体" panose="02010600030101010101" pitchFamily="2" charset="-122"/>
              </a:rPr>
              <a:t>处理，服务于自动化</a:t>
            </a:r>
            <a:r>
              <a:rPr lang="en-US" altLang="zh-CN" sz="1100" kern="0" dirty="0">
                <a:latin typeface="宋体" panose="02010600030101010101" pitchFamily="2" charset="-122"/>
              </a:rPr>
              <a:t>/</a:t>
            </a:r>
            <a:r>
              <a:rPr lang="zh-CN" altLang="en-US" sz="1100" kern="0" dirty="0">
                <a:latin typeface="宋体" panose="02010600030101010101" pitchFamily="2" charset="-122"/>
              </a:rPr>
              <a:t>快速数据处理</a:t>
            </a:r>
            <a:endParaRPr lang="en-US" altLang="zh-CN" sz="1100" kern="0" dirty="0">
              <a:latin typeface="宋体" panose="02010600030101010101" pitchFamily="2" charset="-122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宋体" panose="02010600030101010101" pitchFamily="2" charset="-122"/>
              </a:rPr>
              <a:t>开发从结构建模到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宋体" panose="02010600030101010101" pitchFamily="2" charset="-122"/>
              </a:rPr>
              <a:t>ML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67F"/>
                </a:solidFill>
                <a:effectLst/>
                <a:uLnTx/>
                <a:uFillTx/>
                <a:latin typeface="宋体" panose="02010600030101010101" pitchFamily="2" charset="-122"/>
              </a:rPr>
              <a:t>预测分析的全流程处理软件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XAS</a:t>
            </a:r>
            <a:r>
              <a:rPr lang="zh-CN" altLang="en-US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三维结构拟合面临的问题</a:t>
            </a:r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40580" y="1997710"/>
            <a:ext cx="4217670" cy="4618355"/>
            <a:chOff x="7648" y="1884"/>
            <a:chExt cx="6642" cy="72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8447" y="1884"/>
              <a:ext cx="2762" cy="21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1282" y="1884"/>
              <a:ext cx="2426" cy="183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334" y="4379"/>
              <a:ext cx="2643" cy="175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623" y="4379"/>
              <a:ext cx="2201" cy="158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648" y="3925"/>
              <a:ext cx="616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Wang2017  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Radiation Physics and Chemistry</a:t>
              </a:r>
              <a:endParaRPr lang="zh-CN" altLang="en-US" sz="1000" b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endParaRPr lang="zh-CN" altLang="en-US" sz="1000" b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024" y="6006"/>
              <a:ext cx="4800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Zhang2010science</a:t>
              </a:r>
              <a:endParaRPr lang="en-US" altLang="zh-CN" sz="1000" b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334" y="6420"/>
              <a:ext cx="2423" cy="20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396" y="6479"/>
              <a:ext cx="2895" cy="222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11936" y="8723"/>
              <a:ext cx="206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2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Hu2020 JACS</a:t>
              </a:r>
              <a:endParaRPr lang="zh-CN" altLang="en-US" sz="1000" b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3" name="文本框 3"/>
            <p:cNvSpPr txBox="1"/>
            <p:nvPr>
              <p:custDataLst>
                <p:tags r:id="rId14"/>
              </p:custDataLst>
            </p:nvPr>
          </p:nvSpPr>
          <p:spPr>
            <a:xfrm>
              <a:off x="7994" y="8461"/>
              <a:ext cx="3853" cy="3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>
                <a:buClrTx/>
                <a:buSzTx/>
                <a:buFontTx/>
              </a:pP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Chen</a:t>
              </a:r>
              <a:r>
                <a:rPr lang="en-US" altLang="zh-CN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JACS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2007</a:t>
              </a:r>
              <a:r>
                <a:rPr lang="en-US" altLang="zh-CN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JACS</a:t>
              </a:r>
              <a:r>
                <a:rPr lang="zh-CN" altLang="en-US" sz="1000" b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2016</a:t>
              </a:r>
              <a:endParaRPr lang="zh-CN" altLang="en-US" sz="1000" b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76190" y="120840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ctr">
              <a:buFont typeface="Wingdings" panose="05000000000000000000" charset="0"/>
              <a:buChar char="p"/>
            </a:pPr>
            <a:r>
              <a:rPr lang="en-US" altLang="zh-CN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XAS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三维结构解析多见于</a:t>
            </a:r>
            <a:endParaRPr lang="zh-CN" altLang="en-US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配合物、蛋白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体系。</a:t>
            </a:r>
            <a:endParaRPr lang="zh-CN" altLang="en-US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内容占位符 9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77165" y="1412875"/>
            <a:ext cx="4805680" cy="3798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rgbClr val="0026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 sz="2000">
                <a:solidFill>
                  <a:srgbClr val="0026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0000"/>
              <a:buFont typeface="Wingdings" panose="05000000000000000000" pitchFamily="2" charset="2"/>
              <a:buChar char="è"/>
              <a:defRPr>
                <a:solidFill>
                  <a:srgbClr val="0026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600">
                <a:solidFill>
                  <a:srgbClr val="1F5394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 sz="1400">
                <a:solidFill>
                  <a:srgbClr val="1F5394"/>
                </a:solidFill>
                <a:latin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5394"/>
              </a:buClr>
              <a:buSzPct val="130000"/>
              <a:buChar char="•"/>
              <a:defRPr>
                <a:solidFill>
                  <a:srgbClr val="1F539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XAS</a:t>
            </a:r>
            <a:r>
              <a:rPr lang="zh-CN" altLang="en-US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三维结构拟合面临的问题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耗时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5min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*500</a:t>
            </a:r>
            <a:r>
              <a:rPr lang="zh-CN" altLang="en-US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轮</a:t>
            </a:r>
            <a:r>
              <a:rPr lang="en-US" altLang="zh-CN" sz="20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41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小时</a:t>
            </a:r>
            <a:endParaRPr lang="zh-CN" altLang="en-US" sz="2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耗时导致应用受到局限。</a:t>
            </a: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难以处理材料、团簇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等待</a:t>
            </a:r>
            <a:r>
              <a:rPr lang="zh-CN" altLang="en-US" sz="20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拟合参数多</a:t>
            </a: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的体系。目前多定量解析配合物、蛋白体系的三维结构。</a:t>
            </a:r>
            <a:endParaRPr lang="zh-CN" altLang="en-US" sz="20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buFont typeface="Wingdings" panose="05000000000000000000" charset="0"/>
              <a:buChar char="p"/>
            </a:pP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拟合过程中单一考虑和实验谱的吻合，拟合可能得到不稳定的畸形结构。</a:t>
            </a:r>
            <a:endParaRPr lang="zh-CN" altLang="en-US" sz="20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sz="2000" b="0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没有通用的获取拟合起始结构的方法。初始结构高度依赖用户经验。</a:t>
            </a:r>
            <a:endParaRPr lang="zh-CN" altLang="en-US" sz="2000" b="0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endParaRPr lang="zh-CN" altLang="en-US" sz="20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XAS3D XAS</a:t>
            </a:r>
            <a:r>
              <a:rPr lang="zh-CN" altLang="en-US"/>
              <a:t>三维结构在线解析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24880" y="1391285"/>
            <a:ext cx="3048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80505" y="1240790"/>
            <a:ext cx="2491740" cy="4683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>
              <a:buFont typeface="Wingdings" panose="05000000000000000000" charset="0"/>
              <a:buNone/>
            </a:pPr>
            <a:r>
              <a:rPr lang="en-US" altLang="zh-CN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、综合用户语言描述和</a:t>
            </a:r>
            <a:r>
              <a:rPr lang="en-US" altLang="zh-CN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XAS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数据生成初始结构采样器。</a:t>
            </a:r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US" altLang="zh-CN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、综合</a:t>
            </a:r>
            <a:r>
              <a:rPr lang="zh-CN" altLang="en-US" sz="16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能量稳定性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和实验谱吻合度的双目标拟合，可以提高拟合结果鲁棒性</a:t>
            </a:r>
            <a:r>
              <a:rPr lang="zh-CN" altLang="en-US" sz="16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避免畸变结果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、深度</a:t>
            </a:r>
            <a:r>
              <a:rPr lang="zh-CN" altLang="en-US" sz="16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融合XAS物理内容的定制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图神经网络可以替代从头算谱学算法进行XAS计算。从而大幅</a:t>
            </a:r>
            <a:r>
              <a:rPr lang="zh-CN" altLang="en-US" sz="1600" b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提高计算效率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，可以进行实时三维结构解析。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10ms</a:t>
            </a:r>
            <a:r>
              <a:rPr lang="en-US" altLang="zh-CN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500</a:t>
            </a:r>
            <a:r>
              <a:rPr lang="zh-CN" altLang="en-US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轮</a:t>
            </a:r>
            <a:r>
              <a:rPr lang="en-US" altLang="zh-CN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5</a:t>
            </a:r>
            <a:r>
              <a:rPr lang="en-US"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1600" b="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sz="1600" b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sz="20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9085" y="1063625"/>
            <a:ext cx="3740785" cy="536257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6012180" y="1917065"/>
            <a:ext cx="576580" cy="43180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5508625" y="3068955"/>
            <a:ext cx="1080135" cy="791845"/>
          </a:xfrm>
          <a:prstGeom prst="straightConnector1">
            <a:avLst/>
          </a:prstGeom>
          <a:noFill/>
          <a:ln w="57150" cap="flat" cmpd="sng" algn="ctr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9" name="直接箭头连接符 8"/>
          <p:cNvCxnSpPr/>
          <p:nvPr/>
        </p:nvCxnSpPr>
        <p:spPr>
          <a:xfrm flipV="1">
            <a:off x="6084570" y="3710940"/>
            <a:ext cx="575945" cy="504190"/>
          </a:xfrm>
          <a:prstGeom prst="straightConnector1">
            <a:avLst/>
          </a:prstGeom>
          <a:noFill/>
          <a:ln w="57150" cap="flat" cmpd="sng" algn="ctr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5" y="3063875"/>
            <a:ext cx="1226820" cy="3575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250315"/>
            <a:ext cx="2803525" cy="1933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862705"/>
            <a:ext cx="2727960" cy="18256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6380" y="5805170"/>
            <a:ext cx="2835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</a:rPr>
              <a:t>全三维结构输入的复杂情况下，建模能力不足</a:t>
            </a:r>
            <a:endParaRPr lang="zh-CN" altLang="en-US" sz="160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0190" y="3357245"/>
            <a:ext cx="2585720" cy="301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耗时高</a:t>
            </a:r>
            <a:r>
              <a:rPr lang="en-US" altLang="zh-CN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en-US" altLang="zh-CN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min*500</a:t>
            </a:r>
            <a:r>
              <a:rPr lang="zh-CN" altLang="en-US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轮</a:t>
            </a:r>
            <a:r>
              <a:rPr lang="en-US" altLang="zh-CN" sz="16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41</a:t>
            </a:r>
            <a:r>
              <a:rPr lang="zh-CN" altLang="en-US" sz="16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小时</a:t>
            </a:r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1600" b="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XAS3D</a:t>
            </a:r>
            <a:r>
              <a:rPr lang="zh-CN" altLang="en-US"/>
              <a:t>研究基础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6565" y="4377690"/>
            <a:ext cx="3789680" cy="1857375"/>
          </a:xfrm>
        </p:spPr>
        <p:txBody>
          <a:bodyPr/>
          <a:p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已完成基于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单图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GNN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模型的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单目标</a:t>
            </a:r>
            <a:r>
              <a:rPr lang="en-US" altLang="zh-CN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XAS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三维结构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离线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拟合方法。</a:t>
            </a:r>
            <a:endParaRPr lang="zh-CN" altLang="en-US" sz="200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成功应用于</a:t>
            </a:r>
            <a:r>
              <a:rPr lang="en-US" altLang="zh-CN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Mn-Sb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六边形结构和</a:t>
            </a:r>
            <a:r>
              <a:rPr lang="en-US" altLang="zh-CN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Fe</a:t>
            </a:r>
            <a:r>
              <a:rPr lang="zh-CN" altLang="en-US" sz="2000">
                <a:solidFill>
                  <a:schemeClr val="bg2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单原子体系，这类周期性体系三维结构研究中。</a:t>
            </a:r>
            <a:endParaRPr lang="zh-CN" altLang="en-US" sz="2000">
              <a:solidFill>
                <a:schemeClr val="bg2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>
              <a:defRPr/>
            </a:pPr>
            <a:fld id="{99D93FED-C4F1-43AD-A05B-D9BDC0AE511D}" type="slidenum">
              <a:rPr lang="en-GB" altLang="zh-CN"/>
            </a:fld>
            <a:endParaRPr lang="en-GB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268730"/>
            <a:ext cx="4200525" cy="3019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003800" y="1071880"/>
            <a:ext cx="3575050" cy="1938020"/>
          </a:xfrm>
          <a:prstGeom prst="rect">
            <a:avLst/>
          </a:prstGeom>
        </p:spPr>
      </p:pic>
      <p:pic>
        <p:nvPicPr>
          <p:cNvPr id="10" name="图片 9" descr="Figure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655" y="4725670"/>
            <a:ext cx="2214880" cy="1827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555" y="3344545"/>
            <a:ext cx="3744595" cy="1577340"/>
          </a:xfrm>
          <a:prstGeom prst="rect">
            <a:avLst/>
          </a:prstGeom>
        </p:spPr>
      </p:pic>
      <p:pic>
        <p:nvPicPr>
          <p:cNvPr id="12" name="图片 11" descr="Figure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070" y="5013325"/>
            <a:ext cx="1531620" cy="13989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3455" y="3039110"/>
            <a:ext cx="40366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buFont typeface="Wingdings" panose="05000000000000000000" charset="0"/>
              <a:buNone/>
            </a:pPr>
            <a:r>
              <a:rPr lang="zh-CN" altLang="en-US" sz="1200" b="0">
                <a:solidFill>
                  <a:schemeClr val="bg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Advanced Functional Materials 33.7 (2023): 2209026.</a:t>
            </a:r>
            <a:endParaRPr lang="zh-CN" altLang="en-US" sz="1200" b="0">
              <a:solidFill>
                <a:schemeClr val="bg2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68240" y="6470650"/>
            <a:ext cx="38519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Wingdings" panose="05000000000000000000" charset="0"/>
              <a:buNone/>
            </a:pPr>
            <a:r>
              <a:rPr lang="zh-CN" altLang="zh-CN" sz="1200" b="0" kern="100" dirty="0">
                <a:solidFill>
                  <a:srgbClr val="000000"/>
                </a:solidFill>
                <a:effectLst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Advanced Functional Materials (2024): 2314621</a:t>
            </a:r>
            <a:endParaRPr lang="zh-CN" altLang="zh-CN" sz="1200" b="0" kern="100" dirty="0">
              <a:solidFill>
                <a:srgbClr val="000000"/>
              </a:solidFill>
              <a:effectLst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977005" y="2340610"/>
            <a:ext cx="810895" cy="8255"/>
          </a:xfrm>
          <a:prstGeom prst="straightConnector1">
            <a:avLst/>
          </a:prstGeom>
          <a:noFill/>
          <a:ln w="57150" cap="flat" cmpd="sng" algn="ctr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直接箭头连接符 15"/>
          <p:cNvCxnSpPr/>
          <p:nvPr/>
        </p:nvCxnSpPr>
        <p:spPr>
          <a:xfrm>
            <a:off x="4283710" y="3717290"/>
            <a:ext cx="575945" cy="1296035"/>
          </a:xfrm>
          <a:prstGeom prst="straightConnector1">
            <a:avLst/>
          </a:prstGeom>
          <a:noFill/>
          <a:ln w="57150" cap="flat" cmpd="sng" algn="ctr"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7098,&quot;width&quot;:6326}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TABLE_ENDDRAG_ORIGIN_RECT" val="626*124"/>
  <p:tag name="TABLE_ENDDRAG_RECT" val="42*122*626*124"/>
</p:tagLst>
</file>

<file path=ppt/tags/tag15.xml><?xml version="1.0" encoding="utf-8"?>
<p:tagLst xmlns:p="http://schemas.openxmlformats.org/presentationml/2006/main">
  <p:tag name="COMMONDATA" val="eyJoZGlkIjoiMDhjOTk4N2EyZWYyZjA2OWQzMGY4NjBjYWNmNThhNmEifQ=="/>
  <p:tag name="KSO_WPP_MARK_KEY" val="b619c267-546f-4363-a6f8-14cb42a5746b"/>
  <p:tag name="commondata" val="eyJoZGlkIjoiNThiNGJmMWUwMjAzNGY0MzVjMjEzYTJiN2FkODFiNjAifQ=="/>
  <p:tag name="resource_record_key" val="{&quot;29&quot;:[50052448,50000165,50052433,50000211,50000049]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  <p:tag name="KSO_WM_UNIT_PLACING_PICTURE_USER_VIEWPORT" val="{&quot;height&quot;:2173,&quot;width&quot;:1338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ral report">
  <a:themeElements>
    <a:clrScheme name="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000066"/>
      </a:hlink>
      <a:folHlink>
        <a:srgbClr val="969696"/>
      </a:folHlink>
    </a:clrScheme>
    <a:fontScheme name="oral report">
      <a:majorFont>
        <a:latin typeface="黑体"/>
        <a:ea typeface="黑体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rgbClr val="FF0066"/>
          </a:buClr>
          <a:buSzPct val="80000"/>
          <a:buFont typeface="Wingdings" panose="05000000000000000000" pitchFamily="2" charset="2"/>
          <a:buChar char="è"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Sans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30000"/>
          </a:lnSpc>
          <a:spcBef>
            <a:spcPct val="20000"/>
          </a:spcBef>
          <a:spcAft>
            <a:spcPct val="0"/>
          </a:spcAft>
          <a:buClr>
            <a:srgbClr val="FF0066"/>
          </a:buClr>
          <a:buSzPct val="80000"/>
          <a:buFont typeface="Wingdings" panose="05000000000000000000" pitchFamily="2" charset="2"/>
          <a:buChar char="è"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Sans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oral report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l report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l repor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YzNTIwMDgyMDIwIiwKCSJHcm91cElkIiA6ICI2MDk3MzM3NDYiLAoJIkltYWdlIiA6ICJpVkJPUncwS0dnb0FBQUFOU1VoRVVnQUFBZ1lBQUFIb0NBWUFBQUF5bVNmUEFBQUFDWEJJV1hNQUFBc1RBQUFMRXdFQW1wd1lBQUFnQUVsRVFWUjRuT3pkZVZ4VTlmNC84TmNabGdRUkJVTlR5aFFycjE4VlpjaTBxNElLbXBaSzF3bzNzS3lyZVhQWDNGSnlxY3d5aW12WEJUSFJVRk5CeThDbFVCTngrNldBaUhpakM0YWFHSWdzS2lETU1KL2ZIelFuUmxCUkJnNHo4M28rSGowNjh6bG56bm5QOEhIbVBaL3RB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aQUlrcFFNZ01pV2VucDcyUW9oQlFnaHZTWko2QVhBRjBCeUFqY0toTlJSYUlVUWVnQ3hKa280RGlDc3FLdHFYbHBaMlUrbkFpS2htbUJnUTFVQ1hMbDJjYkd4czNnVXdHWUNqMHZHWUVpRkVrUkJpblU2blczNzI3TmtjcGVNaG9udGpZa0IwSDU2ZW5xL3BkTHBRU1pLY0pFbEN0MjdkMEt0WEw2alZhcmk2dXFKWnMyYXd0clpXT3N3R1FhdlZvckN3RUZldlhrVmlZaUtPSHorTzA2ZFBRd2dCQURjQVRFdE1UTnlvYkpSRWRDOU1ESWp1emtxdFZnY0RtQVlBM3Q3ZW1EWnRHcDU4OGttRnd6SXRXVmxaV0xseUpXSmpZL1ZGR3hJVEU5OEdvRlV3TENLNkN5WUdSTld6VnF2VllRRGVhTktrQ1lLQ2d1RGo0Nk4wVENidDVNbVRXTGh3SWZMejh3SGdPMG1TL0JNU0VqUkt4MFZFaHF5VURvQ29JZkx3OFBoVWtxUjNYRnhjc0g3OWVxalZhcVZETW5tUFAvNDRCZ3dZZ0xpNE9OeThlZk52QUI2L2V2WHFicVhqSWlKRGJERWd1a08zYnQxR3ExU3FMYzJhTmNQR2pSdnh4Qk5QS0IyU1djbk96c2JycjcrT2E5ZXVBY0NVeE1URS95Z2RFeEg5aFlrQlVTVWVIaDZ0SlVuNnI1V1ZsZU9YWDM2SkhqMTZLQjJTV1RwMzdoemVldXN0YURTYUlxMVc2NTZTa25KQjZaaUlxSUpLNlFDSUdoSkpra0lBT0k0Y09aSkpRUjNxM0xrekprNmNDRW1TR2x0Ylc2OVRPaDRpK2d0YkRJais1Tzd1M3NQYTJ2cGtxMWF0c0d2WEx0amEyaW9ka2xuVGFEUVlPWElrTWpNelVWNWUva0p5Y3ZLUFNzZEVSR3d4SUpKWldWa3RBWUR4NDhjekthZ0hOalkybURwMUtvQy8zbnNpVWg0VEF5SUFYYnQyN1NSSjBndXVycTRZTm15WTB1RllEQzh2TDdpNXVRRkFUMDlQVC9iZEVEVUFUQXlJQUZoWldmMFRBRjUrK1dWSUVudlk2b3NrU1FnTURBUUE2SFM2NlFxSFEwUmdZa0NFVHAwNjJRb2h4bHBiVzJQNDhPRktoMk54K3ZmdkR4c2JHMGlTTkxodDI3YU5sSTZIeU5JeE1TQ0xaMnRyNnlWSmtyT0hod2VhTld1bWREZ1d4OEhCQWQ3ZTNnRFExTm5aMlUvcGVJZ3NIUk1Ec25oQ2lBRUEwS3RYTDZWRHNWajkrdlVEQUFnaFhsSTRGQ0tMeDhTQUxKNGtTVU9CaW9Gd3BJeXVYYnZxTi9zb0dRY1JNVEVnQzllcFV5ZG5TWkk2T2pzNzg2NkpDbXJWcWhWYXRtd0pTWkxhdXJ1N3QxQTZIaUpMeHNTQUxKcU5qWTA3QUR6MTFGTktoMkx4M04zZEFRRFcxdGE5RlE2RnlLSXhNU0NMSmtuUzN3Q2dYYnQyU29kaUZMZHYzMVk2aElmV3NXTkgvYWFua25FUVdUb21CbVRSOUltQnNib1JEaDQ4aUZXclZsVXBIejU4T0hRNlhiWFBPWG55WkpYSEJRVUYxUjZibloyTksxZXVBSUIrSkQ4eU1qS1FtNXVMNHVKaTlPM2JGMlZsWmRVKzkralJvelYrSGRYNS9mZmZFUk1UVTZ0ejNJdXJxeXNBUUFqUnZzNHVRa1QzWmExMEFFUktFa0k4STBrUzJyUnBZNHh6WWYzNjlaZzllM2FWZlJjdlhvUVFvdHJuZmZqaGgvSVhibkZ4TVpZdFc0WXRXN1pVZTJ4OGZEeGlZMk1SR2hvcVgvT2pqejdDcEVtVG9OVnEwYVpObTdzdTU3eGd3UUxFeGNYSlNZcEtWZlYzUVVGQkFRNGRPbFR0ODIxc2JQQ2YvL3dISFRwMHdOTlBQMTN0TWJYUnNtVkwvV2J0L3hoRTlOQ1lHSkNsYXdVQWp6NzZhSzFQdEdmUEhyaTV1YUZidDI3SXpNekVtMisrYWJCL3dJQUJCbytyK3dLT2lvcENUazRPL1B5cVR1ZVBpSWpBOE9IRGNmandZVnk5ZWhVQWNQNzhlYlJyMXc2ZW5wNElEZzZXKytudlorUEdqZFd1MmRDL2YzOTUyOVBURTAyYk5xMXl6TnR2djEybGJQLysvYlcrdjBTbGF6V3YxWW1JcUZhWUdKQkZreVRwTVFCd2NuS3ExWGtLQ2dvUUhoNk9kZXZXSVNJaUF1ZlBuemY0NHZmMDlFUnNiQ3lzckt6a01qOC9Qd2doNUVUZzdiZmZSa3hNRE9MaTR2RElJNDhZblAvRkYxK0V0YlUxWG4zMVZRREFwRW1UVUZ4Y2pLQ2dJQURBOGVQSHNYZnZYdGphMm1MSWtDRW9LaXFDUnFQQnJGbXpFQkVSZ1lLQ0FoUVZGYUYvLy81bzFxd1ozbnJyTFlOWTdrWWZjMmxwS2Q1NDR3MTgrT0dIYU4rK2JscjZIUjBkQVFDU0pERXhJQ0lpWmFqVjZodHF0Vm9VRlJXSjJvaUlpQkM5ZS9jV2ZuNStvbS9mdnVLUFAvNHcySzlXcTRWV3E2M3l2RE5uem9pWFhucEpDQ0hFb2tXTHhQZmZmeStLaW9yRXdvVUxEWTczOGZFUitmbjVRZ2doTWpNenhmang0MFdQSGoxRWFHaW9LQ29xRXBzM2J4WnF0VnJrNU9RSUlZUll0MjZkK1B6enp3MnU1ZVhsSllRUTRoLy8rSWQ4TGlHRVdMWnNtYndkRkJSVUpXWmZYMS9SdDI5ZjRlbnBLWHg5ZmF2OHA0Ky90a3BLU29SYXJSWnF0YnBJNlhwQlpNbllZdEFBcU5YcWd3RDYzL2RBcWd0YUFMVnVCbi9sbFZmZzUrZUhlZlBtSVRBd0VDMWJ0alJvbGdjTXV4SldyVnFGamgwN1l0ZXVYYmh4NHdhV0xGbUNTWk1td2NYRkJXRmhZYkN6c3pPNG1WTlpXUmxVS2hXKy9QSkxuRGx6Qm9zV0xVSmdZQ0NlZnZwcFRKdzRFVjI3ZHNXenp6NkxqSXdNdUxpNElDTWpBMy8vKzk5ckZIdHNiQ3ptejU4UEFGaTZkR21WL1ZGUlVYajExVmNSRlJXRnRtM2I0dkxseTNqaWlTY2U1bTI2SnhzYkcvMm1yVnF0cm41QUJ0VXJJY1RQU1VsSnZPdWxoV0ZpMERBd0tWQlliZStvYUdkbmg4aklTTmpZMk9DVlYxNEJVUDBZZ3NwKysrMDMvUGJiYjNCMGRFVDc5dTBSRVJHQmdJQUFSRWRIWS9YcTFRZ01ERVI0ZURoc2JXMVJWbGFHeG8wYm8yUEhqcGcwYVJLQ2c0TVJGQlNFZnYzNjRkbG5uMFdUSmsyd2ZmdDJ4TWZIbzN2MzdqaDkralNtVEprQ0FOQnF0ZmpmLy82SDB0SlN2UDc2Ni9qamp6OHdkdXhZK1RYZnZIblRZRXpENHNXTDRlSGhJYjh2bjMvK09WNTg4VVcwYmRzV1FNVWRLSC8rK2VjYWRVVThKTjdlc29HUUpPazVwV09nK3NkL2dBMkEvdGRSWW1JaS94NzF6TVBENDZZa1NRN3g4Zkd3dDdkLzZQTmN1SEFCbzBlUGhvZUhCNHFLaW1CdmI0KzFhOWRpOE9EQjFSNi9aODhldlBubW13Z0lDRUJJU0FoaVltSlFXbHFLK2ZQbjQ4VVhYNFN2cjY4ODgyRENoQW5vMmJNbi90Ly8rMy95aklMTGx5OGJUTEhjc0dFRHlzcktNR3JVS0l3ZlB4NTc5KzdGMTE5L0RhMVdpK0hEaDZORGh3NDRjZUlFdnZubUcweVlNQUV4TVRIeUYzdi8vdjJySkRFbEpTWHc4dkxDcVZPbjRPbnBDUWNIQi9uNHdzSkNnMEdKNzczM0hueDlmUi82dmRPN2ZmdTIvbjRWeFltSmlZMXJmVUtxRlg0dVdTNjJHSkNsS3dMZ1VGSlNVcXZFd01IQkFRRUJBWEJ6YzRPYm01djhwWjJUazRPRWhBU0RZN3QzN3c2VlNvV3VYYnZDMTljWElTRWhBSUM5ZS9maTJMRmpLQ2dvd0lZTkcxQlVWSVRyMTYvRDE5ZFhIb3k0Y2VOR2pCNDlHcnQyN2NLVFR6NkovLzczdjFpMGFCRWNIUjJoVXFuUXUzZHZyRml4QWw5ODhRVUF3TnJhR3Q5Ly96MkFpblVQSG4vOGNaU1ZsY0hLeWdyKy92NEFLbG9NOU51dXJxNzQ0b3N2VUZCUUlILzUzeGwvZFFNcGphRzB0QlFBSUlRdzNWV2FpTXdBRXdPeWFKSWtaUU5vbVorZmorYk5IMzR3ZklzV0xUQjU4bVFBRmVNQi92dmYvMWErTVZDMVpzeVlZZkM0WDc5K2FOZXVIVnhjWE9EbzZBZ0hCd2ZFeDhlanRMUVVkbloyQUlCYnQyNmhjK2ZPV0xSb0VWNSsrV1ZzMnJRSml4WXRna3FsZ2s2bnc2MWJ0K1FZcXZQSEgzL0F4Y1VGQUpDYm0ydlFVbEJRVUNCUHNieHc0UUtlZU9JSnZQYmFhOVV1dGpSbzBDQ0R4N0d4c2ZkOHJUVng0OFlOL2ViMVdwK01pQjRhRXdPeWRGY0J1T2ZtNXRicWZna1hMbHpBVHovOWhJU0VCSnc5ZXhaUFAvMDB3c1BESCtnY3pabzFRN2R1M1FBQWVYbDUwR2cwOFBMeXd0NjllK1hGZjFxM2JvMmxTNWZpMy8vK040S0RnOUdvVVNPa3BhV2hjK2ZPK09DREQxQlFVSURnNEdBc1hMZ1FOMjdjd1BEaHd3MnVrWnljWEtQcGhrZU9IRUdYTGwwd2MrYk1LdnM4UFQyeGYvOStvN2NZRkJZV0FnQWtTV0ppUUtRZ0pnWmswWVFRdjBxUzlNTGx5NWZSczJmUGh6N1B4WXNYa1plWGh4RWpSbUQ1OHVYeW5Id0FWY1laM0cxcDVNcG16cHlKbEpRVVNKS0U1czJiSXlnb0NMZHUzY0tLRlN1UWtKQUFiMjl2N042OUcvbjUrVGgyN0JqZWVlY2QyTm5aNGNzdnY0Uzl2VDArKyt3enpKMDdWKzVlMEdnMHNMVzF4Zjc5KytXbGxDdDNJUUJBZVhrNWdJcnVqNzE3OTJMMTZ0VVAvWDQ4ak96c2JQM201WHE5TUJFWllHSkFGazBJOFlza1Njak16S3pWZWZyMTY0ZCsvZnBWS1YrOWVqVjY5RENjN1hYcTFLbjdubS9qeG8wb0x5K0hFQUxXMW4vOU0vWHg4Y0g4K2ZQUnFGRWpBSUN6c3pQYXQyK1B6cDA3dzhQRFE1NXAwTE5uVCt6WXNRTk9UazU0NDQwM2tKV1ZoUkVqUmtDcjFjclRLSnMwYVlJZE8zYkk1OVozSlFnaDhQZS8veDFkdW5SNThEZWlGckt5c2dBQVFvaU1lcjB3RVJuZ2FOTUdnS04vbGVQaDRlRWpTZEtCbmoxN1ZudnpJM01qaEtqUjFNeWFIbWRNQ3hZc3dQNzkrMUZlWGo0aU9UbDV4LzJmUVhXSm4wdVdpM2RYSkl1bVVxbVNBU0E5UFYzcFVPcEZUYi9zNnpzcEFDckdQd0NBU3FXcTNXMGdpYWhXbUJpUVJVdElTTWdWUXZ3dk56Y1h2Ly8rdTlMaFdLeWNuQno5amFFdUp5VWxaU2tkRDVFbDR4Z0RCWGg0ZVBnQXFMTHlqWWVIeDJlVkhwNUlTa3JhV1g5UldiUm9BRFBqNCtNeGF0UW9wV094U1ByV0FpRUVXd3VJRk1iRVFCbGFTWkptM1ZsWXVheTh2SHo0bmZ1cGJraVNGQXRnNXJGang1Z1lLQ1F1TGc0QUlFblNYb1ZESWJKNDdFcFFRRkpTMGpFaFJONDlEcm1oMVdyMzFGdEFGaTR2TCs4d2dCdW5UNS9HelpzM2xRN0g0aFFYRitQUW9VTVFRaFJKa3JSTDZYaUlMQjBUQTJWb0FXeS94LzREcWFtcDFTOWRSMGFYbVpsNUc4Qm1qVWFEM2J0M0t4Mk94WW1MaTlNdmg3dy9JU0doV09sNGlDd2RFd1BsM1BXWGtSQWlzajRESWFDOHZIdzlBT3phdFF0QzhJNi85VVVJZ2MyYk4rc2ZmcWxrTEVSVWdZbUJRbTdldkJrUDRNYWQ1VUtJb3Z6OC9POFVDTW1pSlNjbkp3a2g0aTVldklnZmZ2aEI2WEFzeHNtVEovSExMNzhBUUdKU1VsS2MwdkVRRVJNRHhhU25wNWNLSWFMdUxKY2s2ZENmVGR0VS85NEhnTkRRVUdnMEdxVmpNWHRhclJaZmZsblJTS0RUNlpZcUhBNFIvWW1KZ1lLRUVGV21JK3AwT2s1UlZFaFNVdElSQUhzdVhicUVzTEF3cGNNeGU1R1JrVWhMUzRNUTR0aVpNMmM0dUlPb2dXQmlvS0Njbkp6REFJb3FGWlZvTkJvbUJnclNhclZUQUJSdDJyUUpLU2twU29kanR0TFQwN0Z5NVVvQUtOSHBkRzhySFE4Ui9ZV0pnWUt5c3JLS0FWUWVUeENYbXBwNlM2bDRDRGg3OXV4dk9wMXV1bGFyeGV6WnN5dmY4WStNSkM4dkR6Tm56a1JaV1JsME90MEh5Y25KcVVySFJFUi9ZV0tnTUoxT1YzbWNBUWNkTmdCbnpweFpEeURzMnJWckdEOSt2SDZwWGpLQzNOeGNUSnc0RVZldVhBR0F5RE5uem55c2RFeEVaSWlKZ2NKS1Nrb09Bcmd0aENqVGFEUzhvMXdESVVuU0pBRGZYYmx5QllHQmdUVzZWVExkVzBwS0NnSURBNUdSa1FFQUIyL2N1QkdvZEV4RVZCVnZwOWtBZUhoNFJFcVM1SnlZbU9pamRDeGt3RnF0Vm04QUVBZ0F3NFlOdzRRSkU5Q3FWU3VGd3pJdHVibTUrT3FycnhBWkdhbGZJK0piU1pKR0pDUWtjT3BIQThiYkxsc3UzaXVoQVJCQzdBRHdtTkp4VUJYYXhNVEVzV3ExK2hpQVQ3Ly8vbnZINk9obzlPblRCejQrUHVqUW9RTmNYRnpnNE9BQWEyditVd0tBOHZKeTNMcDFDN201dVVoTFMwTmNYQndPSFRvRW5VNEhBRVZDaUVWSlNVbkJTc2RKUkhkblVabWdwNmVudlJCaWtCRENXNUtrWGdCY0FUUUhZS053YUEyRjlzOTdPR1JKa25RY1FGeFJVZEcrdExRMGk3K0JnTHU3ZXdzcks2dGxBRVpLa3RSWTZYaE1UQW1BWFZxdGR0N1pzMmQ1YjJzVHdSWUR5MlVSZi9BdVhibzQyZGpZdkF0Z01nQkhwZU14SlVLSUlpSEVPcDFPdC96czJiTTVTc2VqdEE0ZE9qU3h0N2NQa0NTcEx3QjNBQzRBbW9LdGIzcmxRb2hDQU5jQm5CVkN4SmVYbDMrZGtwS1NyM1JnOUdDWUdGZ3VzLytEZTNwNnZxYlQ2VUlsU1hLU0pBbmR1blZEcjE2OW9GYXI0ZXJxaW1iTm1yRVorRTlhclJhRmhZVzRldlVxRWhNVGNmejRjWncrZlZyZkwzd0R3TFRFeE1TTnlrWkoxZUdIT0JrYjY1VGxNdWMvdUpWYXJRNEdNQTBBdkwyOU1XM2FORHo1NUpNS2gyVmFzckt5c0hMbFNzVEd4dXFMTmlRbUpyNk5panRFVWdQQkQzRXlOdFlweTJXdWYzQnJ0Vm9kQnVDTkprMmFJQ2dvQ0Q0K0hQQmZHeWRQbnNUQ2hRdVJuNThQQU45Smt1VFBVZVVOQnovRXlkaFlweXlYV2E1ajRPSGhzUnpBR3k0dUx0aTRjU09UQWlQbzJiTW5JaUlpNE9ycUNnQXZDeUZDbFk2SmlJaU16K3dTZzI3ZHVvMldKR2xXczJiTkVCWVdoclp0MnlvZGt0bG8xYW9Wd3NMQzRPTGlBZ0RqMUdyMVpLVmpJaUlpNHpLcnhNRER3Nk8xU3FWYVkyVmxoV1hMbHVHSko1NVFPaVN6MDdKbFMzejIyV2V3dHJhR0VHSjVseTVkM0pTT2lZaUlqTWVzRWdOSmtrSUFPSTRjT1JJOWV2UlFPaHl6MWJseloweWNPQkdTSkRXMnRyWmVwM1E4UkVSa1BHYVRHTGk3dS9jQThGcXJWcTB3ZVRKYnVPdGFRRUFBMnJadEMwbVNmTHAyN1RwUTZYaUlpTWc0ekNZeHNMS3lXZ0lBNDhlUGg2MnRyZExobUQwYkd4dE1uVG9Wd0YvdlBSRVJtVDZ6U0F5NmR1M2FTWktrRjF4ZFhURnMyRENsdzdFWVhsNWVjSE56QTRDZW5wNmU3THNoSWpJRFpwRVlXRmxaL1JNQVhuNzVaVWdTcDl6V0YwbVNFQmhZY2VkY25VNDNYZUZ3aUlqSUNFdytNZWpVcVpPdEVHS3N0YlUxaGc4ZnJuUTRGcWQvLy82d3NiR0JKRW1EMjdadDIwanBlSWlJcUhaTVBqR3d0Ylgxa2lUSjJjUERBODJhTlZNNkhJdmo0T0FBYjI5dkFHanE3T3pzcDNROFJFUlVPeWFmR0FnaEJnQkFyMTY5bEE3Rll2WHIxdzhBSUlSNFNlRlFpSWlvbGt3K01aQWthU2hRTVJDT2xORzFhMWY5Wmg4bDR5QWlvdG96NmNTZ1U2ZE96cElrZFhSMmR1WmRFeFhVcWxVcnRHelpFcElrdFhWM2QyK2hkRHhFUlBUd1REb3hzTEd4Y1FlQXA1NTZTdWxRTEo2N3V6c0F3TnJhdXJmQ29SQVJVUzJZZEdJZ1NkTGZBS0JkdTNaS2gyTHhPbmJzcU4vMFZESU9JaUtxSGJOSURKVG9Sb2lQajBkbzZNUGRlVGdqSXdPTEZpMkNFS0xLdnUzYnQ4dmJPVGs1T0hic21NSCtJMGVPVlBzOHBmMTVPMllJSWRvckhBb1JFZFdDdGRJQjFJWVE0aGxKa3RDbVRadDZ2L2FUVHo2Sm9LQWdEQjQ4dU1yMXo1OC9qemx6NWdBQVNrcEtNR2pRSU15ZVBSc0FvTlBwc0h6NWN2eisrKytJajQrdk1taHk5ZXJWR0RGaUJBRGcxcTFiV0xod0lUNysrR1AwN05rVENRa0orUHp6ejlHalJ3ODg4c2dqOG5NOFBUM1Jvc1hkdS9aemNuS1FrSkJnbE5kOU55MWJ0dFJ2MXY4Zmc0aUlqTWFrRXdNQXJRRGcwVWNmcmRPTGRPL2VIZmIyOWxYS2hSRHl5bjk2eGNYRk9IWHFGRmFzV0FGbloyY2NQMzRjdWJtNTh2N1EwRkRZMmRraExDd01VNmRPUlpjdVhlRGs1RlR0ZGQzYzNCQVVGSVRjM0Z5VWw1Y2pPRGdZUzVjdU5VZ0s5R0ppWW1CbFpWV2x2THk4SE04OTk5eUR2dVFIMXJScFUvMW04enEvR0JFUjFSbVRUZ3drU1hvTXdGMi9XSTFGcDlQaDBLRkR1SFRwRW9xTGk5R3BVeWNBUUdscEtkYXNXWVBwMHl0V0E2NzhKYnh0MnpZTUhUb1UrZm41OHNKTEVSRVJpSTJOeGNhTkcrSG82SWdKRXlaZyt2VHArTTkvL29PQWdBQUFGWW1GbjU4ZkJnNGNpSmlZR0RtR1JZc1dvVVdMRnBnN2R5NEFZTStlUFZDcEdrNVBrS09qSXdCQWtpUW1Ca1JFSnN5a0V3TUFqUUZVKzJ2ZW1FSkNRcUJTcVpDZG5ZMlBQLzRZVHp6eEJDWlBub3hXclZwaDY5YXRjbUtnVXFrUUVoSUNBTWpOellXVGt4TUtDZ3JnNHVLQ0R6NzRBRWxKU1FnTkRaVy9SQWNOR29UYzNGeU1IVHNXb2FHaHlNek14Tnk1YzdGNzkyNEF3S1JKaytRWXVuZnZqbjM3OXQwMXhpRkRodFRWeTYrUlJvM2sxWkR0bEl5RGlJaHF4OVFUQXpzQWRYNmI1VDU5K3VEWXNXTjQ3TEhIc0hQblRrUkZSZUhTcFV0d2NuSXlhTmFYSkFsOStsU3M4WFA5K25VNE96c2pQejhmenM3T2VQVFJSekYzN2x5TUd6ZXV5dm5uekprREZ4Y1hoSVdGQVFBdVhyejR3QU1xbGU1S3NMR3gwVy95bnRkRVJDYk0xQk1EQUtpWE95cGV2WG9WSDMzMEVkcTNiNDhwVTZiZ21XZWVRVnBhV3VXK2RRUFhyMTlIUUVBQUNnb0s4UFBQUCtPSEgzNUFXVmtaWW1KaUVCc2Jpelp0MnFCRGh3NzQ5ZGRmWVdkbmg1S1NFcVNrcEVDcjFXTEdqQmw0NzczM0VCUVVKSjlQcDlOaDhPREJBSURldlh0andZSUY4cjRUSjA1VW14UUFnSldWRlU2Y09HSEVkK0srZUh0TElpSVRadEtKZ1JEaXRpUkpEcVdscFhYZW5mRHFxNjlpMkxCaDJMVnJsOXhDa1pHUmdkYXRXMWQ3Zkd4c3JMejk0b3N2QWdER2pCbURSWXNXSVNjbkIybHBhZWpRb1FPKy92cHJEQmt5QlB2Mzc4ZUFBUU93ZWZObWZQVFJSOWk1YzZkQjE4SGR1aEx1bkpGUVVGQ0FFeWRPNFBubm56ZTRxVlJkejB6UWFEVDZ6ZEk2dXdnUkVkVTVrMDRNQUJRQmNDZ3BLYW16eENBdExRMFRKa3d3S0Z1elpnMEFvS3lzRERxZFRuOTNRVmxVVkJRU0VoSnc3dHc1ZzdoOGZYM3g0NDgvd3MvUEQ0c1hMOGJFaVJPUm5KeU0rZlBuSXlnb0NKR1JrZGk4ZVRNNmR1eUloUXNYMWlnK1cxdGJnNFRoK2VlZmw3ZnZWbDRYU2tzcjhnRWh4TzA2dlJBUkVkVXBrMDRNSkVuS0J0QXlQejhmelp2WHpXRDREaDA2SUM0dXpxQk1DSUd3c0RDRWhvWmkxcXhaR0RGaWhFRlQvc0dEQjNIdTNEbDRlbnJDM2QxZG5sMHdjT0JBVEpreUJkT25UNGVUa3hNT0h6NE10VnFOeG8wYlk5bXlaUWEvOFBYZEJucVZ1eElBWU5hc1dmRDE5YTJMbC94UWJ0eTRvZCs4cm1RY1JFUlVPeWFkR0FDNENzQTlOemUzWHU2WG9OUHBjT0xFQ1h6MTFWY29MaTdHaWhVckVCMGRqUzFidG1ETW1ERVlQbnc0R2pWcUJCOGZIL2o0K0FBQU1qTXo1Uy84ZHUzYXlUTWNWcTVjaWVuVHA4dUxHWFh2M3QzZ1duZDJHOXhyVmtKWldabXhYK29ES3l3c0JBQklrc1RFZ0lqSWhKbDBZaUNFK0ZXU3BCY3VYNzZNbmoxNzFzazE4dkx5Y1Bqd1lTUW5KK1A0OGVOd2NuTENxRkdqTUd6WU1GaFpXYUYvLy83SXlNakFWMTk5aFkwYk55SXdNQkNCZ1lIWXZIa3pJaUlpVUZaV2h1blRwMlBxMUttNGNPR0N3Ym16czdQeDY2Ky9RcVZTR2F4WjhDQTBHZzFHamh4WjdUNS9mMytENCtwU2RuYTJmdk55blY2SWlJanFsS2tuQnI5SWtvVE16TXc2dTRhdHJTMU9uRGlCenAwN1krellzV2pmdnVxdEFOcTNiNDlseTViaHdvVUxPSFRvRUFBZ0lDQUFZOGFNa1dkTStQbjUxVWw4YmRxMHdhNWR1K1RIdzRjUEIxQnhLK1FkTzNaVUthOHJXVmxaQUFBaFJFYWRYb2lJaU9xVVNTY0draVNsQWFqVHhNREJ3UUVyVnF5bzBiRnVibTV3YzNPVEh6L01OTW83eHpQb25UcDFxdHJ5eWtsQjVjZDNLNjhydi96eUN3QkFwOU1sMWVtRmlJaW9UaldjTlhVZmdrcWxTZ2FBOVBSMHBVT3hlTW5KeVFBQWxVcDFWT0ZRaUlpb0ZrdzZNVWhJU01nVlF2d3ZOemNYdi8vK3U5TGhXS3ljbkJ4Y3ZYb1ZBQzRuSlNWbEtSMFBFUkU5UEpOT0RQNFVEUUR4OGZGS3gyR3g5SzBGUWdpMkZoQVJtVGlUVHd3a1NZb0ZnR1BIamlrZGlzWFNqNHVRSkdtdndxRVFFVkV0bVh4aWtKZVhkeGpBamRPblQrUG16WnRLaDJOeGlvdUxjZWpRSVFnaGlpUkpxdHNSamtSRVZPZE1QakhJek15OERXQ3pScU9SYjFkTTlTY3VMazYvSFBMK2hJU0VZcVhqSVNLaTJqSDV4QUFBeXN2TDF3TVZVL0tFRUVxSFl6R0VFTmk4ZWJQKzRaZEt4a0pFUk1aaEZvbEJjbkp5a2hBaTd1TEZpL2poaHgrVURzZGluRHg1VXI5K1FXSlNVbEwxQ3pBUUVaRkpNWXZFNEUvdkEwQm9hR2lkTC85TGdGYXJ4WmRmVmpRUzZIUzZwUXFIUTBSRVJtSTJpVUZTVXRJUkFIc3VYYnFFc0xBd3BjTXhlNUdSa1VoTFM0TVE0dGlaTTJjNHVJT0l5RXlZVFdJQUFGcXRkZ3FBb2syYk5pRWxKVVhwY014V2VubzZWcTVjQ1FBbE9wM3ViYVhqSVNJaTR6R3J4T0RzMmJPLzZYUzY2VnF0RnJObno2NTh4ejh5a3J5OFBNeWNPUk5sWldYUTZYUWZKQ2NucHlvZEV4RVJHWTlaSlFZQWNPYk1tZlVBd3E1ZHU0Yng0OGZybCtvbEk4ak56Y1hFaVJOeDVjb1ZBSWc4YytiTXgwckhSRVJFeG1WMmlRRUFTSkkwQ2NCM1Y2NWNRV0JnNEYzdlRFZzFsNUtTZ3NEQVFHUmtaQURBd1JzM2JnUXFIUk1SRVJtZldTWUdDUWtKbXNURXhOY0FST1RuNTJQaXhJbFlzbVFKV3c4ZVFtNXVMajc1NUJPTUd6Y09PVGs1QVBDdEpFbUQwOVBUUzVXT2pZaUlqRTlTT29DNnBsYXIzd2J3S1FCSFNaTFFwMDhmK1BqNG9FT0hEbkJ4Y1lHRGd3T3NyYTJWRHJOQktDOHZ4NjFidDVDYm00dTB0RFRFeGNYaDBLRkQwT2wwQUZBa2hGaVVsSlFVckhTY1ZKVmFyUllBa0ppWWFQYi9wcWwrc0U1WkxvdjRnN3U3dTdld3NySmFCbUNrSkVtTmxZN0h4SlFBMktYVmF1ZWRQWHVXOTdadW9QZ2hUc2JHT21XNUxPS244dG16WjNNQS9MTkRodzR6N08zdEF5Uko2Z3ZBSFlBTGdLYXdrUGVoQnNxRkVJVUFyZ000SzRTSUx5OHYvem9sSlNWZjZjQ0lpS2grV05RWFlscGEyazBBYS83OHI4RmdaazVFUkEyRldRNCtKQ0lpb29kalVTMEdST2JDdzhQREI4RGdhc28vcS9Ud1JGSlMwczc2aTRwTUdlc1U2VEV4SURKTldrbVNadDFaV0xtc3ZMeDhlUDJHUkNhT2RZb0FzQ3VCeUNRbEpTVWRFMExrM2VPUUcxcXRkays5QlVRbWozV0s5SmdZRUprbUxZRHQ5OWgvSURVMXRheStnaUd6d0RwRkFOaVZvQWoyNVpHUjdBTHdyK3AyQ0NFaTZ6a1dNZytzVThURVFDSHN5Nk5hdTNuelpyeWpvK01OQUk2Vnk0VVFSZm41K2Q4cEZCYVpNTllwQXRpVm9BajI1WkV4cEtlbmx3b2hvdTRzbHlUcFVHWm01bTBsWWlMVHhqcEZBQk1EcGJBdmo0eENDRkdsdTBtbjA3RUxpaDRhNnhReE1WRE9ycnZ0WUY4ZTFWUk9UczVoQUVXVmlrbzBHZzAveE9taHNVNFJFd09GM0x4NU14N0FqVHZMMlpkSER5SXJLNnNZUU9YNkVwZWFtbnBMcVhqSTlMRk9FUk1EaGJBdmo0eEZwOU5WcmtkTUtxbldXS2NzR3hNREJiRXZqNHlocEtUa0lJRGJRb2d5alVhelErbDR5UFN4VGxrMkpnWUtZbDhlR1VOYVd0cE5JVVNNSkVsSGVZdHNNZ2JXS2N2R3hFQkI3TXNqWXhGQzdCQkNzTW1YaklaMXluSkpTZ2RnNmJwMTYvYXlTcVg2OXMrSEV4TVRFMXN2QUFVQUFDQUFTVVJCVkVNVkRjakNxTlhxZ3dENkt4MEgvVVVJOFhOU1VsSVBwZU40V0t4VERZK3AxNm42eGhZRGhiRXZUM0g4QUc5Z0pFbDZUdWtZYW9sMXFvRXhnenBWcjdna3NzTFMwdEp1ZW5oNHhFaVM1TXkrUE9Va0pDUW9IUUlCOFBUMFZEb0VvMkdkYWhqTXFVN1ZGeVlHRFlBUVlnZUF4NVNPZzRpSXlLUVRBM1ByeTFPcjFTdVZqcUcyMkpkSFJHVGFUSDJNZ2Rra0JlYUNmWGxFUktiTnBGc005TmlYMXpDd0w0K0l5UFNaZW9zQkVSRVJHUkVUQXlJaUlwSXhNU0FpSWlJWkV3TWlJaUtTTVRFZ0lpSWlHUk1ESWlJaWtqRXhJQ0lpSWhrVEF5SWlJcEl4TVNBaUlpSVpFd01pSWlLU01URWdJaUlpR1JNRElpSWlrakV4SUNJaUloa1RBeUlpSXBJeE1TQWlJaUlaRXdNaUlpS1NNVEVnSWlJaUdSTURJaUlpa2pFeElDSWlJaGtUQXlJaUlwSlpiR0tRa3BJQ1QwOVBGQmNYVjF0ZVZsWW1iMWYrejkvZjMrQTQvWDllWGw2WU8zY3U4dkx5cXQydmYyN2w4bWVmZlJiOSt2WERPKys4ZzBPSER0VW83aE1uVHNEVDB4TS8vL3l6UWZteVpjdmc3KzhQclZZcmw4WEh4OFBUMHhOYnQyNnRjcDdzN0d3RUJRWEIxOWNYM2J0M2g3ZTNOOWF1WGZ0QTd5RVJFWmtmYTZVRE1BWHg4Zkd3dDdlLzU3NnNyQ3dFQlFWaDRjS0ZXTDE2OVYyZm01S1NJcGZiMmRtaG9LQUFwMDZkd3BkZmZva2pSNDdnL2ZmZmgwcDE5M3p0K2VlZmg0K1BENzc0NGd0czJiSUZLcFVLdi96eUM3Nzc3anVFaFlYQjJ2cXZQMmwwZERRZWYveHhSRWRIWS9UbzBYSzVWcXZGK1BIajBhOWZQMnpmdmgxTm16YkY1Y3VYa1pXVjlkRHZFUkVSbVFlTGJURXd0dGF0VzJQOCtQRTRkZW9VZERwZGpaNGpTUktjbkp3d2NPQkFiTnEwQ1FrSkNkaXhZOGQ5bnpkcjFpeGN2bndaMGRIUkVFTGdrMDgrZ1orZkg3cDI3U29mYytQR0RSdzVjZ1R6NXMxRGVubzYwdExTNUgwWkdSbTRjdVVLWG4vOWRUUnYzaHpXMXRabzE2NGRldlhxOWVBdm5PcU1ScU9wY1YwaXFpKzNidDFTN05wQ0NHUm5aeXQyZlV2QnhNQ0lpb3FLWUdkbmQ4OWYvSGZqNk9pSU1XUEdZT2ZPbmZjOXRtWExsaGcvZmp4V3IxNk5YYnQyNGZmZmY4ZVVLVk1NanRtM2J4L2F0V3VINTU5L0h0MjdkMGQwZExTOHIxV3JWbWpVcUJGV3JseFpwU3VGNmxkNGVEaVNrNU9ybEYrN2RnMTkrL2JGdDk5K1cyVmZhbXFxUWNLUW01dUxOV3ZXR0pSdDI3WU5WNjVjQVFBVUZ4ZmppeSsrZ0VhanFYS3U0dUxpYXJ2VTlENzk5Rk9VbDVjYmxLV2xwV0hJa0NHNGV2VnF6VjRrMWNqQmd3ZXhhdFdxS3VYRGh3Ky9hNEo0OHVUSktvOExDZ3J1ZVIyZFRvZFBQLzNVb0Q2a3BLUmczNzU5OTQyeHZMd2MvL2pIUC9ESEgzL2M4N2hidDI3aCtQSGo5ejNmZzdwMTZ4WmVmUEZGbzUrWERMRXJ3UWlFRU1qSXlNRHExYXN4YXRTb2h6N1AwMDgvamN6TVRPaDB1dnNtRjJQR2pFRjBkRFErK2VRVExGNjhHSTZPamdiN282T2o4ZEpMTHdFQVhucnBKWHp4eFJlWVBuMDZySzJ0NGVqb2lFOCsrUVR2di84K2poNDlpdEdqUjJQa3lKRjM3UzZoK3p0dzRBQ0NnNE1OeW9xTGk5R3NXVE1Bd0pVclYrRHE2Z29BeU1yS3dxbFRwd0FBalJzM3hydnZ2b3ZObXplalpjdVc4bk5EUWtMd2YvLzNmd2dQRDhlUUlVUHd5Q09QeVB0MjdOZ0JlM3Q3ekowN0Z3RGc3T3lNSzFldVlNK2VQUmc2ZENpT0hqMktJMGVPWVBqdzRRQUFLeXNybkRwMUNrdVdMTUdISDM1WTQ5ZTBiZHMyUkVaR0lqVTFWUzRiUEhnd0lpTWpVVmhZaUhuejVzbmxVNlpNd2JQUFBsdmpjNU1oSVFUV3IxK1AyYk5uVjlsMzhlSkZDQ0dxZmQ2SEgzNkltSmdZQUJYMWJkbXlaZGl5WmNzOXI1V2NuSXlVbEJUWTJOaklaUzFhdEVCUVVCQUdEQmhnMEIycDUrZm5CNkNpRzdLd3NCQnZ2LzEybFdOMjc5NHRieGNXRnVMRER6L0V6Smt6NGV2cmU5ZnpscFdWNGVEQmd3Q0E3dDI3bzBtVEpnYjdDd3NMa1pDUWdJS0NBdm5mRXRVOWkwOE0rdlRwODBESGpCbzFDdSsrKzI2VmZTcVZDblBuenNXcnI3NTZ6K2UrOE1JTGQ3Mk9WcXVGbFpWVmpWb2N5c3ZMb2RGb1lHTmpnNktpSW9OOUdSa1pTRXRMUTBoSUNBQ2dmLy8rK1BqamozSDA2RkgwN2RzWEFOQzdkMi9zM3IwYlc3WnN3ZGRmZjQyb3FDaUVoSVRnbVdlZXVlKzFxU3BmWDEvNCt2ckMyOXNiY1hGeEFBQnZiMi81dzFML2Z1dkw5Zno5L1pHUWtJRFBQLzhjbjN6eUNRQWdLaW9LS1NrcCtPYWJieEFjSEl6bHk1ZGowYUpGOG5NV0xGaUE4ZVBINDdmZmZwT1RBNkFpT1ltSWlNQ2xTNWZRcGswYkJBUUU0TFhYWHNOcnI3Mkd6ejc3RENOSGpzVCsvZnN4YU5DZ2U3NFduVTZITld2V0lEWTJGbEZSVWZqNjY2K3hjT0ZDU0pLRXFWT25vbVBIam9pTWpFUklTQWo2OU9tRDd0MjdHK2ROdEdCNzl1eUJtNXNidW5Ycmhzek1UTHo1NXBzRyt3Y01HR0R3dUxyQnlsRlJVY2pKeVpHL3hDdUxpSWlRRTlQZHUzZGo2TkNoR0R4NGNKWGpoZzRkS204N09EZ2dNaklTQUpDVGs0TVRKMDdjTmY3bm4zL2U0TEdycXl0Q1FrS3dlUEZpZUhsNXlXT3A3blJuM2JuemRYbDZlZ0lBZkh4ODdubDlNaTZMVHd5cUd4ejR4aHR2M1BPWU8vY1ZGUlZoeVpJbDJMVnJGNFlOR3daYlc5dDdudjl1VWxKUzhMZS8vUTFBeFJmL2M4ODlKKzk3N3JubnNHYk5Hdm54NnRXcjBhUkpFNHdiTnc0aElTSHc4ZkdCczdNekFPRDc3NytIRUFLdnZQS0tmSHhwYVNtaW82UGx4QUFBbWpScGdva1RKMkwwNk5HWU4yOGUzbnZ2UFVSRlJkMDFQbnB3K2xrc3BhV2w4dmFkemZZTEZpeEFhV2twZ0lvUDdWV3JWbUg5K3ZWbzNMZ3g1c3laZzNIanhtSHQycldZT0hFaUFNRFcxaFpoWVdHd3RiWEYvUG56Y2UzYU5Rd2NPQkIrZm43WXNXT0gvUC9qeDQvTFh3YXRXN2ZHK3ZYcjhkUlRUOTAzWnBWS2hYYnQybUh6NXMyWU5Ha1NDZ3NMNVg4VHBhV2xLQ2dvd0xoeDQ2RFJhSERod2dVbUJyVlVVRkNBOFBCd3JGdTNEaEVSRVRoLy9yekJGNlNucHlkaVkyTmhaV1VsbC9uNStVRUlJU2NDYjcvOU5tSmlZaEFYRjJmUXVnUUFMNzc0b3Z4clBTOHZEei85OUJObXo1NHQxOGVhMEdnMDl6eSt1bTZxWjU1NUJsdTJiSUVrU1RXK0RqVU1GcDhZR0lPTGl3cysvdmhqdlBiYWExaXpaZzJtVFp2MndPZTRkdTBhdG0vZkxyZEdXRmxaSVNFaG9kcGpVMU5UOGMwMzMyRERoZzNvMUtrVGR1N2NpZURnWUh6MDBVY29MeS9Idm4zN01HdldMSU5mcG1mUG5zV2lSWXVRbjU4UEp5Y25nL001T2pwaTNMaHgrTmUvL2xXamJneXFPZjFnMHQ2OWU4dmJsZjh1UU1YN1gxWldoazgvL1JUNzl1M0QxS2xUMGI1OWV3QkFvMGFOc0dyVktvd2ZQeDZYTDEvRy9Qbno0ZURnSUNlZjdkcTF3K2VmZjQ0bm4zelM0SnhYcmx6QjFxMWJFUndjakZ1M2JrR3IxYUpGaXhZMS90dnErM0Z6Y25MdTJmZGMzYTlPZWpBeE1USEl5Y25CVzIrOWhjTENRbXpidHUyK3o5bTllemVTazVPeFlNRUM3TjY5RzRzWEwwWmdZQ0RLeThzUkZCU0V4WXNYeTRsRVdWbVpuQ3hzM0xnUlFFVVhWbEpTRWhZdlhuelhhM3orK2VkeVBiU3hzYm5ud09qS0xRYWZmdm9wOXUvZmowY2VlYVJHNHhZcXU3TmxoSlRCeE1CSW1qUnBndmZlZXcrelpzM0N3SUVEYS9RY0lRVHk4L054OHVSSnJGcTFDaSs5OU5JOXV4cUFpc3g4eVpJbEdEcDBLRHAzN2d3QW1EMTdOdDU4ODAzNCtmbWh0TFFVaFlXRkdESmtpRUYvWGN1V0xmSFpaNTloMzc1OTZONjlPdzRmUG93WFhuZ0JycTZ1S0Nnb3dMZmZmb3Zubm51T1NjRkRPbnYyTE9iT25ZdWlvaUlNSGp3WWp6NzY2SDJmczNUcFVodzhlQkRGeGNVNGN1UUljbk56RVI0ZWpsZGVlUVgvK01jLzVPTUtDd3NSSEJ5TWJkdTI0Y2NmZjhTYU5XdFFVbEtDYWRPbUlUSXlFaHFOQmtGQlFjak96b2EvdnoreXM3TXhZOFlNYUxWYUJBWUdvbTNidGtoUFQ4ZkZpeGZ4ODg4L1kvUG16ZGkwYVpOQkxFT0dEREY0clAvRm1wK2Zqd2tUSmhqaEhhSzdlZVdWVitEbjU0ZDU4K1loTURBUUxWdTJSUC8rL1EyT3FmeUZ1V3JWS25UczJCRzdkdTNDalJzM3NHVEpFa3lhTkFrdUxpNElDd3VEbloyZHdhOTBmV0p3OGVKRi9QampqM0s1aDRlSHdiaUFlM21RRm9NNWMrWmd6cHc1VmJvWDdtZmF0R2tJQ0FqQXRtM2JNR0xFQ0VpU2hJaUlpQWM2QnhrSEU0TWF1SE1jd3VIRGg2czl6c3ZMQ3krODhBS1dMbDFxTUREcmJ1ZVVKQW1Pam83bzNMa3pGaXhZZ0wvLy9lLzNqZVdycjc3Q3RXdlhNSG55WkxuTTNkMGRnd2NQeHZMbHkrSG01b1llUFhwVUdjUmpaV1VGWDE5ZlJFZEh3OGZIQndrSkNkaTZkU3R1M2JxRjVzMmJvMCtmUGdiOTFmUmczTjNkc1cvZlBuaDdlOHUva3J5OXZlWCszdHUzYjh2YitxNkU5OTkvSCsrLy96NjZkKzhPT3p1N0tqTUFoQkQ0L3Z2dkVSd2NqSC85NjE5eW5SbytmRGg2OSs0dGp4K29LWDEvN2V1dnY0N1hYMzlkanFWUG56NklpWW5oNEZPRjJOblpJVEl5RWpZMk5uTDMzLzBXUFB2dHQ5L3cyMisvd2RIUkVlM2J0MGRFUkFRQ0FnSVFIUjJOMWF0WEl6QXdFT0hoNGJDMXRaVVRnejE3OW1EeTVNbFlzV0lGQU5SWmk4SGRWTmU2VkhtMlJVQkFnSHpka1NOSEFnQUNBd1B2ZTE0eVBvdE5ETHAwNlZKdFUzM2w4cnNkYzY5OWxVZDkzKy84RDJQaXhJbHlYM05sSDN6d3dYMmZXemxaNFNxSGRXL2t5Skg0MTcvK0JjQnc4R0hsc1NKM2MvVG9VYXhidHc3bDVlWDQ5Tk5QMGJObno3c2VPM3IwYUlNVkwvWHM3ZTNscHVPSDVlVGtoSFhyMXQxMVA3c1NhdS9DaFFzSURnNkdoNGNIeG80ZEMzdDdlNnhkdS9hdTcrMmVQWHV3Wk1rU2pCMDdGaUVoSVFnSUNFQnBhU25tejUrUHFWT240dkhISDRlWGx4ZkN3OE14WWNJRUNDR2dVcWtRRUJBQVIwZEhPVEY0MEJhRDZnWTFWdDUvTDU2ZW50Vis1dWcveTVLVGsvSHV1KzlDQ0FFaGhOeENVbEJRZ1AzNzk5Y29SakllaTAwTWlPcWFQaW1vYVhsbDBkSFJtRFJwRW5yMDZBR2dZc3FhblowZFdyUm9VZVhZUC83NG85cGZtTWJvcjgzUHo2OHlRcDZNeThIQkFRRUJBWEJ6YzRPYm01czhYaVFuSjZmS2o0anUzYnREcFZLaGE5ZXU4UFgxbFdjZTdkMjdGOGVPSFVOQlFRRTJiTmlBb3FJaVhMOStIYjYrdnZMNGdqdW5OQVBBd0lFRFlXZG5WNlc4cEtSRTduYll0V3NYdG03ZGlyMTc5Mkw2OU9uNC92dnZjZTdjT2N5Wk0wY2UxSGpnd0FGOC8vMzNHRFpzV0pWekhUOStIR3ZYcnNWUFAvMkUxcTFibzBPSERvaVBqNGVycTZ1Y0xIVHQyaFd4c2JISXlNakFlKys5aCszYnR3T29xTU9WcDFWUy9XQmlRR1JrT3AwTzJkblpCbCtvdDIvZk52Z0YrTTQ3N3hoTURkUHBkRGgvL2p3NmR1d0lBUExVUlQzOVhQVkpreWJKWlJrWkdiaDgrVEowT3QwRHJaK1JtcHFLZ29LQ0dxMTB1V25USmt5ZVBCbXhzYkZWOW5sN2U5K3pOWUZxcGtXTEZuTFhZRmxaR2Y3NzMvOGFyR0phblJrelpoZzg3dGV2SDlxMWF3Y1hGeGM0T2pyQ3djRUI4Zkh4S0MwdHJmYUxYeTgvUDk5ZzNJR2V2bXVncUtnSWE5YXN3WGZmZllmdDI3ZGordlRwR0Rac0dGSlRVN0Z6NTA2TUdERUNFeWRPeEl3Wk16Qjc5bXcwYjk0Y3ZYcjFnazZuazFkbHpjbkpRZE9tVGZIaGh4L0t5OFZuWjJkaitmTGxDQThQTjBoMjkrelpZOUF0VVZKU2NzLzRxVzR3TVNBeWd2UG56MlAzN3Qwb0t5dkRtMisraWFlZmZ0cGdSSGJ2M3IyckhhRmRVbElDSVFRQ0FnTFF2MzkvZE9yVUNTcVZDb1dGaFdqYXRDbUFpcW1yU1VsSjhuaUMyN2R2bzZ5c0RGT21UTUVISDN3QWxVcUZiNzc1cHNxNUs3Y1lsSldWQVFBV0xWcUU5UFIwZzNVUnFxTlBOSVFRS0M0dXJqYnhLQzR1bHZ1b1I0d1lnWmRmZnZtZTU2VHFYYmh3QVQvOTlCTVNFaEp3OXV4WlBQMzAwd2dQRDMrZ2N6UnIxZ3pkdW5VRFVERWxVYVBSd012TEMzdjM3alZZT090QlJVWkdvbCsvZm1qY3VERnNiR3h3NDhZTk9EbzZZdDY4ZVpBa0NSY3ZYa1JxYWlyYXQyK1Bqei8rR0h2MjdFR3ZYcjJRbHBZR2pVWURXMXRiVEpreUJlKzg4dzRXTDE2TURoMDZBQUJlZmZWVlhMNThHVk9uVHNXR0RSdGdiMitQQXdjT1lPL2V2ZkxBMkt5c0xGaGJXOFBHeGtadU9mbjk5OThOcG0xUzNXQmlRR1FFenM3T0dEaHdJS1pQbnc0N096c3NYYnJVWUtULzdkdTNxNHo4ajRtSlFWcGFHbHEzYm8xWnMyYkpnd09IRFJ1R1FZTUd5UitBa2lUQjNkMGRYbDVlQUNxV0pHN1VxQkdXTDE4T2QzZDM2SFM2Kzg1SlQwbEpnYjI5UFRwMTZvU2xTNWZlZC9iSk45OThnOXpjWEt4YnR3NzkrL2V2ZG1hQ3Q3ZDN0UWtKUFppTEZ5OGlMeThQSTBhTXdQTGx5dzJhL084Y1oxQ1RlMmZNbkRrVEtTa3BrQ1FKelpzM1IxQlEwRjJQMWVsMDFZNGQwSThaOFBYMWxhZkd2dmJhYTNqNTVaY052cGlGRUpnMGFSS3NyYTNScVZNbmRPclVDUURRdG0xYmZQREJCK2pXclJ2R2p4K1BTWk1tVlJuRVBXM2FORXlkT2hYdnZmY2UrdmJ0aTlEUVVQejczLy9HMXExYjVjR1liNzc1SnJSYUxmcjI3UXNiR3hzVUZ4ZHpTaVBkbTFxdEZtcTFXcGlLSTBlT2lMVnIxejdVYzlQVDA4WDc3Nzh2ZERxZGthTXlIdjNmUStsNjhTQWFRaDBxS3l0NzRPZGtaMmZMMjFPblRxMzJtQmt6WmhnOHpzdkxxM0tNUnFNUlc3WnNFUnFOeHFCY3E5V0toUXNYaW0rKytVYVVsNWRYZS83WnMyYy9hTmozWllwMTZFN0dxbE1uVDU2c1V2Ynp6ejhiUEg3cHBaZXFmYTVXcTYzeU45V2JPWE9tdlAzT08rOVVlOHlVS1ZOcUd1WTlGUmNYaThPSEQ5OTFmMkZob1RoOStyUW9LQ2dRaFlXRmR6MHVPenRiWkdWbGlldlhyejl3RE9aUXArcWJTUzlKcGY5ajEyYVVmMzI2ZE9rU3hvNGRpNisvL2hwdDJyUXgySGYrL0huTW1UTUhRRVh6OHFCQmcrUjEwM1U2SGQ1KysyMzgvdnZ2bUQ5L3Z2ekxzYUhSLytKTlRFdzBtWHBsYW5YSTNKbGlIYm9UNjFURFlnNTFxcjZ4SzZHT2RPL2V2ZHA1NFVLSUtuTnppNHVMY2VyVUtheFlzUUxPenM0NGZ2dzRjbk56NWYyaG9hR3dzN05EV0ZnWXBrNmRpaTVkdWxSWnZaQ0lpTWdZbUJqVUVaMU9oME9IRHVIU3BVc29MaTZXKzk1S1MwdXhaczBhVEo4K0hZRGhQUkcyYmR1R29VT0hJajgvWDc2VFdFUkVCR0pqWTdGeDQwWTRPanBpd29RSm1ENTlPdjd6bi85VVdjU0lpSWlvdHJqK2JSMEpDUW1CU3FWQ2RuWTIzbnZ2UFV5ZVBCbS8vUElMYnQrK2phMWJ0OHJIcVZRcWVTNXlibTR1bkp5Y1VGQlFnRWFOR3VHRER6N0F0OTkraTlEUVVIbEEwcUJCZ3pCZ3dBQ01IVHYydnZkRUp5SWllbEJzTWFnamZmcjB3YkZqeC9EWVk0OWg1ODZkaUlxS3dxVkxsK0RrNUdSdzl6TkprdVRSdXRldlg0ZXpzelB5OC9QaDdPeU1SeDk5RkhQbnpzVzRjZU9xbkgvT25EbHdjWEdwdDlkRFJFU1dnWWxCSGJwNjlTbysrdWdqdEcvZkhsT21UTUV6enp5RHRMUTBlWDc2bmE1ZnY0NkFnQUFVRkJUZzU1OS94ZzgvL0lDeXNqTEV4TVFnTmpZV2JkcTBRWWNPSGZEcnI3L0N6czZPODNtSmlNam8ySlZRaDE1OTlWVjg5OTEzNk5Xcmx6d1hPQ01qQTYxYnQ2NzIrTmpZV096WnN3ZkhqaDJUdi9USGpCbURjK2ZPSVNjblIxNTk3dXV2djhhVksxZnE1MFVRRVpGRllZdEJIVWhMUzZ1eUlJeit4amxsWldYUTZYVHc5dlkyMkI4VkZZV0VoQVNjTzNmT1lEYURyNjh2ZnZ6eFIvajUrV0h4NHNXWU9IRWlrcE9UNzNsWE5DSWlvb2ZGeEtBT2RPalFBWEZ4Y1FabFFnaUVoWVVoTkRRVXMyYk53b2dSSXd5NkFnNGVQSWh6NTg3QjA5TVQ3dTd1OHRyNEF3Y094SlFwVXpCOStuUTRPVG5oOE9IRFVLdlY4czFMaUlpSWpJbGRDWFZNcDlQaDJMRmplT3V0dDNEbzBDR3NXTEVDcDA2ZHdyQmh3N0IxNjFiY3ZuMGJBT0RqNDROMzMzMFgvZnIxdzgyYk4rWHBpdTNhdFpObk9LeGN1Ukl4TVRFWU5HaVFraStKaUlqTUdIOTIxb0c4dkR3Y1Bud1l5Y25KT0g3OE9KeWNuREJxMUNnTUd6WU1WbFpXNk4rL1B6SXlNdkRWVjE5aDQ4YU5DQXdNUkdCZ0lEWnYzb3lJaUFpVWxaVmgrdlRwbURwMUtpNWN1R0J3N3V6c2JQejY2NjlRcVZSeXF3SVJFWkd4TURHb0E3YTJ0amh4NGdRNmQrNk1zV1BIb24zNzlsV09hZCsrUFpZdFc0WUxGeTdnMEtGREFJQ0FnQUNNR1RNR2tsU3hjbWQxTnpjaElpS3FTMHdNNm9DRGd3TldyRmhSbzJQZDNOemc1dVltUDlZbkJVUkVSRXJnR0FNaUlpS1NNVEVnSWlJaUdSTURJaUlpa2pFeElDSWlJaGtUQXlJaUlwSXhNU0FpSWlJWkV3TWlJaUtTTVRFZ0lpSWlHUk1ESWlJaWtqRXhJQ0lpSWhrVEF5SWlJcEl4TVNBaUlpSVpFd01pSWlLU01URWdJaUlpR1crN1RBVEEwOU5UNlJESXpMQk9rYWxpaXdGWk5DSEV6MHJIUUZXY1V6cUEybUNkYXBCTXVrN1ZON1lZa0VWTFNrcnFvWFFNeHFCV3F3VUFKQ1ltU2tySFl1bFlwOGpVc2NXQWlJaUlaR2JSWXNDK1BDSWlJdU13NlJZRDl1VTFTT3pMSXlJeVlTYmRZc0MrUENJaUl1TXk2UllESWlJaU1pNG1Ca1JFUkNSallrQkVSRVF5SmdaRVJFUWtZMkpBUkVSRU1wT2VsV0NxUER3OGZBQU1ycWI4czBvUFR5UWxKZTJzdjZqSWxMQU9FVkZkWVdLZ0RLMGtTYlB1TEt4Y1ZsNWVQcngrUXlJVHd6cEVSSFdDWFFrS1NFcEtPaWFFeUx2SElUZTBXdTJlZWd1SVRBN3JFQkhWRlNZR3l0QUMySDZQL1FkU1UxUEw2aXNZTWttc1EwUlVKNWdZS0dmWDNYWUlJU0xyTXhBeVdheERSR1IwVEF3VWN2UG16WGdBTis0c0YwSVU1ZWZuZjZkQVNHUmlXSWVJcUM0d01WQkllbnA2cVJBaTZzNXlTWklPWldabTNsWWlKakl0ckVORVZCZVlHQ2hJQ0ZGbEtwbE9wK1AwTXFveDFpRWlNalltQmdyS3ljazVES0NvVWxHSlJxUGhoenJWR09zUUVSa2JFd01GWldWbEZRT28zQmNjbDVxYWVrdXBlTWowc0E0UmtiRXhNVkNZVHFlcjNFZk1BV1Awd0ZpSGlNaVltQmdvcktTazVDQ0EyMEtJTW8xR3MwUHBlTWowc0E0UmtURXhNVkJZV2xyYVRTRkVqQ1JKUjFOU1V2S1Zqb2RNRCtzUUVSa1Q3NVhRQUFnaGRnQjRUT2s0eUhTeERoR1JzVWhLQjFDZlBEMDk3WVVRZzRRUTNwSWs5UUxnQ3FBNUFCdUZRMnNvdEgrdXY1OGxTZEp4QUhGRlJVWDcwdExTYmlvZFdFUEJPblJmckVObVFxMVdDd0JJVEV5MHFPOEpzcERFb0V1WExrNDJOamJ2QXBnTXdGSHBlRXlKRUtKSUNMRk9wOU10UDN2MmJJN1M4U2lGZGVqaHNRNlpKaVlHbHN2cy8rQ2VucDZ2NlhTNlVFbVNuQ1JKUXJkdTNkQ3JWeStvMVdxNHVycWlXYk5tc0xabWp3b0FhTFZhRkJZVzR1clZxMGhNVE1UeDQ4ZHgrdlJwQ0NHQWlxVjNweVVtSm01VU5zcjZ4enBVYzZ4RDVvT0pnZVV5NXorNGxWcXREZ1l3RFFDOHZiMHhiZG8wUFBua2t3cUhaVnF5c3JLd2N1Vkt4TWJHNm9zMkpDWW12bzJLdS91Wk85WWhJN0R3T21TeW1CaFlMblA5ZzF1cjFlb3dBRzgwYWRJRVFVRkI4UEh4VVRvbWszYnk1RWtzWExnUStmbjVBUENkSkVuK0NRa0pHcVhqcWtPc1EwWm1nWFhJcERFeHNGeG1PVjNSdzhOak9ZQTNYRnhjc0hIalJuNmdHMEhQbmowUkVSRUJWMWRYQUhoWkNCR3FkRXgxaVhYSStDeXREaEdaS3JOTERMcDE2elpha3FSWnpabzFRMWhZR05xMmJhdDBTR2FqVmF0V0NBc0xnNHVMQ3dDTVU2dlZrNVdPcVM2d0R0VWRTNmxEUktiTXJCSUREdytQMWlxVmFvMlZsUldXTFZ1R0o1NTRRdW1RekU3TGxpM3gyV2Vmd2RyYUdrS0k1VjI2ZEhGVE9pWmpZaDJxZStaZWg0aE1uVmtsQnBJa2hRQndIRGx5SkhyMDZLRjBPR2FyYytmT21EaHhJaVJKYW14dGJiMU82WGlNaVhXb2ZwaHpIU0l5ZFdhVEdMaTd1L2NBOEZxclZxMHdlVEpiSit0YVFFQUEyclp0QzBtU2ZMcDI3VHBRNlhpTWdYV29mcGxqSFNJeUIyYVRHRmhaV1MwQmdQSGp4OFBXMWxicGNNeWVqWTBOcGs2ZEN1Q3Y5OTdVc1E3VkwzT3NRMFRtd0N3U2c2NWR1M2FTSk9rRlYxZFhEQnMyVExFNFNrcEtGTHUyRXJ5OHZPRG01Z1lBUFQwOVBVMjYzYjJoMUNGTFkwNTFpTWhjbUVWaVlHVmw5VThBZVBubGx5Rkp5azI1blRScEV2YnYzMS9qNDVPU2txRFJWRXpqRGc4UFIzRnhjYlhIWGJod0FkdTJiVE1vKytxcnJ3QUFseTlmbHJmcm15UkpDQXdNQkFEb2RMcnBpZ1JoSkEybERsa2FjNnBEUk9iQzVEOEJPM1hxWkd0cmEzdlZ4c2JHK1ljZmZrQ3paczNxNWJyRGh3K3ZVbFpRVUFDTlJxT2ZpbVZneElnUkdERmloUHc0UFQwZDQ4ZVB4OWF0VzlHcVZTc3NXTEFBN2RxMXd6Ly8rYzhxenkwdExjV1lNV093YWRNbU5HN2NHQURnNStlSDNidDNRNnZWSWpBd0VLdFdyWUt6czdNUlgySE4zTHAxQzc2K3Z0Qm9OSVY1ZVhtUFpXWm0zcTczSUdwSnFUcEVGY3loRHBrakxuQmt1VXgrZ1hkYlcxc3ZTWktjUFR3ODZ2VURmZGV1WFEvOTNOdTNiMlBCZ2dXWU1HRUNXclZxQlFCNDU1MTNFQmdZQ0M4dkx6enp6RFB5c1crOTlSWnUzcXk0TWQyNGNlTXdiTmd3QkFRRUFBQm16WnFGeTVjdkF3QW1UcHdJQU5peFk4ZER4L1V3SEJ3YzRPM3RqUU1IRGpSMWRuYjJ5OHpNM0Y2dkFSaUJVbldJS3BoREhTSXlKeWFmR0FnaEJraVNoRjY5ZWlseWZXOXZiN1J1M2JyYWZSY3ZYc1R4NDhjTnluUTZIWUtDZ3ZENDQ0OWoxS2hSY3JtcnF5dG16SmlCYWRPbVllM2F0Zko2L0FNSERrU3JWcTNnNWVXRkZTdFc0T21ubjBaOGZEd0F3Ti9mSDcvODhndGVmLzExN05peEEyVmxaWFgwS3UrdFg3OStPSERnQUlRUUx3RXd1UTkxcGVzUW1YNGRJakluSnA4WVNKSTBGS2dZeEtTRXNySXlmUFBOTjlYdWUvNzU1NnNjdTJqUkltUm5aMlB0MnJWVmpoODZkQ2h5YzNQeHhodHZZT0hDaGZEeDhZRzN0emNXTDE0TU56YzNwS2VubzFldlhqaDM3aHdBd05QVEU1czNiNGFmbngrMmJkdFc3VG5yUTlldVhmV2JmUlFKb0phVXJrTmsrbldJeUp5WWROOVJwMDZkbkI5NTVKSHJ6czdPbGUvY1ZxK2VmLzc1dXk2Wis3Ly8vUStuVDUrV0g4K2NPUk1GQlFVSUNRbUJvNlBqWGMrNWQrOWVmUHp4eDNqOTlkZHg4T0JCQUVCdWJpNGFOV29FTnpjMzlPN2RHNXMzYjhZamp6d0NBQ2dxS3NLdFc3ZlFzbVZMckYyN1ZwR3hCaSsrK0NLeXM3T2gxV3BibmoxN05xZmVBM2hJRGFFT1VRVlRyVVBtaW1NTUxKZEp0eGpZMk5pNEE4QlRUejJsV0F4UlVWSDZtOEpVY2VYS0ZZUEhVNmRPeGRXclZ6RjA2RkFBUUhGeE1SbzFhZ1NWNnEvSklVVkZSZGk1Y3ljaUl5UGg2T2lJZi83em54QkNZTkNnUVlpT2pzYW1UWnZ3MkdPUEFmaHJQTUdBQVFNUUZ4ZFhGeSt2eHR6ZDNSRWJHd3RyYSt2ZUFCNStBRVk5YXdoMWlDcVlhaDBpTWpjbW5SaElrdlEzQUdqWHJwMGkxMy8yMldmMWM3RHZLU3NyQzBlUEhrWGJ0bTNSdG0xYitVdDgwS0JCV0xkdUhkcTBhU01mKzhJTEw2QlJvMFpvMmJLbFhLYlQ2V0JsWlFVQTZOMjdONXljbktEVDZZejhhbXFuWThlTytsL2NuakNoRDNXbDY5QzlhRFFhV0ZsWkdTU081c3hVNnhDUnVUSHBUeHo5aDdwK29GNTlzN0d4d1k0ZE85QzhlWE5ZV1ZsVitXL0hqaDEzblNWdzllcFZGQmNYNC9ISEh6Y29MeTR1bHFja0FzQ0VDUk13ZXZSbzVPWGxZZFNvVVVoTlRaVzdEU1pObWdSL2YzOFVGaGJDMzk4Zi92NytpaVVNK2xZVElVUjdSUUo0U0VyWEN3NGJGQUFBSUFCSlJFRlVvZkR3Y0NRbkoxY3B2M2J0R3ZyMjdZdHZ2LzNXb0x5NHVCaGZmUEdGdlA3Rm5mczhQVDN2dWg3R3A1OStpdkx5Y29PeXRMUTBEQmt5QkZldlhxMXlmR3BxcWtGOXlzM054Wm8xYXd6S3RtM2JWcVZsN0dHWmFoMGlNamNtM1dJZ2hIaEdraVNEWDl4S1NFOVByOUkvM2I5Ly8zcytaLzM2OVJnd1lJREJyMEdOUm9QYnQyL0QzdDVlTGx1M2JoMWlZbUtRa0pDQVJZc1dBUUJDUTBQUnUzZHZ2UEhHR3dBcXVoTHFlNXJpblNxMWNDajd4M2hBeHFwREJ3NGNRSEJ3c0VGWmNYR3hQUDN4eXBVcjhoZGZWbFlXVHAwNkJRQm8zTGd4M24zM1hXemV2Tm1nbFNna0pBVC85My8vaC9Ed2NBd1pNa1FlVDJKbFpZVlRwMDVoeVpJbCtQREREMnNjMzdadDJ4QVpHWW5VMUZTNWJQRGd3WWlNakVSaFlTSG16WnNubDArWk1nWFBQdnNzZHV6WUFYdDdlOHlkT3hjQTRPenNqQ3RYcm1EUG5qMFlPblFvamg0OWlpTkhqbFM3cHNmRE1OVTZSR1J1VExyRkFFQXJBSGowMFVlVmpnT2pSbzB5K0UrcjFWWjdYRmxaR1VKQ1FuRGl4QWxNbWpRSnhjWEY4aSt3SDMvOEVhMWJ0elpJRmtwS1NyQmh3d2I0K2ZrQnFQaUNpWW1KTWRxSHNiRTBiZHBVdjlsY3lUZ2VnbEhxa0srdkwvYnQyNGZpNG1MczI3Y1ArL2J0QXdEczNyMGJ1M2Z2UnFOR2plVHR5b21mdjc4LzFHbzFQdi84Yzdrc0tpb0tLU2twQ0FrSndYUFBQWWZseTVmTCt4NTU1QkY4OXRsbk9ITGtTSTFXMmRUcGRGaTFhaFcyYmR1R3FLZ29QUFhVVTlpNGNTTTJiZHFFNDhlUG8yUEhqb2lMaTBQWHJsMHhlZkprYk5xMENjOCsreXdBWU1HQ0JUaC8vangrKyswMytQdjdZK1RJa2ZqMTExL3gwVWNmd2QvZkgrKysreTV5YzNNUkVCQ0F5TWpJV3IxL2dFblhJU0t6WXRJdEJwSWtQUVlBVGs1T2lzWXhiZG8wREJreXhLRHN3SUVEK09PUFA2RFJhT1JmZS9wZmVvOC8vampDdzhQaDdPeU05ZXZYWSszYXRWQ3BWR2phdENtQ2dvSU16ak52M2p6MDdOa1QzYnAxUTJGaElhWk1tWUs1YytmZWMxYURFdlR4U0pKa1VoL3FkVjJIL1AzOUFWU3NYcW5mdnJPcGY4R0NCU2d0TFFWUWtVaXNXclVLNjlldlIrUEdqVEZuemh5TUd6Y09hOWV1bFJleGF0MjZOZGF2WDErakFaTXExZjl2Nzg3am9pcmIvNEYvN21FZ1JTQ1hCeFdYUkgzS3J3OEl6SXlrNVlKYnBtYWdtRXNLbHZaenhkTGtNVzB4WE5LSFRDb3Q2NnVXUy9wb2dwRUlMbjAxa25BcEZVWWtTMG9TUWxFUTJXU2ZtWFAvL3NBNU1iTElNc3hoWnE3MzYrWExtVE5uWnE0REYvZGNjODY5eU5DelowL3MzYnNYUVVGQktDZ29FTTgwbFplWEl6OC9IN05tellKR284R2ZmLzRKYjI5djhibDJkbmJZdm4wNzdPenM4T2FiYitMT25Uc1lQWG8wL1B6OEVCNGVMdjUvOXV6WldqdmdOb1M1NWhBaHBBVlJLcFdGU3FXU0Z4Y1hjeWtNSERpdzFzZmVlZWNkUG5Ma1NENW16QmkrYytkT3pqbm5aV1ZsWEsxVzE3aS9UcWVyY1h0cWFpb1hCRUc4Zi8zNjlXcjdIRHQyclA1Qk41UFMwbEt1VkNxNVVxa3Nsam92R3NMWU9UUjA2TkFhYnc4YU5Lakc3WHJsNWVYOC9mZmY1OE9HRGVPUmtaRUdqOTI5ZTVmNysvdnp0OTU2aTkrK2Zadm41ZVh4dkx5OGFxOVJYRnpNNnpxV01XUEcxQmw3WFkvbjVlWHhnSUFBZnZYcVZlN3I2OHM1NTl6WDE1ZmZ1SEdEQndVRjhiS3lzanBmdXo3TU5ZY3MxZjNmQlpjNkRtSjZabjNHQUVCckFKSXRrWHZ1M0xsYUgxdTdkbTIxYlk4ODhnaTh2THhxM0wrMm51Y1BqbnFvYWM2RU1XUEcxQkdsYWRqYTJ1cHZtdHQ2eFViSm9jdVhMMlA1OHVVb0xpN0cyTEZqNjNWcFlzMmFOZmorKys5UlVsS0NIMy84RVRrNU9kaTVjeWNtVFpxRWlSTW5pdnNWRkJRZ0xDd01YMy85TmQ1Ly8zMmtwYVVoUFQwZDU4K2Z4OTY5ZTdGNzkyNkQxMzN3N0ZWc2JDd0FJQzh2RDNQbnpxM1g4Y1RFeEdEVHBrMG9MUzNGNHNXTEVSRVJBWTFHZzVVclZ5SXJLd3RUcGt4QlZsWVdYbi85ZFhHOWpxYjJjekhqSENMRW9wajF4QlZLcFZJRFFINysvSGx4T0IrUmhrNm53NU5QUGdrQXVzVEVSTE1wT0kyZFF6NCtQdUp3VkI4Zm40ZDJQZ1FBYjI5djhiNys1NWlRa0FET09RNGZQb3l3c0RBc1dMREFZQXB0bFVxRkIyTXVLU25Ca0NGREVCOGZiOUNQUVcvZ3dJSHc4UENvTmZhTWpBeXhiNFRlNE1HRGNmcjA2WWIrR0JyRlhIUElVdEVFUjliTHJQLzRPT2RsakRHSDh2THlHaHRDWWpwVmhzK1ZTeGxIUXpWbkRrMmJOZzBMRml3QVVQa0JHeFVWQlFENC9QUFBIL3JjMDZkUFk5dTJiZERwZE5pd1lRTUdEaHpZNUhqYXRXdUhiZHUyMWZyNDJMRmo2M3orOU9uVGEreFVhMjl2ajEyN2RqVTFQTFBOSVVJc2pWa1hCZ0NLQVRpVWxwWlNZU0F4ZmVjNXpybTVMWm5iYkRta0x3cnF1NzJxNk9ob0JBVUZZY0NBQVFBcUYrUnEzYm8xT25iczJPaDQ4dkx5TUh2MjdFWS8vL2J0MitKbGlhcWVlZWFaUnI5bVZXYWNRNFJZRkxNdURCaGpXUUE2NWVYbG9VTUgwM1ZrUG5mdUhCWXRXb1RQUC85Y2Yrb1RBTEIrL1hwY3VuUUorL2J0ZzF4ZSthT05qNC9Ia2lWTEVCd2NqT25UcDR2N0ppY240K1dYWDhhZ1FZT3dlZk5tZzlmWFAzYnUzRG1rcEtTSXZjajFldmZ1TFY3UHpjckt3cWVmZm9wejU4NmhvS0FBOXZiMmVQSEZGOFVlN0taU1dGaW92M25YcEcvY1JNMlJRNElnSUNzcnkrQkR1S3lzek9BYitjS0ZDOFdwc2ZYUCtmWFhYOUczYjE4QXdQdnZ2Mi93bWpFeE1RQ0FvS0FnZysxWHJseEJmbjUrdlZhRzNMMTdOeFl0V2xUam1oQStQajYxbmsxSVRVMUZSa1lHQkVFd3VKeGhiT2FhUTRSWUdyTXVEQURjQXVDUms1Tmowcm51bjNycUtZd2NPUklmZmZRUi92dmYvMEltaytIcTFhczRkT2dRdG0vZkxoWUZRT1UzdjI3ZHVpRTZPdHFnTU5CVHE5V0lpWW1wMW1Ic1FUVmROOVpxdFpnelp3NkdEeCtPQXdjTzRORkhIMFZHUmdZeU16T05jNkFOVUZCUUFBQmdqSmxibzI2VUhQcjExMThSRlJXRmlvb0t6SjQ5RzQ4Ly9yakI5ZnJCZ3dkWHUzNFBWTTVUd1RsSFFFQUFSb3dZQVRjM044aGtNaFFVRklqaituVTZIZFJxTlNaUG5nd0E0dkxhSVNFaHVIYnRtamp4VlczMEgrYWNjNVNVbE5UNDRWNVNVb0pWcTFZQkFLWk9uWW9KRXlhZ3JLd01GUlVWZVBYVlY3RjI3VnJJWkxJYVZ4STExaGtETTg0aFFpeUtXUmNHblBQZkdXUFBabVJrR09VYWJFTUVCd2RqMHFSSmlJNk9ocSt2TDk1Ly8zMzQrZmxWWFQ0V2hZV0YrUEhISC9IUlJ4L2h0ZGRlUTBwS0N2cjA2V1B3T3JObXpVSllXQmllZnZycEJxK0ttSnFhaXBzM2IrS2xsMTRTbjl1elowOUo1djNQeXNyUzM4d3crWnMzZ2JGeXFIMzc5aGc5ZWpTV0xGbUMxcTFiWTgyYU5RYkZYbGxaV2JYaUx5WW1CaWtwS2VqU3BRdUNnNE9oVXFrQUFMNit2aGd6Wm96WXNaQXhCZzhQRDNGWjZPVGtaTmpiMjhQTnpRMXIxcXg1NkZvSysvZnZSMDVPRHJadDI0WVJJMGJVT0RMQng4ZW4yb2QrU2tvS1dyVnFoZERRVUhoNGVFQVFCSEV1aHVaZ3JqbEVpS1V4OThMZ0ttTU1hV2xwSm4vdlRwMDZZYzZjT2Zqc3M4K2cxV3B4NDhZTmJOcTB5V0NmWThlT29XZlBubmpxcWFmZzdlMk42T2pvYW9YQjFLbFRjZnIwYVlTR2htTERoZzBOaXNIRnhRV3RXclhDNXMyYjhjWWJiMGphejBKL2xvSnpuaXBaRUkxZ3JCenEzTG16dU9vbEFMejc3cnYxZXA2WGx4ZSsrZWFicWtQMXNITGx5bW9UWFZXbFVxbHcrUERoYXBNeTJkblpJVGc0dU5yUVM1MU9oMDJiTnNITnphM1dEM1o5WDRhcVBEMDljZkRnUWJGZmc2ZW5aN1VjQnlxWEV6Y0djODBoUWl5TldVK0p6QmhMQVNCSllRQUFNMmJNZ0tPakk5NS8vMzI4L3ZycjFXWWpqSTZPeG5QUFBRY0FlTzY1NTNEOCtQRnF2Ym9aWXdnSkNVRjhmRHkrLy83N0JyMi9rNU1UM24vL2ZmejQ0NC93OWZYRmpoMDdhbDFBcDdsZHZYb1ZBQ0FJZ2xxU0FCcEo2aHdDRE1idjExdE5NelhLNVhKTW56N2Q0RklXVUxtK3d0cTFhekZ0MnJSYXp5N1VWcFJXN2V4WVUxRUF3R0E2NTZZdzF4d2l4TktZZFdFZ2s4bVNnTXBGaktTZzArbWcwV2hnYTJ1TDRtTER5ZHBTVTFPUmtwSWlUajQwWXNRSWxKV1YxVGdtdkVlUEhsaTRjQ0ZDUTBPcmRzQXlNR1RJRUtoVUtxaFVLbXpjdUZIY3JoOEc5OElMTCtDcnI3N0NDeSs4Z045Ly85MklSMWsvK2hVQ1pUS1phUWE5RzRuVU9VVCtacTQ1UklpbE1ldkNJQ0VoSVlkei9rZE9UZzV1M0xoaDh2Zi83TFBQNE9qb2lHWExsbUhMbGkzSXpjMFZIenQ4K0RBNDU1ZzBhUko4Zkh3d1pzd1lsSmVYSXpvNnVzYlhtakZqQnJwMjdXcndvVjlWZkh3OEVoSVNrSkNRZ0gvLys5OEdqems2T21MKy9QazRmUGd3WEYxZDhkWmJieG52SU9zaE96dGJ2Mnh2aGxxdE5uM1B4eWFRT29kSUpYUE9JVUlzalZrWEJ2ZEZBNVVmbktaMDVjb1Y3TisvSHl0V3JJQ2ZueCs2ZCs4dUxydXIwK2x3N05neEJBY0hZLy8rL2VLL3RXdlg0dlRwMDhqTHk2djJlaktaREt0V3JjS0pFeWZxbkdxNUxrNU9UcGcxYXhiUzB0TEVGUnROUWY5TmozTnVydC8wSk1raDhqY0x5Q0ZDTEliWkZ3YU1zUk1BY09iTUdaTzlwMGFqd2VyVnEvSDg4OC9EM2QwZGpERXNXN1lNMzMzM0hjNmZQNCt6WjgraW9LQUE0OGVQUjVjdVhjUi96enp6REJ3ZEhXc2N0Z1pVcm9Nd2I5NjhlczhpOThjZmYyRDc5dTM0NjYrL29OUHBjUGZ1WFh6NzdiZDQ4c2tuSDlwVDNaajBVd0F6eG82YTdFMk5TSW9jSW9iTVBZY0lzU1JtUFNvQkFISnpjMCsxYjkrKzhPTEZpMDczN3QyRG82TmpzNy9ubDE5K2lUdDM3bURSb2tYaU5nOFBENHdkT3hhaG9hSG8xYXNYQmd3WVVDMFdHeHNiakJvMUN0SFIwZWpYcjErTnJ6MXo1a3pFeHNiaXlwVXJCdHVIREJsaWNQL1VxVk53Y25KQ1FrSUM5dTNiaDZLaUluVG8wQUZEaGd6Qjh1WExqWFNrRDFkU1VvTFkyRmh3em90bE1sbWt5ZDdZaUtUSUlmSTNTOGdoUWtnTG8xUXF0eWlWU3I1bno1NG1MLzFLR3VibzBhTmNxVlJ5aFVKeFVPbzhhQXJLSWVsWVNnNVpHbHAyMlhxWi9hVUVBTkRwZEY4QVFHUmtKRGluUERZVnpqbjI3dDJydi91SmxMRTBGZVdRTkN3cGh3aXhGQlpSR0NRbEphazU1M0hwNmVuNDdydnZwQTdIYXZ6MDAwLzZzZWVKYXJVNlR1cDRtb0p5U0JxV2xFT0VXQXFMS0F6dWV4Y0F0bTdkV25YNVZ0Sk10Rm90UHZtazhndWVJQWhySkE3SFdDaUhUTWhDYzRnUXMyY3hoWUZhcmY0UndKRy8vdm9MMjdkdmx6b2NpeGNSRVlHVWxCUnd6czljdW5RcFN1cDRqSUZ5eUxRc01ZY0lzUVFXVXhnQWdGYXJmUlZBOGU3ZHU1R2NuQ3gxT0JicjJyVnIrcVdpU3dWQm1DZDFQTVpFT1dRYWxweERoSmc3aXlvTUxsKytmRjBRaENWYXJSYkxsaTJydWxvYk1aTGMzRndzWGJvVUZSVVZFQVJoYlZKUzBwV0hQOHQ4VUE0MVAwdlBJVUxNblVVVkJnQnc2ZEtsTHdCc3YzUG5EdWJNbWFPZlpwVVlRVTVPRHViUG40K2JOMjhDUU1TbFM1ZitJM1ZNellGeXFQbFlTdzRSWXM0c3JqQUFBTVpZRUlCRE4yL2VSR0JnSUM1Y3VDQjFTR1l2T1RrWmdZR0JTRTFOQllEdkN3c0xBNldPcVRsUkRobWZ0ZVVRSWVhS1NSMUFNNUlybGNvZEFBSUJ3TmZYRjNQbnpvV0xpNHZFWVptWG5Kd2NmUG5sbDRpSWlOQ1A3LytXTVRZMUlTSEJHcnJ0VXc0WmdaWG5rTm5TVDI2VW1KaG95WjhUcEFZVy93dFhLcFh6QUd3QTRNUVl3NUFoUXpCeTVFajA2ZE1IenM3T2NIQndxTFordmJYUzZYUW9LaXBDVGs0T1VsSlNFQmNYaDlqWVdQMkNUTVdjOHhDMVdoMG1kWnltUmpsVWY1UkRsb01LQSt0bEZiOXdEdytQampZMk51c0JUR09NdFpFNkhqTlRDaUJTcTlXdXVIejVzdFd1UzB3NTFDU1VRMmFJQ2dQclpWVy84RDU5K2pqYTI5c0hNTWFHQWZBQTRBemdVVmpBWWxKR291T2NGd0M0QytBeTV6eGVwOU45bFp5Y1hIMmRhQ3RGT2ZSUWxFTVdnZ29EUWlSRWk1V1FwbElvRkJ2dkwwUzBWT3BZaUdXZ2RzbDZXZVNvQkVJSUlZUTBEaFVHaEJCQ0NCRlJZVUFJSVlRUUVSVUdoQkJDQ0JGUllVQUlJWVFRRVEyeElvUVFBb1ZDTVJMQTJCcTJiNnh5OTV4YXJmN0dkRkVSS1ZCaFFBZ2hCQUMwakxIZ0J6ZFczYWJUNmZ4Tkd4S1JBbDFLSUlRUUFyVmFmWVp6bmx2SExvVmFyZmFJeVFJaWtxSENnQkJDQ0FCb0FSeW80L0dUVjY1Y3FUQlZNRVE2VkJnUVFnalJpNnp0QWM1NWhDa0RJZEtod29BUVFnZ0E0TjY5ZS9FQUNoL2N6amt2enN2TE95UkJTRVFDVkJnUVFnZ0JBRnk3ZHEyY2MzN3d3ZTJNc2RpMHRMUXlLV0lpcGtlRkFTR0VFQkhudk5wd1JFRVFhSWlpRmFIQ2dCQkNpQ2c3Ty9zVWdPSXFtMG8xR2cwVkJsYUVDZ05DQ0NHaXpNek1FZ0JWK3hQRVhibHlwVWlxZUlqcFVXRkFDQ0hFZ0NBSVZmc1pVS2RESzBPRkFTR0VFQU9scGFYZkF5ampuRmRvTkpwd3FlTWhwa1dGQVNHRUVBTXBLU24zT09jeGpMSFR5Y25KZVZMSFEweUwxa29naEJCU0RlYzhIRUJucWVNZ3BrZUZBUkdwVkNwN3p2a1l6cmtQWTJ3UWdLNEFPZ0N3bFRpMGxrSjdmeTc1VE1iWVdRQnh4Y1hGeDFKU1V1NUpIUmo1RytXeGNTbVZ5czFTeDJCbXpMNmRvTUtBb0YrL2Z1MXNiVzMvelRsZkJNQ0pNU1oxU0MyVm5ESFdFVUJIQUY0QUZ0cmIyeGQ3ZVhsdEV3UWg5UExseTlrU3gyZlZLSTlKQzJIMjdRUVZCbFpPcFZKTkZnUmhLNEIyakRGNGVYbGgwS0JCVUNxVjZOcTFLOXEyYlF1NW5OSUVBTFJhTFFvS0NuRHIxaTBrSmliaTdObXp1SGp4WWh2Tytlc3ltZXdWcFZLNU9ERXhjWmZVY1ZvanltUFNVbGhDTzBFbGRRdWdWQ281QUNRbUpwcnk5MkdqVkNyREFDd0dBQjhmSHl4ZXZCZzlldlF3WVFqbUx6TXpFNXMzYjhhSkV5ZjBtM1lrSmliT1ErVktkU2FqVUNnMk1zYUNPZWZCYXJYNlExTyt0OFFvajBtTDExTGFpZnFpd3FBRmtLQXdrQ3VWeXUwQVhuWjBkTVRLbFNzeGN1UklFNzIxWmZycHA1L3d6anZ2SUM4dkR3QU9NY2FtSkNRa2FFejEvbFphR0ZBZUU3TWlkVHRSWHpSYzBRb3BGSXBRQUM4N096dGoxNjVkMUpnYXdjQ0JBN0Zueng1MDdkb1ZBQ1p3enJkS0haT2xvendtNXNaYzJna3FES3lNbDVmWGRNWlljTnUyYmJGOSszYTR1cnBLSFpMRmNIRnh3ZmJ0MitIczdBd0FzNVJLNVNLcFk3SlVsTWZFWEpsRE8wR0ZnUlZSS0JSZFpETFo1elkyTmxpL2ZqMjZkKzh1ZFVnV3AxT25UdGk0Y1NQa2NqazQ1Nkg5K3ZYckpYVk1sb2J5bUppN2x0NU9VR0ZnUlJoakh3Tndtalp0R2dZTUdDQjFPQmJMM2QwZDgrZlBCMk9zalZ3dTN5WjFQSmFHOHBoWWdwYmNUbEJoWUNVOFBEd0dBSmpzNHVLQ1JZdGEzSmtyaXhNUUVBQlhWMWN3eGtaNmVucU9sam9lUzBGNVRDeEpTMjBucURDd0VqWTJOcXNCWU02Y09iQ3pzNU02SEl0bmEydUwxMTU3RGNEZlAzdlNkSlRIeEpLMDFIYUNDZ01yNE9ucDZjWVllN1pyMTY3dzlmV1ZPaHlyTVhUb1VQVHExUXNBQnFwVUtqcm4zVVNVeHkxYlVWR1IxQ0dZcFpiWVRsQmhZQVZzYkd6K0h3Qk1tREFCTkUyczZUREdFQmdZQ0FBUUJHR0p4T0dZUFd2TjQrKy8veDVidG15cHR0M2YzeCtDSU5UNG5KOSsrcW5hL2Z6OC9EcmZSeEFFYk5pd0FSck4zOFBxazVPVGNlellzWWZHcU5QcE1ISGlSTnkrZmZ1aCt4SkRMYkdkb01MQXdybTV1ZGx4em1mSzVYTDQrL3RMSFk3VkdURmlCR3h0YmNFWUcrdnE2dHBLNm5qTWxiWG1NZWNjWDN6eEJaNTY2cWxxajZXbnA0TnpYdVB6M252dlBmRjJTVWtKMXE5ZkR4c2JtenJmS3lrcENjbkp5YkMxL1h1dHFZNGRPMkxyMXEzUWFtdWVvTS9Qenc5K2ZuN3c5ZlZGUVVFQjVzMmJKMjdUL3lNUDE5TGFDWm84M01MWjJka05aWXkxVnlnVWFOdTJyZFRoV0IwSEJ3ZjQrUGpnNU1tVGo3WnYzOTR2TFMzdGdOUXhtU05yemVNalI0NmdWNjllOFBMeVFscGFHbWJQbm0zdytEUFBQR053UHpZMnR0cHJIRHg0RU5uWjJUVitTRmVaYkFkUlVWRjQvdm5uTVhiczJHcjdQZi84OCtKdEJ3Y0hSRVJFQUFDeXM3Tng3dHk1V3VPdnFhQWgxYlcwZG9JS0F3dkhPWCtHTVlaQmd3WkpIWXJWR2o1OE9FNmVQQW5PK1hNQXFEQm9CR3ZNNC96OGZPemN1UlBidG0zRG5qMTc4T3V2dnhwODhLdFVLcHc0Y2NMZ1RJQ2ZueDg0NTJJaE1HL2VQTVRFeENBdUxnNlBQUEtJd2V1UEd6ZE9YRmdxTnpjWFAvendBNVl0VzRZcFU2YlVPMGFOUmxQbi9sVXZTNUM2dGFSMmdnb0RDOGNZZXg2bzdPQkNwT0hwNmFtL09VVEtPTXlaTmVaeFRFd01zck96OGNvcnI2Q2dvQUJmZi8zMVE1OFRGUldGcEtRa3ZQMzIyNGlLaXNLcVZhc1FHQmdJblU2SGxTdFhZdFdxVldJaFVWRlJJUllMdTNidEFnQzBhZE1HYXJVYXExYXRxdlU5UHZ6d1EvVHUzUnRBWmEvNjhQRHdXdmV0enhtRFNaTW1ZZHk0Y1hqbGxWY2V1cThsYTBudEJCVUdGc3pOemEwOVk2eHYrL2J0YWJVNUNibTR1S0JUcDA3SXlzcHk5ZkR3NkdnTzY3RzNKTmFheDVNbVRZS2ZueDlXckZpQndNQkFkT3JVQ1NOR2pERFlwK3FsaEMxYnRxQnYzNzZJakl4RVlXRWhWcTllamFDZ0lEZzdPMlA3OXUxbzNicTFRYWROZldHUW5wNk8vL3UvL3hPM0t4UUtSRVZGMVN0R1k1d3g4UFB6Zzd1N2U3M2V6NUsxcEhhQ0NnTUxabXRyNndFQS8vem5QNlVPeGVwNWVIamd4SWtUa012bGd3RkVTaDJQT2JIV1BHN2R1alVpSWlKZ2EydUxTWk1tQWFpNUQwRlYxNjlmeC9YcjErSGs1SVRldlh0ano1NDlDQWdJUUhSME5ENzc3RE1FQmdaaTU4NmRzTE96RXd1REkwZU9ZTkdpUmZqZ2d3OEF3T1JuREdiT25QblFmYXhGUzJrbnFEQ3dZSXl4L3dHQW5qMTdTaDJLMWV2YnQ2OStMWFlWcURCb0VHdk40ei8vL0JOaFlXRlFLQlNZT1hNbTdPM3Q4Yi8vKzc4MWRnNEVLanNxcmw2OUdqTm56c1RISDMrTWdJQUFsSmVYNDgwMzM4UnJyNzJHYnQyNlllalFvZGk1Y3lmbXpwMEx6amxrTWhrQ0FnTGc1T1FrRmdZTlBXTlExOGdENm1QUU1DMmxuYURDd0lMcEcxUnpPdjE2NWNvVjlPM2JGekpaNVVqYW5Kd2NSRVJFWU42OGVlSzJyNy8rR2tPR0RCRjdVNXNEZmF5Yzg5NFNoMkoyekRHUGpjSEJ3UUVCQVFIbzFhc1hldlhxSlI1L2RuWTJFaElTRFBiMTl2YUdUQ2FEcDZjblJvMGFoWTgvL2hnQWNQVG9VWnc1Y3diNStmbllzV01IaW91TGNmZnVYWXdhTlVyc1grRGs1RlR0dlVlUEhvM1dyVnRYMjE1YVdpcGVkb2lNak1TK2ZmdHc5T2hSTEZteUJJY1BIOFl2di95Q045NTRRK3pVZVBMa1NSdytmSmdtcEtxbmx0Sk9VR0ZnQmhRS3hVZ0FXclZhZlFaQXpRT0thOEE1ZjRJeGhzY2VlNno1Z2pPeThQQncyTnZiWS9ueTVRQ0E5dTNiNCtiTm16aHk1QWllZi81NW5ENTlHai8rK0tQWmpXWHYxS21UL21hRGZ4bnU3dTdkN2V6c3hpVW1KcmJJdGR1Ym16bm1zVEYwN05oUlhBK2lvcUlDdi8zMlc5VU9halY2L2ZYWERlNFBIejRjUFh2MmhMT3pNNXljbk9EZzRJRDQrSGlVbDVmWCtNR3ZsNWVYWjlEdlFFOS9hYUM0dUJpZmYvNDVEaDA2aEFNSERtREpraVh3OWZYRmxTdFg4TTAzMzJEcTFLbVlQMzgrWG4vOWRTeGJ0Z3dkT25Tb2RVVEpWMTk5aFg3OStrR2hVTlI1Yk5hZ0tlMkVNVkZoWUI3R01zYUNGUXBGTGlxSHNVVGV1M2N2L3RxMWErVVBlWjRMQVB6akgvOW85Z0NONWUyMzM4YWNPWE53L2ZwMXNUZ0FLcjk1N05tekIzLzk5UmNlZSt3eEJBUUVZUExreVpnOGViS0UwZGJmbzQ4K3FyL1pvVDc3cTFTcTNvSWdQTWNZbXc1QVAwMnFWUllHTU1NOE5vWS8vL3dUUC96d0F4SVNFbkQ1OG1VOC92amoyTGx6WjROZW8yM2J0dkR5OGdKUU9TUlJvOUZnNk5DaE9IcjBhTlVQb1FhTGlJakE4T0hEMGFaTkc5amEycUt3c0JCT1RrNVlzV0lGR0dOSVQwL0hsU3RYMEx0M2Ivem5QLy9Ca1NOSGFpME1vcUtpb05Gb3FEQkF3OXVKNWtLRmdSbGhqTFVIc0FEQUFpY25wMEtGUW5HUWMvNU5kbmIycWN6TXpKSWE5dThNQU8zYXRUTjFxSTFtWjJlSDdkdTN3ODdPRG0rKytTYnUzTG1EMGFOSHc4L1BEK0hoNGVML1o4K2VOYXRMQ2ZyVHRZeXhXdi9nbFVwbFgwRVF4alBHcG5QT3ZheHAydCs2bUdNZUcwTjZlanB5YzNNeGRlcFVoSWFHR3B6eWY3Q2ZRVzFUSTFlMWRPbFNKQ2NuZ3pHR0RoMDZZT1hLbGJYdUt3aENqWDBIOUgwR1JvMGFKUzVpTlhueVpFeVlNTUZnUGdYT09ZS0NnaUNYeStIbTVnWTNON2RhMyt1YmI3NTVhT3pXb2o3dGhDbFFZV0MrbkJoanN4bGpzenQzN2x6Y3VYUG5RNElnSEN3dExmMCtKU1hsM3YxOTJnQ0F2YjI5aEdFMm5MN0I2ZG16Sno3ODhNTnExNVp2M3J5SmZmdjJJU3dzVElyd0dxVlZLM0dXVTRQenQwcWwwZ1BBOHdCbUFPaXI3MGRCREpobEhqZlY4T0hETVh6NDhHcmJQL3ZzTXd3WVlMald6b1VMRng3NmVydDI3WUpPcHdQblhPd0RVRlgvL3YzRjJ3TUhEcXh4ZlFiOVNvRGR1blVUdDczNjZxdDQ5ZFZYSC9yKzVPRnFheWRNamI2U3RBQktwYkxtQ2M4YnA0eHpIc001RDVmSlpQc0F5SC8rK2VjYUc0S1dKaVltQnBzMmJVSnBhU2tXTDE2TWlJZ0lhRFFhMk5yYWlwY1E5UDlydFZySTVmSTZoMHExSkRxZERrOCsrU1JRMlVka0lPZmNsekUyQTRCUk94bHh6b1BWYXZXSHhueE5xU21WU2czTUtJOEphYXlxN1VSaVlxTHR3L1p2THZSWDFnSnd6czh6eHA0MDBtdko3bDl5Nkt6ZlppNm5wTWVQSDQveDQ4ZGo4T0RCWnRWL29JR1lUcWR6a3Nsa1hUam5yWXo4dXluam5DY2I4d1ZiRW5QSlkwS01RTkprcDhLZ0JWQ3IxWFd1d2ExUUtEWXl4b0xyMktVVVFCeUFRMXF0Tmp3NU9UbnYvdlBXTThZY3lzdkx6ZlkwN1BUcDAydGMyYzNlM2w2Y3h0VWNWQm5QWFo2VWxQUURnQjhBTUM4dnI2ZGxNdGwwenZrNHhwaHJYYStSbUpob2xaK01uUE15S2ZOWXYvWkExYzU2NWVYbDBHZzBjSEJ3YU5CcmxaV1ZWVDFkTEFsakhJOGdDTENreTE0RkJRVlZPLzVKcG1vN0lXVWNsdk9idFRLYzgySUEwWUlndkZ4ZVh0NHhNVEZ4YkdKaTRsWjlVWEJmTVZBNTl0aGMzYjU5RytIaDRkWCszYng1VStyUUdxUzh2UEx2bkhOZVZtVXp2M1RwMHBuRXhNUWd0VnJkazNQdURlQmp6dm52a2dUWmNqVnJIcGVVbE9EdTNidml2OXpjWElQSGYvMzFWd1FFQkJoMDhOdXhZd2ZlZU9PTmFwMytzckt5eE56MDhmRUJBS1NtcGlJbkp3Y2xKU1VZTm13WUtpb3FtdVU0bXVONDlCN3M3UGpjYzgvVitsaHR0Rm90dnZqaUMraDBPbHk3ZHEyK2gvTlF2LzMybThFSUpnQTRmLzQ4aGd3WlVxKytGNERoOGRUbWswOCt3Y2FOR3cyMlZWUlVZTnk0Y2ZqNTU1L3JIM0FkYW1rblRJN09HSmlYUWdBbk9lY1JkKzdjaWJweDQwYWRMU1ZqTEF0QXA3eThQSFRvSUdrbjF3WkxUVTFGUmtZR0JFSEFpeSsrS0hVNFRWWllXS2kvZWJlMmZkUnE5VVVBRndHOHJsS3ArZ21DTUFQQWVNWlk3VjI2cllBeDhuajE2dFZJU2twQ1ptWW11blRwSXY0UEFQNysvamgrL0xpNDc0MGJOM0RxMUNueC9nOC8vSURSbzBjYmZFTis1WlZYTUd2V0xQejIyMjhHUGU3ajQrTng0c1FKYk4xYU9iS1VjNDUxNjlZaEtDZ0lXcTBXanozMm1OaTV0aWxNZFR3UENnNnVQSEdabjU5ZjQrM1hYbnV0em9tb1B2LzhjMHlkT2hYcjFxMUR0MjdkOE00NzcxUmI5Ykc4N0F6UkFBQWVBVWxFUVZTaFRwMDZaWkFYUlVWRkNBME54WVFKRS9EQkJ4OWc5KzdkZGM3Wm9OVnE2M3djcUd5UDl1M2JoODZkTzR1VFMzWHAwZ1hkdW5YRG5UdDN4QW1sQU1EWjJSbWJOMjl1MUxIVXA1MHdCU29Nek1NNVFSQW1halNhbzFldVhHbkkxNDFiQUR4eWNuTE1acDc1c3JJeVZGUlU0TlZYWDhYYXRXc2hrOG13Zi8vK2F2czl1QTU5UzFkUVVBQUFZSXpWNnc4K0lTRWhHY0FLQUNzOFBUMmZrTWxrTTVveHZKYXV5WGtjRWhJQ0FKZ3laUXJDdzhQRi8vVUNBZ0xFMjFVWEtoSUVBVWVPSE1Hbm4zNHFuZ0hRNDV4ajRjS0Y0djBCQXdZZ05EUVVwMDZkd3ExYnR3QlVmanZ2MmJNblZDb1Z3c0xDNE9IaDBhajRwVHFlRFJzMkdPd3pkKzVjQU1EbHk1ZHJ2RjNYM0FoeXVWd3NSclp1M1lvTkd6WWdPenNiM2J0M3IvK0IxK0Q0OGVOaW5CVVZGVmkrZkRsOGZIeXdlUEZpYk55NEVjSEJ3ZmpvbzQvRUF1VEJNeHdWRlJYSXo4L0hxRkdqWUd0cjJOL3Y2YWVmeHR5NWN4RWNISXhObXpaQnJWYkQyOXNiU3FVU0NRa0pXTDE2TmI3NzdqdHMyYklGOCtmUGg3T3pjNU9PcGFIdFJIT2h3c0FNcU5YcVJnMzA1WnovemhoN05pTWpBd01IRGpSMldNMGlKU1VGclZxMVFtaG9LRHc4UENBSVFvUFdoMitwc3JLeTlEY3pHdnJjcEtTazN3R0VHRFVnTTJLc1BKNHlaUW95TWpJTS91L2N1WE9kMys1aVkyTng3OTQ5OU83ZEczRnhjZERwZEFiajlZSEtTeHljYzlqYjI0c3pjZ1lGQmFHa3BFU2NLK0RzMmJNNGV2UW83T3pzTUg3OGVCUVhGME9qMFNBNE9CZ1RKMDVzMGNlajFXcHg5KzVkK1B2NzQrMjMzNFpLcFVKMGRMVFlWNkxxYlFBWVBIaHdqZS9OT1FmbjNPQ0QrZmp4NDVnL2Y3NUJJZE1RRnk1Y3dOMjdkOUduVHgvazUrZGoyYkpsNk5hdG16aXNjdW5TcFZpelpnMW16WnFGZGV2V29XZlBuamgyN0pqQmE0U0VoQ0EvUHg4QXNISGp4bXJGd2M4Ly80eUFnQUE4K2VTVDZOU3BFOExEdzZGVUtyRnMyVExFeE1UQTN0NGVQajQrdUhEaEFzYU5HOWVvNDlCclNqdGhURlFZV0RETytWWEdHTkxTMHFRT3BkNDhQVDF4OE9CQmRPellVYnkvYWRPbWF2c3RYYnJVMUtFMVNXWm1KZ0NBYzU0cWNTaG14MWg1WEY1ZWp1N2R1eHQ4dzY1ckFTQkJFUERGRjErSTkrL2V2WXZBd0VCRVIwY2JmSmllUEhrUysvZnZ4NzU5K3hBWkdZbjA5SFNzVzdjT21abVpHRE5tREFJQ0F2RHR0OThpUHo4Zng0OGZGNWRCTGlvcWFuUlJZTXJqT1hUb0VMWnUzWXJJeU1vMWZieTl2V3M4YzVPVmxZWFkyRmljUG4yNnh2ZS9lL2N1SmsrZS9OQVZJaHRDM3dFNU5UVVZDeGN1eElRSkU3Qmd3UUx4Y1psTWhsV3JWbUh2M3IxNDZhV1g4TlZYWDhIVjFSVkFaVWUvanovK0dOZXZYOGV1WGJ2dzJXZWZZZDY4ZVZpN2RxM0I1R2tEQmd6QXNXUEhETTdJVEpreUJRVUZCWGo1NVplcnhkT1VJZFF0cFoyZ3dzQ0NNY1pTQUpoVllRQkFMQW9BMUZnVUFKVkx2NXFUcTFldkFnQUVRVkJMSElyWk1XWWU2K2RCNE54dzZwQ1JJMGVLMS83MUhmQysvZlpiZy80QUhUcDBnSk9URXk1Y3VHQnc1dUxubjMvR29FR0RVRkZSZ2ExYnQrTFNwVXNJQ1FsQllHQWdIbi84Y2N5ZlB4K2VucDdvMzc4L1VsTlQ0ZXpzak5UVVZEejk5Tk10K25qMFRwMDZoYkt5TW16WXNBRnZ2UEVHR0dQVnpqTFVoNk9qSTRxS2lzQTVOOHJRMHdzWEx1RE9uVHNBL3A0TXpjM05EU3FWeW1DUktXOXZiMXk0Y0FHK3ZyNXdjbktDVnF2RnlaTW5zVzNiTmpnNk9zTE96ZzRuVDU3RW9rV0xFQk1UZzFtelptSFVxRkdZTkdtU3VMeDBUY3RRZTN0N0czMGVsWmJTVGxCaFlNRmtNbGtTNTl5b1BZQko0eVFsSlFFQVpESlp6VituU0syTWxjZGFyVlljN3RpaFF3ZURTMVNjYy9FVTg5Njlld0VBZi8zMUY0S0RneEVVRkNUdU4yellNSHovL2ZmaUJ5bm5IT2ZQbjhmSEgzOE1XMXRiOU8zYkYwRkJRUWdMQzhQS2xTc3hmUGh3OU8vZkg0Nk9qamh3NEFEaTQrUGg3ZTJOaXhjdk5ubTJ3T1krSGdESXlNaUFYQzVIcTFhdElKZkxjZUxFQ1RnNE9JaXZXVlhWdmd6Nnl3bWxwYVZpeDc3V3JWdWpUWnMyeU0zTk5VcG42SmlZR0N4WnNnUnZ2UEVHWkRKWm5aMG1nY3JwaHE5ZnY0NjVjK2ZDeGNVRkN4Y3V4TWlSSTFGY1hJdzFhOVpnNk5DaEdEOStQQVlOR29TOWUvZGk3dHk1ZU9xcHArRG01b2FJaUlocXJ5Y0lRcTJMdWVuUHJqUVV0UlBFSkJRS3hlOUtwWkpuWkdSd0lvMnNyQ3l1VkNxNVVxbjhTK3A4TUZmR3lPT2hRNGZ5blR0M0dteno5ZlhsbkhNK2ZQandhdnVYbHBaeXpqa2ZOR2lRdU8yWFgzN2hvMGVQNW9JZ2NNNDV2M3IxS2g4N2RxejQrTVNKRTdtZm54OVhLcFY4NHNTSjRyKzh2RHllbFpYRlI0d1l3ZmZ2Mzg4REF3TWJmUnltUEo3VnExZnowNmRQOHpGanh2Q1NraEt1MFdoNC8vNzkrYlJwMC9pMGFkUDQ4T0hERFc0L1NLbFU4dUxpWXZIK2pCa3plR0ppWXVNUHVvcnM3T3hxeDFOZVhzNEhEaHhvc0YvLy92ME43cWVscGZIQ3drTE9PZWVIRGgzaUNRa0ovS3V2dmpMWUp5TWpneGNVRlBDaW9xSjZ4WktXbHRiZytCL1VrdG9KT21OZythSUJMSTJQajdlSVlYL21TUDh0Z0hOTzN3SWFyOGw1M0xadFcweWZQdjJoKy9IN3A3cHJtb2pvWC8vNkZ3UkJ3SysvL2dvM056ZWNPWE1HdzRZTkV4L2Z0V3NYcGsrZmpzaklTUFRvMFFPLy9mWWJRa0pDNE9Ua0JKbE1oc0dEQitPRER6N0FSeDk5MUtoak1PWHhsSldWNGNhTkcrSmxCZjAzLzhtVEorT05OOTVBVVZFUlpzK2VMWTRhZW5BRVEwMzY5T21EWDM3NXhTZ3JLZFkwQWlBakkrT2hxMGFXbHBaaTZ0U3BPSExrQ041Nzd6MmNPM2NPdTNidFFtNXVMaFl2WG96cjE2OGpLaW9Ldi8vK3U5aVI4MkhMdktlbnA0dkROSWNNR1ZKdCtldjZhRW50QkJVR0ZvNHhkZ0xBMGpObnpsQmhJSkc0dURnQUFHUHNxTVNobUMxajVIRldWaFplZXVtbGgrNTM4dVJKOFpSekRYRmd5SkFoU0V0TGc1dWJHK0xpNHJCbzBTTHg4YUtpSXJpN3V5TWtKQVFUSmt6QTd0MjdFUklTQXBsTUJrRVFVRlJVQkFEVkpqbkt5c3BxOERMSXpYMDhyVnExcWpiQ1FYKzVZc3FVS2JoMTZ4WktTa293YWRJa3NjL0J2bjM3Nml4Vyt2ZnZqMisvL1JhQmdZRUFLa2RydEduVEJwNmVubzM2R1R6bzdObXpEeDBTR2gwZGpURmp4b2o5SE9SeU9VSkRRM0huemgyVWxKUmc2dFNwT0gzNk5JS0RnL0hlZSs5aDFhcFY0cVdCLy83M3YxQW9GUGpYdi81bDhKcmUzdDZOdm55ZzE1TGFDU29NTEZ4dWJ1NnA5dTNiRjE2OGVOSHAzcjE3Y0hSMGxEb2txMUpTVW9MWTJGaHd6b3RsTWxuVFdnNHJab3c4N3RTcFU3VTVNZlM5K0FWQlFFbEpDZXp0N1hIMTZ0VTZKeUY2OTkxM0FWUitNR2RrWkVDcFZJcVBkZW5TQld2V3JNR21UWnNRRmhhR1ZxMWFJU1VsQmU3dTdsaTdkaTN5OC9NUkZoYUdkOTU1QjRXRmhmRDM5MGRGUlFYbXpwMkxDUk1tWU5hc1dTM3FlQjQ4eXhBZUhpNzJYOWk4ZVRQZWV1c3RuRHAxQ2t1WExoVS8xTy9kdTRmTXpFeHhCc2pRMEZEY3VuVUxhV2xwMkx0M0w5YXZYNDlmZnZrRjd1N3VPSDc4T0hyMTZvVytmZnMyNm1kUVZVbEpDZmJ0MjFkalIwRzlnb0lDeE1URTRPdXZ2d1pRV1JTVWxwYkMzdDRlUFhyMHdNOC8vNHdlUFhyQXpzNE82OWF0dys3ZHU4VUYyd0Rna1VjZXdaSWxTN0IzNzE2RFR0Sk4xZExhQ1NvTUxGeGFXbHBaKy9idDkybzBtb1ZSVVZHTkhpOU1HaWN1TGs0L3plbnhoSVNFRXFuak1WZkd5T09zckt4YTU4UjQ5dGxuOGV5eno4TFcxaGF0V3JYQ3A1OSthdkI0U2twS3RXL2NPcDBPNWVYbFlxYzd6am1HRHgrT2hJUUUrUGo0SUNvcUNubDVlVGh6NWd3V0xseUkxcTFiNDVOUFBvRzl2VDAyYnR5STVjdVhReWFUWWNLRUNmamlpeSt3WU1FQ0ZCUVVZTW1TSlMzaWVJQy92OFVDbGRPVEh6eDRFSEZ4Y2VqVnF4ZSsvUEpMZE8zYUZVODg4UVRlZlBOTlBQcm9vNWcrZlRvT0hEaUFoSVFFOU96WkV4TW1USUNycXl1ZWVlWVo5T2pSQTUwNmRjSkxMNzJFRlN0VzRLMjMzc0w1OCtmaDUrY0hPenU3UnYwTTlEam5lT3V0dC9ERUUwOVVXNUs2S2tkSFIrellzUU11TGk0QUtoZHVHemR1blBqQnI5VnF4Vmtjblp5Y3FuVVFmZUdGRjVDU2tvS3JWNi9pa1VjZWdhT2pJLzc0NDQ4bWYrR2lkb0tZbktlbnAwTGZHVXJmeVlnMFAwRVErUFRwMDdsU3FlUUtoY0xuNGI4cFVwZW01dkdsUzVmcXRlMUI3N3p6VHIzZkl5NHVUdXprVjFWQ1FrSzFtRy9mdnMzTHk4dkYrM2Z1M09FLy9mUlR2ZC9MRk1lamQvRGdRVjVVVk1Tam82UDUzYnQzcXowdUNBSlBTRWpndWJtNVhLUFIxUGxhT3AyT2YvamhoM3pBZ0FGOHlwUXBCdnMzOUdmQU9lZTdkdTNpbkhQKzAwOC84WUtDZ21xUDc5Ky92MEd2OXpDQ0lIQkJFUGpRb1VPNVVxbmtnd2NQNW52MzdtM1M2N1cwZHNJcVYydXpSZ3FGNGhSanpHZmR1blVZTTJhTTFPRlloWFBuenVtdjF5WW1KaWFxcEk3SEVsQWVXdzZOUmdPNVhHNzF5Mm0zeEhhQ1ZsZTBIdThDbFhPVVYxbmFrelFUclZhTFR6NzVCQUFnQ01JYWljT3hKSlRIRnNMVzF0YnFpNEtXMms0MGZQb3FZcFp1Mzc2ZDd1TGk0bDFRVVBBRTV4emUzdDVTaDJUUkRodzRnT2pvYUhET3oxeTZkR241dzU5QjZvUHltRmlTbHRwTzBCa0RLNkxWYWw4RlVMeDc5MjRrSnlkTEhZN0Z1bmJ0bW42WVY2a2dDUE9ranNmU1VCNFRTOUNTMndrcURLekk1Y3VYcnd1Q3NFU3IxV0xac21WVlYvSWlScEtibTR1bFM1ZWlvcUlDZ2lDc1RVcEt1aUoxVEphRzhwaVl1NWJlVHRDbEJDdHorL2J0UkJjWGw2NGxKU1dxVTZkT1lkaXdZVFMzZ1pIazVPUmd3WUlGU0U5UEI0QUl0VnE5V09xWUxCWGxNVEZYNXRCTzBCa0RLOFFZQ3dKdzZPYk5td2dNRE1TRkN4ZWtEc25zSlNjbkl6QXdFS21wcVFEd2ZXRmhZYURVTVZrNnltTmlic3lsbmJEdUxxSFdUYTVVS25jQUNBUUFYMTlmY2RVeFVuODVPVG40OHNzdkVSRVJvVi82OWx2RzJOU0VoQVRxTW04YWxNZWt4VE8zZG9JS0F5dW5WQ3JuQWRnQXdFay9iL3JJa1NQUnAwOGZPRHM3dzhIQlFad1Z6TnJwZERvVUZSVWhKeWNIS1NrcGlJdUxRMnhzckg2OSsyTE9lWWhhclE2VE9rNXJSSGxNV2dwTGFDZW9NQ0R3OFBEb2FHTmpzeDdBTk1aWUc2bmpNVE9sQUNLMVd1Mkt5NWN2MzVBNkdHdEdlVXhhTUxOcUo2Z3dJS0krZmZvNDJ0dmJCekRHaGdId0FPQU00RkhRbWhwNk9zNTVBWUM3QUM1enp1TjFPdDFYeWNuSmVWSUhSdjVHZVV3a1J1MEVJYzFOcVZSeXBWTEpwWTZERUd1aVVDZzIzcCsvZjZuVXNSRFRvbEVKaEJCQ0NCRlJZVUFJSVlRUUVSVUdoQkJDQ0JGUllVQUlJWVFRRVJVR2hCQkNDQkZSWVVBSUlZUVFFUlVHaEJCQ0NCRlJZVUFJSVlRUUVSVUdoQkJDQ0JGUllVQUlJWVFRRVJVR2hCQkNDQkZSWVVBSUlZUVFFUlVHaEJCQ0NCRlJZVUFJSVlRUUVSVUdoQkJDQ0JGUllVQUlJWVFRRVJVR2hCQkNDQkZSWVVBSUlZUVFFUlVHaEJCQ0NCSEpwUTZBRUd1aFVxbnNPZWRqT09jK2pMRkJBTG9DNkFEQVZ1TFFXZ290NXp3WFFDWmo3Q3lBdU9MaTRtTXBLU24zcEE2TUVHdENoUUVoemF4ZnYzN3RiRzF0LzgwNVh3VEFpVEVtZFVndGxad3gxaEZBUndCZUFCYmEyOXNYZTNsNWJSTUVJZlR5NWN2WkVzZEhpRldnd29DUVpxUlNxU1lMZ3JBVlFEdkdHTHk4dkRCbzBDQW9sVXAwN2RvVmJkdTJoVnhPZjRZQW9OVnFVVkJRZ0Z1M2JpRXhNUkZuejU3RnhZc1gyM0RPWDVmSlpLOG9sY3JGaVltSnU2U09reEJMUnkwU0ljM0RScWxVaG5IT0Z6UEc0T1BqZzhXTEY2TkhqeDVTeDlWaXllVnlkT2pRQVIwNmRJQzd1enRtenB5SnpNeE1iTjY4R1NkT25IQUNzRk9wVkE1SlRFeWNCMEFyZGJ5RVdDcnFmRWlJOGNtVlN1VVhBQlk3T2pwaXc0WU4rUERERDZrb2FJUXVYYm9nTkRRVVc3WnNRYnQyN1FCZ3RsS3BqRkNwVk5Rdmc1Qm1Rb1VCSVVhbVVDaENBYnpzN095TVhidDJZZVRJa1ZLSFpQWUdEaHlJUFh2Mm9HdlhyZ0F3Z1hPK1ZlcVlDTEZVVkJnUVlrUmVYbDdUR1dQQmJkdTJ4ZmJ0MitIcTZpcDFTQmJEeGNVRjI3ZHZoN096TXdETVVpcVZpNlNPaVJCTFJJVUJJVWFpVUNpNnlHU3l6MjFzYkxCKy9YcDA3OTVkNnBBc1RxZE9uYkJ4NDBiSTVYSnd6a1A3OWV2WFMrcVlDTEUwVkJnUVlpU01zWThCT0UyYk5nMERCZ3lRT2h5TDVlN3Vqdm56NTRNeDFrWXVsMitUT2g1Q0xBMFZCb1FZZ1llSHh3QUFrMTFjWExCb0VaM2hibTRCQVFGd2RYVUZZMnlrcDZmbmFLbmpJY1NTVUdGQWlCSFkyTmlzQm9BNWMrYkF6czVPNm5Bc25xMnRMVjU3N1RVQWYvL3NDU0hHUVlVQklVM2s2ZW5weGhoN3RtdlhydkQxOVpVNkhLc3hkT2hROU9yVkN3QUdxbFFxdW5aRGlKRlFZVUJJRTluWTJQdy9BSmd3WVFKb3VtUFRZWXdoTURBUUFDQUl3aEtKd3lIRVlsQmhRRWdUdUxtNTJYSE9aOHJsY3ZqNyswc2RqdFVaTVdJRWJHMXR3UmdiNitycTJrcnFlQWl4QkZRWUVOSUVkbloyUXhsajdSVUtCZHEyYlN0MU9GYkh3Y0VCUGo0K0FQQm8rL2J0L2FTT2h4QkxRSVVCSVUzQU9YOEdBQVlOR2lSMUtGWnIrUERoQUFETytYTVNoMEtJUmFEQ2dKQW1ZSXc5RDFSMmhDUFM4UFQwMU44Y0ltVWNoRmdLS2d3SWFTUTNON2YyakxHKzdkdTNwd1dTSk9UaTRvSk9uVHFCTWVicTRlSFJVZXA0Q0RGM1ZCZ1Ewa2kydHJZZUFQRFBmLzVUNmxDc25vZUhCd0JBTHBjUGxqZ1VRc3dlRlFhRU5CSmo3SDhBb0dmUG5sS0hVazFaV1puVUlaaFUzNzU5OVRkVlVzWkJpQ1dnd29DUVJ0SVhCbEpjUnNqS3lzTE5temNCUU44ckg2bXBxY2pKeVVGSlNRbUdEUnVHaW9xS0dwOTcrdlRwSnIzM2pSczNFQk1UMDZUWE1MYjd5ekdEYzk1YjRsQUlNWHR5cVFNZ1JHb0toV0lrQUsxYXJUNERRRnZmNTNIT24yQ000YkhISG11KzRHb1JIeCtQRXlkT1lPdldyZnBZc0c3ZE9nUUZCVUdyMWVLeHh4NnJkV3JtdDk5K0czRnhjZkQzOTRjZ0NKREpxbjgveU0vUFIyeHNiSTNQdDdXMXhhZWZmb28rZmZyZzhjY2ZOOTVCTlVHblRwMzBOeHY4eTNCM2QrOXVaMmMzTGpFeGNhdHhveUxFUEZGaFFBZ3dsakVXckZBb2NnRWNBQkI1Nzk2OStHdlhycFUvNUhrdUFQQ1BmL3lqMlFOOGtMKy9QMDZkT29WYnQyNEJBSDc5OVZmMDdOa1RLcFVLWVdGaDRqWDNoOW0xYTFlTjh5K01HREZDdksxU3FmRG9vNDlXMjJmZXZIblZ0aDAvZmx5U3RTS3F4TmVoUHZ1clZLcmVnaUE4eHhpYkRrQS9uVElWQm9TQUNnTkNSSXl4OWdBV0FGamc1T1JVcUZBb0RuTE92OG5Pemo2Vm1abFpVc1ArblFHZ1hidDJwZzRWTDd6d0FnQWdLQ2dJSlNVbFdMbHlKUURnN05tek9IcjBLT3pzN0RCKy9IZ1VGeGREbzlFZ09EZ1llL2JzUVg1K1BvcUxpekZpeEFpMGJkc1dyN3p5Q214c2JCNzZmaWRPbklDTmpRM0t5OHZ4OHNzdjQ3MzMza1B2M2kzbnJMMlRreE1BZ0RGV2EyR2dWQ3I3Q29Jd25qRTJuWFB1UmROWEUxSXpLZ3dJcVprVFkydzJZMngyNTg2ZGl6dDM3bnhJRUlTRHBhV2wzNmVrcE55N3YwOGJBTEMzdHpkNWNKR1JrVWhQVDhlNmRldVFtWm1KTVdQR0lDQWdBTjkrK3kzeTgvTngvUGh4T0RzN1kvdjI3U2dxS3NMRWlSTXhjZUpFQUpWOUVtSmpZK0h2NzQ4dnYveFNQR1B3bi8vOEIyKysrU1lBNE4xMzM2MzJuczg4OHd5MFdpM3UzYnVIK2ZQblYzdjhrVWNla2F6dlFhdFc0bXpJcmF0dVZ5cVZIZ0NlQnpBRFFOK2FMcHNRUWd4UllVRE1obEtwNUJLOWRSc0FNMlF5Mll3MmJkcVVLUlNLR001NU9PNS9DSm42MUhsRlJRVzJidDJLUzVjdUlTUWtCSUdCZ1hqODhjY3hmLzU4ZUhwNm9uLy8va2hOVFlXenN6TlNVMVB4OU5OUDErdDFUNXc0SVJZR2E5YXNxZmI0d1lNSDhjSUxMK0Rnd1lOd2RYVkZSa1lHdW5mdmJ0UmpheXhiVzF2OVRUdWxVcW5pblBzeXhtWUFxUGRwRFFuemk1QVdoUW9EMHVKeHpzOHp4cDZVT2c0QTRKekw3bDl5Nkt6Zlp1cFQwcmEydHVqYnR5K0Nnb0lRRmhhR2xTdFhZdmp3NGVqZnZ6OGNIUjF4NE1BQnhNZkh3OXZiR3hjdlhzU3JyNzRLQU5CcXRmampqejlRWGw2T2wxNTZDYmR2MzhiTW1UUEYrTy9kdXdjL3Y3K1hHMWkxYWhVVUNvVjRqQjkrK0NIR2pSc0hWMWRYQUpXclNaNC9mNzVlbHlKTWlPbDBPaWVaVE5hRmM5NktMaGMwV1JublBGbnFJSWhwMFY4TnNYb0toV0lqWXl5NGpsMUtBY1FCT0tUUmFNS1RrNVB6N2ovdkhtUE1JVDQrM3VTWEUvUWpDakl5TWd5R1MrN1lzUU1WRlJWNDhjVVhNV2ZPSEJ3OWVoUmZmZlVWdEZvdC9QMzkwYWRQSDV3N2R3Nzc5Ky9IM0xsekVSTVRJMzZ3anhneG90cEloTkxTVWd3ZE9oUVhMbHlBU3FXQ2c0T0R1SDlCUVlGQnA4UzMzbm9MbzBhTk1zSFJWMWRXVnFaZnI2SWtNVEd4emYzTnpNdkw2Mm1aVERhZGN6Nk9NZVphMTJza0ppWlNlMGdJNkl3QklUWGluQmN6eG1JRlFmaEdvOUY4YytYS2xhSWFkaXNHNEZCYVdtcnl3bURYcmwyWVBuMDZJaU1qMGFOSEQvejIyMjhJQ1FtQms1TVRaRElaQmc4ZWpBOCsrQUFmZmZRUkFFQXVsK1B3NGNNQUt2c1lkT3ZXRFJVVkZiQ3hzY0dVS1ZNQVZKNHgwTi91MnJVclB2cm9JK1RuNTRzZi9na0pDUVl4cUZRcXNWT2kxTXJMS3dlUWNNNnJ6dXpFTDEyNmRBYkFHUUJRS0JUOUdXTXo3aGNKVDBnUUppRm1nUW9EUXY1V0NPQWs1enppenAwN1VUZHUzQ2l0YTJmR1dCYUFUbmw1ZWVqUW9WNmo1SXltcUtnSTd1N3VDQWtKd1lRSkU3Qjc5MjZFaElSQUpwTkJFQVFVRlZYV01iVk5jblQ3OW0wNE96c0RBSEp5Y2d6T0ZPVG41MlAyN05rQWdELy8vQlBkdTNmSDVNbVRrWitmWCsxMXhvd1pZM0QveElrVFJqbStoaW9zTE5UZnZGdmJQbXExK2lLQWl3QmVWNmxVL1FSQm1BRmdQR1BNelFRaEVtSTJxREFnQkRnbkNNSkVqVVp6OU1xVkt6Vi9rdGJzRmdDUG5Kd2NrNitYMEtWTEY2eFpzd2FiTm0xQ1dGZ1lXclZxaFpTVUZMaTd1MlB0MnJYSXo4OUhXRmdZM25ubkhSUVdGc0xmMzkvZytVbEpTZlVhYnZqamp6K2lYNzkrV0xwMGFiWEhWQ29Wamg4LzNpTE9HQlFVRkFBQUdHTzFGZ1pWSlNRa0pBTllBV0NGcDZmbkV6S1piRVl6aGtlSVdhSENnRmc5dFZyOVRXT2V4em4vblRIMmJFWkdCZ1lPSEdqc3NHcFZWRlNFRHo3NEFBa0pDZkR4OFVGVVZCVHk4dkp3NXN3WkxGeTRFSzFidDhZbm4zd0NlM3Q3Yk55NEVjdVhMeGN2TDJnMEd0aloyZUg0OGVQaVZNcFZMeUVBZ0U2bkF3QmtaMmZqNk5HaitPeXp6MHgyYkkyVmxaV2x2NW5SME9jbUpTWDlEaURFcUFFUllzYW9NQ0Nra1RqblZ4bGpTRXRMTStuN09qZzRZT1RJa1hqenpUZkY4ZnZ0MjdkSDc5Njk0ZTd1RG9WQ0lZNDBHRGh3SU1MRHc5R3VYVHU4L1BMTHlNek14TlNwVTZIVmFzWFpEUjBkSFJFZUhpNit2djVTQXVjY1R6LzlOUHIxNjJmUzQydU16TXhNQUFEblBGWGlVQWd4ZTlRTGw1QkdVaWdVSXhsakp3Y09ISWd0VzdaSUhVNkRjTTdyTmN5eXZ2dEo3ZTIzMzhieDQ4ZWgwK21tSmlVbGhULzhHWVNRMnRBMFlJUTBra3dtU3dLQWE5ZXVTUjFLZzlYM3c5NGNpZ0tnc3M4RUFNaGtzcVl0SFVrSW9jS0FrTVpLU0VqSTRaei9rWk9UZ3hzM2JrZ2RqdFhLenM3V0x5YVZvVmFyTTZXT2h4QnpSNFVCSVUwVERWUXVnMHlrb1Q5YndEbW5zd1dFR0FFVkJvUTBBV1BzQkFDY09YTkc2bENzVmx4Y0hBQ0FNWFpVNGxBSXNRaFVHQkRTQkxtNXVhY0FGRjY4ZUJIMzd0MTcyTzdFeUVwS1NoQWJHNnVmcVRKUzZuZ0lzUVJVR0JEU0JHbHBhV1VBOW1vMEdrUkZSVWtkanRXSmk0dlRUNGQ4UENFaG9VVHFlQWl4QkZRWUVOSkVPcDN1Q3dDSWpJd0U1N1J5cjZsd3pyRjM3MTc5M1Ura2pJVVFTMEtGQVNGTmxKU1VwT2FjeDZXbnArTzc3NzZUT2h5cjhkTlBQK0hxMWFzQWtLaFdxK09ram9jUVMwR0ZBU0hHOFM0QWJOMjZGUnFOUnVwWUxKNVdxOFVubjFTZUpCQUVZWTNFNFJCaVVhUmYvWVFRQzNENzl1MTBGeGNYNzRLQ2dpYzQ1L0QyOXBZNkpJdDI0TUFCUkVkSGczTis1dEtsUzh1bGpvY1FTMEpuREFneEVxMVcreXFBNHQyN2R5TTVPVm5xY0N6V3RXdlhzSG56WmdBb0ZRUmhudFR4RUdKcHFEQWd4RWd1WDc1OFhSQ0VKVnF0RnN1V0xhdTY0aDh4a3R6Y1hDeGR1aFFWRlJVUUJHRnRVbExTRmFsaklzVFMwS1VFUW96bzl1M2JpUzR1TGwxTFNrcFVwMDZkd3JCaHcrRG82Q2gxV0JZaEp5Y0hDeFlzUUhwNk9nQkVxTlhxeFZMSFJJZ2xvak1HaEJnWll5d0l3S0diTjI4aU1EQVFGeTVja0Rva3M1ZWNuSXpBd0VDa3BxWUN3UGVGaFlXQlVzZEVpS1V5ajZYVENERS9jcVZTdVFOQUlBRDQrdnBpN3R5NWNIRnhrVGdzODVLVGs0TXZ2L3dTRVJFUitqa2l2bVdNVFUxSVNLQ2hINFEwRXlvTUNHbEdTcVZ5SG9BTkFKd1lZeGd5WkFoR2poeUpQbjM2d05uWkdRNE9EcERMNVZLSDJTTG9kRG9VRlJVaEp5Y0hLU2twaUl1TFEyeHNMQVJCQUlCaXpubUlXcTBPa3pwT1Fpd2RGUWFFTkRNUEQ0K09OalkyNndGTVk0eTFrVG9lTTFNS0lGS3IxYTY0ZlBreXJXMU5pQWxRWVVDSWlmVHAwOGZSM3Q0K2dERTJESUFIQUdjQWp3S2dVd2FWZEp6ekFnQjNBVnptbk1mcmRMcXZrcE9UODZRT2pCQkNDQ0dFRUVJSUlZUVFRZ2doaEJCQ0NDR0VFRUlJSVlRUVFnZ2hoQkJDQ0NHRUVFSUlJWVFRUWdnaGhCQkNDQ0dFRUVJSUlZUVFRZ2doaEJCQ0NDR0VFRUlJSVlRUVFnZ2hoQkJDQ0NHRUVFSUlJWVFRUWdnaGhCQkNDQ0dFRUVJSUlZUVFRZ2doaEJCQ0NDR0VFRUlJSVlRUVFnZ2hoQkJDQ0NHRUVFSUlJWVFRUWdnaGhCQkNDQ0dFRUVJSUlZUVFRZ2doaEJCQ0NDR0VFR0wxL2orQWptQkk2ZEs4SUFBQUFBQkpSVTVFcmtKZ2dnPT0iLAoJIlRoZW1lIiA6ICIiLAoJIlR5cGUiIDogImZsb3ciLAoJIlZlcnNpb24iIDogIjIyIgp9Cg=="/>
    </extobj>
    <extobj name="ECB019B1-382A-4266-B25C-5B523AA43C14-2">
      <extobjdata type="ECB019B1-382A-4266-B25C-5B523AA43C14" data="ewoJIkZpbGVJZCIgOiAiMjE5NTc0NDAwNDE3IiwKCSJHcm91cElkIiA6ICIyMDgwODI1OTUyIiwKCSJJbWFnZSIgOiAiaVZCT1J3MEtHZ29BQUFBTlNVaEVVZ0FBQXFJQUFBSUZDQVlBQUFBSkdKK2xBQUFBQ1hCSVdYTUFBQXNUQUFBTEV3RUFtcHdZQUFBZ0FFbEVRVlI0bk96ZGFYZ1VWZnIzOFcrRnNBUklCQXdFVkxZbzdxSjBsQVFFSllLZzdDSWd5NGp3ek9EQ01PS01JZzR1cUpBUkVGQ0JVVmtHUVdUQURZVUFDZ29xQ0V6d2p5S0xRSVRSQkRJSklna0VnbG43UEM5aXQ4VHNTWlBxN3Z3K1hIWFJWSjA2ZFhlbmt0eWNxdnNV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gxbDJCeUFpbFhQRERUZmNZRm5XSGNBdHdOVkFxR1ZaOVd3T1N5cm1GK0M0TWVZZ3NObnBkRzc0OXR0dmQ5Z2RsSWpJK2FKRVZNUkhPUnlPTzRCL0FPM3Nqa1hPSDJQTWQ4YVlpYnQyN1ZwbGR5d2lJcDZtUkZURXgxeDU1WlVYQmdVRi9jdXlySDRBb2FHaFJFZEgwNzU5ZTY2NjZpb2FOR2hBVUZDUTNXRktCV1JtWm5MeTVFa09IanpJamgwNytQenp6MGxKU1FIQUdQTnBabWJtaVAzNzl5ZmJIS2FJaU1jb0VSWHhJUTZINHlwZ1BkQThORFNVQng5OGtINzkraEVRRUdCM2FISWVPSjFPUHY3NFkxNTk5VldTazVNeHhoeXpMS3ZYMTE5L3ZkUHUyRVJFUEVHSnFJaVBhTmV1M2RXV1pYMEJoSGJxMUlrcFU2WVFIQnhzZDFoU0JjNmVQY3Z6enovUEo1OThBbkRTNlhSMjM3VnIxMWQyeHlVaVVsazE3QTVBUkVyWHRtM2JKalZxMVBnQ2FEWmd3QUJpWW1Lb1hidTIzV0ZKRmFsWnN5WmR1M1lsTXpPVGI3Lzl0bzVsV1gwYU4yNzg5ckZqeDlMdGprMUVwREtVaUlwNHY0Q0xMcnJvQTh1eTJ2WG8wWU5ubjMwV3k5TEZqT3JHc2l3aUl5TkpTMHZqdSsrK3EyOVpWdWVVbEpSRmdMRTdOaEdSaWxJaUt1TGxIQTdIYU11eXhsMTIyV1hNbmoyYndNQkF1ME1TbTdpUzBSMDdkdkRUVHo5ZDNLeFpzK3prNU9RdGRzY2xJbEpSR2xZUjhXSVJFUkdoeHBqRGdZR0JJVXVXTE9IS0s2KzBPeVR4QWdrSkNRd1pNb1RzN095TVgzNzVwWTBxNlVYRVY2blVWc1NMR1dNZUIwTHV1dXN1SmFIaTFySmxTMGFOR2dWUXIwNmRPaS9ZSFkrSVNFVnBSRlRFUzExenpUV05hdGV1blJRVUZGUW5OamFXaGcwYjJoMlNlSkgwOUhUNjlPbkQ2ZE9uczNKeWNscnUzYnYzbU4weGlZaVVsMFpFUmJ4VTdkcTFSd0IxZXZUb29TUlVDZ2tKQ2VHZWUrN0JzcXphdFdyVitwdmQ4WWlJVklRU1VSSHY5U0RBOE9IRDdZNUR2RlMvZnYxY0wrOUJWN2hFeEFjcEVSWHhRdGRmZjMwNzRJbzJiZG9RSGg1dWR6amlwUzYrK0dKdXVPRUdnSmJ0MnJXN3hlNTRSRVRLUzRtb2lCZXlMT3NPZ002ZE85c2Rpbmk1Tys2NEF3RExzZ2JaSElxSVNMa3BFUlh4UWdFQkFYMEJicmxGZzF4U01vZkQ0WHA1cTUxeGlJaFVoQkpSRVM5enpUWFgxRGZHdEs5WHJ4N1hYSE9OM2VHSWwydmR1alVYWEhBQnhwaXJJeUlpTHJBN0hoR1I4bEFpS3VKbGF0V3FkWjFsV1FGdDJyUWhJRURmb2xLeWdJQUEyclp0aTJWWkFVNm5zNlBkOFlpSWxJZCt5NGw0R1dQTU5ZQ0tsS1RNcnIzMldnQXN5NHEwT1JRUmtYSlJJaXJpWlFJQ0FpNEhhTldxbGMyUmlLOW8zcnk1NitWbGRzWWhJbEplU2tSRnZJd3g1a3JJZjR4amVVUkVSTGlYc2poMjdCajkrL2ZINlhSV3FnM0FuajE3aUlpSTRPelpzd0RNbWpXTGJ0MjYwYjU5ZTRZUEg4NmVQWHNLdEl1SWlPREdHMjhrT2pxYU1XUEdzR25UcGpMRisvVFRUOU90V3pkdXV1a21icjMxVmw1Ly9mVXl2VmQvMTdScFU5Zkw4cDAwSWlJaUl1ZHlPQnc3SFE2SE9YRGdnQ21QM2J0M0c0ZkRZYkt5c3NxMW4wdENRb0xwMzc5L2hmWjNIVHNqSThNWVk4d25uM3hpVHAwNlpkTFQwODN6eno5dnVuZnZicHhPWjRGMlRxZlRwS2FtbXZYcjE1disvZnViU1pNbW1ieTh2Q0w3ejhuSk1YMzY5REd6WnMweVAvLzhzOG5KeVRILy9lOS96WmRmZnVtUitNdWpxbzVUSGdrSkNjYmhjQmlIdzdIZjd2TlhSS1E4TkNJcTRtV01NVTBCTHJ6d3dpbzk3cWxUcDBoTVRQUklYOTI2ZFNNa0pJVGc0R0R1dlBOT1RwNDhpVEdtUUJ2THNtallzQ0hkdTNkbnlaSWw3Tnk1azNmZWVhZkkvZzRmUGt4U1VoTDMzWGNmRjE1NElZR0JnYlJ1M1pxYmI3NzV2TVJma3FvNlRubUVoSVFBWUl5cDJwTkdSS1NTbElpS2VCbkxzb0lCNnRXclY2bCtYSmZCNCtMaUdEWnNHRkZSVVF3ZVBKajkrL2NYMk82Nm5ENXk1RWdBT25UbzRMNjgvL3MyTzNic1lOaXdZVVJHUnRLblR4KzJiOTllN1BHTk1hU2twTEI4K1hJR0RScFU0Z3dBSVNFaERCOCtuUGZmZjcvSTdjMmFOYU5PblRyTW5qM2JIY3Z2bFJULzZ0V3J1ZTIyMjVneFkwYWg5M1J1dSt6c2JBQ2NUaWVMRnkrbWI5KytSRVpHMHJOblQvZm5WcGJQNmZkOUZoVUhRSFoyTnRPblR5YzZPcHBPblRveGNlSkV6cHc1VSt6blZKdzZkZW9BWUZsVzNYTHZMQ0ppSXlXaUl0NG5DS0JXclZvZTZXemx5cFhNbmoyYkRSczIwTFJwVXlaUG5seGt1OFdMRndPd2ZmdDJkdTdjV1dTYmpJd01ubnJxS2JaczJVS1hMbDE0NFlVWGltd1hGeGZIalRmZVNLOWV2Y2pMeStQaGh4OHVOYzQyYmRydzQ0OC9GbmsvYWtoSUNOT21UV1B6NXMzMDdkdVhSWXNXRlVwSVM0by9MaTZPMk5oWUhuend3VkxqQUhqcHBaZFl1WElsa3lkUFp1dldyY3lkTzVjR0RScVVlcHpTL0Q2T0tWT21jT0RBQVZhc1dNR2FOV3RJUzB0ajVzeVo1ZW9Ub0diTm1xNlh0Y3U5czRpSWpaU0lpdmk1c1dQSEVob2FTa2hJQ0VPR0RDRStQcjdVNHFQaVJFZEhFeDRlenVIRGg2bGZ2ejVKU1VuazV1WVdhaGNaR2NsWFgzM0Z1KysrUzJwcUtzODk5MXlwZmVmbTVsS2pSbzFpUjA0N2RlckVxbFdyR0Rod0lHKysrU1lEQnc0a1BqNitUSEdQR0RHQ2V2WHFVYjkrL1ZMYm5qNTltcmZmZnB0bm5ubUc2NisvbnNEQVFNTER3Mm5XckZtWmpsWFdPTkxTMGxpM2JoMVBQUEVFWVdGaE5HalFnRC84NFE5czNMaXhNb2V3S2gya2lFZ1ZVaUlxNG4xK0FkeVhpU3ZyM0h0Tmc0T0RNY1lVbVR5V3hadzVjK2pUcHc4TEZ5NGtJU0VCb05pa05pQWdnUER3Y0I1NDRBRSsvZlRUTWxYZVgzbmxsU1cyQ1E0TzVzRUhIMlQxNnRXMGF0V0tpUk1ubGludVN5NjVwRXp0QUpLU2tzakx5K09LSzY0bzh6NWxkVzRjS1NrcEdHTVlPblNvZXlhQmh4OSttSXlNREhKeWNzclY3emxmenl6UFJTc2ljdjRGMmgyQWlCUnlCZ2orNVpkZkNBb0tzanNXdDZOSGo3SjQ4V0xlZmZkZHdzUEQyYjU5Tyt2WHJ5L1R2b0dCZ1NYZUkzcjgrSEhlZnZ0dEhudnNzVEwxRnhJU3dxaFJvM2pvb1lkd09wMmxQb0hLc240YktIVGQ4cENabVVuZHV2bTNWSjU3WDJiRGhnMEJTRXhNTFBNalZrdnJzNmc0R2pWcUJNRGF0V3ZQblg2cFFqSXpNMTB2aTc2QlZrVEVTMmxFVk1UN3BBQ2NPSEdpU2cvcXFyemV0V3NYNmVucGhiYTdSdDJTazVOSlQwOW4rZkxsUmZiejMvLytsNDgvL3Bpc3JDeFNVbEpZdUhBaHQ5OStlNkYyeGhoU1UxTlp0MjRkSTBlT3BGZXZYdlRvMGFQSVByLy8vbnNXTEZoQVltSWllWGw1bkRoeGdnOCsrSUQyN2R1N2s5RFM0bmRwMWFvVmRldldaYzJhTlFCa1pXV3hkT2xTOS9hd3NEQnV1ZVVXWW1KaWlJK1BKeTh2ajRNSEQ1S1VsRlRzY1VycnN5aGhZV0U0SEE1bXpKakJzV1BIeU12TEl6NCtuaDA3ZHBTNFgxRk9uVG9GZ0RFbXRkdzdpNGpZU0NPaUl0N25mMEM3NDhlUDA2Wk5tekx2ZEc0MWQzbUxhQ0IvQXYwQkF3WXdidHc0NnRldnp5ZWZmRkpnZTZ0V3JSZ3laQWpqeDQrblNaTW1EQmt5aEsxYnR4YnFKeWdvaURmZmZKTkpreVpSdDI1ZHVuWHJ4dC8rOXJjQ2JUcDM3b3hsV1lTRWhIRHR0ZGZ5NUpOUDByRmo4WTlKRHdrSlllZk9uZno3My8vbXpKa3pYSGpoaFhUdTNKa0pFeWFVT1g2WDJyVnJFeE1UdzR3Wk0zanZ2ZmRvM0xneDBkSFJ4TVhGdWR2RXhNVHd5aXV2TUdiTUdESXlNbWpWcWhVeE1USEZIcWNzZlJabDJyUnBUSjA2bFlFREI1S1RrME40ZURqanhvMHJjWitpbkR4NTB2WHllTGwzRmhFUkVYRnAxNjdkVElmRFlaWXRXMmJmRE9uaVU5YXZYMjhjRG9kcDE2N2R2KzArZjBWRXlrT1g1a1c4akdWWkJ3RjNNWkJJYVZ5M0RRQ0g3SXhEUktTOGxJaUtlSm04dkx6dklQOWVTNUd5Mkx0M0x3Qk9wN1A4TjVpS2lOaElpYWlJbHdrTUROeGpqSEVlT25Tb3d2TjlTdlZoakdIMzd0MFlZMHh1YnU0MnUrTVJFU2tQSmFJaVhtYm56cDJuTE12NkpqMDluWU1IRDlvZGpuaTVoSVFFVWxOVHNTenI0TDU5KzFRMUx5SStSWW1vaUJjeXhxd0MyTHg1czkyaGlKZjcrdXV2QVRER2ZHRnpLQ0lpNWFaRVZNUUxPWjNPOVFCYnRteXhPeFR4Y2hzMmJBREE2WFN1dERrVUVaRnlVeUlxNG9XKy9mYmJyNHd4UCt6ZnY1OGpSNDdZSFk1NHFaOSsrb212dnZvS1k4ei92djMyMjZJblRoVVI4V0pLUkVXOGt3SG1BU3hidHN6bVVNUmJyVjY5R2dETHN0NGgvNXdSRWZFcFNrUkZ2RlJPVHM1aVkweldSeDk5Vk9Jaks2VjZ5c2pJY0QxbU5TYzdPM3VXM2ZHSWlGU0VFbEVSTDdWMzc5NWpsbVV0T0hQbURBc1hMclE3SFBFeTc3MzNIaWRQbnNRWXMzTHYzcjI2ZjBORWZKSVNVUkV2WmxuV1A0Q01kOTk5bHg5Ly9OSHVjTVJMSkNjbk0yL2VQSUJmakRGUDJCMlBpRWhGS1JFVjhXSTdkKzVNQnA3T3pzN21tV2VlSVNjbngrNlF4R2E1dWJsTW5qeVpyS3dzakRFdjc5cTE2MGU3WXhJUnFhZ2FkZ2NnSWlWTFRrNytxbW5UcHQyUEh6OSt5WWtUSitqY3VUT1daZGtkbHRqQUdNT3JyNzdLMnJWckFmWis4ODAzUXdBOWZrdEVmSllTVVJIdlo1bzBhYkxlc3F6aEJ3NGNxSitabVVsa1pLU1MwV3JHR01NYmI3ekJnZ1VMTU1ha1dwYlZMVGs1K1dlNzR4SVJxUXdsb2lJKzROaXhZK2xObXpiOXdyS3NRZDkrKzIyZG8wZVBFaFVWUmMyYU5lME9UYXBBWm1ZbU0yYk1ZTW1TSlJoanpnQjNmL1BOTnp2dGprdEVwTEtVaUlyNGlKU1VsUDgxYTlic1UyTk12ME9IRHRWZnYzNDl6Wm8xbzJYTGxob2Q5Vk5PcDVOdDI3WXhmdng0dG0zYmhqRW0xUmpUZjlldVhaL1pIWnVJaUNmb3Q1ZUlqN25xcXF1YTFhbFRaN2xsV2JjQ1hIVFJSZlR2MzUvcnI3K2VWcTFhRVJ3Y1RPM2F0ZTBPVXlvZ096dWIwNmRQazVDUXdKNDllL2p3d3c5SlRFd0V3Qml6QXhqOHpUZmZKTmdicFlpSTV5Z1JGZkZSTjl4d3d6RExzaVpabG5XNTNiSEkrV09NK2NFWTg0OWR1M1pwTWxrUjhUdEtSRVY4WEx0MjdXNnhMR3V3TWNaaFdWWXJvQUVRWkc5VVVrR1p3RWxqVEtKbFdkODRuYzczZCszYXBXZklpNGlJaU5qTjRYQVloOE9oWjZxTGlQZ0pUV2d2SWlJaUlyWlFJaW9pSWlJaXRsQWlLaUlpSWlLMlVDSXFJaUlpSXJaUUlpb2lJaUlpdGxBaUtpSWlJaUsyVUNJcUlpSWlJclpRSWlvaUlpSWl0dENUbFVURWF6a2Nqa2VBbDBwcTQzUTZYOXExYTlmZnFpZ2tFUkh4SUkySWlvalh5czdPWGw5YUc4dXkvbDBWc1lpSWlPZHBSRlJFdkpyRDRmZ091S3FvYmNhWUg3LzU1cHZXVlJ5U2lJaDRpRVpFUmNTckdXT1dsN0J0UTFYR0lpSWlucVZFVkVTOG10UHBYRlBjTnN1eWxsVmxMQ0lpNGxtNk5DOGkzczV5T0J6L0JWcjlibjN5MTE5L2ZURmdxajRrRVJIeEJJMklpb2kzTThhWUZVV3MvQVFsb1NJaVBrMkpxSWo0Z3RXL1gyRlpWckgzam9xSWlHL1FwWGtSOFFVMTJyVnI5ei9Mc3BvQUdHUFN2dm5tbXlaQXJzMXhpWWhJSldoRVZFUjhRZDY1STZDV1pXMUFTYWlJaU05VElpb2lQaUV2TDIrVjY3VXg1bDA3WXhFUkVjOVFJaW9pUGlFM04zY3JjTW9ZY3lZdExXMnQzZkdJaUVqbEtSRVZFWit3YjkrK2JPQWRZT09QUC82WWFYYzhJaUlpSXQ0b0VCZ0ZiQVhPa0QvRmtCWVBMQ0VoSWFaUm8wYTJ4K0ZuU3dhd0EzZ1FxSW1JU0JWUzFieUlad1dTUDJwM2w5MkIrQ1BMc3JBc0M2ZlRhWGNvL21vamNDZVFZM2NnSWxJOTZOSzhpR2ZkQzl3RlZ3T2JnVFRzSC9EeW44VVlKMDVubnUxeCtOZHlDdGdPM0FUUUZYZ1VFWkVxb2hGUkVjL2FDblRNVDBJNzJ4MkxTRG5zQXRvQjdBYXV0emNXRWFrdWxJaUtlTllab0Y3K1NHZ0R1Mk1SS1lmVFFBakFMMEJkZTJNUmtlcENpYWlJWjVrQ2Y0bjRGS3ZRQ3hHUjgwbjNpSXFJaUlpSUxaU0lpb2lJaUlndGxJaUtpSWlJaUMyVWlJcUlpSWlJTFpTSWlvaUlpSWd0bElpS2lJaUlpQzJVaUlxSWlJaUlMWlNJaW9pSWlJZ3RsSWlLaUlpSWlDMlVpSXBVVTdObXdVOC9RVTRPN053SlVWSDU2Nk9pd0pqOHhlbUUxRlRZc0FFR0RDaGJ2NVlGOTkwSG16ZkRxVk9RbXdzcEtiQm1EUVFHL3RiL3VuV0Y5M1Z0cTFPbjdPM3NVSjdqdTlyV3IzLys0N0tQYVE3bUFidWpFQkhmbzBSVXBKcmF0ZzJ1dUFJYU40WnZ2b0dWSy9PVFNKZmdZS2hSSTcvTnYvNEZVNmZDRzI5QVFBay9OUUlENGYzMzRaRkg0SVVYNE9LTG9WNDl1T01PMkwrLzRMNmRPOE9JRWFYSFdkWjJVdFhNcFdBZUJ2TWZJQkY0M2U2SVJFUkVxanVUdnhpZldxS2pqY25PTnFaR0RXT2lvb3d4eHBqNjlRdTJhZFRJbUI5K01PYmhoNHZ2NS9ubmpkbTkyNWg2OVlwdjQrcC80a1JqVHB3d0ppeXM4TFk2ZGNyZXpvN1BxenpITCs3ejlNN0ZkZjRXZTNwZkJXWThtRytLMlY5RXBGdzBJaXBTalZrV3RHZ0I0OGJCcTY5Q1hsN3hiVk5UNGFXWDRJRmlMc0RXckFrUFB3eVRKa0ZHUnVuSG5qczNmNVQwbi8vMFREc1gxNlh3a1NNaE9Sbis5ei9vMmhYKytsYzRjU0wvTm9FK2ZYNXJYNnNXVEprQ1AvNEkyZG1RbUFqUFBKTS9HdXpTcUZIK1NPL1pzL250dW5VcmVNdzZkV0RPblB6K3o1eUI1Y3ZoZ2d2S0ZxLzNNemVCZVJMTWQ4QjN3SFRnaG1MYTF0V2l4WWVXMmxYNGpTUWlVaVYrSFZHeWUyU3I5S1ZiTitNV0cvdmI2RjVKSTNoZHVoaVRtMnRNUUVEaGJWZGRsYi9mdVNPWFJTM245bi81NWNiODhvc3hkOTlkZUtTeHJPMks2My9HalB4OWx5d3g1dGd4WTE1L1BmL2Y4K1laOC8zM3Y3Vi80dzFqOXV3eDV2cnJqYWxaMDVnT0hZeEpUTXdmM1hXMVdiM2FtTTgrTTZaWnMveGx5NWFDeDMvelRXTysvTktZU3k0eEpqVFVtRTgvTldiUklsOGRFYlVNbUFnd3o0RTVaSDlNV3JTY3R5VVh6R0M3ZjJtSWlIaVN5VjlzL3dGYnBpVWd3SmlycnpZbUxzNllaY3Z5MTVXVU9OMSt1ekZaV1VYM2RjTU4rZnVGaHY2MjdySEhUQUcvVHpCZGJWSlM4aS85RjVlSWx0VHU5M0c0dHJWcWxmOXZWOEx0K25kMGRQNi9Bd1B6WTNVNmpibjU1b0o5akJxVm43eUNNVTJhNUxlLzhjYmZ0dmZvOGR2eEd6Zk83K1A2NjMvYjNyT25NYWRPbGY1NWV0K0NnUUFESmhyTUFqQkh5OW5IR1MxYWZHUnhrbi9Pdm1UM0x3MFJFVS95cVVUVXRmVHNtWCtQYUVCQXlZblRVMDhaczMxNzBYMDBhR0JNWGw3K3FPbnZ0NVdVWUFZRTVQZjU1cHNWYTFmY3NWejcvYjd0dWYrT2lNaC8zYUJCd1Q0NmRjcGZIeER3VzVzTExpajYvYmkyRjZWV0xWOU1STSs5UjlSWVlHNEc4MDh3UDVSaGZ4RWZZU2IrZXQ1T3NUdVM2aTdRN2dCRXhIN0c1RS9qNUhRVzMrYWlpK0F2ZjhtL243UW9KMC9DMnJVd2ZqeDgvbm5aaisxMHdxaFIrWlg3aHc5WHZsMTUvTzkvK1g5ZmNRWEV4ZjIyL3RKTDRlalIvR09lT3BXLzd1S0xmM3Q5eVNXL3RmM3BwL3kvVzdiTXY3L1V2MWdHMlByckFwZ2JnZUZBVCtCeTI4SVNFUkdSSXZuRWlPalZWeHN6YkpneFFVSEd0R2hoekxadCtmZEsvbjVFMGJMeUwwMy80US9HSkNRWTgrS0xKZmZib29VeFI0NFlzM0tsTWUzYTVZOElObXBrekYvL1d2eElwMnVaTU1HWXMyZkwzNjR5STZKZ3pIdnZHYk5ybHpGdDIrWmZybytNTk9iSEh3dk9EckJ2WC81OW9vMGFHZE82ZGY2dERPZjI4Y1VYK2UrNWVmUDhQcTYvM3BpdVhZdU94N3VYMHFybUM1enExNEdaQ21hdlJrVEY5MmhFVkVUOGswOGtvaTFiR3ZQMTEvbVg0MU5UOHd0NFhGTXV1UkluWS9MdmZmejVaMlBXcmpYbWpqdksxbmRZbURGejV1UW5yams1eHFTbjV5ZHVUejVaOHFYL0dqVUtKbmhsYlZmWlJMUnVYV05lZnRtWTVPVDhlQThlTk9haGh3cjJlYzAxeG56MVZmN245WC8vWjh3Zi8xaXdqN0N3L0lUMjlPbjhlMmkvL2pyLzNsVC9Ua1FMblBhWGczbk93OTlMSXVlUkVsRnZZWlhlUkVUS3dSVDRTOFNuV0lWZWlQZ25NeEdJeVYrc3AreU9wanJUUEtJaUlpSWlZZ3Nsb2lJaUlpSmlDeVdpSWlJaUltSUxKYUlpSWlJaVlnc2xvaUlpSWlKaUN5V2lJaUlpSW1JTEphSWlJaUlpWWdzbG9pSWlJaUppQ3lXaUlwNTFOdit2ZEh1akVDbTNNNjRYbVhaR0lTTFZpeEpSRWMvYWwvL1hkL1pHSVZKdVA3cGUvTmZHSUVTa21sRWlLdUpaaS9ML2VoallCWnkyTXhhUk1qZ0Q3QVVlY2ExNHo3NVlSS1M2Q2JRN0FCRS84eTlnSUh6VkZkclpIWXRJZWNXUi8veHRFWkVxb1JGUkVjL0tBZTRFL2c3c0JuNnhOeHlSVW1XU2Z5L0o4OEF0UUxhOTRZaElkYUlSVVJIUHl3R20vcnFJQnprY0RnUHc5ZGRmVzNiSElpSWlsYWNSVVJFUkVSR3hoUkpSRVJFUkViR0ZFbEVSRVJFUnNZVVNVUkVSRVJHeGhSSlJFUkVSRWJHRkVsRVJFUkVSc1lVU1VSRVJFUkd4aFJKUkVSRVJFYkdGL3lTaWhsRVlUbUNZZDg2NjBSaU0xbW1kMXZuSnV0KzIyUitMMW1sZDFhM3JqT0VSRExVUUVlOWpqTGxyanBtekY0TVpiVVlibDNsbW50RTZyZE02LzFubmNEaU13K0h3aWxpMFR1dXFhRjNXNCtieG4zOU5UcmZhL2Z2V2Y1aUpZQXlZS1haSFV0MzU5bVB5RE5mOXhFOVhONmJ4aW5UU3lTQ0RwalRGOHZHM0pTSkZpNGlJQUdEbnpwMDJSeUpTZGQ3bmZhWXpuWWxNZktxLzFUL0c3bmo4ZzVrSXhPUXYxbE4yUjFPZCtmcWwrZGN1NDdJVnU5bE5DQ0UwbzVtU1VCRVI4U3QzY3pkeHhOR1Bma1B0amtYRTAzdzlFVzJhVGpxaGhOb2RoNGlJeVBsMnVkMEJpSGlhYnllaUZwY2Q1empOYUdaM0pDSWlJdWRWYzVyWHhKQm9keHdpbnVUYmlhaGgvdC81dXk3SGk0aUkzenZLVVlEbWRzY2g0a20rbllqQzZJVXN0RHNHRVJHUjh5NkJCSUFXZHNjaDRrbStub2plUDYrSUtRWkZSRVQ4VFF0YWdNVVJ1K01ROFNUZlRrUXRGdHpQL1haSElTSWlJaUlWNE51SnFJaUlTRFhSbk9hb1dFbjhqVzhub29iNW94bHRkeFFpSWlMbm5ZcVZ4Qi81ZGlLcVlpVVJFYWttVkt3ay9zalhFMUVWSzRtSVNMV2dZaVh4Ujc2ZGlLcFlTVVJFUk1SbitYWWlLaUlpVWsyb1dFbjhrVzhub2lwV0VoR1Jha0xGU3VLUGZEc1JWYkdTaUloVUV5cFdFbi9rNjRtb2lwVkVSS1JhVUxHUytDUGZUa1JWckNRaUlpTGlzM3c3RVJVUkVha21WS3drL3NpM0UxRVZLNG1JU0RXaFlpWHhSNzZkaUtwWVNVUkVxZ2tWSzRrLzh2VkVWTVZLSWlKU0xhaFlTZnhSb04wQlZJckZndnZOL2ZQdERrTkV6by9zN0d4eWNuSUtyYy9JeUhDL0Rnd01wSGJ0MmxVWmxvaUllSWh2SjZKbGxFY2VLMW5KYTd6Ry8vRi9uT2EwM1NHSkg2bEhQVzdnQmg3a1FZWXdoTURxOFcxVkpWYXZYczBMTDd4UWFQMHR0OXppZnYzSFAvNlJNV1BHVkdWWUlyWndGeXRadWp3di9zTzNMODJYb1ZncGp6eit3QjhZekdBKzR6TWxvZUp4R1dTd2xhM2N5NzMwcFMrNTVOb2RrdC9vMEtGRHFXMTY5T2hSQlpHSTJFL0ZTdUtQZkRzUkxVT3gwanU4d3dwVzBKS1dyR0VOeHptTzBSLzk4ZUNmRTV4Z0F4dTRnaXY0aUkrWXk5d3FPdjM5MzhVWFg4eFZWMTFWN1BaV3JWcHg2YVdYVm1GRUl2WlJzWkw0STE5UFJFc3RWbkp0WDhRaWV0R0xVRUtySWk2cFJoclJpTnU1bmJkNEM0Q2xMTFU1SXY5eXh4MTNGTHN0S2lxcUNpTVJzWmVLbGNRZitYWWlXb1luSzMzTjF3RGN3QTFWRVpGVVkyMW9BOEFCRHRnY2lYL3AyTEZqc2R0NjllcFZoWkdJaUlpbitYWWlXZ2F1ZTBJYjBjam1TTVRmWGNBRkFKemxyTTJSK0pmdzhIQmF0Q2g4TmJKcDA2WmNmZlhWTmtRa1lnODlXVW44a1c4bm9ucXlFZ0E1T1Rrc1hicVVvVU9IMHJGalI2S2lvcmpycnJzNGNPQUFlL2JzSVNJaWdyTm5sUnlKNytyWnMyZWhkU1dObElyNEl4VXJpVC95OVhsbVJpOWtJUXRZWUhjY3Rzbk16R1RNbURFWVkzanNzY2U0N3JycnlNM05aYytlUFFRRkJSVTVCNk9JcituVXFST3Z2LzU2Z1hYZHUzZTNLUm9SZXlTUVFFdGFxbGhKL0lwdmo0anF5VXJNblR1WHJLd3M1czJiUjBSRUJMVnExYUp1M2JwRVJrYlNzbVZMdThNVDhZZ3JyN3lTc0xBdzk3OGJOV3JFalRmZWFHTkVJbFZQeFVyaWozdzdFUzFEc1pJL3k4M05aZFdxVll3ZVBacGF0V3FWMkhiMzd0ME1HemFNcUtnb0JnMGF4SjQ5ZTl6YmR1ell3YkJodzRpTWpLUlBuejVzMzc0ZHdIMVpQeTR1enIzdjRNR0QyYjkvdjN2Zmt5ZFA4dWlqajlLaFF3ZjY5T25Eb2tXTGlJaUlJRHM3RzhoL01zNzA2ZE9Kam82bVU2ZE9USnc0a1RObnpweUhUMFA4bVdWWkJlWUxqWXFLd3JJc0d5TVNFUkZQOE8xRXRKcExURXprN05telhIZmRkYVcyZmVlZGQzajU1WmZac0dFREYxMTBFVk9tVEhGdnk4akk0S21ubm1MTGxpMTA2ZEtsMEpOc1ZxNWN5ZXpaczltd1lRTk5telpsOHVUSjdtMlRKazNpOU9uVHhNYkdzbWpSSXJaczJWSmczeWxUcG5EZ3dBRldyRmpCbWpWclNFdExZK2JNbVpWODUxSWQzWHJycmU3WHVpd3YxWkdLbGNRZitYWWlXczJMbFZ6M2Z3WUdsbjZyNzdoeDQyalNwQWtoSVNFTUhUcVV3NGNQNDNRNkFZaU9qaVk4UEp6RGh3OVR2MzU5a3BLU3lNMzk3ZWxBWThlT0pUUTBsSkNRRUlZTUdVSjhmRHhPcDVPMHREUysvUEpMeG8wYlIyaG9LSTBiTjJiMDZOKytIbWxwYWF4YnQ0NG5ubmlDc0xBd0dqUm93Qi8rOEFjMmJ0em80VTlDcW9OcnI3MldCZzBhRUJ3Y3JQbERwVnBTc1pMNEl4VXIrYkJtelpwaFdSYUhEaDBpSWlLaXhMYU5HemQydjY1WHJ4N0dHSEp6YzZsVnF4Wno1c3hoOWVyVnRHM2JsdHExYXdPNGsxU0FDeSs4MFAwNk9Eall2VzlLU2dwQWdYdFJnNE9EM2E5VFVsSXd4akIwNk5CQzhlVGs1RkN6WnMxeXZtT3B6Z0lEQStuZXZUdXBxYWs2ZDZSYVVyR1MrQ05mVDBUdm44ZTgrWFlIWVplUWtCQWlJeU5ac21SSnFZbG9jWTRlUGNyaXhZdDU5OTEzQ1E4UFovdjI3YXhmdjc1TSs5YXZYeCtBbjM3NnlmMzYyTEZqN3UyTkd1WFAzYnAyN1ZxYU5tMWFvZmlrYkhKemMxbTNiaDBmZlBBQjhmSHhaR1ptMmgzU2VXR013YktzQ3AvdjNxeE9uVHFFaDRmVHIxOC8rdlhycDJSYkNsR3hrdmdqMzc0MFg4MkxsUUFtVEpqQXZuMzdlUHp4eHpsMDZCQjVlWG1rcDZmejJXZWZjZmp3NFZMM2QxMkNUMDVPSmowOW5lWExsNWY1Mk0yYk4rZlNTeTlsenB3NXBLZW5rNVNVeEp0dnZ1bmVIaFlXaHNQaFlNYU1HUnc3ZG95OHZEemk0K1Bac1dOSCtkK29GQ3MzTjVjbm5uaUM1NTU3anQyN2QvdHRFZ3I1UlQ3bWtnWUFBQ0FBU1VSQlZFdkdHTHZET0M4eU16UDU3cnZ2ZU9HRkYvakxYLzZpcWRkRXBGcnc5UkhSYXE5Rml4WXNXN2FNK2ZQbk0zYnNXRTZjT0VGUVVCQ1hYMzQ1VHovOWRLbjd0MnJWaWlGRGhqQisvSGlhTkduQ2tDRkQyTHAxYTVtUFAyM2FOQ1pObWtUMzd0MXAwNllOQXdZTVlOKytmZTc3VnFkTm04YlVxVk1aT0hBZ09UazVoSWVITTI3Y3VBcS9YeWxzM2JwMWZQYlpaN1J1M1pvbm4zeVN5eTY3ck1BdEV1SWJ6cHc1d3c4Ly9NRDA2ZFA1NnF1dmVPdXR0eGcxYXBUZFlZa1hjUmNyV2VqeXZQZ04zNTcveEREL1QveHBkRW4zaUZxL3ZrV0RmNDZpZUp2WTJGaGVlKzAxMXExYlozY290ckRqZkJzMWFoUzdkKzltNGNLRnRHdlhyc3FPSytmSHdZTUhHVFpzR0czYXRHSEZpaFYyaHlOZXhQWHo1YmNYVW5GbUloQ1R2MWhQMlIxTmRlYnJJNkxWdWxqSkcyemF0SWtycnJpQ3BrMmJzbi8vZnViUG4wKy9mdjNzRHF0YWlZK1BCK0N5eXk2ek9STHhoRXN1dVFUSW41N05rNXhPSjl1MmJXUEZpaFhzM3IyYmpJd01qL1l2RlJNVUZNUVZWMXpCUGZmY3cyMjMzVmJpTENncVZoSi81T3VKYUxVdVZ2SUdDUWtKVEo4K25iUzBORUpEUStuZHV6ZC8rdE9mN0E2clduSGRFNnJMOGY2aFhyMTZBR1JsWlhtc1Q2ZlR5UXN2dk1ES2xTczkxcWQ0eGkrLy9NS3VYYnZZdFdzWEhUdDJaTmFzV2NVV3FxbFlTZnlSYnllaUZndnVOL2NyRWJYUnFGR2pkQitiaUpmNzlOTlBXYmx5SmFHaG9VeVlNSUYyN2RyUnNHRkR1OE1TSUQwOW5mMzc5ek45K25TMmJkdkc0c1dMQzh6SExPTHZmTHRxWGtSRVN1VWFDWDMrK2VlNTdiYmJsSVI2RWRjMGZLNG56cTFkdTdiWXRucXlrdmdqMzA1RXEvbVRsVVJFeXVLNzc3NEQ0SW9ycnJBNUVpbE84K2JOc1N5TEkwZU9GSGl5M2JuMFpDWHhSNzZkaVA1YXJPUUw5dXpaUTBSRUJHZlBuclU3Rks5VzJ1ZDA3Tmd4K3ZmdlgrREpUMnZXcktGdjM3N2NkTk5OTEZteXBLcENyZlp5Y25KWXVuUXBRNGNPcFdQSGprUkZSWEhYWFhkeDRNQ0JFdmZ6MVBlQ0hkOVRybU5tWjJkWDJURTl3VldZMUtCQmd6THY0M3F2NXk2REJ3OCtYeUdXcUtqdmUyOVYwZk95Um8wYTd2dThpeXNrU3lBQjBOUk40bDk4UFJHOWZ4N3o3STZoa01URVJPNjY2eTZmKzJYbEM4TEN3dmp3d3c4SkNNZy9kVk5TVW5qdXVlZjR5MS8rd3JadDI3am5ubnYwK1ZlQnpNeE1IbmpnQVRadDJzUmpqejNHNTU5L3pxWk5tM2ppaVNjSUNncXlPN3hDZEU1VTNKWXRXOWk1Y3ljN2QrN2tuWGZlc1NXRzMzL2ZWeVZ2T25kVXJDVCtTTVZLNThHcFU2YzhQdldLRk8zbm4zL0c2WFJ5NjYyM1VyTm1UV3JXcktuUHZ3ck1uVHVYckt3czNuampEV3JWcWdWQXJWcTFpSXlNdERteW91bWNrSXJTdVNOeWZ2bjZpS2hYR2pseUpBQWRPblFvOUV6czNidDNNMnpZTUtLaW9oZzBhQkI3OXV4eGI4dk96bWI2OU9sRVIwZlRxVk1uSms2Y3lKa3paNG85VGtudFhaZUg0dUxpM01jYlBIZ3crL2Z2TDlmK3ExZXY1cmJiYm1QR2pCa0FuRHg1a2tjZmZaUU9IVHJRcDA4ZkZpMWFSRVJFQk1lT0hTTXFLcXJBVTVreU16TzU1WlpiMkw1OWU1SHhyMWl4Z3U3ZHU5T2hRd2QzLzZWOVRyKy83SFhmZmZjVitxeEwrdnlsOG5KemMxbTFhaFdqUjQ5Mko2RkYyYkZqQjhPR0RTTXlNcEkrZmZvVWV4NDRuVTRXTDE1TTM3NTlpWXlNcEdmUG51emZ2Ny9JUzV3bFhSb3Y2WGpGblJPbGZjK2xwNmN6ZnZ4NE9uYnNTTy9ldlltTGl5dno1K1RQM24zM1hhS2pvMGxQVHdkZzE2NWRkTzdjbWFTa0pQZlhhT3ZXclF3Y09KQU9IVHJ3OE1NUGMvTGtTZmYrNWYzWmMrNjU0SG9kR3h0TDkrN2Q2ZEdqQnp0MjdHRFpzbVZFUjBkeisrMjNzM256NW5JZHE2U2ZrOFdkTzJVOXZ6MUp4VXJpajN3N0VmWFNZcVhGaXhjRHNIMzdkbmJ1M0ZsZzJ6dnZ2TVBMTDcvTWhnMGJ1T2lpaTVneVpZcDcyNVFwVXpodzRBQXJWcXhnelpvMXBLV2x1U3NwaTFLVzlpdFhybVQyN05sczJMQ0JwazJiTW5ueTVITHRIeGNYUjJ4c0xBOCsrQ0FBa3laTjR2VHAwOFRHeHJKbzBTSzJiTmtDUU1PR0RZbU9qaTd3UktXTkd6ZlNvRUVEb3FLaUNzVis5T2hSWG56eFJhWk1tY0xHalJ1NTg4NDd5L3c1bmF1b3o3cWt6MThxTHpFeGtiTm56M0xkZGRlVjJDNGpJNE9ubm5xS0xWdTIwS1ZMRjE1NDRZVWkyNzMwMGt1c1hMbVN5Wk1uczNYclZ1Yk9uVnV1ZXhuTGNyeml6b25TdmdjbVRackVxVk9uV0wxNk5Zc1hMNjZTWk1NWERCdzRrTmF0VzdOdzRVS2NUaWZUcDAvbnozLytNeGRmZkxHN3plclZxNWsvZno2clZxM2k1NTkvNXNVWFgzUnZxOGpQbnQ4N2RPZ1FIMzc0SVZGUlVUejU1Sk1rSkNTd2R1MWF1blRwd3F4WnM4cDFySkorVGhaMzdwVDEvUFlrRlN1SlAvTHRSTlNIaXBWY3hvMGJSNU1tVFFnSkNXSG8wS0VjUG53WXA5TkpXbG9hNjlhdDQ0a25uaUFzTEl3R0RScndoei84Z1kwYk54YlpUMW5iangwN2x0RFFVRUpDUWhneVpBang4ZkhsT3Q2SUVTT29WNjhlOWV2WEp5MHRqUysvL0pKeDQ4WVJHaHBLNDhhTkM4eDNOM0RnUUQ3Ly9IUDNDRlpzYkN3REJnekFzZ28vamE1bXpacFlsa1ZLU2dwMTY5YmxtbXV1S2RQbkpQYkx5Y2tCS1BFSk1BRFIwZEdFaDRkeitQQmg2dGV2VDFKU1VxRnE0Tk9uVC9QMjIyL3p6RFBQY1AzMTF4TVlHRWg0ZURqTm1qVXJkMXhsT2Q2NVN2c2VTRTFOWmZQbXpUenl5Q09FaG9ZU0docGFMUi9XMExselozZXhrdXZLaFdWWlBQWFVVM3p3d1FmTW5UdVhldlhxY2M4OTl4VFk3NkdISHFKUm8wWTBhZEtFa1NOSHVrY3BLL0t6cHlqMzNITVBkZXZXcFdmUG5xU21wakp5NUVqcTFxMUxqeDQ5T0hMa0NIbDVlWlgrT1ZtUzhwNXZucUJpSmZGSHZuMlBxQTgrV2FseDQ4YnUxL1hxMWNNWVEyNXVMaWtwS1JoakdEcDBhS0Y5Y25KeUNqMXBvN1QyTGhkZWVLSDdkWEJ3Y0ptUDUrSjYzS0RybUFBdFc3WXMwS2RMUkVRRXpabzFZOU9tVFVSRVJQRHR0OThXTzBvUUZoYkc1TW1UZWVXVlYzanJyYmY0KzkvL1h1QTU2Y1Y5VG1LL1pzMmFZVmtXaHc0ZEt2SFdoemx6NXJCNjlXcmF0bTFMN2RxMUFRcjljazlLU2lJdkw4OGowd3FWNVhqbkt1MTc0Tml4WXdDMGFQSGI3LzNpa2lKL3RtWExGdXJXclZ0b2ZYaDRPRjI3ZG1YSmtpVXNXTENnMEg4NG16UnA0bjdkdUhGanpwNDlpOVBwck5EUG5xSzRSczFkc1lXR2hnSzR2L1o1ZVhtVi9qbFowcTBuNVQzZlBFSEZTdUtQZkRzUjlkSmlwWXBvMUtnUmtEK1pjZE9tVFQzZXZxTDduL3ZMeGZWTCtLZWZmbksvZHYyeWRoazRjQ0JyMTY0bE9UbTUxSW16Nzd6elRycDE2OGJzMmJONS9QSEgrZVNUVDhyOVBxVHF1U2JnWHJKa1NiR0o2TkdqUjFtOGVESHZ2dnN1NGVIaGJOKytuZlhyMXhkcTV6by9FaE1UQzQyS3U1S0F6TXhNZDdKUjNEM1RaVDNldVVyN0hpakwrVjZkSFQxNmxDKysrSUt1WGJ1eWFORWlIQTVIZ2UxbnpweHhmOTBTRWhKbzBxUUpBUUVCRmZyWlUxR1YvVGxabklxY2J5SlNORisvTk8rVlFrSkNnUHdiK0YwMzg1Y21MQ3dNaDhQQmpCa3pPSGJzR0hsNWVjVEh4N05qeHc2UHRQZkUvczJiTitmU1N5OWx6cHc1cEtlbms1U1V4SnR2dmxtZ1RhOWV2ZGk3ZHkrclZxM2k3cnZ2THJhdjVPUmtkdTNhaFdWWk5HL2VuT3pzYkl3eFpZcTlOQlg1L0wzRks3ekN0M3lMd1RPZnhma3lZY0lFOXUzYngrT1BQODZoUTRmSXk4c2pQVDJkeno3N2pNT0hEN3RIcjVPVGswbFBUMmY1OHVWRjloTVdGc1l0dDl4Q1RFd004Zkh4NU9YbGNmRGdRWktTa21qVnFoVjE2OVpselpvMVFQNnoxNWN1WFZwa1A2VWRyNmh6b3JUdmdlYk5teE1lSGw3aStWNWRPWjFPbm43NmFRWVBIc3lrU1pPSWo0L253dzgvTE5CbTd0eTVaR1Jra0pDUXdLSkZpK2pUcHc5UStaOWQ1ZUdKWXhWMTdwVDEvUFkwRlN1SlAvTHRSTlJMaTVWYXRtekpnQUVER0RkdVhJbkoyTzlObXphTmdJQUFCZzRjeU0wMzM4eXp6ejViWW5KVzN2YWUySC9hdEdtY09IR0M3dDI3ODhRVFQzRFhYWGNCdjkwdkdCd2NUSFIwTkVGQlFZVkdTTTZWbDVmSDg4OC96ODAzMzh5S0ZTdVlNbVdLUjBaQW9PS2Z2emQ0bXFlNWdSdTRqTXQ0aG1lSUl3NG4zbmR2YklzV0xWaTJiQm4xNjlkbjdOaXhSRVZGMGJ0M2I1WXRXMFpnWUNDdFdyVml5SkFoakI4L25oRWpSdEN4WThkaSs0cUppZUc2NjY1anpKZ3hkT3JVaVdlZmZaYXNyQ3hxMTY1TlRFd003NzMzSG4zNzltWE1tREhGOWxQYThZbzdKMHI3SHBnNmRTby8vL3d6dDk5K094TW1UR0RBZ0FHVi9PUjh6N24zaUVaRVJIRDY5R25lZU9NTlRwdzR3Ui8vK0VmcTFhdkh1SEhqbURWclZvRVI0N1p0MjlLL2YzL3V2ZmRlT25Ub1VPQis4c3IrN0NxUHloNnJxSE9uUE9lM0o2bFlTZnlSWjM3ejIrWFhZYU9TUm8rc1g5K2l0NDh3K2FyWTJGaGVlKzIxQXRYeVE0WU1vWC8vL2d3Wk1zVEd5T3hSMmZNdGhCQk9jN3JBdW1ZMFl4akQ2RU1mYnVabUFuOTNSNDNyOHJobUNQQWZudjZhVnVVNXNtZlBIa2FPSEZuc3ZhVlNQTmVVV0pzMmJlS0NDeTRvdEQyUlJGclNza1hsN3hNMU5ZRS9BdjhQdUFiUUY2cDYrUVg0RGxnTXpBTXJwK1RtNTVkdmo0aDY2Wk9WL05tbVRadmNCU1o3OSs1bC92ejU5T3ZYRDhpZitQbWRkOTdoeElrVDlPM2IxK1pJL1VjeXljeGtKbDNvUWhoaC9Kay9zNTcxWkpGbGQyZ2lVb1U4VTZ4a0FvR1BnTmVBbTFBU1doMEZBUkhBSEdEVHIvOHhzWTJLbGFSY0VoSVNtRDU5T21scGFZU0dodEs3ZDIvM2xEWjMzSEVIVFpzMlpkYXNXZFYrSk1RNlR4Y2JVa25sMVYvLzFLYytBeG5JcVZ0UEVid2p1UFNkUlVUZ0lhRHJUVGZCN05sdzlkWHc2MjJ3VWsya3A4T0JBL0MzdjhIV3JYUUNKZ0ZQMlJXUGJ5ZWlVdVZHalJyRnFGR2ppdHlteWI1L1U1bEV0S3lYOVowNE9jNXhjaHJtWUFKMDY0bDRoK3V1dTA2M2lad243bUlscTFKemlZNEFtRDhmYnJqQlE0R0pUd2tKZ2ZidFljR0MvUCtJQUFPeE1SSDE3VXZ6WGxxc0pPS3M0Si82bER4UDVRVmN3TjNjelZ1OHhjLzh6QnJXRVBwaEtEVXlhbFRST3hNUnUzaW9XT2xxZ0VzdnJYUTQ0dVBPbVNLNVpRbk56anRmSHhFZHZaQ0ZMR0NCM1hHSW5EZWhoTktkN2d4aUVMM29SVTFzdloxSFJHeVNRRUorc1ZMbDFBVUkxdDA4MVY2OWV1NlhkV3dNdzhkSFJGV3NaS3M5ZS9ZUUVSRkJkbmEyM2FING5ZdTVtUC9ILzJNOTYwa2hoV1Vzb3ovOWZTb0ozYjU5T3hFUkVZWG1iUHpIUC83QjRNR0RDendwYTh1V0xVUkVSUER2Zi8rN1FGdlhPZmJ3d3c4WDZ2L2M4OC8xK3R4bDhPREI3cmJIamgzajZhZWZwbHUzYnR4MDAwM2NldXV0dlA3NjZ4NSt4MUlTblErVnB5Y3JpVC95N1JGUkZTdUpuM21BQitoSFAyN201dk5XOEZSVk9uVG9RTmV1WFhucHBaZFl0bXdaQVFFQkhEaHdnQTgvL0pBRkN4WVVlRlo5Ykd3c2wxeHlDYkd4c1F3Yk5xeFFYOTk4OHcxcjFxeWhkKy9lSlI2enFDbURjbk56R1QxNk5OSFIwYno5OXR0Y2NNRUZIRGx5aFAvOTczK2VlYU5TSmpvZlJLUW92ajRpS3VKWFh1UkZPdEhKNTVOUWwwY2ZmWlFqUjQ0UUd4dUxNWVpwMDZiUnIxOC9yci8rZW5lYjlQUjBObS9lekJOUFBNR2hRNGM0ZVBCZ29YNUdqUnJGekprelNVMU5MWGNNaHc4Zkppa3BpZnZ1dTQ4TEw3eVF3TUJBV3JkdXpjMDMzMXlwOXlibHAvT2hjdlJrSmZGSHZwMklxbGlwM0hiczJNR3dZY09Jakl5a1Q1OCs3a3AzMTZXc3VMZzRoZzBiUmxSVUZJTUhEMmIvL3YzdWZkUFQweGsvZmp3ZE8zYWtkKy9leE1YRjJmVTJ4RWVFaFlVeGV2Um9YbjMxVlZhdVhNblJvMGY1eTEvK1VxRE5SeDk5Uk92V3JlblFvUU0zM1hRVHNiR3hoZnE1NTU1N2FOMjZOVk9uVGkxM0RNMmFOYU5PblRyTW5qMmJzMmZQVnZpOVNPWHBmS2djUFZsSi9KRnZKNksvRml0SjJXVmtaUERVVTAreFpjc1d1blRwd2dzdnZGQmcrOHFWSzVrOWV6WWJObXlnYWRPbVRKNDgyYjF0MHFSSm5EcDFpdFdyVjdONDhXSk4xeVJsTW56NGNJS0RnNWsyYlJwLy9ldGYzYy91ZG9tTmphVlhyMTRBOU9yVmk0OC8vcmpBL1lJQWxtVXhhZElrdG16WndzYU5HOHQxL0pDUUVLWk5tOGJtelp2cDI3Y3ZpeFl0OHJrRXhKL29mS2k0QkJLQVNrM2RKT0oxZkQwUlZiRlNPVVZIUnhNZUhzN2h3NGVwWDc4K1NVbEpCWDdJangwN2x0RFFVRUpDUWhneVpBang4ZkU0blU1U1UxUFp2SGt6anp6eUNLR2hvWVNHaHJvbnNoY3BTVjVlSGprNU9kU3NXWk9Nakl3QzJ3NGZQc3pCZ3dlNTQ0NDdBTGp0dHR2SXpNemt5eSsvTE5SUHk1WXRHVE5tREZPblRpVTlQYjNJWTUzN1hQUVpNMmE0MTNmcTFJbFZxMVl4Y09CQTNuenpUUVlPSEVoOGZMd0gzNldVbGM2SGl2T25ZcVdjbkJ5V0xsM0swS0ZENmRpeEkxRlJVZHgxMTEwY09IREFmWVhPVi82RE1HdldMTHAxNjBiNzl1MFpQbnc0ZS9ic0FTaFFOSGZqalRjU0hSM05tREZqMkxScGs4MFJleGNWSzFVemMrYk1ZZlhxMWJSdDI1YmF0V3NENEhRNjNkc3Z2UEJDOSt2ZzRHQ01NZVRtNW5MczJERUFXcHd6OFZqOStpWFBlU2tDOE9xcnJ4SWNITXlvVWFONCtlV1g2ZHExSzQwYU5RSmc5ZXJWR0dPNCsrNjczZTJ6c3JLSWpZMmxTNWN1aGZvYVBudzRHemR1Wk1hTUdRd2FOS2pROXBLZWJ4NGNITXlERHo3SXNHSERlT0tKSjVnNGNTTHZ2ZmVlWjk2a2xKbk9COG5NekdUTW1ERVlZM2pzc2NlNDdycnJ5TTNOWmMrZVBRUUZCWkdUWSt1ano4dXRiZHUyL09sUGY4S3lMRjUrK1dVZWUrd3hQdjc0WS9mMkxWdTJFQlFVeE1tVEovbnFxNitZTTJjT216ZHY1cGxubmlFZ3dOZkhBeXZQdHhOUktaZWpSNCt5ZVBGaTNuMzNYY0xEdzltK2ZUdnIxNjh2MDc2dXBQT25uMzV5djNZbHB5TEYyYmR2SDh1WEwyZlJva1ZjYzgwMXZQLysrOHljT1pPWW1Cank4dkw0NktPUGVQVFJSN24xMWx2ZCsremV2WnRKa3lhUmxwWldxTCtBZ0FDZWZmWlpoZzRkeWlXWFhGS2htRUpDUWhnMWFoUVBQZlFRVHFkVHZ3aXFrTTZIeXZIUWs1VnNOM2Z1WExLeXNuampqVGVvVmFzV0FMVnExU0l5TWhMQVBhTG9LN3AxNitaK2ZlZWRkN0ptelJxTUtmaTBPOHV5YU5pd0lkMjdkeWNxS29yaHc0Znp6anZ2TUdUSWtLb08xK3Q0NzNkY1dhaFlxVnhjbCtDVGs1TkpUMDluK2ZMbFpkNjNlZlBtaEllSE0yZk9ITkxUMDBsS1N1TE5OOTg4WDZHS0g4akp5ZUc1NTU2alQ1OCtYSHZ0dFZpV3hmang0MW0vZmowN2R1eGcyN1p0bkRwMWl0NjllM1BSUlJlNWw5dHZ2NTNnNEdBKyt1aWpJdnR0MWFvVkR6endBSXNYTHk1VEhOOS8vejBMRml3Z01UR1J2THc4VHB3NHdRY2ZmRUQ3OXUyOU91bndOem9mS3M4ZmlwVnljM05adFdvVm8wZVBkaWVoeGRtOWU3ZTdlSGJRb0VFRkV0VEtGTjZlUEhtU1J4OTlsQTRkT3RDblR4OFdMVnBVWUU3czdPeHNwaytmVG5SME5KMDZkV0xpeEltY09YT214RmlOTWFTa3BMQjgrWElHRFJwVTRya1VFaExDOE9IRGVmLzk5MHY5dktvRDcvNnVLNTJLbGNxaFZhdFdEQmt5aFBIanh6Tml4QWc2ZHV4WXJ2Mm5UcDNLenovL3pPMjMzODZFQ1JNWU1HREFlWXBVL01HLy92VXZqaDgvenRpeFk5M3Iyclp0eTUxMzNzblVxVk5adFdvVmtaR1JCUC91RVM4MWF0U2dXN2R1UlZaTHU0d1lNWUxMTHJ1czBQcHo3d21NaUlqZzlPblRoSVNFc0hQblR1Njc3ejczU0VTOWV2VUtGZXI1czVvMTh4K0VrSldWWlZzTU9oOUs1L3I2dUw1ZXYrY1B4VXFKaVltY1BYdVc2NjY3cnRTMjc3enpEaSsvL0RJYk5temdvb3N1WXNxVUtlNXRsUzI4UFgzNk5MR3hzU3hhdElndFc3WVUySGZLbENrY09IQ0FGU3RXc0diTkd0TFMwcGc1YzJheGNjYkZ4WEhqalRmU3ExY3Y4dkx5aW56Z3d1KzFhZE9HSDMvOHNjQ3RjZUtMREtQbm1YbW1KUHo2UjZRcTJIRytPUndPNDNBNHF2U1ljbjU1K212YXQyOWY0M0E0VEVKQ2dzZjZGTTlLVDA4M0RvZkRkTzdjdWNSMkh2akZhYkR4VitLQkF3ZU13K0V3SjArZUxMYk43dDI3amNQaE1ELysrS043M2ZidDIwMUVSSVRKeTh0enIvdmxsMS9NZDk5OVoxNS8vWFhqY0RoTVRrNk9lOS9FeEVSM3U2MWJ0N3IzVFUxTk5RNkh3K3pkdTdmQWRvZkRZYkt5c2t4cWFxcUppSWd3Qnc4ZWRHLy84c3N2Uy8yNjVPWGxtY09IRDV0Nzc3M1hUSnc0c2NEN3lNaklLTlQrUC8vNWo0bU1qQ3l4ejZyZ09oOHFmMTVWbkcrUGlGb3N1Si83N1k1Q1JNU3JkZTNhRllDbFM1ZmFISWtVNTRNUFBnRGd4aHR2dERtUzg2dFpzMlpZbHNXaFE0ZEtiZHU0Y1dQMzYzcjE2cm1MWnlHLzhMWlBuejRzWExpUWhJUUVvR3lGdHlrcEtVRCtyQXZuYm5kSlNVbkJHTVBRb1VQZEkra1BQL3d3R1JrWkpSWlJCUVFFRUI0ZXpnTVBQTUNubjM1YTZram5uajE3dVBMS0swdjlES29ERlN1SmlQaTVlKys5bDlXclY3Tnk1VXEyYjk5T2FHZ29kZXJVc1Rzc0lmOSt4TlRVVkk0Y09VS2RPblY0NUpGSGltM3JEOFZLSVNFaFJFWkdzbVRKRWlJaUlpclV4L2tzdkhYTjRMQjI3VnFhTm0xYW9mZ0NBd05MdkVmMCtQSGp2UDMyMnp6MjJHTVY2dC9mK0hZaSttdXgwZ0lXMkIySmlHMXExYXBGZG5ZMlo4K2VMWGFxR3ZFZG1abVpRUEgzQ1ZaRXc0WU4rZGUvL3NYVFR6L052bjM3U0U1TzlsamY0aGt0V3JSZzh1VEpCYWJJK3oxL0tGWUNtREJoQXFOR2plTHh4eC9uL3Z2dnAzWHIxbVJrWkxCejU4NFMzNy9MdVlXM29hR2g1UzY4dmZUU1M1a3padzdQUGZjY3AwK2ZMbEI0R3hZV2hzUGhZTWFNR1l3ZlA1N1EwRkFPSHo3TXlaTW5hZCsrZmFIKy92dmYveElmSDA5MGREUnBhV2tzWExpUTIyKy92VkE3WXd4cGFXbjg1ei8vNFovLy9DZTlldldpUjQ4ZVpZN2JuL2wySXZwcnNaSVNVYW5PV3Jac3lmZmZmMDlpWXFJdTlmZ0IxNlhEaW83R0ZLZGx5NVlzV2JLRWhJUUVrcE9UYlMxYzhvUjU4K1lSSHgvUHlKRWp5MVQ0NHExcTFhcEY0OGFOQ1E4UHAwYU5HaVcyVFNDQmxyVDAyZEZRbHhZdFdyQnMyVExtejUvUDJMRmpPWEhpQkVGQlFWeCsrZVU4L2ZUVHBlNS9idUZ0a3laTkdESmtDRnUzYmkzejhhZE5tOGFrU1pQbzNyMDdiZHEwWWNDQUFlemJ0NC9Bd0VEMzlxbFRwekp3NEVCeWNuSUlEdzluM0xoeFJmWVZGQlRFbTIrK3lhUkprNmhidHk3ZHVuWGpiMy83VzRFMm5UdDN4cklzUWtKQ3VQYmFhM255eVNmTFhTenN6eXk3QTZnVXcraDV6SnRmMG4yaTFxOXYwV0RydmJoU1RkaHh2aTFkdXBTWFgzNlo5dTNiOCt5eno5S2tTUk1zeTdlL3Rhc2pZd3duVHB4Zyt2VHBiTnk0a1h2dnZiZkV5N1RWM1pneFk0aUxpK1BGRjEva3R0dHVzenVjS21OVitwczd2ekRGM3ZJVTd4SWJHOHRycjczR3VuWHI3QTZseXYxMk50bjNTOE8zUjBTcjhaT1Y5dXpadzhpUkk5bXlaUXVuVDUvbWdRY2VZT1hLbGVkbEhyeGp4NDZkMS81ZDFxeFp3L3o1ODBsT1RtYnMyTEhjZDk5OTUrMVkvbVRRb0VGOC9QSEg3Tml4ZzU0OWUxS3JWcTFDVStDSTk4dkl5SEJmbG0vVnFoWDMzNjlDVEpIellkT21UVnh4eFJVMGJkcVUvZnYzTTMvK2ZQcjE2MmQzV05XV2J5ZWlBdVRmMC9MaGh4OTZwSy9FeEVUR2pSdkgyMisvN1o1czJKUDlGeWNsSllYbm5udU9mL3pqSDNUcDBvVzh2THdLOTFYVWUvQm5kZXJVWWVIQ2hjeWRPNWVOR3pkeS9QaHhUcHc0WVhkWVVnRU5HellrT2pxYWNlUEc2WDVmS2NRZmlwVzhRVUpDQXRPblR5Y3RMWTNRMEZCNjkrN05uLzcwSjd2RHFyWjhPeEZWc1pMSG5UcDFpc1RFeENvLzdzOC8vNHpUNmVUV1cyK2xaczJhbFNyVXNPczkyQ2tvS0lqeDQ4Y3pmdng0enA0OXl5Ky8vR0ozU09kRjkrN2RBZGl3WVlQTmtYaGU3ZHExM1ZXOElrWHhsMklsdTQwYU5ZcFJvMGJaSFliNGhUSk1IbDdSQ2NaZEU5SCs1ei8vTVVPSERqV1JrWkZtMEtCQjVydnZ2bk8zeWM3T052Lzg1ejlOcjE2OVRQdjI3YzJkZDk1cDVzK2Y3NTV3MTlYSHFsV3JUSFIwdEhueHhSZmQ2MWF2WG0xdXYvMTIwNzE3ZHhNWEYyZmVldXN0MDZWTEY5T3RXemZ6eFJkZnVJOFJGeGRuaGc0ZGF0cTNiMjk2OSs1dHRtM2JWcUR2akl5TUlpZk5kVTJJN1ZwNjllcFZhcDlGN2ZmN1k1WG5mWmYwMmYxZVVjY3RLYzY4dkR6enhodHZtRDU5K3JoamNQVmZWRjhWL1hxVmx4NmdjSDVwOG41eGVlaWhoNHpENFRBYk4yNjBPNVFxazJBU0RLYXlpYWk5RTlxTGQ5R0U5cFYzL3p6bW5kY0RsUFNZc0ppWUdENy8vSE5telpyRjFxMWJtVHAxS2g5ODhBSHo1aFdNS1M0dWp0allXQjU4OEVIM3VrT0hEdkhoaHg4U0ZSWEZrMDgrU1VKQ0FtdlhycVZMbHk3TW1qWEwzYTYweDVnVlorZk9uZXpjdVpPUFB2cUlSbzBhRmFoRUxLbFAxL09hdDIvZnpzNmRPNHZzdTZ6dnU2VFA3dmVLT201SmNiNzAwa3VzWExtU3laTW5zM1hyVnViT25VdURCZzFLZkErVitYcUppTml0QlMzQTRvamRjWWg0a204bm9sWHdaS1d4WThjU0docEtTRWdJUTRZTUlUNCtIcWZUeWNtVEoxbXpaZzFQUHZra2wxOStPWUdCZ2JSdDI1WUhIM3lRbFN0WEZ1aGp4SWdSMUt0WHI4Qmx0M3Z1dVllNmRldlNzMmRQVWxOVEdUbHlKSFhyMXFWSGp4NGNPWExFZlk5a2RIUTA0ZUhoSEQ1OG1QcjE2NU9VbE9TZVE2MDB1Ym01VEpnd2dWdHV1WVhJeUVqMytzcjBXWjczWGR4blYxYkZ4WG42OUduZWZ2dHRubm5tR2E2Ly9ub0NBd01KRHcrbldiTm1Ib203cUsrWGlJaUllSjV2SjZKVm9MakhoQ1VuSjJPTUlUdzh2RUQ3RmkxYWtKcWFXaURodXVTU1N3cjE2eHE5Y3hVa2hJYUdBdm4zaVFIdVJMUzB4NWlWWk1hTUdSdzdkcXpRbkdhVjZiTTg3N3U0ejY2c2lvc3pLU21Kdkx3OHJyamlpakwzVmRtdmw0aUkzZHpGU3RWSVltSWlkOTExRjluWjJYNXhIQ25NdHhQUlg0dVY3T0I2QnE0clFYSTVldlFvWVdGaEJhWTVxdWkwYjY3SG1NMmJONCtaTTJmU3AwK2ZNdSs3ZHUxYTNuMzNYWjU4OGtucTFhdm5rVDZoZk8rN01rcUtzMkhEaGdEbEtraXFpcStYaU1qNVZCMkxsYXFxK0xRNkZybDZDOTlPUkg5OXNwSWRRa05ENmRxMUt6RXhNWHovL2ZmazVlV3hkKzllWG4vOWRVYU1HT0dSWTV6N0dMUDA5UFF5UDhZc1BqNmVtSmdZZXZmdXpjMDMzMXl1UGtOQ1FnRFl0V3NYNmVucGhmcXVpdmRkV3B4aFlXSGNjc3N0eE1URUVCOGZUMTVlSGdjUEhpUXBLYW5ZOTFCVmNZdUluQzhKSkFEK09YWFRpaFVyNk42OU94MDZkR0RHakJudTlTTkhqZ1NnUTRjTzdtZlQ3OW16aDRpSUNGYXZYczF0dDkzR2pCa3ozT3ZPbmozcjN0ZTF6alhLNlhRNldieDRNWDM3OWlVeU1wS2VQWHV5Zi8vK1VvOVRYSjlGeFFHUW5aM045T25UaVk2T3BsT25Ua3ljT0pFelo4NmNudy9PRC9qMjlFMzV4VXEyVFdqLy9QUFBNM2Z1WFA3ODV6OXo4dVJKTHJua0VrYU9ITW5BZ1FNOTBuOUZIMk0yZnZ4NHNyS3lXTE5tRFd2V3JIR3YzN2x6WjZsOXRtelprZ0VEQmpCdTNEanExNi9QSjU5OFV1WHZHMHAvN3pFeE1ienl5aXVNR1RPR2pJd01XclZxUlV4TVRJbnZvU3JpRmhFNVgveTFXT25vMGFPOCtPS0x2UGJhYTF4NzdiWDg4TU1QN20yTEZ5OW01TWlSYk4rK3ZkQzgwSzdDVW1OTWdYMktUNEZwb2dBQUlBQkpSRUZVODlKTEwvSEZGMTh3ZWZKa3Jybm1HaElURXdrS0NpcjFPS1U1Tnc2QUtWT21jUFRvVVZhc1dFSHQyclg1KzkvL3pzeVpNNWswYVZLNStoVWZVZXJVQkpwT1I2cVF6cmZ6UzlNM2lVdDFuTDdKR0U5TXMrTjkwemVscEtTWWlJZ0lzMnJWcWtMYlhOUHFaV1ZsRlZwMzRNQ0JRdXZPbmNidzNIM1QwOVBOVFRmZFpMNzY2cXNpWXlqcE9NWDFXVlFjcWFtcEppSWl3aHc4ZU5DOTdzc3Z2elNkTzNjdTU2ZFNOYnhoK2laZkh4RXRWU0NCNUpKTE50blV3ditmc2lQMnlTRUh5RC9uUkVROHpWK2ZyQlFXRnNia3laTjU1WlZYZU91dHQvajczLzlPdTNidFN0MnZQSVdsRlNseUxhdHo0MGhKU2NFWXc5Q2hRd3UxeThuSnFkVERXdnlWYjk4aldvWmlwVXZJUDBHTytOL1ZEUEV5eHpnR1FHTWEyeHlKaVBnamZ5NVd1dlBPTzRtTmpTVXlNcExISDMrOFRQdWNXMWpxdXB5ZW1abnBYbmZ1ZlprVktYSXRyYytpNG1qVXFCR1FYekRzbXMvYnRTZ0pMWnB2SjZKbEtGYnFSejhBWHVPMXFvaEhxckZsTEFQZ1ZtNjFPUklSOFVmK1dxeVVuSnpNcmwyN3NDeUw1czJiazUyZDdiN2ZzclFDV3BkV3JWcFJ0MjVkZDExRVZsWVdTNWN1ZFcrdlNKRnJhWDBXSlN3c0RJZkQ0WjQrTVM4dmovajRlSGJzMkZHUmo2WmE4UFZyaUtVV0svMlZ2L0lHYnpDVG1XeG1NK0dFRTBKSVZjWG5zd3dHQzAxalZCWm5PTU1QL01CLytBLzFxTWNrZEVPNmlIaWV2eFlyNWVYbDhmenp6NU9VbE1URkYxL01sQ2xUM0tPTVpTbWdoZnc1dUdOaVlwZ3hZd2J2dmZjZWpSczNKam82bXJpNE9IZWI4aGE1bHFYUG9reWJObzJwVTZjeWNPQkFjbkp5Q0E4UFo5eTRjUjc2dFB5UHoyY2F4cFIrayszWGZNMXdobk9BQTFVUmtsUlRyV2pGVXBiU2lVNTJoK0szWE5PcUZQZjRXYWsreG93WlExeGNIQysrK0NLMzNYYWIzZUZVR2F2U0V4M24vODYwdHp4RnZNVnZaNU45RTJqNytvaG9tVGh3c0plOTdHUW4zL005WnpsYitrN1YzREtXMFl4bTNFYjErUUZmVVVFRUVVNDQ3V212UWlVUk9XLzh0VmhKcWpmZi9xMzVhN0hTQWhhVTJyUUdOV2ovNng4cFhRd3hwSkxLY3NvMmliNklpSnhmL2x5c0pOV1gzeGNyU2ZudFlBY0pKTENIUFJ6bXNOM2hpSWdJL2x1c0pOV2JyeWVpOTg5am50MHgrSjEvODIvMzYwLzUxTVpJUkVURXhWK0xsYVI2OCsxRTFHTEIvZHh2ZHhSK1p4M3IzSzgxNGl3aUlpTG5pMjhub3VKeGU5bkw5M3p2L3ZmLzhYOTZHSUNJaUJkd0Z5dFZ6aThBR1JrZUNFaDgydG5mNnJhemJBekR4eFBSTWp4WlNjcm5MZDRxdE80elByTWhFaEVST1plSGlwVU9Bdnp3UTZYREVSOTM5S2o3cGEyalRiNmRpS3BZeWVQV3NyYlF1a1Vzc2lFU0VSRTVsNGVLbFpZQlBQSUk3TjBMUlR5eFV2eGNSZ1o4OXgzODlhL3VWYXR0RE1mSHAyOHF3NU9WL2o5N2R4NGZWWDN2Zi93MVdkZ0VCQVFTTEFTTENGb1daY0lxKzI3WVZWQmlLeGRhVVVSQmIxdnhTbjhLVjZYS1VxMEZLUXAxb1hMRmkwc0JnMkNGdW9Cc2wwVjJBaWloUWNLV1FDQkFsc25uOThja1k0YXN3Q1F6azd5Zjg4akQ0Wnd6NTN4bWlPU2Q3em1mODVXU084aEJkckVyMy9LditJb2trb2drMGc5VmlZZ0krS3haNlRWZytPclZkR2pWeWhkVlNaRGJCa3oyWndIQlBTS3FaaVdmeXRzdGY3bXYrYm9NS3hFUmtkTGh5QVM2QWM4RGU0QkwvcTFIL09BU3NBLzRJOUFKSEg2OVJqVFlSMFRGaDVhenZOQjFDMW5JZmR4WGh0V0l3UExseTNuNTVaZnpMZS9jdWJQbitVTVBQY1NZTVdQS3Npd1J2L0RkekVxT0RHQkt6bGNGWmRXQXg4RXh3OStWVkhUQlBTS3FaaVdmT2NwUi9vLy9LM1I5SEhHa2tGS0dGWWxBKy9idHVYVHBrdWNyVjk1bGZmcjA4V09GSW1WSE15djVWQy9RNkVvZ0NPNGdxbVlsbjFua3ZuNjlTRi94VlJsVUl2S1RpSWdJV3Jac1dlajZtMisrbVVhTjlITlpLZ2JOck9SVDl3Qk9NSDJlZmhic1FWUXpLL25JSkNaaGVSNjU4aTRieGpBL1ZpZ1YxWUFCQXdwZDE2VkxsektzUk1TL05MT1NyMWdsWUF6Z0FCN3pjekVWWG5BSFVUVXJpWlI3ZDk1NVo2SHJZbUppeXJBU0VTa251dVY1cnQ5bS9TeTRnNmlJbEh1TkdqV2lXYk5tK1paSFJVVnh5eTIzK0tFaUVmL3cwY3hLZ3RmcHZRNWc5ZjFXaVFSNUVGV3pra2lGVU5ESVoxRWpwU0xsa1pxVmZNSENnSkY1Rm9RQ0QvaXBHQ0hZZzZpYWxVUXFoSUpDNTExMzNlV0hTa1Q4UjgxS1BuRW5jTU5seTRiNm94QnhDL1lncW1ZbGtRcWdhZE9tUkVYOTlQTzN1RzU2a2ZKSXpVbytVVkRYYldldzJtVmVpUURCSGtUVnJDUlNZZVE5UGQrNWMyY2NEb2NmcXhHUjRHT2hRR3dCSzhMeFBsMHZaU2k0ZzZpSVZCaGR1M2IxUE8vZnY3OGZLeEh4RHpVclhiTjJRR1FoNis0dXkwTGtKOEVkUk5Xc0pGSmhORy9lbklpSUNPclVxWVBUNmZSM09TSmxUczFLMTZ5b2EwRzdnZFVvczByRUk3aURxSnFWUkNxTWtKQVE3cnJyTGpwMjdFaElTTEQvMHlWeTVkU3NkQzNNUWRHbjN5dmpubTFKeWxpdy8ydXVaaVdSQ3FSSGp4N3FscGNLUzgxSzErUjI0S1ppdGxFUTlZTXdmeGR3VFJ6TWY5Z2VmdFBmWlloSTZVZ2xsYy80akJXczRHdSs1dkF2RGhOcGtmU2lGekhFTUpDQjFFYk5yaUpTSE1kMjNGTjY1ckF2Z2U1QUQzQjg1WmVTQkFqMklDb2k1VW9xcWF6SWVXeGxLL3ZaVHhaWlAyMFFCa2trOFQ4NWoxQkN1WVZiY09Ma0x1NWlJQU9wUXgzL3ZRR1JVdVJwVm5MbzlMeVVIOEVkUkhPYWxlWXozOStWaU1oVk9NdFpWckNDei9pc3dPQVpSaGg5Nk1OZ0J0T0JEdHpDTFh6UDkyeGlFNS95S2F0WnpiNmNSOTVnMm9ZMjNNVmRER0tRZ3FtVUcycFdrdklvdUlOb1RyT1NncWhJY0RqTFdlS0k4d3FlTGx5ZTllR0UwNGMrREdFSTdXbFBLMXBSaldwZSs2aERIZHJTbHZHTTV4S1gyTVV1TnJPWjVTejNDcWJ2OHo2aGhOS1VwbDRqcGpma20xUkZKRGdra0VCakdtczBWTXFWWUEraUQ3L0JHN3BHVkNSQXBaREN4M3pNVXBheWh6MGM1ckJYOEt4RUpXS0lZVGpEY2VLa0tVMnBTdFVTNzc4S1ZXaWI4M2lVUjBrbm5ZTWNaRHZiK1lpUFdNRUs5dWM4M3VkOVFnaWhNWTM1QmI5Z0VJTzRsM3VwUjczU2VPc2lQcWRtSlNtUGdqdUlxbGxKSktDa2tNSkhmTVF5bGhVYVBBY3dnT0VNcHcxdHVJVmJxRUlWbngyL01wVnBrZlA0SmIvMEJOUHYrSTZQK0lnNDR2Z2g1eEZISEkveEdGRkVlUVhUK3RUM1dUMGlJbEswNEE2aUl1Slh5U1R6RVIreG5PWHNaamNKSkpScDhDeE8zbUQ2QUE5NEJkT1ArWmc0NGppYzgxakJDaDduY1U4d0hjaEFoak5jd1ZRQ2hwcVZwRHdLN2lDcVppV1JNcFViUEhOSFBBc0tucmtCN2c3dUtQUGdXWnpMZzJrR0dmbEdUUE1HMHdsTUlJb29idU0yei91S0lNTGZiME1xS0RVclNYbmtLSDZUQUdaWW52K0lEemx5dmpYMDJWWnNwem50R2ZITVBkV2VUYlpuZmU0MW52ZHlMMjFvUTFPYUJsVHd2Rko1ZytuSGZNeW5mTW9sTG5uV2h4QkNJeHA1alpncW1QckgrUEhqMmJoeEl6Tm56cVJYcjE3K0xxZE1IT0dJdTFsSjE0bjZnTzRqR2lpQ2UwUlV6VW9pUG5XU2t5eGlFUi96TWQvelBjYzQ1aFU4SzFPWllRempBUjZnQlMxb1JDTXFVY21QRmZ0V0pTcnhpNXhITExGa2tra2lpZXhsTDR0WnpFZDhSRUxPNHpNK1l5SVRpU0NDSmpSaENFUDRGYi9pUm03MDk5dVFja3JOU2xJZUJmZUlLR0JtR3JJckJSb1JyUmhPY0lKRkxPSVRQdUVRaDBnaXlTdDRWcUVLUXhsYWJvUG5sU29vbUY3Z2dtZTlBNGRYTUgyUUJ4Vk1TMGxGSEJFRmNEZ2NRZjl6T3pCb1JEUlFCUHVJcUloY2dST2M0RDNlNHhNKzRYdStMekI0NW81NC9vSmZWUGpnZWJsd3d2bDV6bU1BQS9nYmZ5T1JSUGF4ajhVczVrTStKQ25uOFMzZjhnelBlSUxwWUFieklBL3lNMzdtNzdjaFFVck5TbEllQlhjUVZiT1NTSkdPYzV6M2VJOS84STlDZytmZDNFMHNzUXFlVnlGdk1JMGhoZ1VzS0RLWVRtYXlKNWdPWWhBUDhpQU5hZWp2dHlGQlFzMUtVaDRGOXhDL21wVktqVTdOQjZjZitaRy84VGMrNUVPT2NwUmtrcjMrRHF0U2xaR01aRFNqYVVwVDZsT2ZNQi84UHBxWm1jbml4WXRac1dJRkNRa0paR2RuMDZCQkExNTY2U1Z1dmZYV2E5NS9zTW9paTFPYzRoQ0grRHQvWnhHTE9NOTV6M29IRG1wVG14dTVrV0VNNHlFZW9qR04vVmh4OEtpSXArYlZyT1JMT2pVZktJSjdSRlROU2xMQi9jaVBMR0FCSC9JaFAvSmpnY0V6bGxqK2cvL3dhZkRNNjlLbFM0d2ZQeDR6NC9lLy96MnRXclVpS3l1TG5UdDNVclZxeVdkSktvL0NDQ015NTlHWnpyek82NXprSk4velBYL243N3pIZXlUblBIYXhpMmxNb3phMWFVQURoaktVc1l6bEptN3k5OXVRQUtGbUpTbVBnanVJYW1ZbHFXQ09jcFFGTE9BalBpb3dlRmFqbWlkNDNzek5wUkk4THpkbnpoelMwOU41KysyM3FWVEpmVnEvVXFWS2RPalFvVlNQRzR4Q0NmVUUwenU1a3puTThRVFQ5M0lldWNGME43dDVpWmM4d1hRSVEzaVloeFZNUmFSY0NmRjNBU0pTdUVRU21jcFVXdE9hdXRTbEVZMll5bFIyc3BQVG5LWXFWZmtOditFYnZ1RkhmdVFzWjFuQUFyclNsUnU1c2RSRGFGWldGa3VYTG1YczJMR2VFRnFRek14TTVzNmR5NkJCZytqUW9RTURCZ3hnL3Z6NVpHZTdyMWZkdVhNbjBkSFJMRisrbkg3OSt0Ry9mMzgyYmRyRW9rV0w2Tm16SjMzNzl1WHJyNy8yMm5iZHVuVU1IejZjVHAwNk1YSGlSTTZjT2VNNTNxWk5tM2pnZ1FmbzBLRURnd2NQWnYzNjlWNnZYYlpzR2IxNjlXTFdyRmtBWkdSa01HUEdESHIyN0VtWExsMllQSGt5NTgrZnA3VGxCdE03dVpPNXpDV0ZGSTV4akcvNWxrZDVsT3BVOXdxbFRXaENIZXJRa3BaTVpqSS84RU9wMXlpQnc5T3NKRktPQkhjUXpXbFdFaWt2am5DRXAzaUt4alNtQmpXSUlvci81cjg5d2ZNNnJ1TXhIdU03dmlPWlpGSkpaUUVMNkVJWEd0Q2cxSU5udm5xUEhPSENoUXUwYXRXcXlPMm1UWnZHbDE5K3lTdXZ2TUs2ZGV0NCtlV1grZVNUVDNqampUZTh0anQ0OENELytNYy82Tml4STMvNHd4OUlTRWdnTGk2T0hqMTY4TW9ycjNodHUyelpNdDU4ODAyV0xsM0txVk9ubURsenBtZGRXbG9hLysvLy9UKysrZVliZXZUb3dVc3Z2ZVQxMm8wYk43SjgrWExHalJzSHdJc3Z2c2krZmZ0WXZIZ3huMzc2S1NrcEtmenBUMys2bG8vbXF1UUcwMDUwWWk1ek9jTVpVa2hoRjd2NExiK2xKalZKSWNVVFRHL21acy8zeVVRbWNwQ0RaVjZ6bEIwMUs0a0VHbk0veFBmMDJaYU53M2JZZm1lL3N5aUxzdXBXM1J6bThIejJHRmJkcXR2ajlyaDlaOTlac2lWYmxtWDV1MlF2Ky9idE02ZlRhV2ZPbkNsMG01U1VGSXVPanJidDI3ZDdMVis2ZEtuMTZkUEh6TXgyN05oaFRxZlRqaDQ5YW1abUd6WnM4UHJ6NXMyYnplbDBXbFpXbG1mYkgzNzR3Yk92VmF0V1daY3VYYnoyZi9IaVJkdXpaNC9ObXpmUG5FNm5aV1ptZWw2N2I5OCt6M2JKeWNrV0hSMXQrL2Z2OXl4YnUzYXRkZTNhOWVvK2xGTGtNcGVsV0lydHR0MzJPL3VkWFcvWGUzMi9PTXhoMTlsMTFzZ2EyZVAydU1WYnZMOUxMaldQUHZxb09aMU9XNzE2dGI5TEtUTUpsbUNZZ3FodjJKZGdCdGJkMzVWVWRNRjlqYWlhbFNUSUhPWXdzNW5OaDN4SU1zbWtrZVoxaldjTmFqQ2EwVHpFUXpTaUVUV3BTU2loZnF5NGFBMGFOTURoY0hEdzRFR2lvNk1MM09iWXNXT1lHVTJhTlBGYUhoVVZSWEp5c3VmMFBFQ3RXclVBcUZhdEdnQjE2OVlGb0hMbHlnQzRYRC9OYTErL2ZuM1A4M3IxNm5IaHdnV3lzN01KQ1FsaDl1elpMRnUyak5hdFczdGVtL2M0RFJ2K2RNdWtwS1Frekl6WTJOaDh0V2RtWmhJZUhsNkNUNkpzaEJCQ3JaekhMR1l4Z3hta2tzcVAvTWpidk0wQ0ZuQ0dNNlNSeGh6bThEcXZVNDFxMUtZMnd4akdCQ2JRakdiK2ZodHlsZFNzSk9WUmNBZFJOU3RKZ1B1Qkg1ak5iRDdpbzBLRDV4akc4QkFQMFpDR0FSODhMMWV6WmswNmRPakF1KysrVzJnUXJWZXZIZ0FKQ1FtMGJOblNzend4TVpHSWlBaENRcTd1Q3FIejU4OTdBbXRDUWdMMTY5Y25KQ1NFeE1SRTNubm5IWllzV1VLVEprMVl2MzQ5cTFhdDhucHQzc2xwNnRTcEEwQmNYQnlSa1pGWFZZdS81QTJtTTVuSmRLYVRTaXJIT01iYnZNMTg1aGNhVEljeWxBbE1vRG5OL2YwMlJLUUNDKzVyUkVVQ3pBLzh3SC95bjBRUlJRMXFjRE0zOHlxdmNvUWpuT2M4MWFuT0V6ekJEbmFRa3ZONGpkZG9SU3RxVXp1b1FtaXVwNTkrbXQyN2R6TnAwaVFPSGp5SXkrVWlOVFdWZi8zclh4dzZkSWk2ZGV2U3UzZHZwazJieG9FREIzQzVYT3phdFl0NTgrWXhhdFNvcXo3dW5EbHpTRXRMSXlFaGdiZmVlb3ZCZ3djRDdnWXFjSS9FcHFhbTh2Nzc3eGU1bjRpSUNKeE9KN05temVMNDhlTzRYQzdpNCtQWnRHblRWZGZtTDduQjlEWnVZd1l6T00xcHpuQ0dQZXhoRXBPb1JTM1NTQ09SUkY3bmRXN2pOcXBUblVZMDRqRWVZeC83eXF6VzdPeHNWcTllWFdiSEt3L1VyQ1RsVVhDUGlHcG1KZkd6Z3h4a0JqTll3aEl1Y0lGTU1yMUdQR3RTay9HTTUxRWVwVDcxcVV4bHoyUUI1VVZVVkJTTEZpM2l6VGZmNVBISEgrZjA2ZE5VclZxVlpzMmE4ZXl6endMdy9QUFBNMmZPSEI1NzdESE9uRGxEdzRZTkdUMTZOTU9IRDcvcTQ3WnUzWnBodzRhUm5wNU9URXdNWThlNkd4ZHZ1dWttUm80Y3lWTlBQVVg5K3ZVWk9YSWs2OWF0SzNKZjA2ZFA1K1dYWDJiNDhPRmtabWJTcEVrVG5uamlpYXV1TFZDRUVNTDFPWS9wVE9kbFhpYWRkRTV6bXZuTVp6YXpQU1AxYzVuTFgva3I0WVJUbGFvTVpTaVRtRVFMV3Zpc25zek1URmF1WE1tcVZhdll0bTBibHk1ZFlzdVdMVDdiZjNtblppVXBqNEw3SjZKbVZpbzFtbG1wWUFjNDRBbWVGN21ZTDNoZXovVThtdk1vcjhIVDMzYnUzTW5vMGFQNTVwdHZQS2ZtNWVvWVJqcnBKSlBzQ2Fhbk9lMVo3OERoQ2FhREdjelRQRTFMV2hheHgvelMwdEtJaTR0anpabzFiTisrbmN6TVRLLzFWeHRFTmJPU1hCdk5yQlFvZ250RVZNMUtwZTRFSjd5Q1ZFSFBpMXAyZVFoejVEeEtzbytTSHFPazZ3dXFwVGp4eERPREdYekloNFVHejl3UnozclVVL0NVb09MQVFSV3FjQ00zTW9VcFBNZHpubUM2Z0FYTVpqYW5PRVVHR2J6SGV5eGlFZUdFVTRVcW5tRGFpdnkzN2pwejVnekxsaTNqeXkrL1pOZXVYVjVOWm5MMTFLd2s1VkhRLzhRME13M1psWUtLR0tieXZ1ZmU5T1pMdnNTRksxL3dmSXpIR01jNEJVOC8wWWhvMmNrZE1VMGhoUVVzNEMvOGhWT2M4cXgzNENDVVVOclNsdVdubGhNWEY4YzMzM3pEdG0zYlNueU1LbFdxWEZWdGx5NWRBcWhRSTZJQWpyeWRkbklOTkNJYUtJSjlSRlJLeVRDRzhTM2ZldjZjRzhZdS8yOXg2L051VjlEemtpNHJhbjFodFJTMHZyRDZMMTkyZ0FOa2taVnZtKzUwNXg3dWNUY05pRiswYXRWSzF4V1drZHdSMHdZMDRCN3VZUmU3K0YvKzE3UGVNTExJNG5EMllmYnYzOC9odzRlSmo0Ky9vbVBrQnNxckVSWVd4bzAzM25qVnJ3ODJubVlsQjFIK3JrWEVWNEw3Tnl2anpZZDRhS3lhbGNSWGNzT29Bd2NYdU1BODVqR1RtU1NSVk9EMmd4bk1jenhIVzlxV1paa2lwVzRYdTNpZTUxbkNrZ0xYMTZFT3YrTjNUR0FDTmFqaFdaNlZsY1dHRFJ0WXYzNDlLMWV1OUpwNnRTREZOWklWSlN3c2pMQ3dpak9lNGpuN290TXdQcUFSMFVBUjNOL01hbGFTTW5TQkM3ekJHOHhnUnFIQmRCQ0RtTUlVQlZNSk9qdlp5Zk04ejRkOFdPRDZHN2pCRXp5clU3MUUrM1M1WE96Y3VaTnZ2dm1Heno3N2pPUEhqK2ZiUnFQYkphZG1KVjlTRUEwVXdYNGYwWWZmNEkzaXR4THhnV3BVNHovNVQ0NXhETU80d0FWZTVWVWEwTUN6emFkOFNqdmFlWnFqQmpHSXpXejJZOVZGVzdObURhTkdqY3JYeVN4WDcvVHAwd3daTXVTS1QxR1h0UjNzWURqRFBkK3JyV250RlVKdjRBWmU0aVhPY1E3RE9NVXBudUdaRW9kUWdORFFVTzY0NHc0bVRKaEFYRndjNzczM0h1UEdqU01xU21lV3I0YWFsVVFDa0g5bi9oWDV5VVc3YUgrMXYxcHphMjdWckpxRldJalhQT0FZMXRmNjJoZjJoWjJ6YzVacG1YNnROeVVseFhyMjdPazE3N3I0eHFlZmZtb2pSb3d3bDh2bDcxSXN5N0xzdkoyM2Ird2JHMlNEOG4xUGhsaUlWYldxMXNTYTJKL3R6M2JlenBkSlhYdjM3clcvL3ZXdlpYS3M4c1RmUDNQTEQ4MDFIeWlDKzlRODZwcVh3SFdKUzd6THUveVpQM09FSTF6aUV0bGtlMjNUaHo0OHpkTjBwQ05WcUVKWUdmWVB2djc2Nit6ZnY1Ky8vT1V2WlhiTWlpSTdPNXNoUTRidytPT1BjOWRkZDVYcHNWMjR1TVFsdHJLVjZVd25qaml2OVNHRVVKbkszTWlOVEdRaUQvRVExZERkQjRKQkl4cVJTT0svMWF6a0N6bzFIeWlDKzlSOHpzeEtJb0dvQ2xWNGhFZll5MTdTU1BOY1kzb2J0MUdOYW9RUXdoZDhRVi82VW9NYWhCTk9YL3J5QlY5d252TUZkdTM3MHFwVnEramJ0Ni9uejluWjJienp6anNNR1RLRURoMDZNR0RBQVBidTNRdTRaOFNaTzNjdWd3WU44cXliUDM4KzJkbnVZTDF6NTA2aW82UFp1SEVqRHp6d0FCMDdkdVMrKys3enZQN3h4eDluNnRTcFhzY2ZQMzQ4TTJmT0JDQWpJNE1aTTJiUXMyZFB1blRwd3VUSmt6bC8vcnpYdnBjdFcwYXZYcjJZTldzVzRMNVg1ZTkrOXpzNmRlckU0TUdEZWV1dHQ0aU9qaVlqSTZQRSt5eXMzdUkrajZMMkRSQVNFa0t2WHIzeXpYRmZHckxJSW8wMHZ1WnJCakdJTU1Lb1RuVzYwWTA0NGdnaGhLcFU1V1p1Wmphek9jYzVMbkNCZ3h4a0loTVZRb09JWmxZU0NUUTVwNVpFZ3RFbHUyUnYycHYyQy90Rm9hZnllMXR2Kzl3KzkvbXAvTk9uVDV2VDZiU0RCdzk2bHMyYU5jc0dEeDVzMjdkdnQ4ek1URHQwNkpEOStPT1BabVkyWmNvVUd6RmloTzNmdjk4eU16UHR1KysrczVpWUdKczdkNjZabWUzWXNjT2NUcWRObWpUSlRwNDhhV2ZQbnJVSkV5WlliR3lzbVptdFdyWEt1bmZ2YmhrWkdXWm1kdXJVS1d2YnRxM24rTTgrKzZ5TkdUUEdrcEtTTENVbHhjYU5HMmRUcDA3MTJ2Zmt5WlB0L1BuemR1N2NPVE16bXpoeG9vMGRPOVpPbmp4cEowNmNzTkdqUjV2VDZiVDA5UFFTNzdPd2VvdjdQSXJhZDY2VksxZGE3OTY5ZmZaM2xpdlRNdTI4bmJldjdDc2JZQU1LUGRYZTFKcmFISnRqRit5Q3oyc1EvMGl3Qk1NVVJIMURwK2JGRjR5eGI5Z2IvdjYzUWNRbkx0a2xXMkFMaWd5bXZheVhyYkpWMXh4TTkrN2RhMDZuMDg2ZVBXdG1acW1wcWRhdVhUdmJ2SGx6dm0xVFVsSXNPanJhdG0vZjdyVjg2ZEtsMXFkUEh6UDdLZGdkT1hMRXMzN2R1blVXSFIxdExwZkwwdFBUclh2Mzd2YlZWMStabWRtaVJZdHN6Smd4Wm1hV25KeHMwZEhSdG4vL2ZzOXIxNjVkYTEyN2R2WGFkOTVyV1pPVGs4M3BkTnF1WGJ1OGpwY2JSRXU2ejhMcUxlcnpLRzdmdWJaczJXSk9wOU15TTYvdEY0aE15N1J6ZHM2K3RDOHR4bUtLREo2djIrdDIwUzVlMC9Fa3NQbjd4Mjc1b1NBYUtJTDdCbXdPNWo5c0QydUtUeWtYS2xPWjMrUThBRExJWUFsTG1NTWNEbkNBczV4bFRjNGpWMWU2OGdSUDBKbk8xS0lXVlNqWkxEVzVQODl5SjJrNWV2UW9McGVMNXMyYjU5djIyTEZqbUJsTm1qVHhXaDRWRlVWeWNyTG45RHpBRFRmYzRIbGVvMFlOekl5c3JDd3FWYXBFLy83OStmenp6K25XclJ1ZmZmWVo5OTkvUHdCSlNVbVlHYkd4c2ZtT25iZWJ2MkhEaHA3blNVbnUyMmMxYnR6WTYzaDUxNWRrbjRYVlc5VG5VZHkrdzhQRGdaOCsyeXZORHVta2M0WXpiR0lUci9FYXExbnR0VDZVVUs3bmVuN096eG5QZUI3Z2dSTC92WXVJQkpyZ0RxSWk1VmdsS3ZITG5BZjhGRXhmNTNYaWllY3NaL2ttNTVHckMxMTRnaWZvUXBjaWcybmR1blVCOTYyR2F0U29RZTNhdFFFNGN1UUlMVnEwOE5xMlhyMTZBQ1FrSk5DeVpVdlA4c1RFUkNJaUlnZ0pLZG1sNWtPR0RHSGN1SEhFeDhmejczLy8yM045YXAwNmRRQ0lpNHNqTWpLeTBOZm5uZG13ZW5YM0xZUk9uRGpoZVo3M0hwVWwzV2RoaXZvOFNycnZVNmRPVWJObVRVOHdMVXplNFBsbi91ejFpd2I4RkR5YjBJUkhlWlJmOGtzcVUvbUszNU1FUDgyc0pPV1JtcFZFZ2tSdU1QMldiem5GS1M1d2dVVXM0azd1NUFadUlJd3cxcktXRVl5Z0FRMm9TbFc2MElVUCtaQWtrcmpFVDFNcDFxdFhqL3IxNjdObnp4NEFJaUlpNk5hdEc5T21UU00rUGg2WHk4WCsvZnM1ZXZRb2RldldwWGZ2M2t5Yk5vMERCdzdnY3JuWXRXc1g4K2JOWTlTb1VTV3V2MFdMRmtSR1JqSno1a3hpWW1Lb1hMbXk1OWhPcDVOWnMyWngvUGh4WEM0WDhmSHhiTnEwcWRCOU5XclVpSnR2dnBuWnMyZVRtcHJLMGFOSFdiaHdvV2Y5MWV3enI2SStqNUx1ZTgrZVBmbENMTGlENTNHT3M1emw5S1kzVmFoQ0pKRU1ZUWhyV0VNWVlkekFEYlNsTFcveEZtbWtjWnJUYkdZenYrYlhDcUVWbUpxVnBEd0s3aUFLWXhld3dOODFpUGhGT09FOHdBT3NZNTBubVA0UC84T2QzRWxkNmhKR0dPdFk1eFZNTzlPWkpTd2hpU1I2OSt2TkYxOTg0ZG5mdEduVGFOV3FGZVBIajZkTGx5NU1uVHFWOVBSMEFKNS8vbm1pbzZONTdMSEg2TlNwRTg4OTl4eWpSNDltNU1pUlYxVHprQ0ZEMkxwMUsvZmNjNC9YOHVuVHB4TVNFc0x3NGNQcDNMa3pVNmRPTGZhVTl2VHAwemw5K2pUOSt2WGp2LzdydjdqNzdyc0JQRk0rWHMwKzh5cnE4eWh1MzJiR21qVnI2TmV2bnlkNExtTVp2ZWhWYVBCc1J6dmU1bTNTU09NVXA5ak1ac1l3UnNGVFBCSklBRFFhS3VWTGNOOUgxQmo3Qm0rOCtUQVArN3NTa1lDVFJSYkxXTVlDRnJDYjNSem5PT21rZTlhSG53Nm4xYjJ0aVAxYkxNTnVIa1lra1ZjMGEwNmdXYjU4T1gvOTYxOVpzV0tGWCt0SUk0MlBQLytZZCtlOVMvb0g2YXdOWCt1MVBweHdJb2pnVm03bE4veUdlN2lIU2xUeVU3VVNiQng1cjFHUmE2RDdpQWFLb1ArR1ZoZWhTTWxra2NWeWxqT2YrWjVnV3UyZjFhaS9xRDd4QytLeE1LTXRiUm5IT0xyVFBlQ0Q2Wm8xYTJqZXZEbVJrWkhzM2J1WFo1NTVoa0dEQnZISUk0K1VhUjFwcEpGRUV0L3lMVy93Qmh0VE50SjhUSE4rZU9rSEx0eDJ3U3Q0UHNSRDNNTTloRlAwZGFNaWhWRVE5UlVGMFVBUjlOL1FDcUlpVnllTExEN2xVK1l6bjEzc3lqZGlDdENXdGp6Q0kvU2dSOEFGMDdmZmZwc1BQdmlBbEpRVTZ0YXR5NkJCZzNqNDRZY0pEUTB0MWVQbURaN3ptTWUzZk91MXZoS1ZxRTk5YnVNMkh1SWg3dVp1QlUveENjMnM1RXNLb29FaXVJT284ZVpEUERSMlB2UDlYWWxJME1zaWl6amltTTk4ZHJLendHQWFUVFRqR0VjUGVoQkJCRFdvVWNqZXlvL2M0TG1PZGN4akh1dFo3N1crRXBXSUlNSVRQSWN4VE1GVFNvVWo5MGUySThoL2RnY0VCZEZBRWR6ZnpJYmwrWStJK0pBTGx5ZVk3bUJIZ2NIVWlkTVRUQ09KTEJmQk5EZDRybVV0ODVqSEJqWjRyYzhiUE1jeWxxRU1WZkNVTW5HRUl6U21jUlFPL3UzdldvS2ZnbWlnQ1BZZ3FtWWxrVExpd3NVWGZNRkNGcktWclNTUXdFVXVlbTNUaWxhTVpqUTk2Y2xOM0VSdGF2dXAycEk3eTFrT2M1aHYrSVozZUljdGJQRmFYNFVxUkJIRjdkek9nenhJRERHRTZSYk00aWU2UnRSWEZFUURSZEIvUStzYVVSSC9jT0ZpTmF1OWd1a0ZMbmh0RTRqQnRDVEJzekdOYVUxclJqR0t1N2hMd1ZNQ2hvS29yeWlJQm9xZy80WldFQlVKRE5sa3M1clZ2TXU3aFFiVGxyUmtOS1BwUmEreUpSa0FBQUFnQUVsRVFWUXlDNmE1d2ZOcnZ1WWQzbUVyVzczVzV3YlAyN25kRXp4REtkMkdKNUdyb1dZbFgxSVFEUlRCSFVUVnJDUVNzSEtENlVJV3NvVXRoUWJULytBL3ZJTHB0ZlJoR0pZdmVHNWptOWMydWNIekR1N2dRUjVVOEpTZ29XWWxYMUlRRFJUQi9jMnNaaVdSb0pGTk5tdFp5d2Q4d0NZMnNaLzluT09jMXpiTmFjNUlSdEtUbnR6R2JkU2pYcEUvY3czak5LZlp4ejYrNGlzV3M1aGQ3UExhNWpxdW96bk5pU2FhKzdpUG52UlU4SlNncEdZbFgxSVFEUlRCSGtUVnJDUVNwTExKWmgzcitJQVAyTWpHUW9QcC9keFBMM3B4SzdkU24vb2xEcDV0YWN0OTNFY1BlaWg0U3JtaGEwUjlSVUUwVUFUOU43U3VFUlVwSC9JRzA5d1IwMVJTaTMxZDN1QjVQL2ZUZ3g2RUVGSUdGWXVVUFFWUlgxRVFEUlJxQlJXUmdCQkNDRjF6SHVBT3B0L3lyZGVJYVNxcG51RFpqbmJjei8xMHA3dUNwMVFJaldnRXhoRTFLMGw1RXR4QjFIaHpMR05SczVKSStSTkNDRjF5SHVDK0hyUnRkRnNBdG16WlV0UkxSY3FsUkJJQkd2bTdEaEZmQ3ZaaGhMRUxXT0R2R2tTa0RLaFJXQ3E2QkJJQWpZWksrUkxzUWZUaE4zakQzeldJaUlpVXVpaWlVTWU4bERmQkhVUWR6RmZIdklpSWlFaHdDdTRnS2lJaVVrRjRtcFZFeXBIZ0RxSTV6VW9pSWlMbG5acVZwRHdLN2lDcVppVVJFYWtnMUt3azVWR3dCMUUxSzRtSVNJV2daaVVwajRJN2lLcFpTVVJFUkNSb0JYY1FGUkVScVNEVXJDVGxVWEFIVVRVcmlZaElCYUZtSlNtUGdqdUlxbGxKUkVRcUNEVXJTWGtVN0VGVXpVb2lJbElocUZsSnlxUGdEcUpxVmhJUkVSRUpXc0VkUkVWRVJDb0lOU3RKZVJUY1FWVE5TaUlpVWtHb1dVbktvK0FPb21wV0VoR1JDa0xOU2xJZUJYc1FWYk9TaUloVUNHcFdrdklvdUlPb21wVkVSRVJFZ2xad0IxRVJFWkVLUXMxS1VoNEZkeEJWczVLSWlGUVFhbGFTOGlpNGc2aWFsVVJFcElKUXM1S1VSOEVlUk5Xc0pDSWlGWUthbGFROEN1NGc2bTVXeXZaM0dTSWlJcVVwbTJ3TTA4ODdLWGVDTzRpNkphU1M2dThhUkVSRVNzMDYxbEdWcW1EOHc5KzFpUGhTY0FkUjQ4Ym1OTC9ZbDc2YzQ1eS9xeEVSRVNrVlNTUmhHTUJGZjljaTRrdkJIVVRCRlUvOGpZYzVuRmFKU3RuZy9xMXhLRU9aem5UUFJscW1aVnFtWlZxbVpjRzJyRC85ZVpWWEFXd0VJK0k2MEtFTjhCUWlFa0NNMnpCNm0xa0RNK3YvYS92MXl4aDJrOTIwenN5R21Oa1FMZE15TFNzZnk1eE9wem1kVGd1RVdyUk15OHBpMmMvc1p4dk5UTGRzOGpuN0VzekF1dnU3RWlsdmpBWVlRekRhYXBtV2FWbjVXcFliUkFPaEZpM1RzakphMWc0cEJRcWlJaUp5aFR4QlZFVGttaWlJQm9wZ3YwWlVSRVJFUklLVWdxaUlpSWlJK0lXQ3FJaUlpSWo0UlppL0N4QVJLY3dkZDl3eDJ1Rnd2SEw1OGpadDJpVG5QbmM0SExPMmJ0MzZ4N0t0VEVSRWZFRkJWRVFDVm1obzZEZG1WdnZ5NVE2SG8zYWU1OHZMdGlvUkVmRVZuWm9Ya1lDMVpjdVdRMmEydmJEMVpoYS9aY3VXbldWWms0aUkrSTZDcUlnRU5ETmJWTmc2aDhPeG9peHJFUkVSMzFJUUZaR0FscFdWRlZmWXVxSkNxb2lJQkQ0RlVSRUphTHQyN2RvTDdDOWdWY0syYmR1MmxIVTlJaUxpT3dxaUloTHdDaG41WEFsb2xpVVJrU0NtSUNvaUFjL004blhHbTluLytLTVdFUkh4SFFWUkVRbDQyN2R2Lzg3TUR1ZisyY3grM0xadDIxby9saVFpSWo2Z0lDb2l3Y0NBeFhuKy9BV1E3YWRhUkVURVJ4UkVSU1FvT0J5T3BYbWV2Ky9QV2tSRXhEY1VSRVVrS0d6ZHVuVXprQVNjM3JwMTZ4Zitya2RFUks2ZHB2Z1VrV0RoY2pnYy81T2RuZDBBeVBKM01TSWljdTBVUkVVa2FMaGNydVVoSVNGMS9GMkhpSWlJaUZRSUZnWFdHK3dsaHlQVEhJNTBBM3NUYkRCWU03QlFmMWNvSXNIR3ZnUXpzTzcrcmtSRVJBS0doWUhkQ2pZTTdHOWdLVGsvTElyNnlnRDdCR3dVMkIxZzEvbjdYWWhJb0ZNUURSUTZOUzhpZm1RMWdGdUEyNEY3Z1JndWE2S3NXeGVhTllPT0hlSHV1NkYyYmZqa0Uvalh2eUErSGhJVENRZUc1WHpsN3ZkYjRHTmdQWEFBSENmTDV2MklpSWlJU0lDeUc4RGFnRTBFMjFEUUNHZGtwRm43OW1iUFBtdTJkNjhWNi9oeHM5ZGVNK3ZXemF4eFk3T1FrQUpIVFErQVBRL1dDZXhHTUllL1B3a1I4U2VOaUlxSWxIUG1BUHNaV0dld1A0SWR2andnaG9hYTNYU1RXWThlWm5Qbm1pVW5GeDg4aTVPUllmYkJCMlpEaDVvMWIyNVd0V3FCd2ZSTXpuV21mY0dhZ0lYNys5TVNrYktrSUNvaVVzNVlKYkNid2U0Q2V4c3M3ZklBZU4xMVpyZmRabmJmZldaTGw1cGxaVjE3OEN5SnRXdk54bzgzdStNT3N6cDFDZ3ltTHJCbFlDUEJmZ0ZXM2QrZnBvaVVKZ1ZSRVpFZ1o5ZUR0UUliRGZaNVFhZlo2OVkxY3pyTm5uelNiT1BHc2dtZEpYSHdvTmtMTDVqZGVhZlpqVGVhT1J3Rmh0T3RZTDhIYXd0V3o5K2Z0b2o0a29Lb2lFaVFzZG81SGUwVHdMWVZGRHpyMVROcjJkTHN1ZWZNdnYvZTMzR3o1TTZjTVpzengzMXQ2bzAzdWk4WktPRDlKZVJjWjNvSFdIMHd6VXduRXJRVVJFVkVBcGlGZ0VXQU9jRmVCdnZ4OG1BV0htN1dzS0ZabHk1bUN4YVlwYVg1TzA3NlRsYVcrOUtCb1VQTmZ2NXpzMnJWQ2d5bWFiaHZNZFVkcktINzBnUVJDUTRLb2lJaUFjUXE0NzV4ZkQrd1JianZ6Wm52K3M0bVRjeEdqREQ3N0RPejdHeC94OFd5dFhteit6clQ1czNOYXRVcTlKNm1uNFBGNWx3cnErdE1SUUtXZ21pZzBDMU1SQ29rcXdGRUFKMkJNVUMrZjR4cjE0YklTT2pmSDhhTWdkYXRDOTliWm1ZbWl4Y3Zac1dLRlNRa0pKQ2RuVTJEQmcxNDZhV1h1UFhXVzB2clRmaFZZaUlzWEFnZmZnaEhqOEtwVTVDZG5XK3ozY0E3d0dmQU1TQUZIRmEybFlwSWZ2WWw3bi8zZW9EaksvL1dJaUpTN2xrTnNNYTQ3OSs1NS9LUnZKQVE5eWhmczJabTA2YVpIVHRXOHBIQ2l4Y3YycGd4WTJ6MDZOSDJmLy8zZjVhZW5tNXBhV20yWWNNR08zejRjT2tOVVFhWXREVDNKUXB0MjVyZGNJTlpXRmlCSTZaSnVHOWxkU3RZTFYxbkt1SXZHaEVWRVNrbEZwclRXTlFTN0ZXdzVJS3U3NnhiMTZ4VEo3TjMzM1hmZS9OcXpadzUweDU0NEFGTFQwLzNYYW9yQjdLenpWYXVOQnMyekN3aXdxeEtsVUtuSjEwRTFzM2RtYS9yVEVYS2hvS29pSWlQV09XY0x1NWVZRXR3M3hQVEsvQlVyZXFlc1dqRUNMTTFhM3dYdGpJek02MUxseTcycjMvOXE4anRNakl5N1BYWFg3ZUJBd2RhKy9idExTWW14dDU4ODAxenVWeG1aclpqeHc1ek9wMjJiTmt5Njl1M3IvWHIxODgyYnR4bzc3MzNudlhvMGNQNjlPbGpYMzMxbGRlMmE5ZXV0WHZ2dmRjNmR1eG9FeVpNc0pTVUZNL3hObTdjYUxHeHNkYStmWHNiTkdpUWZmdnR0MTZ2WGJwMHFmWHMyZE5tenB4cFptYnA2ZWsyZmZwMDY5R2poM1h1M05tZWVlWVpPM2Z1bk84K3FCdzdkNW85L3JoWlZKUlpqUnFGWG1mNmRjNTFwZzNBcXZuN3UwdWtmRklRRlJHNVNuWWQ3aG1MUm9HdHZ6eklPQnhtTld1NnU3MmZlc3BzLzM2ZjV5bVBRNGNPbWRQcHRGT25UaFc1M1pRcFUyekVpQkcyZi85K3k4ek10TysrKzg1aVltSnM3dHk1WnZaVFFIemxsVmNzTFMzTm5udnVPZXZUcDQ5Tm16Yk4wdExTN01VWFg3U2hRNGQ2YlR0cDBpUTdmZnEwSFQ5KzNHSmpZMjN5NU1tZTQ2MVpzOFoyNzk1dDZlbnBObXZXTEJzOGVMRFhheWRQbm16bno1LzNoTTFubjMzV3hvd1pZMGxKU1phU2ttTGp4bzJ6cVZPbmxzWkg1dVhrU2JOWnM4eGF0RENyWGJ2STZVbWZ3ajBEVkUwMFBhbUlEeWlJaW9pVWdEbHlSandqY3NMSUR3VUZ6NnBWM2ZPc3o1amh2aWRtV2RtM2I1ODVuVTQ3VThSQlUxSlNMRG82MnJadjMrNjFmT25TcGRhblR4OHoreWtnSGoxNjFNek1ObXpZNFBYbnpaczNtOVBwdEt5c0xNKzJQL3p3ZzJkZnExYXRzaTVkdW5qdC8rTEZpN1pueng2Yk4yK2VPWjFPeTh6TTlMeDIzNzU5bnUyU2s1TXRPanJhOXVkSjdHdlhycld1WGJ0ZTNZZHlEVEl5ekJZdWRFOENVSzFhb2ZjelBRUDJDbGhUc0txNnpsVGthaWlJQm9vd2Z4Y2dJbmxaQ0ZBWmlBSWVCMzROZUoyZURRMkZLbFdnVlN0NDhra1lQdHk5ekI4YU5HaUF3K0hnNE1HRFJFZEhGN2pOc1dQSE1ET2FOR25pdFR3cUtvcms1R1N5ODdTYTE2cFZDNEJxMWR4dnVXN2R1Z0JVcmx3WkFKZkw1ZG0yZnYzNm51ZjE2dFhqd29VTFpHZG5FeElTd3V6WnMxbTJiQm10VzdmMnZEYnZjUm8yYk9oNW5wU1VoSmtSR3h1YnIvYk16RXpDdzh0dUd2cndjSGp3UWZkWHJxKy9oai8vR2I3NEFpNWRnc3hNcmdmK00rY0xJQnZzRStEUHdEYmdFamhjbCs5YlJDUVFLWWlLK0pXRkFWV0E5c0NUd09ETHQ2aFVDYXBXaFlFRDRmSEhvVk9uc3E2eGNEVnIxcVJEaHc2OCsrNjdoUWJSZXZYY3MyTW1KQ1RRc21WTHovTEV4RVFpSWlJSUNibTZBYjN6NTg5N0FtdENRZ0wxNjljbkpDU0V4TVJFM25ubkhaWXNXVUtUSmsxWXYzNDlxMWF0OG5xdHcvSFQyZTA2ZGVvQUVCY1hSMlJrNUZYVlVwcTZkWE4vNVRwMENPYk9oZmZlZzdObklUMmRFT0Rlbks4Y3RobDNNSTBETG9Jam8weUxGaEVwSVozU0VTbFRWZ21zRHRoRFlOdUJUT0Fjc0JvWTdIQzRSenNqSStHWlorRGYvNGIwZERoekJoWXRDcXdRbXV2cHA1OW05KzdkVEpvMGlZTUhEK0p5dVVoTlRlVmYvL29YaHc0ZG9tN2R1dlR1M1p0cDA2Wng0TUFCWEM0WHUzYnRZdDY4ZVl3YU5lcXFqenRuemh6UzB0SklTRWpncmJmZVl2QmdkNGJQeXNvQzNDT3hxYW1wdlAvKyswWHVKeUlpQXFmVHlheFpzemgrL0RndWw0djQrSGcyYmRwMDFiV1ZwcHR2aGovOUNZNGZkNCtRcHFiQ2E2OUJzMmJ1WDFoeWNuMDdZQkZ3QmtqSFBUUFcvOHU1dHJpS3JqTVZrVUNoSUNwUzZ1eDZzTWxneDRGMDREUXdIN2c5ZDR1Zi9jd2RKdExTNE9KRk9IWU0vdmhIeUhNR09XQkZSVVd4YU5FaXFsZXZ6dU9QUDA3SGpoMFpOR2dRaXhZdElpek1mZExsK2VlZkp6bzZtc2NlZTR4T25UcngzSFBQTVhyMGFFYU9ISG5WeDIzZHVqWERoZzNqd1FjZnBGT25Ub3dkT3hhQW0yNjZpWkVqUi9MVVUwOHhhdFFvN3J6enptTDNOWDM2ZEVKQ1FoZytmRGlkTzNkbTZ0U3BtQVhIZmVkcjFJQ0pFMkgvZnJod0FUSXpZY2tTY0RxOU5tc0F2QUFrQWhlQk5MQTVZRGVWZmNVaUlpSlNpdXdXc1BrVU1FMW03bGUzYm1iTGxsVzhhVEo5SWJmaEtLMDhUVzVmeXJadU5SczVzdERtcDl5dk9MQ3UvdjYvUjZSc3FGa3BVR2hFVk9TYVdYK3dmLzcwQTUxNDRDRWdITndOS0tOR3djNmRQMjN4MVZjd2VEQTRkSUpVeWtDYk52RCsrNUNWNWY3K1MwcHlYL3B4L2ZWZW13MEF2czRUVFBlQi9WbzMyUmVSMHFSbUpaR3JZdThDQlY3Z1dMdTIrMVRwaEFsd3d3MWxYSlpJQ1VSRXVDLzkrT01mM1grK2RBa1dMb1FaTTl6TlVEbWFBMzl6ZnhuQWZ0eDNkTWhsaGZ5M3FIVlhzbzJ2OWxlV3gxTHQvajNXbGV5dktSSVFOQjRqY2xYc0RPQTFubFN0R3Z6bU4vRGIzOEpOTi9tbktwRnJjZllzL1BXdjhPcXJjT0tFdjZzUktST2R3TEhCMzBWVVpBcWlJbGZGcWdBZCtlbVdTMTZYdVlTSHV6dVkrL2QzMyt1ekJQMHlJbVh1NEVINHkxL2NwKzNQblhQZm9hRUFtNEJYY2Q4S0tpSm5tYU1VLzF1YSsxYnQ1YlAycTMwUHA0QzU0QWlPenNSeVNrRlU1SnA1YmtML00yQTg4QnVnWnQ0dGNtOUMzN0xsVHplaEQ5T0ZNVktHY3E5TmZ2VlZXTFBHSFRvek0vTnRsZ1VzQVY0RGRxR2I0NHVJaUFRanF3eFdEK3dKc0lPWGR5ZzdIR1pWcXBnMWFtVDI0b3RteFV6VlhtcFdyMTV0RHo3NG9HVmtaUGluZ0hMbzFLbFRObmp3WUs4cFEvM2g0a1d6di8zTnJIWHJJcWNMUFEzMkV0alBjVThYcXNFSkVSR1I4c2VxZ2QwSTlrdXdkUVVGMHhvMXpHNjZ5ZXpKSjgzMjdpMzlvSktTa21JOWUvYjBtbmRkZk9QVFR6KzFFU05HbU12bEtyTmpKaVdadmZTUzJXMjNtZFdxWlJZU1VtRHdqQWY3YlU3d3JLSGdLU0lpVWlGWnBad1IwNjVnNzFIQVBVZXJWaldMakRTNzkxNnpMNzd3L1QxSDU4eVpZeE1tVFBEdFRzWE16Rnd1bHcwY09OQSsrK3l6VWp2R2poMW00OGU3UjlXclZ5LzAzcUJmZ04wTDFzQTk0aWtpSWlLU2o0V0ExUUw3QmRqTFlNY3ZEeFhoNFdZMzNHRFdycDM3bE92Rmk5Y1daQVlQSG16TGxpM3ovTm5sY3RuYmI3OXRnd2NQdHZidDIxdE1USXp0MmJQSHpNd3lNakxzOWRkZnQ0RURCM3JXdmZubW01NFJ2OXliekcvWXNNRmlZMk90UTRjT05tTEVDTS9ySDN2c01ac3laWXJYOFI5OTlGR2JNV09HbVptbHA2ZmI5T25UclVlUEh0YTVjMmQ3NXBsbjdOeTVjMTc3WHJwMHFmWHMyZE5tenB4cFp1NFIzZC8rOXJmV3NXTkhHelJva1AzdGIzOHpwOU5wNmVucEpkNW5ZZlVXOTNrVXRlOWNmL3JUbit6Sko1Kzh0cjhrVHkxbXk1ZWJEUmhnRmhIaHZxeWpnTkI1RWV4dHNFNWdkY0hDL2YxZExTSWlJa0hMcW9ORmdUMEd0dlB5NE9Gd21GMS92ZGt0dDVoTm5XcVdtRmp5WUhQNjlHbHpPcDEyOE9CQno3SlpzMmJaNE1HRGJmdjI3WmFabVdtSERoMnlIMy84MGN6TXBreVpZaU5HakxEOSsvZGJabWFtZmZmZGR4WVRFMk56NTg0MXM1K0MzYVJKayt6a3laTjI5dXhabXpCaGdzWEd4cHFaMmFwVnE2eDc5KzZlYTFGUG5UcGxiZHUyOVJ6LzJXZWZ0VEZqeGxoU1VwS2xwS1RZdUhIamJPclVxVjc3bmp4NXNwMC9mOTRUK0NaT25HaGp4NDYxa3lkUDJva1RKMnowNk5GZVFiUWsreXlzM3VJK2o2TDJuV3ZseXBYV3UzZnZrditsNUpHYWFqWjNybG1iTm1aMTZwaUZoUlVZUEg4RWV4NnNlYzR2TVpxZ1JFUkVSRXFMMVFDN0dXd2syS3FDVHNYV3J1MitSbkRpUkxOdDJ3b1BPbnYzN2pXbjAybG56NTdOQ1Q2cDFxNWRPOXU4ZVhPK2JWTlNVaXc2T3RxMmI5L3V0WHpwMHFYV3AwOGZyMkIzNU1nUnovcDE2OVpaZEhTMHVWd3VTMDlQdCs3ZHU5dFhYMzFsWm1hTEZpMnlNV1BHbUpsWmNuS3lSVWRIZXpYM3JGMjcxcnAyN2VxMTc3elhzaVluSjV2VDZiUmR1M1o1SFM4M2lKWjBuNFhWVzlUblVkeStjMjNac3NXY1RxZGxabWJtMjhmbEVoTE1YbmpCSFR6cjF5LzArczZ0WUJQQWJnT3JvK3M3UmFRODBBMWtSSUtHNHh4d0RqZ0VMSFpmWjBwOTRCYmNzenpkbjVKQzFaUVUyTHZYZlgvSTY2NkQrdlhoamp0Z3pCZ1lPQkJDUXNETWZkczhSODRjbzBlUEhzWGxjdEc4ZWZOOFJ6MTI3QmhtUnBNbVRieVdSMFZGa1p5Y1RIWjJ0bWZaRFhtbWtxcFJvd1ptUmxaV0ZwVXFWYUovLy81OC92bm5kT3ZXamM4Kys0ejc3NzhmZ0tTa0pNeU0yTmpZZk1mT3pITi9vWVlORzNxZUp5VWxBZEM0Y1dPdjQrVmRYNUo5RmxadlVaOUhjZnNPRDNlZkVjLzliSE0vNjd3MmJJQzMzNFl2djNUZk9QN01tWHliWkFPZkFXOERXNEVUNEVqTHQ1V0lTSkJURUJVSldvNE1JREhuNjE5Z3Z3SHE0cjZmNlhEZ3diUTBHdjN3QS96d0EzenlpZnZlcFJFUkVCVlZGNENFaE5PMGJGbUQyclZyQTNEa3lCRmF0R2poZFpSNjllcmxiSnRBeTVZdFBjc1RFeE9KaUlnZ0pLUmtaNFNIREJuQ3VISGppSStQNTkvLy9qZDkrL1lGb0U2ZE9nREV4Y1VSR1JsWitMdDEvRFFBV0wxNmRRQk9uRGpoZVg3OCtISFArcEx1c3pCRmZSNGwzZmVwVTZlb1diTW1Ea2M0SDMza0RwNjdkcm1ENThXTCtUWS9CeXdHM3NQOWk4WUpjT1MveTZlSVNEbWphNHBFeWcxSE5qaE9nR01iT1A0QWppaWdObkFyTUE3WW1KVUZSNC9DK3ZYMXlNeXNUNDhlZTZoWEQvcjFpeUFpb2h0VHBrd2pQajRlbDh2Ri92MzdPWHIwS0hYcjFxVjM3OTVNbXphTkF3Y080SEs1MkxWckYvUG16V1BVcUZFbHJxNUZpeFpFUmtZeWMrWk1ZbUppcUZ6WlBXMTVSRVFFVHFlVFdiTm1jZno0Y1Z3dUYvSHg4V3phdEtuUWZUVnExSWliYjc2WjJiTm5rNXFheXRHalIxbTRjS0ZuL2RYc002K0lpQWk2ZGV2R3RHbjVQNC9pOXAyY0RMTm53K1RKZXpoNXNnVlZxN29uTUlpTGc0UUVUd2c5Q0R3TDNJNTdWTHNXT0I0R3g5ZmdPS29RS2lJaUl1V1FWYy9wekgvZ1p6OTc1ZEROTi85bmR1NDFpS0doYWRhbzBSL3Q5dHQ3bTlQWjBicDJIV2tmZlhUSXpNd3VYcnhvTTJmT3RMNTkrMXE3ZHUzczdydnZ0aVZMbG5pdWNjeTk1akl0TFMzZnN0em1JVE96aFFzWG10UHB0UGo0ZUs5ckpFK2ZQbTFQUGZXVWRlblN4VHAwNkdDeHNiRzJZY09HUXZkdFp2Yjk5OS9iZ3c4K2FCMDZkTEJmL2VwWDl2SEhINXZUNmZSMDhsL3BQaSt2TnkwdHpmNzR4ejlhNzk2OXJXUEhqalp5NUVnN2RPaFF2bjIzYjkvQmV2YU10ZmJ0TjlpTk43cWJ5Q0RiV3JRWVlqZmNzRFQzK3M3MU9kZDN0Z0c3b2ZpL0p4RVJFWkh5TGZMMjI3dW5YSGZkd2J2QStvUE5CenR6ZVpOTXRXcG10OTdxdnAvcGh4K2FsYUQzeGkrV0xWdG1NVEV4cFhxTTdHeXpMNzgwZS9oaDk0eEZ0V3NYMkZTVVdhdlc1NXRhdExqN1IwaHZEWGFkdi8raVJVUkVSQUpPblRwMTdtdldyTmw2SU9lZWsrYkltUUdxSTlnVXNQMlhCNjNRVVBjTVVEMTdtczJaWTNieVpLbG12MEt0WHIzYUVoTVRMU3NyeTNidTNHbURCZzJ5ZWZQbStmUVlGeSthTFY1c05uU29XYk5taGQ2Lzh6alliTERlN2htTFRqWm8wYUxGZ1dyVnFrWDc5UzlYUkNRSTZQWWZJbElNcXcxRUFSMkJCNEJ1bDI4UkdRbU5Ha0dmUGhBYkM2MWFsWDVWYjcvOU5oOTg4QUVwS1NuVXJWdVhRWU1HOGZERER4TWFHbnJWK3p4NkZCWXZocVZMM2RkekhqMEtMbGUrelhZRDd3TmZBSWR4TnhibGI0MFhFWkZpS1lpS3lCV3k2M0RmTXVwMjRHNWdBSjRSVmJjNmRhQlpNMmpYRHU2OUY3cDFBMGNBL211ell3ZDgvREY4OVJYRXg4T1BQeGE0MmRmQXg4QW1JQjRjcDh1eVJoR1I4aXdBZnpTSVNIQ3hNS0FKMEF3WWlEdWNSdVRkb2tvVnVPVVdhTkVDN3I0YmhneHhMeXRMMmRtd1pnMTg5QkZzM2VvT25nWGN2L01pc0F4WWludms4d0E0OHQ5c1NVUkVmRUpCVkVSS2dmME1kekR0RHR3RGVKMnNkemlnU1JObzJoUmlZdUNlZTl5bjluM3AzRG40eHovY1gvdjN3NEVEa0pHUmI3TkU0Qk5nSmJBZitNRjlHeXdSRVNrTENxSWlVZ2FzTnU3VCtXMXhCOVBlbDI4Ukdla2VOZTNhMVIxTW82K3cxZWY3NzkwMzdmLzhjL2RvNStIREJXNjJEZmRwOW05d24yWS9kbVZIRVJFUlgxSVFGUkUvc0NxNFIwbGJBM2ZodnM2MFd0NHRhdFZ5TnoyMWJldWVtclJuVC9mMHBMbTJiSEhmSlA3YmIySG56Z0t2Nzh3RzFnQXJnQzNBVG5Da2xOWTdFaEdSSzZjZ0tpSUJ3cHJqRHFlOWNWOXI2bld5UGp3Y1dyYUV5cFZoeng1SVRjMjNnN080NTJkZkJYd0g3TTZaQmxWRVJBS1VncWlJQkNqN0dlNWdlaWZ1WU9xOGJJUHZnVGpnUzJBbmNGQzNVUklSRVJHUlVtRFhPNTFPY3pxZEJoYnA3MnBFUk9UYWhSUy9pWWhJSUhDY3pmTTh5WDkxaUlpSXJ5aUlpb2lJaUloZktJaUtpSWlJaUY4b2lJcUlpSWlJWHlpSWlvaUlpSWhmS0lpS2lJaUlpRjhvaUlxSWlJaUlYeWlJaW9pSWlJaGZhR1lsRVFsWXJWdTNiaDRXRm5aVG5rVXJjLzU3VjU1bHg3WnUzYnFqN0tvU0VSRmZDZk4zQVNJaWhRa0pDV2tLZkZyQXFwVjVubzhCRkVSRlJJS1FUczJMU01ES3pNejhKNUJWeENaWnFhbXA3NWRWUFNJaTRsc0tvaUlTc0hidjNwMWhadjlieENackRoNDhtRjVtQlltSWlFOHBpSXBJb1B1Z3NCWFoyZGxMeXJJUUVSSHhMUVZSRVFsb0owK2VMT3owdkNzN08xdW41VVZFZ3BpQ3FJZ0V0TVRFeEl0bWxtL2swOHpXN05peEk4MGZOWW1JaUc4b2lJcEl3SE00SEI4V3NQampNaTlFUkVSOFNrRlVSQUplZW5yNjUzaWZubmVkUFh0V3ArVkZSSUtjZ3FpSUJMemR1M2VmQno3SnMraXI3Ny8vL3F5LzZoRVJFZDlRRUJXUm9KQzNROTdNL3VIUFdrUkV4RGNVUkVVa0tKdy9mMzRWa0FGa1ptUmtMUEozUFNJaWN1MFVSRVVrS0J3OGVEQVZXR0ZtMys3ZXZUdlozL1dJaU1pMTAxenpJaEkwek93RGg4UFJ3TjkxaUlpSWJ6ajhYWUNJRkM4Nk9ycEJkbmIyQXc2SFl3RFEyc3pxT0J3T25kR29RTXpNZ0JTSHc3RUhXSm1kbmIxbysvYnRoLzFjbG9qSU5WRVFGUWxzNFU2bjh5a3ptK0p3T0NyNXV4Z0pLSzdzN093L25UbHpac3JodzRjditic1lFWkdyb1NBcUVxQmF0R2hSdlhMbHloOEMvY1BDd3VqVnF4Y0RCZ3lnWmN1V1hILzk5WVNFYUVDMElqRXpVbE5UMmJ0M0x5dFhybVRWcWxWa1pHUmdacHN2WHJ3WXMyL2Z2dFArcmxGRTVFb3BpSW9Fb0JZdFdsU3FYTG55Y3FCZm8wYU5tRGx6SnJmY2NvdS95NUlBa3BpWXlOTlBQODIrZmZzd3MvOXp1Vnc5Tk9XcGlBUWJEYW1JQktCS2xTcjlBZWozODUvL25MLy8vZStGaHRDZE8zY1NIUjN0OVhYZmZmZHgvUGh4aGcwYlJuWjJkcG5VbTF0SFJrWkdnZXRmZWVVVit2VHBRL3YyN2ZubEwzL0p6cDA3ODlYZnRtMWJldmJzeWZqeDQxbXpaazJaMUIzTUdqWnN5RnR2dlVYcjFxMXhPQnh0UTBORFgvTjNUU0lpSWhMazJyUnA4d3VuMDVuZHBVc1hPM3o0c0JWbHg0NGQ1blE2TFMwdHJjanRFaElTYk5pd1laYWVubDZpNVZjcXQ0N0M5dlBQZi83VHpwNDlhNm1wcWZiODg4OWJ2Mzc5TERzNzI2dis3T3hzUzA1T3RsV3JWdG13WWNOc3lwUXA1bks1cnJnV1g3Mm5RRGxPY1U2ZVBHbTlldlV5cDlOcGJkcTA2ZTd2NzE4UmtTdWhFVkdSd1BQL0FNY2pqenhDNDhhTmZiTERzMmZQY3VUSWtSSXY5N1UrZmZwUXMyWk5hdFNvUVV4TURHZk9uTUhNdkxaeE9CelVybDJiZnYzNjhlNjc3N0pseXhiKzkzLy85NHFQVlZidnFheU9VNXk2ZGVzeWFkS2szRC8rdHo5ckVSRzVVZ3FpSWdFa09qcjZWb2ZERVZ1dlhqMWlZMk92ZWorNXA3d3ZYTGdBd09qUm93SG8xS2tUMGRIUm51MEtXNTZSa2NHTUdUUG8yYk1uWGJwMFlmTGt5WncvZjk2elBqVTFsYWVlZW9vNzc3eVRRWU1Hc1hIanhtSnJNak9Ta3BKNC8vMzNHVEZpUkpITlZqVnIxdVNYdi93bEgzMzBVYUhiTEY2OG1INzkrdEdwVXlkbXpacFY1SHZLL1R5V0xWdEdyMTY5bURWclZyN1BLTzkydVpjWVpHZG44ODQ3N3pCa3lCQTZkT2pBZ0FFRDJMdDNiN0hIS1d5ZkJkVlJrcys3T1AzNjlhTkpreVk0SEk3dVRxZXphNGxmS0NMaVp3cWlJZ0hFek80SEdEcDBLS0dob1Q3Yjd6dnZ2QVBBK3ZYcjJiSmxTN0hMWDN6eFJmYnQyOGZpeFl2NTlOTlBTVWxKNFU5LytwTm4vWlFwVXpoNzlpekxsaTNqblhmZVlmMzY5VVVlZitQR2piUnQyNWFCQXdmaWNybVlPSEZpc1RYZmNzc3RIRDU4dU1EclhCTVRFNWs1Y3lZdnZ2Z2lxMWV2SmlZbXB0ajNsRnZIOHVYTEdUZHVYTEhIQjNqMTFWZjUrT09QZWVHRkYxaTNiaDF6NXN5aFZxMWF4UjZuT0pmWFVkem5YUnlIdytINXhjWE0vdU9LaWhFUjhTTUZVWkhBRVFMODJ1RndjTTg5OTF6UkM3dDI3ZXBwK3NrN09uZzFVbEpTV0xGaUJmLzFYLzlGUkVRRXRXclY0bGUvK2hXclY2OEdJRGs1bWErLy9wb25uM3lTdW5YclVyZHVYUjU2NktFaTk5bWhRd2MyYjk3TWtpVkxTRTVPNXIvL3UvZ3p5RmxaV1lTR2hoWTRjaG9lSG83RDRTQXBLWWxxMWFyUm9rV0xFcjIzVWFOR2NkMTExMUc5ZXZWaXR6MTM3aHdmZlBBQnp6MzNITGZmZmp0aFlXRTBhZEtFQmcydWZXS252SFVVOTNtWFZQLysvYnJuY1dFQUFBaUdTVVJCVkhNL2wrRk5temF0Zk0xRmlvaVVBVTN4S1JJZ1dyZHVmUWNROWZPZi81eUlpSWdyZXUwMzMzeER0V3JWUEgvTzdVcS9Ha2xKU1poWmdaY0daR1ptY3Z6NGNRQ2lvcUk4eTBzUzdFSkNRbWpTcEFtUFBQSUl2LzN0YjNuaGhSZUszSDduenAzY2V1dXRCYTZMaUlqZ2hSZGU0TFhYWHVPOTk5N2ptV2Vlb1UyYk5zWFcwTEJodzJLM3lYWDA2RkZjTGhmTm16Y3Y4V3RLS204ZHhYM2U0ZUhoSmRybmRkZGRSNnRXcmRpNmRldjFOV3JVNkFWODVxdDZSVVJLaTRLb1NJQUlEUTI5QTZCWnMyWityYU5PblRvQXhNWEZFUmtabVc5OWJ1ZzhjZUtFNTNsdU9DMnBzTEN3SXE4UlBYbnlKQjk4OEFHLy8vM3ZDOTBtSmlhR1BuMzY4SmUvL0lWSmt5Ynh6My8rczlqak9ody8zVHE1VWlYM1JGV1hMbDN5aFBpODEyWFdybDBiZ0NOSGpwUjR4TFc0ZlJaVVIzR2Y5NVZvM2JvMVc3ZHV4Y3phb3lBcUlrRkFwK1pGQXNmdFFLbU13TldzV1JPQTdkdTNrNXFhV3VUeWlJZ0luRTRuczJiTjR2ang0N2hjTHVMajQ5bTBhUk1BalJvMW9rbVRKc3llUFp2VTFGU09IajNLd29VTEN6MzI5OTkvejhxVkswbFBUeWNwS1lrRkN4YlF0Mi9mZk51Wkdjbkp5YXhZc1lMUm8wY3pjT0JBK3ZmdlgrQStqeDA3eHZidDIzRTRIRFJxMUNoM2hxRWkzK3ZsYnJycEpxcFZxOGFubjM0S1FIcDZPbi8vKzk4OTZ5TWlJdWpXclJ2VHBrMGpQajRlbDh2Ri92MzdPWHIwYUtISEtXNmZCU251ODc0U3ViL0VPQnlPMWxmOFloRVJQMUFRRlFrUURvZkRDWERiYmJmNWZOK05HemZtbm52dTRZa25udURlZSs4dGR2bjA2ZE1KQ1FsaCtQRGhkTzdjbWFsVHAzcmRidW5sbDEvbTFLbFQ5TzNibDZlZmZycklhMXFyVnEzS3dvVUw2ZGF0RzdHeHNUUnQycFNubjM3YWE1dXVYYnZTcmwwN2hnOGZ6c3FWSy9uREgvN0FrMDgrV2VnK1hTNFh6ei8vUEowN2QyYng0c1c4K09LTG5sSEd3dDdUNVNwWHJzeTBhZFA0OE1NUEdUSmtDT1BIaitmT08rLzAybWJhdEdtMGF0V0s4ZVBIMDZWTEY2Wk9uVXA2ZW5xaHh5bkpQZ3RTM09kZFVubEcwMXRlOFl0RlJQeEFVM3lLQklnMmJkb2NjRGdjVGYveGozL1FxRkVqZjVjalFlajgrZk4wNzk0ZE0wdlp0bTFiSFgvWEl5SlNIRjBqS2hJZ0hBNUhiWUFhTldyNHV4UUpVdFdxVmNzZEdhNkplNkRoeW9kVlJVVEtrRTdOaXdTTzY2RmtIZWdpQlFrSkNhRnk1Y29Bb2ExYnQ2NVczUFlpSXY2bUlDb1NPQzZBdStOYTVHcVlXVzdqbHUzWXNVUGZTQ0lTOEJSRVJRS0VtYVVBUlhaNml4VGwwcVZMdVROUnBRRXVQNWNqSWxJc0JWR1JBT0Z3T0U2QmUrWWlrYXR4NXN3WkFCd09oNzZKUkNRb0tJaUtCSTZkQVB2MzcvZDNIVUZ0NTg2ZFJFZEhjK0hDQlgrWFV1WU9IanlZKzNTZlArc1FFU2twQlZHUkFHRm1Xd0gyN3QzcjcxTEtsU05Iam5EMzNYZVRrWkhoNzFKS1hYeDhmTzdUSGY2c1EwU2twQlJFUlFKRWRuYjJMdkFhMVJJZk9IdjJMRWVPSFBGM0dXVml6NTQ5QUdSbloyL3pjeWtpSWlXaUlDb1NJTTZlUGJzZU9MZHYzNzV5ZDFvNTkzVDVzbVhMNk5XckY3Tm16UUlnSXlPREdUTm0wTE5uVDdwMDZjTGt5Wk85NW1aZnZIZ3gvZnIxbzFPblRwN1hGSFRxUFhkWlFhT2VvMGVQQnFCVHAwNUVSMGVYNHJ2MHI2eXNMTFpzMlFLUWVlblNwVlgrcmtkRS9uOTdkd3dhNVIySGNmejd4aWFCVXlSa3VkSW9Tb2N1R1FMSklDUmcxMlp4aUpKaUVaY3VhUWJkeElMSW9TY2lTVlp4NkJCSWFFOUlwMXdjVWtLZ1ErU3V4THNNZ1ppaDNIQm9IT1FRQ1JqZlhQNGQyb2dpMGloTjMwdnkvY0FMTjd6d2YyNTdlTjhmNzA4N1lSR1ZHa1NsVW5rRi9CTEhNYk96czBuSDJSV0ZRb0hwNldtR2hvWUF5R2F6ckt5c2tNdmx5T2Z6MUdvMXhzYkdBS2hXcTR5TWpKRE5acG1ibTZPL3YvK1R6aHdmSHdmZzRjT0gyMFZ0WHlvV2k3eDgrUkpnZG1WbDVYblNlU1JwSnl5aVVnTUpJZndNY1AvKy9hU2o3SXFMRnk5eStQQmhqaHc1UXExVzQ4R0RCMXk5ZXBWME9rMWJXeHNYTGx4Z2JtNE9nT2JtWnFJb1ltMXRqVlFxUldkblo4THBHOXZrNUNRQUlZVEpoS05JMG81WlJLVUdVaXFWZmdjZXJhNnVzckN3a0hTYy85eXhZOGZlL0Y1Yld5T0V3UG56NStucDZhR25wNGRMbHk2eHZyNU9ITWVrMDJsdTNyekozYnQzR1J3Y3BGUnk3UEZESGo5K1RLRlFJSVJRS1pWS3Z5YWRSNUoyeWlJcU5aWlFyOWQvQkxoOSsvYStteFg5Wnc4NkFPM3Q3UURNek15d3VMajR6dFhjM0F4QWYzOC8wOVBUbkRwMWlpdFhyZ0RRMHRJQ3ZMdUI2dTI1MG9QbTlldlhaRElaQUVJSUdTQk9NbzhrZlF5THFOUmdscGFXZmdQeVQ1NDg0ZnIxNjl1YmN2YWRkRHBOZDNjM282T2pQSHYyakhxOXp1cnFLc1ZpRVlDblQ1OVNMcGVKb29qang0OXZyNjdrNU1tVHBGSXA4dms4QUJzYkcweE1USHp3bktOSGp3SlFMcGYzM2RhcUVBSmpZMlBibjIwcWxNdGxYOHRMMmxNc29sTGpDWnVibTkrSEVLcno4L05jdTNadDMrNmZ2M1BuRGsxTlRadzdkNDYrdmo0eW1Rd2hCQURxOVRvM2J0eWdyNitQWEM1SE5wc2xpaUphVzF1NWRlc1dVMU5UbkRsemh1SGhZWHA3ZXo5NHhva1RKeGdZR09EeTVjdWNQWHYyLy9wcnV5Nk9ZMFpHUnBpYW1nSjRIc2Z4ZDdqV1U5SWVFLzM3TFpLUzBOWFY5ZFdoUTRmbWdTL1M2VFREdzhPY1BuMzZ6Uk0rSFV6cjYrc3NMQ3h3Nzk0OUtwVUtJWVRhMXRiV04wdExTOFdrczBuU3g3S0lTZzJzczdQejg1YVdsbHdVUlYvRDN6T1dIUjBkdExXMTBkVGtDNDJESklUQWl4Y3ZxRmFyYjQ5clBOclkyUGgyZVhuWkxRaVM5aVNMcUxRSGRIZDNENFFRZm9paXFCZElKWjFIaVhvRi9CRkMrS2xVS2swQUllbEFrdlNwTEtMUzN2SlpWMWZYbHlHRTlpWWZpUjRvVVJTRnpjM04ydGJXMXAvTHk4dnZyNUNTSkVtU0pFbVNKRW1TSkVtU0pFbVNKRW1TSkVtU0pFbVNKRW1TSkVtU0pFbVNKRW1TSkVtU0pFbVNKRW1TSkVtU0pFbVNKRW1TSkVtU0pFbVNKRW1TSkVtU0pFbVNKRW1TSkVtU0pFbVNKRW1TSkVtU0pFbVNKRW1TSkVtU0pFbVNKRW1TSkVtU0pFbVNKRW1TSkVtU0pFbVN0SC85QmVpZ1g0bnFxM04yQUFBQUFFbEZUa1N1UW1DQyIsCgkiVGhlbWUiIDogIiIsCgkiVHlwZSIgOiAiZmxvdyIsCgkiVmVyc2lvbiIgOiAiNTEiCn0K"/>
    </extobj>
    <extobj name="ECB019B1-382A-4266-B25C-5B523AA43C14-3">
      <extobjdata type="ECB019B1-382A-4266-B25C-5B523AA43C14" data="ewoJIkZpbGVJZCIgOiAiMjIzNTIxOTA2MDAxIiwKCSJHcm91cElkIiA6ICI2MDk3MzM3NDYiLAoJIkltYWdlIiA6ICJpVkJPUncwS0dnb0FBQUFOU1VoRVVnQUFBZ1FBQUFFUENBWUFBQUE5TGR6SUFBQUFDWEJJV1hNQUFBc1RBQUFMRXdFQW1wd1lBQUFnQUVsRVFWUjRuTzNkZVZoVVpmc0g4Tzh6d3k2TG9DRGlCbXFTb3NBY3NzVXMzOXplOU9mU1hocTBtTnBtYXBxYXI3dVdrVXJaWXE3bG1wcjZWcFptWlZxV1dsa3dBbXBTS0c2Z0lMSW9ET3ZNOC9zRFoxNFFWRkRnekF6ZnozVjFOZWZNbVhQdXFabWJlNTV6N3ZNQ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RMUl0UU9nTWhPT1NpS0VpV2xIQTRnVEFqUlNPMkFHaGlEbFBJd2dFLzBldjNIQUVyVURvakkyckVnSUtwOURvcWliQUx3b05xQkVDQ2wzS1hYNi91QlJRSFJOYkVnSUtwbGlxSThDK0NUb0tBZ1RKa3lCZTNidDRlSGg0ZmFZVFVvZVhsNVNFbEp3Yng1ODNEa3lCRklLU2ZyOWZwb3RlTWlzbVlhdFFNZ3NqZVhUeE5neXBRcDBPbDBMQVpVNE83dWppNWR1bURxMUtrQUFDSEVFSlZESXJKNkxBaUlhbDhZQUxSdjMxN3RPQnE4bGkxYm1oL2VvbVljUkxhQUJRRlJMVE5mUU1pUkFmVTFhbVM1bHROVnpUaUliQUVMQWlJaUltSkJRRVJFUkN3SWlJaUlDQ3dJaUlpSUNJQ0QyZ0hVcDRpSUNEY3A1ZjFTeWg1Q2lMc0J0QURRQklDanlxRlppMUlwWlJhQU5DSEVmZ0I3OHZQemR5UWxKVjFTT3pBaVVoZno1M1haZlA1c0VEY202dEtsaTdlam8rTnJBRVlCOEZRN0hsc2lwY3lYVWk0em1VelJDUWtKR1dySFl3c1VSWkVBRUJzYnEzWW9CQ0FpSWdJQUVCY1gxeUR5WFcxai9yeHh0cFkvN2Y0TEVoRVI4YWpKWkZvcWhQQVdRaUE4UEJ4MzMzMDNGRVZCaXhZdDBMaHhZemc0TktpQmtxc3FMUzFGYm00dXpwNDlpN2k0T096ZnZ4OS8vdmtucEpRQWNCSEFtTGk0dUZYcVJtbjlXQkJZRnhZRU40NzVzL3JzSVgvYTh4ZEVxeWhLRElBeEFOQ2pSdytNR1RNR2JkcTBVVGtzMjVLV2xvYjMzMzhmTzNmdU5LLzZKQzR1N25rQXBTcUdaZFZZRUZnWEZnUTNoUG16RnRoYS9yVFhMNGlEb2lqTEFUemo0ZUdCYWRPbW9WZXZYbXJIWk5OKysrMDNUSjA2RmRuWjJRRHdwUkRpc2RqWVdFNFdVd1VXQk5hRkJVR05NWC9XTWx2Sm4zYlpaYURUNmFJQlBPUHI2NHRWcTFieHcxd0w3cnp6VHF4ZHV4WXRXclFBZ0Fla2xFdlZqb21JYWgvelorMnpsZnhwZHdWQmVIajRVQ0hFK01hTkcyUDU4dVVJREF4VU95UzcwYng1Y3l4ZnZoeSt2cjRBOEt5aUtLUFVqb21JYWcvelo5MnhoZnhwVndXQlRxY0wwR2cwaTdWYUxlYk9uWXRXclZxcEhaTGRhZGFzR1JZc1dBQUhCd2RJS2FPN2RPblNWdTJZaU9qbU1YL1dQV3ZQbjNaVkVBZ2hGZ0x3Zk9LSkozREhIWGVvSFk3ZDZ0eTVNMTU0NFFVSUlSbzVPRGdzVXpzZUlycDV6Si8xdzVyenA5MFVCS0dob1hjQWVMUjU4K1lZTmNycVJtTHNUbVJrSkFJREF5R0U2QlVXRnRaWDdYaUk2TVl4ZjlZdmE4MmZkbE1RYUxYYVdRQXdZc1FJT0RrNXFSMk8zWE4wZE1UbzBhTUIvTysvUFJIWkp1YlArbVd0K2RNdUNvS3dzTEFRSWNTL1c3Um9nVUdEQnFrZFRvTng3NzMzb20zYnRnQndaMFJFQk1jWWlXd1E4NmM2ckRGLzJrVkJvTlZxaHdQQUF3ODhBQ0hZYWx4ZmhCQ0lpb29DQUpoTXByRXFoME5FTjRENVV4M1dtRDl0dmlBSUNRbHhrbEkrNWVEZ2dJY2Vla2p0Y0JxY25qMTd3dEhSRVVLSWZvR0JnUzVxeDBORTFjZjhxUzVyeTU4Mlh4QTRPVG5kSzRUdzBlbDBhTnk0c2RyaE5EanU3dTdvMGFNSEFIajUrUGdNVmpzZUlxbys1azkxV1Z2K3RQbUNRRXJaQndEdXZ2dHV0VU5wc082Nzd6NEFnSlR5LzFRT2hZaHFnUGxUZmRhVVAyMitJQkJDREFUS0x0QWdkWVNGaFprZjNxTm1IRVJVTTh5ZjZyT20vR25UQlVGSVNJaVBFS0tqajQ4UForRlNVZlBtemRHc1dUTUlJUUpEUTBQOTFJNkhpSzZQK2RNNldGUCt0T21Dd05IUk1SUUEycmR2cjNZb0RWNW9hQ2dBd01IQm9idktvUkJSTlRCL1dnOXJ5WjgyWFJBSUlXNEZnS0NnSUxWRHFWSkdSa2FGNWN6TVRKaE1KZ0JBZm42K0dpSFZtWTRkTzVvZlJxZ1poNzI0Y09FQ2poOC9ybllZWk1lc1BYL1dWRWxKaVNXLzJocHJ5WjkyVVJCWTQzRFh3WU1IOGVLTEwxcVdwWlFZUG53NGZ2enhSK2oxZWd3Yk5neWxwYVdWWHJkcjF5NHNXclNvMHZxSEhucm9xaC8yMzM3N3JkSnlUazdPVGI2RG1yazhyU2VrbE8zcTljQjJLQ2twQ2M4ODh3ek9uejkvVS9zcExDeEVWbFlXVWxOVEs2d2ZOMjZjNWZGcnI3MW1lYng5KzNaczNMaXh5bjJaVENaOC92bm5LQzR1cnZMNUgzNzR3ZkxZWUREZzNYZmZSVWxKNWVuZURRWURJaUlpWURBWXF0elB2SG56WURRYUs2eExTa3JDZ0FFRGNQYnMyU3BmUXpmR212UG4xYXhjdVJMeDhmR1YxcDgvZng3Lyt0ZS84TVVYWDFSNjd2RGh3eFZ5WjJabUpoWXZYbHhoM2NhTkd5dDlUK3FUdGVSUEJ6VVBmck9rbEIyRUVHamR1bldkSGljdkx3OUZSVVhWMnJaSmt5WUFnTTgrKzh4eTB3a0EyTGR2SDN4OGZDeHppM2Z1M0JrSkNRbFFGTVd5alpRU0sxYXN3SVFKRXlydDkrVEprNUJTVm5uTU45NTRBOXUyYlFOUWxuRG56cDJMVHovOXRIcHZycFkwYTliTS9MQnUvMmZVSTUxTzF3dEFxVjZ2M3dlZ2N2VldCNzc3N2p2TW1UTUhKcE1KTTJmT3JQVDhvRUdETElYbTBxVkw4ZjMzM3dNb3U4bUpScU5CVmxZV3ZMMjlJWVNBczdNelhGMWQ0ZVhsaGZuejUxdjJjZkRnUWN2ajhzbjF1KysrUTdkdTNhcU02N2ZmZnNPbVRadXUycXMrYmRvMDlPN2RHd0NnMVdyeHh4OS9ZTmFzV1hqampUZXEvZDQzYnR5SXpaczM0L0RodzVaMS9mcjF3K2JObTVHYm00dlhYMy9kc3Y2VlYxN0JiYmZkVnUxOTI3TWIvWnpXVi82c3lnOC8vSUNZbUpnSzZ3d0dnNlgxTVRVMTFmSkhNaTB0RFgvODhRY0FvRkdqUm5qdHRkZXdidDI2OGprSEN4Y3VSS2RPbmJCeTVVb01HREFBenM3T2x1YzJiZG9FTnpjM1RKbzBDUURnNCtPRDFOUlViTisrSFFNSERzVGV2WHZ4ODg4L3Ezb2ZCbXZKbnpaZEVBQm9EZ0JObXphdDA0TkVSMGRqeDQ0ZDFkbzJOallXWjg2Y3daRWpSekI3OW14TW5Ub1ZFeVpNd0lvVkszRHk1RWtNR0REQXN1M3Z2LzhPQUpneFl3YTZkdTJLN2R1M28yM2J0Z2dQRDhlSkV5Y3diTml3Q3Z2dTA2ZFBoZVhkdTNkWE92NldMVnVRa1pHQndZTXJ0N1N1WGJ2VzhpV3JiVjVlWHVhSFRlcmtBT3JvSjRRWXI5UHBzZ0I4QnVEelM1Y3UvWktjbkZ5OTZyQUdjbkp5RUJNVGc2TkhqMkxEaGcwVnBwNHRLQ2pBd29VTGtaS1Nnb2NmZnRpeWZzU0lFUmd4WWdRMG12OE45UFhwMHdlYk4yK3U4aGovL1BNUHBreVpna3VYTHVHeHh4NERBT1RtNXVLeHh4N0R5cFVyOGNjZmYxUVlQVERyMnJXclpWajVzY2NlUTNwNk92YnMyWFBWOStMczdJd0ZDeGJnaVNlZXdMZmZmb3Y3NzcvL211L2RaREpoOGVMRjJMbHpKN1pzMllJMWE5Wmc2dFNwRUVKZzlPalI2Tml4SXpadjNveUZDeGZpbm52dVFkZXVYYSs1dndib1JqK245WkkvcTlLN2QyLzA3dDBiUFhyMHNIeVdldlRvZ2ExYnR3SUF1bmZ2Ym5sOHVVOGZRTm5uTHpZMkZ1Kzg4dzdlZnZ0dEFHVTVMekV4RVJzMmJFQk1UQXlpbzZNeFk4WU15MnVtVEptQ0VTTkdJQ1VseFZJVUFHVkZ5ZHExYTNIcTFDbTBidDBha1pHUmVQVFJSL0hvbzQvVytmdS9rclhrVDVzdUNJUVEvZ0RnN2UxZHA4ZDU0NDAzYXZSTFovSGl4WGp1dWVmdysrKy9Jek16RXdjT0hFQmlZaUppWTJNdDI5eDExMTM0OWRkZkxjczVPVGxZdVhJbGxpMWJoclZyMStMSWtTTVYvdUJIUkVSZzU4NmQwR3ExbG5XREJ3K0dsTkpTQUR6Ly9QUFl0bTBiOXV6WlU2RkNCb0QrL2Z2RHdhSHUvbmQ3ZW5vQ0FJUVE5bFFRQUFDRUVENEFYZ1R3b3FlbjUwV2RUcmRGU3ZuZmpJeU1uOUxTMHFvZSs2NEJnOEdBb1VPSDRwNTc3c0hxMWFzeFljSUVUSmd3QVlHQmdmanh4eC94NFljZm9sKy9mcGcwYVpMbGovK1BQLzZJWmNzcXo1eWFtNXVMSVVPR1ZIbWNEUnMyWU5PbVRlalpzeWMyYmRvRW9LeUEyTFJwRXpadjNnd0hCd2VNR1RNR1FObjFMNDBiTjhaSEgzMEVOemMzeS9aQVdZS2VQMysrWlZRS0FJcUxpeTJKZTgrZVBRZ0lDTUNLRlN1cWRjR2FScU5CVUZBUTFxMWJoNWRmZmhtNXVibDQ1cGxuQUFCRlJVWEl5Y25Cczg4K2k1S1NFaHcvZnB3RndWWFU5SE5hWC9tekpzeUZhbEZSa2VYeGxhZVhwa3laWWhteDNicDFLeFl0V29RVksxYWdVYU5HbURoeElwNTk5bGtzV2JJRUw3endBZ0RBeWNrSnk1Y3ZoNU9URXlaUG5veno1OCtqYjkrK0dEeDRNRFp0Mm1UNTkvNzkrK3ZzQjlQMVdFdit0T21DQUVBakFIQnpjMU03RGd1ajBZamR1M2NqSlNVRjZlbnBtRHQzTG1iTm1uWGRlNFJ2MjdZTkdSa1plTzY1NTVDYm0zdlZjN25sYmQyNkZmSHg4Wmd5WlFxMmJ0MkttVE5uSWlvcUNrYWpFZE9tVGNQTW1UTXRCVVJ4Y1hHbElxRTJ1YmhZN3JycFdtY0hzUTZlUW9oaFFvaGgvdjcrK2Y3Ky9sK2FUS1l0QlFVRnU1S1NraTdkeUE3ZDNOeXdZY01HeTYrRW9VT0g0cVdYWGtMVHBrM1JyRmt6dlAvKys1VVMxWDMzM1lmNzdyc1B3NFlOcTNET1hRaFJhYlk2SHg4ZnZQdnV1NGlPamtaY1hCeWFObTFxU2JiZTN0NTQ1SkZIVUZ4Y2pENTkrbUQ2OU9rQXlxNVplZmZkZDlHbVRSc1lESVpLUllhNWFERzc2NjY3TEwvMDh2THlVRnBhQ2o4L3Z3cWpGOWZTdjM5L0FHV0Z5TFZHNC9yMTYxZXQvVkcxUHFkV2x6L05oV2YzN3QwdGo4dVBFQUJsZnp5TGk0c3hiOTQ4N05peEE2TkhqMGE3ZG1XbjNsMWNYTEJvMFNLTUdERUNwMCtmeHVUSmsrSHU3bTc1VGdRRkJlR2RkOTZwZE4xRWFtb3ExcTlmWCtrMFJuMnhsdnhwNndXQks0QjZtYTZ6T2hmcHViaTR3TVhGQmQ5Ly96MysrT01QN05xMUN3RUJBUmc0Y0NEV3JGbFQ0WFJCY1hHeFpmbjk5OS9Id3c4L2pNR0RCK1AxMTE5SFZGUVVtalZyaHA0OWUxYllmL2xUQm9zV0xVTEhqaDN4K2VlZjQrTEZpNWcxYXhaZWZ2bGwrUHI2WXZueTVYQjFkYTFRaE5SMVFlRG82R2grNktRb1N0VVhPOWlmUmdDZTFHZzBUelpxMUtoUXA5TnRrMUp1dXU2cnF1RGw1WVdVbEJUczNMa1RPM2JzUUdob0tHNi8vWFo4OXRsblNFNU92dW92bDR5TWpBcS8xUHYwNllQVnExZFgyTWI4UjdUOE9mankxcTlmajQwYk4rTGt5Wk1BeW9id0wxeTRnSUNBQUFEL0sxak1ldlRvZ1lLQ0FodytmTGpLOC9pelo4OUdjbkl5VHA0OGlRTUhEbURkdW5XVllpci9YUUQrZC9vck96c2JJMGVPckRMT205V0FQcGRYdXRybnRON3k1NVVTRWhJd2FkSWs1T2ZubzErL2Z0VTZiVEY3OW16czJyVUxCb01CUC8vOE16SXpNN0Z5NVVvOC9QRERlUERCQnkzYjVlYm1JaVltQmhzM2JzVDMzMytQeFlzWG82Q2dBR1BHak1IbXpadFJVbEtDYWRPbUlUMDkzWElLN05WWFgwVnBhU21pb3FJcWpJYlZsL0w1czk0UFhvNnRGd1FBVUM4emRKa3ZCcnlXa1NOSDR2bm5uNGV6c3pPV0xWdUc5OTU3RDgyYU5jT0xMNzZJTld2V1ZFamNkOTExVjRWbEFOaThlVE1jSFIwdDU0bXJ1a2FndkpTVUZLU2twTURUMHhQdDJyWEQyclZyRVJrWmlhKy8vaG9mZmZRUm9xS2lzSExsU2pnNU9kVjVRVkJPZzV3dVRVcXB1VHhrNjEvVDEvNysrKzk0NjYyMzRPVGtoRDU5K21EUm9rWFlzMmNQRml4WUFLRHNHcGJvNkdqTDlnc1hMa1J3Y0RDQXluOUFMMTY4ZU0wL3FQLzYxNy9nNS9lL2U1K2NPSEVDWDN6eEJSUkZ3Ymh4NDFCY1hJd3paODZnYmR1MmxpUlYxUWlCRUFKdnYvMDIzbnJyclVxbkJlYk5td2VnN0RRWEFEejk5Tk40K3VtbkxmdTY1NTU3c0czYk5xdjZaZHBRVlBVNVZXT0d3OURRVU96WXNRTTlldlN3akFqMTZOSERjdTFUWVdHaDViSDVsTUgwNmRNeGZmcDBkTzNhRmE2dXJwVTZVcVNVK09xcnJ4QVRFNE1YWDN6UlVnQS85TkJENk42OXUyclhCOVNRcXZuVHBnc0NLV1doRU1LOXFLaW96cE5MK2ZQLzE3Tnc0VUw0K1BoZ3g0NGR5TWpJd01TSkU2LzdtdVBIanlNbUpnWTZuUTVQUGZVVTNOemNzR1RKa3FzT2tXN2Z2aDJ6WnMzQ1UwODloWVVMRnlJeU1oSkZSVVdZUEhreVJvOGVqWll0VytMZWUrL0Z5cFVyTVhMa1NFZ3BxejE4ZXlQS3RaZ1Z4Y1hGTmFxekE5VWpuVTYzUUFneC9ocWJGQURZQStETDB0TFNUWW1KaWRrQW9DaksrelU1VG5oNE9CWXVYSWpBd0VERXg4ZmpQLy81RHhvM2JveHQyN2JCeDhjSFFOa0l6NHdaTTVDWGwxZWhiOXpiMjd2Q3RRUjkrdlNwZEcxQitjK1FScU9wOEF1b1Q1OCtsdEdISGoxNllOKytmVGh6NW95bEFGNnlaQWtBVkdvRmRIRnh3Ymh4NDdCeTVVcTgrZWFiTlhtNzEzVGwrN25Telp3eWlJdUxzOHRpOVVZL3B6cWRibTU5NWMvcWVPS0pKeXdkTk9VdktseThlUEYxWDd0MzcxNHNXN1lNUnFNUjgrYk53NTEzM25uVmJZY09IVnBseTdlYm14dFdyVnAxWThIZnBQTDVVNVVBTHJQcGdnQkFQZ0QzZ29JQ3EvaEFtNVdXbHNMWDF4ZWxwYVhsNzFOOXpWTUc3dTd1aUl5TVJOdTJiZEcyYlZ2TE9hNk1qSXhLeFVqWHJsMmgwV2dRRmhhRzNyMTdZK0hDaFFDQWI3NzVCdnYyN1VOT1RnNCsrZVFUNU9mbjQ4S0ZDK2pkdTNlZGp3NllML0tSVWhiVzZZRlVKcVhNRjBMc05wbE0veTBwS2ZudjRjT0g4MjUybjg3T3pzakt5a0pNVEF4T25EaUIwYU5IdzgzTkRXZlBub1dQanc5T25UcUZxVk9uSWlnb0NERXhNUldHZUxPenN5Mi92b0d5RVlMeXkxY3ltVXdWZnUzbjV1WmFIa2RGUldIT25Ea3dHQXo0NElNUEFBQXZ2UENDNWVLc2xTdFhJams1R2VucDZRREtScmx1di8zMm0zMzdGV1JuWjFmcXJxR2FxK2JuMUtyeVovbjd0bFJuZlhsZmYvMDFYbjc1WmR4eHh4MEF5dHEwWFYxZEs0eUdtWjA3ZDY3SzBkY3J1N2pxazdYa1Q1c3VDSVFRNlFDYVpXZG5XL3IvcmNGLy92T2ZLdGRmNzVUQnFGR2pBSlFWQzMvOTlWZUZZcUlxcjc3NmFvWGwrKzY3RDBGQlFmRDE5WVducHlmYzNkM3h5eSsvb0tpb0NLNnVkWHV0eXNXTEY4MFBMOVRwZ2RSeEVjQVBVc3JONTgrZjMzcm16Sm1DMmo1QWRuWTJldlRvWWZtRG41Q1FnQWtUSnFCUG56NzQ1cHR2OFBMTEwrT0JCeDZvOUxvZmYveXhRb0ZRMVRVRVY5NU02TXBmKzJaZVhsNDRkZW9VM04zZEszMWVmdnJwSjJ6ZnZ0M1M1MjFXdnV2bGFnNGZQb3ljbkp4cXphaTNldlZxakJvMUNqdDM3cXowWEk4ZVBhNDVla0ExKzV4YVMvNDBtVXhJVDArdlVBZ1dGaFpXR0ExNjZhV1hNSERnd0Fxdk9YTGtpT1VPZitZV1JETnpibjM1NVpjdDY0NGRPNGJUcDA5WEtvcXRnYlhrVDVzdUNBQ2NCUkNhbVpsWlovZmpMaTB0UlY1ZXpYNEVYcmh3QVgvOTlSZU9IRG1DUTRjT1llalFvZGQ5emZIangvSGpqejhpTmpZV0NRa0p1T1dXVzdCeTVjb2FIYmR4NDhZSUR3OEhBR1JsWmFHa3BBVDMzbnN2dnZubW13bzM4YWdMNWwrYVFnaDdLZ2grTlpsTUQ1YVVsSHh6K1BEaHFtL1JWMHZNUS9RbEpTWDQ3YmZmc0dQSERoZ01CaFFXRnVLenp6NnpuRG9vYjgyYU5aWWJFNW5sNXVZaU1qS3kwcmJyMXEwRFVQVXBBNkNzYUpnd1lRSnV2ZlZXNU9mblkrYk1tWmd6Wnc0MEdnMisvZlpiTEZxMENCOTk5QkU4UER5cTlYN01SY2lNR1RPUW5KeGNvUys4S3VZRUxhV3M4cG9Gb094Y3N2bG1UWTgvL25pVkJWSURkYU9mMHpyUG4xZHo1TWdSYk4yNkZjWEZ4UmcyYkJodXVlV1dDdDBsM2J0M3I3TGJwS0NnQUZKS1JFWkdvbWZQbmdnSkNZRkdvMEZ1YnE2bFM4ZG9ORUt2MTF1dUZ5Z3NMRVJ4Y1RGZWVlVVZ5MmU2L0VXeVptcU9FRmhML3JUcGdrQksrYmNRNHQrblQ1Kys1am1qbXhFYkc0dVhYbnFwUnErNSsrNjcwYlJwVTNUcTFBa0RCZ3pBTGJmY2dsbXpabFc0V1pDZm41OWwrZGxubjRXWGx4ZXlzckx3K09PUEl6bzYydEtYQ2xRK2IxcWQrM1dQR3pjT2lZbUpFRUtnU1pNbW1EWnRXbzNlUTAyWmg1RUJuSzdUQTlVanZWNy8zL280VG41K1BwWXRXNGFqUjQvaThPSERDQXdNUk4rK2ZURm16SmdxQ3dFQStQTExMNi9hbmxmVkNNQ1FJVU1xSk1IUzBsSmN2SGdSUlVWRnVIVHBFaVpPbklpTEZ5OWl3WUlGS0MwdHhYUFBQWWRYWDMwVlhicDB3VGZmZklQRml4ZkQxOWNYV1ZsWmx2dFpuRHg1RW9XRmhUaDc5aXpjM2QwckhDOHhNUkZ1Ym00SUNRbkI3Tm16cjN2OXlvWU5HNUNabVlsbHk1YWhaOCtlVlY0WTJhTkhqeW9UZVVOM281L1Qrc2lmVitQajQ0TytmZnRpN05peGNIVjF4ZXpac3l1TVBCVVdGbGJxUk5tMmJSdVNrcElRRUJDQThlUEhXeTVhSFRSb0VPNi8vMzdMYUpVUUFxR2hvWllwblpPU2t1RGk0b0xvNkdpRWhvYkNaREpaMm02dGhiWGtUMXN2Q0k0S0lYRGl4SWs2TzhZZGQ5eFJvd3NLcitiT08rL0V1KysrZTgxdDdydnZ2a3JyUHZyb0k4dDVNVFB6YlR5dlpkV3FWVEFhalpCUzF1a05pY3pTMHRJQUFGTEtZM1YrTUR2VHFGRWpCQVlHUXFmVElTd3NyRm8zaW5uZ2dRZHU2aGV5d1dEQWM4ODloLzc5KytQTEw3K0UwV2pFNHNXTExlZVNseTFiaHBpWUdOeDk5OTBZTW1RSUdqVnFoT0hEaCtQWXNXTVlOR2dRZ0xJLytxdFhyNGFqb3lQR2o2OTRUVnRFUkFTKyt1cXJTdS9GeWNrSjQ4ZVByOVRxWmpRYThkNTc3eUVrSk9TcXlmcks3d0hkblBySW4xZmo3KzhQZi8vL05lU1k3Mzl4UGVIaDRmanZmLzlidmswUDA2Wk51K1lQbnJDd01Helpzc1Z5UFVGWVdCamVlKys5U3R0VmRaZk8rbUl0K2RPbXI3clY2WFM5aEJBLzNIbm5uVlZPQ0VUMVo4cVVLZmoyMjI5aE5Cb2ZqNCtQci85R1hpdGk3bmV2alVLeXZwaE1wanJ0UWxHVCtaZWt2WFlaM0NqbVQrdGhMZm5UcGpPQVJxT0pCNERrNUdTMVEybnd6SlBrYURTYXZTcUhRamZBWG9zQnVqcm1UK3RoTGZuVHByTkFiR3hzcHBUeW44ek1USnc1YzBidGNCcXNqSXdNODlTMHAvVjZmWnJhOFJEUjlURi9XZ2RyeXA4MlhSQmM5alVBL1BMTEwyckgwV0NacTFzcEpVY0hpR3dMODZmS3JDbC8ybnhCSUlUWUNRRDc5dTFUTzVRR3l6eXBqUkRpRzVWRElhSWFZUDVVbnpYbFQ1c3ZDTEt5c240Q2NQSFBQLy9FcFVzM05Oa2MzUVNEd1lEZHUzZWI3NHoydWRyeEVGSDFNWCtxeTlyeXA4MFhCQ2RPbkNnRXNLNmtwTVJ5NzJ1cVAzdjI3REhmZHZQYjJOallTbk91RTVIMVl2NVVsN1hsVDVzdkNBREFhRFN1QUlEUFAvOGNVamJVR1U3cm41VFNjZ2M4QUIrb0dRc1IzUmptVDNWWVkvNjBpNElnUGo1ZUw2WGNjL0xrU1h6MzNYZHFoOU5nL1BiYmJ6aDY5Q2dBeE9uMStqMXF4ME5FTmNmOHFRNXJ6SjkyVVJCY05oMEFsaTVkV240cVNhb2pwYVdsbGhueFRDYlRiSlhESWFLYncveFpqNncxZjlwTlFhRFg2MzhHc1AzVXFWTll2bnk1MnVIWXZjMmJOeU1wS1FsU3luMEhEeDdreVVjaUc4YjhXYitzTlgvYVRVRUFBS1dscGE4QXlGKzllalVTRXhQVkRzZHVKU2NuNC8zMzN3ZUFBcFBKOUx6YThSRFJ6V1ArckIvV25EL3RxaUJJU0VoSU1abE1ZMHRMU3pGaHdvVHlNMGhSTGNuS3lzSzRjZU5RWEZ3TWs4azBKejQrL3JEYU1SSFJ6V1Arckh2V25qL3RxaUFBZ0lNSEQ2NEFzUHo4K2ZNWU1XS0UrWmFRVkFzeU16UHh3Z3N2SURVMUZRQTJIeng0OEMyMVl5S2kyc1A4V1hkc0lYL2FYVUVBQUVLSWx3RjhtWnFhaXFpb3FHcE5GMHpYbHBpWWlLaW9LQnc3ZGd3QWRsMjhlREZLN1ppSXFQWXhmOVkrVzhtZjlqd2RxSU9pS0o4QWlBS0FRWU1HWWVUSWtXamV2TG5LWWRtV3pNeE1mUHp4eDlpOGViTzVSL2tMSWNUanNiR3h2QlQ1S214eCttTjd4dW1QYndqelp5Mnd0ZnhwOTE4UVJWR2VCekFQZ0tjUUF2ZmNjdzk2OWVxRjRPQmcrUHI2d3QzZEhRNE9EbXFIYVJXTVJpUHk4dktRbVptSnBLUWs3Tm16Qjd0Mzc0YkpaQUtBZkNubERMMWVINk4ybk5hT0JZRjFZVUZ3NDVnL3E4OGU4bWVEK0lLRWhvYjZhYlhhdVFDZUVFSTBVanNlRzFNQTRQUFMwdExYRXhJU09FZHFOYkFnc0M0c0NHNE84K2ROc2FuODJhQytJTUhCd1I1dWJtNlJRb2gvQVFnRjRBdkFDd0JMM0RKR0tXVXVnQXNBRXFTVXZ4aU54aldKaVluWmFnZG1TMWdRV0JjV0JMV0QrZk82YkQ1LzhndGlCUlJGaVRBYWpaN3g4ZkUvcWgwTDNUd1dCTmFGQllGOTBlbDBDNFFRNDZXVTQvVjYvVHRxeDJOUDdMTEx3TlpJS1FkcE5KcWhhc2RCUkVRTkY0ZDZySUFRNGtrcHBRdktSbXc0M1JnUkVkVTdqaENvVEZHVVVBRHRoQkF0d3NQRHU2a2REeEVSTlV3c0NOUTMwUHlBcHcySWlFZ3RMQWpVOTZUNWdaU3l2NXFCVUsweEFFQmVYcDdhY1RSNEJvUEIvTEJRelRpSWJBRUxBaFVwaXRJUlFFZnpzaEFpVUtmVDNhWmlTRlFMcEpTSEFTQWxKVVh0VUJvODg3MzRwWlRIVlE2RnlPcXhJRkNSeVdUNnZ5dlhDU0dlckdwYnNpbWZBTUM4ZWZPUWxKU0UvUHg4dGVOcGNBd0dBNDRkTzRZRkN4YVlWMjFSTXg0aVc4QXVBeFZWOWNmLzhtbURWMVVJaDJxSlhxLy9XS2ZUUFhMa3lKRmVRNGZ5c2hBcjhIdHhjZkdiYWdkQlpPMDRRcUNTaUlpSWRrS0k4Q3ZYQ3lFNlJFUkVkRkVqSnFvMUpYcTl2cCtVY2pLQUJKVGR2cFRxVjZHVThvaVVjblpSVWRHOWh3OGZMbFk3SUNKcnh4RUNsWmhNcHY4VG91b2JwNWxNcGljQnZGNi9FVkV0SzlIcjlkRUFvdFVPaElpb09qaENvQkloeExYR2tnZlVXeUJFUkVSZ1FhQ0trSkNRMWdEdXVOcnpRb2lRc0xDd0R2VVlFaEVSTlhBc0NGVGc3T3pjNzNyYmFEUWFkaHNRRVZHOTRUVUVLb2lMaTFzS1lLbDUyVHc3SG1kakl5SWl0WENFZ0lpSWlGZ1FFQkVSRVF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1Q2dkZ0JVTnhSRjJRV2c1MDN1Wm50Y1hOeUEyb2lIaUlpc0cwY0k3TmZORmdORVJOU0FjSVRBenNYRnhRbTFZeUFpSXV2SEVRSWlJaUxpQ0FFUlZhYlQ2ZG9JSVRaS0tkdWFUS1o3NHVQai8xWTdKaUtxV3h3aElLSUt3c0xDK2dMUUE3aFRDT0duMVdyL0NBOFBmMER0dUlpb2JyRWdJQ0l6clU2bm02clZhcjhWUW5oSFJFU2dXN2R1QU9DcDBXZysxK2wwMGVDb0lwSGQ0cGViaUJBU0V1TGo3T3k4R3NBQWpVYUQ0Y09IWStUSWtRQ0FkZXZXNFlNUFBoQkdvM0dTVHFlN282U2s1SWxEaHc2bHF4c3hFZFUyamhBUU5YRGg0ZUhoVGs1T2Z3SVk0T1hsaFlVTEYrTDU1NStIRUFKQ0NFUkZSV0hKa2lWbzJyUXBoS3FNeVZZQUFCbitTVVJCVkJEL2NuSnlpdFBwZEhlcEhUY1IxUzRXQkVRTm1LSW96d2doZmhkQ0JBVUhCK1BUVHovRjNYZmZYZFYyV0w5K1BjTEN3Z0FnUUFpeFIxR1VVZlVlTUJIVkdSWUVaRE5jWFYxYlhMR3FPZjczR2ZhczUzQnNXc3VXTFYzRHc4T1hBbGdwaEhBYVBIZ3dWcTllamViTm0xLzFOVTJhTk1HeVpjc3daTWdRQUhBRThJRk9wL3MwTkRTMFVUMkZUVVIxaUFVQlhZOVR4NDRkOVFEY3EvdUNaczJhamEzaWovZE44ZkR3NkI0VUZQUkR1VlVpSkNUa1p5OHZyd2M5UER6dTZkaXg0MTZVL1pHcXdNdkw2K0VXTFZxOGVlWDZrSkNRb3dDMFZSM0x5OHVyYnhYTFRXL3VIVmdQblU3WHh0Zlg5MmVOUmpQU3hjVUYwNlpOdy9UcDArSG9XT2svWHlVT0RnNTQ3YlhYOE5aYmI4SE56UTFDaUtGYXJmWkFXRmhZaDNvSW5ZanFFQXNDQWdCNGUzdEhkdW5TNVV6NWZ5NnYvM2RSVWRGcEFIblYzWmRXcS9WdjJyVHA1R3RzNGdYQXY1ci9BQUNhTm0wNktpTWpJOGE4N09ucDJiK2twQ1E5TnpmM3Y1Y3VYZm9sUHovL2QzZDM5eXZQYTR2bXpadFB5ODNOL2U3S0FKeWRuWU1CVkhrWHgxYXRXaTBydCtqZXFsV3JKUUJLci9GK2JJYTVwVkFJY1Z0QVFBQldyRmlCQng2b2VVZGgzNzU5c1hidFdnUUdCa0lJMFltdGlVUzJqMTBHQkFESXpzNWVsNTJkdmM2OHJOUHBTZ0hBMjl2N2FROFBqejVoWVdFNTViZlB5c3I2SkRNejg1MzI3ZHYvVm42OW82TmppNUtTa2xRQThQWDFmZG44MkN3eE1iRmxVRkRRSW05djd5ZXJFMWRjWEp4d2RuWnU1K2JtZGx0S1NzcFRRVUZCNjFKU1VzYjQrL3RQZFhWMURlN2N1Zk1KODdhZW5wNTlBT0RFaVJQRDh2THlkamRwMGlTcXNMRHdTRjVlM2o0bko2ZGJiNzMxMXIzbDl4MGFHbnF1L0hKQ1FrS2xVUUIvZi84WEhSMGRXNFNHaGlaZitkemZmLy9kdGJDd01LVTY3OE1LYUhVNjNXUWh4R3dBb2x1M2JwZzdkeTQ4UER4dWVJZUJnWUZZdTNZdFpzNmNpVjI3ZHBsYkUrZnA5ZnFwc0pNQ2lvaW9YaW1LSWhWRmtkYTBUNTFPVitycTZ0cFNwOU1Wb3R4UWZIaDRlQjRxbjYvWE9qczdkN2o4dXNMeSt3QWduSjJkYjduUk9BQWdNRER3VXg4Zm4yYzlQVDMvcjMzNzlydDhmSHdldS9LOWxUL3VaVTA3ZGVyMEZ3Qi9mMy8vaVczYnR0MWMvc25McjY5UUVJZUVoQ1NIaElRYzArbDBKU0VoSWNuZTN0NlJuVHAxT2dUQTljcVl1blRwY3RyVjFiWGx6Ynl2K2hJU0V1S2pLTXJYaXFMSTIyNjdUUzVac2tTYVRDWlpXMHdtazF5elpvM3MycldyVkJSRjZuUzZIenQzN3R4TTdmZE45a21uMHkyNC9Ea2JwM1lzOW9hbkRPaXFtalp0T2c2QWc1T1RVN3ZMcS95a2xDVUFMcGJmcm5YcjFoKzJiTmx5ZmxYN2NIVjFiZEcrZmZ0dlBUMDkrOTlnR0E1ZVhsNFArZm41dlJJWUdManEvUG56MFFFQkFRc0FYTFBZOGZQemU5clIwYkZGU0VqSUwzNStmcFBPbmoxNzNlUngrUERoOXFkT25Zb3FLU2xKUFh6NGNIc1BENDllNmVucEN3QTR0R25UWmkzS0ZSQkNDT2VDZ29Jcml4Q3JjNjJXd3RyQzFrUWkrOEJUQm1SaHZtNEFBSVFRV2tkSHh6WVhMbHo0eE4zZC9lNnNyS3lqbnA2ZVNrRkJRV0w1MTdSczJYSytxNnRyV0ZKU1VwK3E5bGxRVUhEbW4zLytHUkFjSEx3ck5UVjFURlpXbHZtWGVuVXUwak1BTU1USHh6ZHYzTGh4ejhhTkd6OVNXRmlZa3BXVnRhcFpzMllUeTU4dUVFSTRtNWYvL3Z2di9oa1pHVXN5TWpJK2J0KysvV2M1T1RrTENnb0tUb2VHaG1hVzMzbjVVd2JKeWNuL05oZ01zZDdlM2lPMVdxMTNtelp0UGpsLy92d1VnOEdRNXUvdlAxMUttWTl5UllnUXdobEFRVFhlZzJvVVJYbEdTcmxVQ09FVUhCeU1tSmlZYTNZUjFNTHhzSDc5ZWt5WU1BSHg4ZkhtMXNSeGNYRnhIOWJaUVltbzFyQWdJQXNIQndkL3ZWN3ZBQUR0MjdmZmRmejQ4VWNiTjI0ODJNZkg1Nm1zckt5UFBUMDllK2JuNTVjL0Q5L015Y2twTUNrcDZkOEE4Z0VnTFMzdGRmT1RxYW1wb3dHZ3VMajRyK1RrNUFkOGZYMmZNeGNFaXFLY3YxNDg1ODZkbTVXV2xqWVRRR0h6NXMxbm5EaHhZa0JSVWRIcHRMUzA2YzJhTlp0NDZOQ2hRUE8yT3AydXNQd3lBUGo1K2IwRW9EZ3pNM01wVVBVMUF1VTVPVGwxZEhWMTdXZzBHck1MQ2dvT05XblM1RFVwWlV5VEprMmVUazVPN252cnJiY2VPSHIwNk4wQUNqVWFqUXNBcXh3aGFObXlwV3ZUcGswWEFoZ3BoTURnd1lNeGVmTGthblVSM0N4emErTENoUXV4WWNNR2MydmlYVWFqY1dSQ1FrSituUWRBUkRlTUJRRlZLVGs1dVJjQTVPVGtmTis2ZGV0bExpNHVRZDdlM2tPT0hUdFcva3J5OU9QSGp6L2FwVXVYTXhxTnBwRkdvMmxVV2xxYTRlZm45NXA1ZzRDQWdMZXpzN00zbnp4NWN0aXBVNmNPbU5mSHhjVlZlOHk2VmF0VzgwdExTek84dkx5R05tM2F0T1hwMDZkZnVkNXJuSnljT3JWbzBlTGR2THk4WDRLRGczODNHbzE1eWNuSnZjcVBncFNYbUpqWU9qQXc4Sk56NTg3TmI5V3ExWUtNakl4M0FMaTJhOWR1NDlteloxOHZLaW82ZHZIaXhhOERBZ0plVDB0TG00V3lEZ1ZqZGQ5RGZkSHBkRzBBYkJGQzNPYmk0b0lKRXliY1VCZkJ6VEMzSm9hR2htTE9uRGt3R0F4RHRWcHRlRmhZMklPY05aSEllckVnb0NxNXVMaTBMU3dzUEFrZ1B6TXpjMFg3OXUxL0tpNHVQbVl3R0dLdjNEWXhNYkVsQVA4dVhickVIajkrL0puOC9Qd2ZBTURkM2Ixem16WnR2amg3OXV5Q200bEZDT0ZZVWxLU0JzQXBMeTl2bjNuOXRVNFphTFhhM0l5TWpCaUR3WENrcUtqb2lNRmdTQUxLdWlDdUxFWXVYL3hveXMvUDM1ZWJtN3VsVmF0V0N3Q2dhZE9ta1o2ZW52MGNIQnlhK3ZuNVRkWnF0WjZPam83K21abVptMDBtazlXZExyamNVcmhSQ09FZEVCQ0FlZlBtb1dQSGpxckYwN2R2WDNUbzBBSGp4NC9IaVJNbnpLMkpUeDg4ZVBCTDFZSWlvcXRpUVVCWDhtN1pzdVZrSHgrZnB4TVNFc0lBbkNzdUxqN3A1T1RVT2pzN2U4czFYbmZ1MkxGakQ3UnIxKzZMTTJmT3ZHZ3ltWnhhdFdvMS84U0pFOE9LaTR1UDNFeEFwMDZkZXFHcTlkYzdaWkNhbXZxZnl3K2RQVHc4YnJ0MDZkSStYRU5xYXVwcjVaY3pNek8vS0NvcStxdWtwQ1N0c0xBd0MwQ3V0N2YzQUFjSEIxZVR5V1JOdzkrMTNsSllXOWlhU0dRN1dCQVFBTURGeFNWUUNLRUpEUTFOeXM3T1hwZVFrTkFKZ0xaMTY5WXJ2Ynk4N2o5Ky9QaURBUUVCYnpvN083ZE5UVTE5cmFpbzZOaVYrekFZREgrbXA2ZlBEUW9LK2dxQVBISGl4SkM4dkx5ZnJ0ak1FV1UzSnFvMmQzZDNmMmRuNXdnM043ZmJHalZxZEVkNmV2cTcxM3VOazVOVHB5Wk5tanpZcUZHakh1N3U3dDBLQ2dvU2twS1N1dFhrdUFBeUwxMjZaTDVtb2hrQXArenM3Sys5dmIwamk0dUxUOWR3WDNYaWFyTVUxbVlYd2MxeWMzUEQyMisvelZrVGlhd2NDd0lDQURnN08zZkl5OHY3NmVUSmt5T0xpb3FTQXdJQ1p2djYrbzY5ZE9uUzlzVEV4REFBR1RrNU9UdGJ0V29WM2FsVHB5Tm56cHdaZi83OCtZK2NuWjNidTdtNTNlYmg0ZEhEeTh1cmYxRlIwWW1VbEpRaERnNE9UWm8zYi82bXY3Ly9qRXVYTHUwdUtDZzRXRkJRa0tMVmFwM2J0MisvdlNheFhieDRjVWRKU2NuWmdvS0NQeTljdUxEYVlEQWtCQVlHcmd3SkNiSGNMS2k0dVBpTWVmbnMyYk52bVV5bUxLMVc2NWVabWZsaGNuTHk0d0N5emR0ZWVSMkJFS0xLV3hpWDE2RkRoeS9kM2QzdkJDQkxTa3JPblR4NWNrUk4za05kQ0E4UER4ZENmQTRneU12TEMzUG16S2x5WWlKcllHNU5EQWtKd2VUSms1R1ptV2x1VFh4RXI5Zi9xblo4UkVSV3dScHZUT1RwNmZsdk56ZTMyNnA2N3ZKdGY5MWRYVjFiaG9TRS9OTzJiZHYvK3ZuNXZlVHE2dHI2eW0xZFhWM3Y5UGYzbjk2dVhidHRiZHUyM1lDcjNDNjRwdHEyYmZ2VmpieXVVYU5HdmE5YzUrN3UzclA4Y3ZsckU2N2dnQ3JtUzFDRG9palA2SFM2SWtWUjVKQWhRMlJhV2xxdDNXaW9ybVZtWnNwbm4zMVdYdjZNRm5QV1JLb0ozcGlvN2xqUHVHSURadjdEWFpNcjc5WFlKNm5QM0ZLbzBXaEdBcWpYbHNMYVZGcGFhbTVOQkFCSUtkZXpOWkdxUTZmVExSQkNqSmRTanRmcjllK29IWTg5NFowS2lXekV6Y3hTYUcwNGF5S1I5V0ZCUUdRRGFtdVdRbXZEV1JPSnJBY0xBaUxycHRYcGRGTzFXdTIzUWdqdmJ0MjZZZjM2OWFyZVg2QzJtVnNUZS9YcUJRRG0xc1JvOEtKbm9uckZnb0RJU2wyZXBmQkxJY1FjalVZalJvNGNpZmZmZjk4cTdpOVEyOHl0aVdQSGpvVldxeFZDaUVrNm5XNG5aMDBrcWo4c0NJaXNVSDNNVW1odE9Hc2lrYnBZRUJCWkdVVlJuaEZDL0M2RUNBb09Ec2FubjM1cXRmY1hxQXZtV1JQRHdzSUF3RHhySWxzVGllb1lDd0lpSzlHeVpVdlg4UER3cFFCV0NpR2NCZzhlak5XclY5ZnBsTVhXeWp4cjRwQWhRNEN5ZXo5OG9OUHBQZzBORFcya2NtaEVkb3NYN2RpNW03emgwZmE0dUxnQnRSWU1YWlUxekZKb2JUaHJJbEg5NGdpQm5aSlNIcmorVm1RTjdLbWw4TktsUzVEeTVtNjZLYVZFV2xxYVpabXRpVVRVWU5URnJZdkpKbWgxT3QxVVJWRk1pcUxJVWFOR3lZc1hMMTczMXI4Ly8veXpYTEpreVEzZE5qZzVPVmxPbno1ZG1reW1DdXNQSFRva2pVYWpaZm44K2ZQeW80OCtxckJ1dzRZTjhzeVpNNWJsRjE1NFFSWVZGVlhZajZJbzFYb1AxMUpVVkNRVlJhbTBQajgvWDA2WU1NRjh5Mk1UV3hNYkp0NjZ1TzV3aElCSUJUZlRVdGltVFJ0czJMQUJwMDZkcXZUY2tTTkhNR0RBQUF3WU1BQzlldlhDL1BuekxjK1pUQ1pFUjBmandJRUQrT1dYWHlxOGJ0T21UUlcyOWZIeFFXcHFLclp2TDV1SGF1L2V2Zmo1NTUvaDYrdHIyZWJBZ1FNb0xiMzJETWFGaFlVNGRxelN4SmczcEM1YkV6dDM3dHhLVVpUbmF5Tk9JbHZGNnBxb250Vmtsc0t1WGJ2Q3pjMnQwbm9wSmFLaW9pcXNNeGdNK09PUFB6Qi8vbno0K1BoZy8vNzl5TXpNdER5L2RPbFN1THE2WXZueTVSZzllalM2ZE9rQ2IyOXZBTUNVS1ZNd1lzUUlwS1NrWU5La1NaYlgvUERERDFpN2RpMU9uVHFGMXExYkl6SXlFbzgrK2lnZWZmVFI2NzdQa3BJU1RKbzBDUnFOQnUrKyt5NU1KbE9sOTFsY1hJelkyTmpyN3N1c05tZE5qSWlJYUdjeW1mNVBDREVVd0IyWFZ5K3R5VDZJN0FrTEFxSjZwQ2pLTTFMS3BVSUlwK0RnWU1URXhGeXppOEJrTW1IMzd0MDRkZW9VREFZRFFrSkNBQUJGUlVWWXZIZ3h4bzRkQ3dBd0dvMjQvZmJiQVFBYk4yN0V3SUVEa1oyZGpjYU5Hd01BMXE1ZGk1MDdkMkxWcWxYdzlQVEV5SkVqTVhic1dIejQ0WWZ3OFBDQWs1TVRsaTlmRGljbkoweWVQQm5uejU5SDM3NTlNWGp3WUd6YXRNbnk3LzM3OTZORml4YlhmWjhGQlFXWU5Ha1NqRVlqM25tbmJQNFpqVWFESlV1V0lEZzRHQzR1TGtoUFQ4ZlRUeitONGNPSDQralJvNVgyMGIxN2QremR1L2RxL3gyeGZ2MTZUSmd3QWZIeDhlYld4SEZ4Y1hFZlhpc3VSVkU2bWt5bUFVS0lvVkxLY0h1K3J3TlJUZkdVQVZFOXVOR1d3b1VMRjBLajBTQTlQUjMvK2M5L01HclVLQnc5ZWhTRmhZVll2MzY5WlR1TlJvT0ZDeGNDQURJek0rSHQ3WTJjbkJ5NHVMaGd6cHc1K09LTEw3QjA2Vko0ZW5vQ0FPNi8vMzcwNmRNSFR6MzFGTTZkT3djQWNISnlBZ0FFQlFWaDdkcTFTRXBLcWhCTGFtb3ExcTlmRDM5L2Y4dTZ2bjM3b252Mzd1amV2VHZtenAwTEFFaExTOE56enowSEx5OHZ2UGZlZTNCMmRyWnN2MmZQSGl4WXNBQUE4TmRmZnlFa0pBUXJWcXpBM3IxN0xmL3MzcjBiQUs1YURKaFZ0elZSVVpSUVJWR21LSXB5Qk1BUmpVWXpUd2dSZnMyZEV6VkFMSSt0Z1BtQ1FpbGxqTnF4VUozcEtvUzQxOW5aR1JNblRxeFJGOEcrZmZ2ZzcrK1BObTNhWU11V0xmRHg4VUZZV0JnZWVlU1JTdGNDQU1BVFR6eUJ4WXNYNDUxMzNzSDk5OStQaElRRUtJcUNPWFBtVk5wMjRzU0p5TTNOeGZ2dnY0K0NnZ0tNR1RNR216ZHZSa2xKQ1J3ZEhTMm5Dc3ovTGkwdGhZT0RBelp0Mm9TSWlBajg4c3N2RlU1cFJFUkV3TlBURThPR0RhdDBTZ01vTzQzdzFGTlA0Zm5ubjhmUFAvK016cDA3bzBXTEZsaTFhaFUrK09BRE9EZzRvTGk0R0hmZGRWZU5UaVY4Ly8zM21EVnJGZ29MQ3dFZ0RzQklLZVVnSWNTVEFOcFZlMGRrTXlTblA2NTFQR1ZnSFF3QTNJUVE0OVVPaE9xR2xESVdLUHNsYi82VlhsMW56NTdGbTIrK2lYYnQydUdWVjE1Qmh3NGRrSlNVQkM4dnJ5cTN2M0RoQWlJakk1R1RrNE1EQnc3Z3UrKytRM0Z4TWJadDI0YWRPM2VpZGV2V0NBNE94dDkvL3cxWFYxZTBhdFVLQXdjT1JQZnUzYXQ5ZmNDMUxGaXdBQkVSRVZVKzUram9pRGx6NW1EVXFGRW9MUzNGMkxGajBhaFJJeXhhdEFnZmZQQUJYbjMxMVJzNnBvZUhCN1JhclhuUjFXZzBlbW8wbWdBcHBRdFBDOWlsUWlsbG90cEIyQnNXQkZiQVpETDFGVUxjY2YwdHlWWVpqY2FsV3ExMlZVRkJ3U01USmt6QVUwODloWmRmZmhrT0R0Zi9Dajd5eUNNWU5HZ1FQdi84Yzh1dy9yRmp4eEFRRUZEbDlqdDM3clE4N3QrL1B3RGd5U2VmeEl3Wk01Q1JrWUdrcENRRUJ3ZGp6Wm8xR0RCZ0FGcTFhbFZwSDBPSERxMnlnOEROelEyclZxMjZacndkT25TNDV2UHQyN2RIUkVRRVVsSlNMTVhSakJrekVCa1ppUUVEQnFCTm16YlhmSDE1UnFNUm4zenlDWllzV1FJQWtGTHV5TTNOSFhMOCtQRmNBRDhDRU9IaDRkMDBHczFRS1dWL0lVVGd0ZllYRnhmSDZvRWFMQllFVnVEZ3dZUDdBT3hUT3c2cWM0L3FkTHJ4UW9pMzFxeFo0M2pvMENGRVIwZWpTWk1tVlc2Y2xKU0VrU05IVmxpM2VQRmlBR1ZYNTV0TUp2VG8wYVBDODF1MmJFRnNiQ3dPSFRwVVlTaS9kKy9lK1A3Nzd6RjQ4R0RNbkRrVEw3endBdUxqNHpGejVzd3FqMzN1M0RuTHVmenkrdlRwYzlVM1YxSlNVdVg2Nk9ob0RCczJESDUrZmdDQTVPUmtIRGh3QUFFQkFmam1tMi9RdjM5L3RHdlhEbHUzYm9XZm54K0tpNHV2ZW96eWNuTnpNWDM2ZFBPMUJxVUEzdERyOWJPdTJFeVcvMzdwZExyYmhCQlBYaTRPcmwyNUVEVXdMQWlJNnBGZXI0OEpEUTA5NE9EZ3NERXVMaTVnNk5DaG1EZHZubmtpbndxQ2c0T3haOCtlQ3V1a2xGaStmRG1XTGwySzhlUEg0L0hISHk4L1ZJNWR1M2JoMEtGRGlJaUlRR2hvS0xadDJ3YWc3T0svVjE1NUJXUEhqb1czdHpkKyt1a25LSXBTYVlUaTJMRmpPSDM2TkV3bWsvbGl2ZXRLVEV6RTZ0V3IwYTVkMWFmcXYvcnFLMFJHUmdJbyt5TStjZUpFakJrekJqcWREaSs5OUJMdXZmZGV1THU3V3dxRzZraEtTc0w0OGVOeDl1eFpBTWlVVWo2bDErdDNYTzkxZXIzK1R3Qi9BbmcxSWlLaWk4bGtlaExBQUNGRVNMVVBUa1JFVkZzNmQrN2NMRHc4L0JkRlVXVFhybDNsaGcwYkt0MDlzRHlqMFNqMzd0MHJuMzMyV2ZuNDQ0L0xYYnQyeWJGang4cisvZnZMVHovOVZCWVVGRlI2VFVwS2lod3laSWhsK1o5Ly9yRThIak5tak55L2Y3OWx1YUNnUUhidDJsWDI2OWRQL3Zubm4vSysrKzZyTW83ZXZYdExLYVhNeXNxU2lxTEl5TWhJT1hqd1lMbHg0MGFabjU4dmI3Lzlkbm42OUduTDlzbkp5YkpidDI3U2FEVEs3T3hzT1dUSUVEbDM3bHpMOHp0MzdwUVpHUm15cEtSRUdnd0dhVEtaWkdKaW91eldyVnVWeHplWlRITHIxcTN5OXR0dmw1ZnZWaGNiRVJIUittYi9mNFNGaFhYUTZYUlhqaTRRTlNnY0lTQlN3YUZEaDlJQjNCY2VIajRmd0pqNTgrZUxoSVFFVEowNjFUTFVuNVdWaFo5Kytnbng4ZkhZdjM4L3ZMMjlNV1RJRUF3YU5BaGFyUlk5ZS9iRXNXUEg4UEhISDJQVnFsV0lpb3BDVkZRVTFxMWJoN1ZyMTZLNHVCaGp4NDdGNk5HamNmejQ4UXJIVDA5UHg5OS8vdzJOUm9OdDI3WWhLU2tKTGk0dWlJNk9SbWhvS0V3bUV4NTc3TEdyeG4vcDBpVzBhZE1HUTRjT3hiLy8vVzlvTkdVZHpBTUhEc1NRSVVQZzZPZ0lBQ2d0TGNYdzRjT2gwV2lnMFdqUXRXdFhqQmt6eHJLZjNyMTdBd0RPbkRtRHdZTUhBeWk3OEhEWXNHR1ZqbGxZV0lnRkN4YmdpeSsrQUFBcHBmeFlyOWUvQktEcWN4VTFjSG15cEJrM3V4OGlJcUliRmhZVzlwaWlLQmNWUlpFUFAveXdURWxKa1ZKS2VlblNKZm5hYTYvSlZhdFd5ZVRrNUt1T0hrZ3A1YkZqeCtUeTVjc3IvSkt1cWZUMGRNdmowYU5IVjduTnE2KythbmxjZnA2RDJsQllXQ2dOQmtPViswMU5UWlZQUHZta2VSNkRQSjFPOTV6YS85K0k3QTJ2cUNXeUFxR2hvY0ZhcmZZTElVUkhOemMzekpvMUN6MTc5bFE3TEt2dzY2Ky9ZdkxreWVhWkZGTk1KdFBEOGZIeGVyWGpJckkzMnV0dlFrUjFMVDA5L1lLZm45OHFJVVNIMHRMU1RqdDM3a1JoWVNGdXUrMDJ5M0I4UTJNMEd2SHh4eDlqOXV6WktDNHVOcmNVOWpsNjlPZ0p0V01qc2tjY0lTQ3lNdWJXUkFDT2lxSmNzelhSWGxYVlVoZ1hGOGVML29qcUVBc0NJaXNVR2hwNmo0T0R3MFlBQVUyYk5yMXFhNkk5dXRHV1FpSzZPVHhsUUdTRjB0UFRUelZwMHVSVEljU2RCUVVGcmJkdDJ3WVBEdytFaElUQVhtL0ZLNlhFMTE5L2pYSGp4dUhpeFl1UVVzWnBOSnFlY1hGeDFaL1VnSWh1R0FzQ0lpdVZrWkdSZis3Y3ViWE5talh6QkhESC92Mzd4Y21USjNIWFhYZFoydnJzUldGaElkNSsrMjBzV2JJRWx6c2tQdGJyOVErZVBYczJXKzNZaUJvSysveXBRV1Jud3NMQ0h0TnF0U3NBZUFRRkJXSEJnZ1VJREF4VU82eGFrWmFXaG9rVEorS3Z2LzRDZ0h3cDVSaTlYdit4Mm5FUk5UUWNJU0N5QWVucDZZZDlmWDAvRjBMMHlzbko4ZDIyYlJzQ0F3TVJGQlNrZG1nMzVkZGZmOFZMTDcyRTFOUlVjMHZoL1FjUEh2eEc3YmlJR2lJV0JFUTJ3cDVhRTlsU1NHUjllTXFBeUFiWmNtc2lXd3FKckJNTEFpSWJaWXV0aVd3cEpMSmVQR1ZBWktOc3FUV1JMWVZFMW84RkFaRU5zNFhXUkxZVUV0a0c2L29aUVVRM3pCcGJFOWxTU0dRN09FSkFaQ2VzclRXUkxZVkV0b1VGQVpFZHNZYldSTFlVRXRrbW5qSWdzbE5xdENheXBaRElkckVnSUxKajlkbWF5SlpDSXR2R1V3WkVkcXcrV2hQWlVraGtIMWdRRU5tNXVteE5aRXNoa2YzZ0tRT2lCcVEyV3hQWlVraGtYemhDUU5TQTFGWnJJbHNLaWV3UEN3S2lCdVptV2hQWlVraEVSR1NIZERyZGVFVlJpaFZGa2NPSEQ1ZVptWm55YW5KeWN1VG8wYU9sb2loU1VaUVNSVkZtcUIwL0VkVWVYa05BMU1CVnB6V1JMWVZFOW8rbkRJZ2F1R3UxSmdKZ1N5RlJBOEVSQWlJeWN3Z1BENSt2MFdqR0FCQTllL2FFcTZzcnRtL2ZEZ0RtbHNLWEFKU29HeVlSMVFVV0JFUlVRZm5XeE11cjJGSkkxQUN3SUNDaVNrSkRRNE1kSEJ5MkFIQXhHbzJQeGNmSDY5V09pWWlJaUlpSWlJaUlpSWlJaUlpSWlJaUlpSWlJaUlpSWlJaUlpSWlJaUlpSWlJaUlpSWlJaUlpSWlJaUlpSWlJaUlpSWlJaUlpSWlJaUlpSWlJaUlpSWlJaUlpSWlJaUlpSWlJaUlpSWlJaUlpSWlJaUlpSWlJaUlpSWlJaUlpSWlJaUlpSWlJaUlpSWlJaUlpSWlJaUlpSWlJaUlpSWlJaUlpSWlJaUlWUFgvR2dQOG1BdTFYRFlBQUFBQVNVVk9SSzVDWUlJPSIsCgkiVGhlbWUiIDogIiIsCgkiVHlwZSIgOiAiZmxvdyIsCgkiVmVyc2lvbiIgOiAiIgp9Cg=="/>
    </extobj>
    <extobj name="ECB019B1-382A-4266-B25C-5B523AA43C14-4">
      <extobjdata type="ECB019B1-382A-4266-B25C-5B523AA43C14" data="ewoJIkZpbGVJZCIgOiAiMjIzNTIyODAzMDY1IiwKCSJHcm91cElkIiA6ICI2MDk3MzM3NDYiLAoJIkltYWdlIiA6ICJpVkJPUncwS0dnb0FBQUFOU1VoRVVnQUFBZ1FBQUFFUENBWUFBQUE5TGR6SUFBQUFDWEJJV1hNQUFBc1RBQUFMRXdFQW1wd1lBQUFnQUVsRVFWUjRuTzNkZVZ4VVZmOEg4TStaWVpkRlVCQlpWVlEwRkpnaFcyeTNzakxNeXJRMDBMTFNyTnpUc2l3elc4eXNMSjhlOXpUM241cGxhZlZrbW50bEFRSmlZaUJ1cUNBSXlBNHpjMzUvWEFaQlVKRnRGajd2MThzWDk5NjV5eGVjT2ZPOVo3a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zZMc0xVQVJCWkl3bllBSWdHOER5QU1BQ3RUQnRSaTFNRUlBbkFWd0NXQ3FEY3hQRVFtVDBtQkVTTnJDSVpXQS9nTVZQSFFnQ0E3UUFlWWxKQWRIVXFVd2RBWklXaUFUeUdHMjRBZHU4R2NuSUFLZm12T2YvbDVRRy8vdzcwNmdVQTl3S1laTnEzQkpINVl3MEJVU09Ud0Q0QXZiRjdOM0RISGFZT3AyVTdlQkRRYUFBZ1FTaE5OMFIwQlV3SWlCcVpCQW9BdEVKT0R0QzZ0YW5EYWRueTh3RlhWd0FvRm9DVHFjTWhNbWRNQ0lnYW1RU2tzaUJOSEFrQkFJUlN6QW1XZDBSWHhUNEVSRVJFeElTQWlJaUltQkFRRVJFUm1CQVFFUkVSbEFlb3RCZ1JFUkZPVXNvSHBaUjNDU0Z1QStBTG9BMEFXeE9IWmk1MFVzb0xBTTRJSWZZRDJGVllXUGhUY25KeXZxa0RJeUxUWXZsNVRSWmZmcmFJWHJjOWUvWjB0N1cxZlJYQUt3QmNUUjJQSlpGU0Zrb3BGeGtNaGxrSkNRbVpwbzdIRW5DVWdabmhLSU1HWWZsWmY1WldmbHI5QnlRaUltS1F3V0JZS0lSd0YwSWdQRHdjdDkxMkc3UmFMWHg5ZmRHNmRXdlkyTFNvaXBJcjB1bDB5TXZMdzltelp4RWJHNHY5Ky9majc3Ly9obFMrMkM0Q0dCY2JHN3ZjdEZHYVB5WUVab1lKUWIyeC9LdzdheWcvcmZrRG90WnF0WjhBR0FjQWQ5MTFGOGFORzRmQXdFQVRoMlZaenB3NWd5KysrQUxidG0wemJ2b3FOaloyRkFDZENjTXlhMHdJekF3VGd2cGcrZGtJTEszOHROWVBpSTFXcTEwTTRCa1hGeGU4OWRaYnVQZmVlMDBkazBYNzQ0OC9NRzNhTk9UazVBREFkMEtJd1RFeE1ad3NwaFpNQ013TUU0THJ4Zkt6a1ZsSytXbVZvd3cwR3Mwc0FNOTRlbnBpK2ZMbGZETTNnbHR1dVFVclY2NkVyNjh2QUR3cXBWeG82cGlJcVBHeC9HeDhsbEorV2wzR0hCNGVQbFNsVXExdTNibzFsaTlmRG45L2YxT0haRlV5TWpJd2ZQaHduRDkvSGdER3hNYkcvc2ZVTVprYjFoQ1lHZFlRMUJuTHo2Wmw3dVduVlgxQU5CcU5qeERpSDdWYTdUcHYzanpjZlBQTnBnN0pLaDA2ZEFqUFBmY2N5c3ZMQzNVNlhXaGlZdUl4VThka1RwZ1FtQmttQkhYQzhyTjVtSFA1YVZWTkJrS0l1UUJjbjNycUtiNlptMUNQSGozdzRvc3ZRZ2pSeXNiR1pwR3A0eUdpaG1QNTJUek11ZnkwbW93NU5EVDBaaHNibXovYXQyK1BUWnMyd2M3T3p0UWhXYlh5OG5JODlkUlRPSDc4T1BSNi9RUHg4ZkcvbURvbWM4RWFBalBER29Kcll2blp2TXkxL0xTYUdnSzFXajBEQUY1NDRRVyttWnVCcmEwdHhvNGRDK0RTMzU2SUxCUEx6K1pscnVXblZTUUVZV0ZoSVVLSUIzeDlmZkhJSTQrWU9wd1c0ODQ3NzBTblRwMEE0SmFJaUFqV01SSlpJSmFmcG1HTzVhZFZKQVJxdGZwNUFIajAwVWNoQkdzRm00c1FBdEhSMFFBQWc4RXczc1RoRUZFOXNQdzBEWE1zUHkwK0lRZ0pDYkdUVWc2enNiSEI0NDgvYnVwd1dwdytmZnJBMXRZV1FvaUhPblRvNEdEcWVJaW83bGgrbXBhNWxaOFdueERZMmRuZEtZVHcwR2cwYU4yNnRhbkRhWEdjbloxeDExMTNBWUNiaDRmSEFGUEhRMFIxeC9MVHRNeXQvTFQ0aEVCS2VUOEEzSGJiYmFZT3BjVzY1NTU3QUFCU3lvZE5IQW9SWFFlV242Wm5UdVdueFNjRVFvaitnTkpCZzB3akxDek11SGlIS2VNZ291dkQ4dFAwektuOHRPaUVJQ1FreEVNSTBkM0R3NE96Y0psUSsvYnQwYTVkT3dnaE9vU0dobnFaT2g0aXVqYVduK2JCbk1wUGkwNEliRzF0UXdHZ2MrZk9wZzZseFFzTkRRVUEyTmpZM0c3aVVJaW9EbGgrbWc5ektUOHRPaUVRUW5RRGdJNGRPNW82bEZwbFptWldXOC9LeW9MQllBQUFGQllXbWlLa0p0TzllM2ZqWW9RcDR5QXpwdGViT2dLcW9xbkxUMk5aUjlkbUx1V25WU1FFNWxqZGRmRGdRWXdlUGJweVhVcUo1NTkvSHIvOTlodmk0dUl3WXNRSTZIUzZHc2R0Mzc0ZFgzNzVaWTN0anovKytCVS9ZSC84OFVlTjlkemMzQWIrQnRlbllscFBTQ21EbXZYQzFxUnQyK2E1enJmZkFzYUVOQzhQZVB4eFFKbW5YZkhERDhCbDc2bDY4Zk9ydmw3MWMzcjVhOWZqenovcmZ5eFZhdXp5ODZHSEhxcTIvdkRERDEveHRldHg2TkFoQUVCUlVSRSsrK3d6bEplWDE5aW5xS2dJRVJFUktDb3FxdlVjczJmUGh2NnloRFE1T1JtUmtaRTRlL1pzamYyVGtwS3FsYmRaV1ZtWVAzOSt0VzNyMXExRGVucDZ2WDZueTVsTCtXbGp5b3MzbEpTeXF4QUNBUUVCVFhxZGdvSUNsSmFXMW1uZk5tM2FBQUQrNy8vK3IvS2hFd0N3Yjk4K2VIaDRWTTR0M3FOSER5UWtKRUNyMVZidUk2WEVraVZMTUhueTVCcm5QWEhpQk9RVm5vMy8zbnZ2WWN1V0xRQ1VEOFlISDN5QTFhdFgxKzJYYXlUdDJyVXpMamJ0ZjBZejBtZzA5d0xReGNYRjdRTlFNM3RyU25vOTBLcFZ6ZTBsSlplV2RUckF5UW00NFFabFBUa1pLQzRHMnJjSEx2MS9BRWVQQWxVTHl0OStBNzc4RXZqcEo4RE5EZkR5QWthUEJ0YXRBLzc5RjNqNmFlRDExNEZiYmdHV0x3ZWVmYlp1TWUvZkQ5eDZhODN0ano2cS9Nek9ybjE1OW14ZzJUSWxVVWxKQVl4VjJNYmxJMGNBYjIvZzNEbGwrOE1QQTFsWmRZdXBCYWp2KzdTcHlzOUpreVlCQUhKemMydGRIanQyTEw3Ly9udjg5dHR2T0hYcVZPVVV5OGJsVFpzMjRmNzc3OGUyYmRzcTk5K3hZd2ZVYWpYKyt1c3Z6Smd4QSsrOTkxNmQ0MW0zYmgwMmJOaUFwS1NreW0wUFBmUVFObXpZZ0x5OFBMeisrdXVWMjhlTUdZTWJiN3dSNjlldmg1T1RFMTU3N1RVQWdJZUhCOUxUMDdGMTYxYjA3OThmZS9mdXhlN2R1eHZ0MlEzbVVuNWFkRUlBb0QwQXRHM2lPNnRaczJiaHA1OStxdE8rTVRFeE9IMzZOQTRmUG94MzMzMFgwNlpOdytUSms3Rmt5UktjT0hFQ2taR1JsZnYrV1hHbk0zMzZkUFRxMVF0YnQyNUZwMDZkRUI0ZWp1UEhqMlBFaUJIVnpuMy8vZmRYVzkreFkwZU42Mi9jdUJHWm1aa1lNS0Rta05hVksxZFdacUtOemMzTnpiallwa2t1WUJvUENTRW1hVFNhQ3dEK0Q4Q20vUHo4UFNrcEtYWExEaHRDU3FDMDlOSUVTVG9kWUd0YmN6OGZIK0RnUVdYWmVOZXRWbC9hQmdBZE9sUS81cE5QZ0dIRGdHUEhnT0JnWmYyamo1UnJiTmdBdlA4K01HYU1zbTkwTlBEVVU5ZU90Mk5INEVyUHdIL25IZVhuNzcvWHZ1em5CM3o0b2ZLdmJWc2xBUUNxTDlQVjFQZDkyaVRsNThpUkl3RUFDUWtKdFM2M2E5Y09ZOGFNd1pneFk5Q25UeDlzMnJRSkFLb3QxOGJlM2g1ejVzekJVMDg5aFo5Ly9oa1BQdmpnVmVNd0dBeVlQMzgrdG0zYmhvMGJOMkxGaWhXWU5tMGFoQkFZTzNZc3VuZnZqZzBiTm1EdTNMbTQ0NDQ3MEt0WHI4cGozM3p6VGJ6d3dndElTMHVyVEFvQTROZGZmOFhLbFN0eDh1UkpCQVFFSUNvcUNvTUdEY0tnUVlQcTk4ZXFZQzdscDBVbkJFSUlid0J3ZDNkdjB1dTg5OTU3MTVXUnpwOC9IODg5OXh6Ky9QTlBaR1ZsNGNDQkEwaE1URVJNVEV6bFByZmVlaXQrLy8zM3l2WGMzRndzVzdZTWl4WXR3c3FWSzNINDhPRnFYL2dSRVJIWXRtMGIxR3AxNWJZQkF3WkFTbG1aQUl3YU5RcGJ0bXpCcmwyN1lHOXZYeTJtZnYzNndjYW02ZjY3WFYxZEFRQkNDR3RLQ0FBQVFnZ1BBS01CakhaMWRiMm8wV2cyU2ltL3ljek0zSG5tekpuYTZ5aXZ4NWd4eXQxNmR2YWx1K082ZmhHZU9RT0VoeXZMMmRuS1Q3MyswallBcU5xWHBYVnJ3UGcrcUxnRHEvVGYvMTVhbmpGRFNSQnljNVhaQWdjTkF1NitHM2p1T2FWVzRuSjYvYVdFb0ZzM29Ld015TWhRbGhjc1VJNU5TN3QwYk5YbHF2am8zSHE3M3ZkcFk1V2Zqei8rT0hRNkhiS3pzL0g0NDQvanpUZmZSRVJFQkg3NDRRYzRPQ2dQMzZ1NmZGa00xM1V0SHg4ZkxGbXlwRTRkSVZVcUZUcDI3SWhWcTFiaDVaZGZSbDVlSHA1NTVoa0FRR2xwS1hKemMvSHNzOCtpdkx3Y3g0NGRxNVlRMk5uWllmSGl4YkN6czhQVXFWTngvdng1OU8zYkZ3TUdETUQ2OWVzcmYrN2Z2NzlSYnJMTXBmeTA2SVFBUUNzQWNLcXRZREVSdlY2UEhUdDJJQzB0RFJrWkdmamdndzh3WThhTWE3N3h0MnpaZ3N6TVREejMzSFBJeTh2RHVuWHJybm10elpzM0l6NCtIbSsrK1NZMmI5Nk1kOTU1QjlIUjBkRHI5WGpycmJmd3pqdnZWQ1lRWldWbE5aS0V4bFRsdys3WVpCY3hENjVDaUJGQ2lCSGUzdDZGM3Q3ZTN4a01obzNGeGNYYms1T1Q4K3QxeG5uemdNUkVJRFJVcVNZSGxDL2pheEVDdU9NT1lQdDJaVDA2R2xpOEdManZQbVY1L255bE92Nk5OeTRkazVjSGxKZGZTZ3F1ZFg0QVVLbUF5Wk9CbVRPQmQ5OEZ4bzlYa3BpS1FneUFjazVqUW5Ea0NMQjBLVEI5K3FYRXhzWUc2TkdqNWpWT24xYXEvM3YwVUg3bml4Y3Y3WmVicXl3UEhYcnRXT2x5ZFhtZk5rcjV1V25USm56MzNYZFl1SEJoNVIxK3IxNjlhdjNTenNqSXdJNGRPekI0OEdEb2REb1VGaFppOE9EQkFJRDgvSHdNSGp6NGluZitCUVVGME9sMDhQTHlna3BWdCs1di9mcjFBNkIwOEw1YUxXOXRmUnlNc3o1MjdOZ1JuMzc2YVkyK0Z1bnA2Vml6WmcwKytlU1RPc1Z5TmVaU2ZscDZRdUFJb0ZtbTY2eExKejBIQndjNE9EamdsMTkrd1Y5Ly9ZWHQyN2ZEeDhjSC9mdjN4NG9WSzZvMUY1U1ZsVld1Zi9IRkZ4ZzRjQ0FHREJpQTExOS9IZEhSMFdqWHJoMzY5T2xUN2Z4Vm13eSsvUEpMZE8vZUhaczJiY0xGaXhjeFk4WU12UHp5eS9EMDlNVGl4WXZoNk9oWUxRbHA2b1RBOWxKMXRwMVdxNjI5czRQMWFRWGdhWlZLOVhTclZxMUtOQnJORmlubCt2ekVSTGhjYjQvNmpSdVZuNTkvRGd3ZkRqZzdYL3VZa0JEbFo3ZHVsN1o5OHcwUUVBRDg5UmR3OWl4dzAwMUtmNEs3N3daMjdsVE9YVjZ1dE1sZnlVY2ZLVFVCdzRkZjJuYkxMY0RXclVwVi8rdXZLODBOUzVkZWVyMjhIS2o2L3ZydU82WGZ3cGd4U3NJanhOV1RrRU9IbEJxTHp6NERmdnhSMmRhMnJiSWRxTm5zVVE4dDZIMTV1VnJmcDJqRThuUG56cDBvS1NuQjdObXpNV1hLRkFnaHF0Vm1YbTc5K3ZYNDg4OC9zWHIxYW56eHhSY0FsQ2FEOWV2WEExQnFBaTczN3J2dklpVWxCU2RPbk1DQkF3ZXdhdFVxZlAzMTE5WDJxVnJHQXBlYVZYTnljaXFiTEs1bHk1WXQrUHp6ejFGY1hJeHg0OFpodzRZTktDOHZ4MXR2dllXTWpBd01IandZR1JrWm1EQmhBblE2SGFLam95dmpycStxNVdlRFR0UkFscDRRQUxqK2FxZjZNSFlHdkpxUkkwZGkxS2hSc0xlM3g2SkZpL0Q1NTUralhidDJHRDE2TkZhc1dGSFo4UTlRbWd5cXJnUEFoZzBiWUd0cmk0RURCd0tvdlk5QVZXbHBhVWhMUzRPcnF5dUNnb0t3Y3VWS1JFVkY0WWNmZnNCLy8vdGZSRWRIWTlteVpiQ3pzMnZ5aEtDS0Zsbm5LNlZVVlZUWmV1dXY5LzFZVmdiOCtpdmc0YUZVdmQ5MEU3Qjc5N1h2NG8xMzMxbFpTdHYvNTU4clRRL1RwaWtkQTRjT3JYNFhEeWlkQkkzSFZKV1hwOVFrSEQ0TUdCTlA0NzVWM1hvcnNHdVgwbmt4S1FsWXZScVlNRUhwNzJCOGY2V2tLUDBkbkp5VW4rdlhLNTBYLy82NzV2bU03ZGVscGNEYmJ3T3padFgrdXhyN01adzVvL1NSb0hxcCtqNDFibXRvK1hucTFDblkyTmpBd2NFQk5qWTIyTFp0RzV5ZG5iRnExYW9hK3hwdmNzckt5akIvL255TU1mWlZ1VXpmdm4wQkFPZlBuNjlNTEdiUG5nMUFhVDRGZ09IRGgyTjRSZEphVkZTRU8rNjRBMXUyYkdsd2pVZGtaQ1FpSXlOeCsrMjNOMHIvZ090azB2TFRvaE1DS1dXSkVNSzV0TFMweVpzTnFyYi9YOHZjdVhQaDRlR0JuMzc2Q1ptWm1aZ3laY28xanpsMjdCZysrZVFUYURRYURCczJERTVPVGxpd1lNRVZoK3RzM2JvVk0yYk13TEJod3pCMzdseEVSVVdodExRVVU2ZE94ZGl4WStIbjU0Yzc3N3dUeTVZdHc4aVJJeUdsckhNMVczMVVHUXBVR2hzYlcwdjNlTXVqMFdqbUNDRW1YV1dYWWdDN0FIeW4wK25XSnlZbTVnQkFhK0NMNjdyUXdvVktOWDl5TWpCeEl0Qy92MUpOZjZtalVVMnhzVXB6UUVLQ01tUncwQ0NsNmNEWEYvamxGNlhwb0Y4L29LQkFHWFhRcGcyd1pBbFFTenN1eXN1VldvWXBVNVM3K2F1OVQ0NGVWWktQLy9zL3BRWmk0RUFsRWREcExwMzd3dytCRjE0QURoeFFtaG5zN0pUa3hOaXY0ZlRwbXNNT3Yvd1NHRFVLVUNaNlVmVHNDWHo2cWZJM0dUZE8rVHZaMlFGMXZOT3IrU2VMdGNwa3RiN3ZVNDFHODBGamxKL0xsaTNEWTQ4OWhxU2tKSXdlUFJxMnRyWjQ0NDAzTUdUSUVBQktNMEc3cXFOZW9OUVFEQnc0c1BMTEhWQWVrTFJxMVNwRVJVVmh6cHc1K09hYmIyQnJhOXNvUGZuZDNkMnhhTkdpSzc1K3JXR1JRNGNPclhXWXVKT1RFNWJYbGpoZnA2cmxaNE5QMWdBV25SQUFLQVRnWEZ4Y2JGYjlDSFE2SFR3OVBhSFQ2YW8rcC9xcVRRYk96czZJaW9wQ3AwNmQwS2xUcDhyMnFzek16QnJKU0s5ZXZhQlNxUkFXRm9iNzdyc1BjK2ZPQlFEOCtPT1AyTGR2SDNKemMvSFZWMStoc0xBUTJkblp1TysrKzVxOGRzQTRMRk5LV1hLTlhTMmFsTEpRQ0xIRFlEQjhVMTVlL2sxU1VsSkJnMDk2K0REdzNudktseUlBZE9taWZMbDM2Vkw3L3Q5L3I3ejJ4QlBLTXdNNmQxWnFGSGJ2VmtZWFBQcW8wcUVQVU83a3QyOEg5dTBEVnE1VStnTFVKaTlQNlVnNFkwYjE3Ym01U3YrR2I3OVZtaU9PSDFmTy85RkhTazJDamMybFp4bzRPaXJOQkttcGdMR0FOUTZkSEQxYVNUYnk4b0RiYnJzMENzSjRoemh4WXMyWWZ2dE5PZi9FaWNxeDgrWmQ4MDlKaWpxK1R4dGNmcGFVbE9EMDZkT1ZreU01T2lwTjRJTUdEY0tVS1ZOUVVGQ0FFU05HWU8zYXRRQXUzZVZIUlVYVk9OZWlSWXZRcTFjdlJFVkZZY3FVS1hXNmthcXJuSnljR3FPMnJzZTVjK2RxcmJHOWZPUlhmWmxMK1duUkNZRVFJZ05BdTV5Y25NcngvK2JnamFxZHVLcTRWcFBCSzYrOEFrQkpGdjc1NTU5cXlVUnRKa3lZVUczOW5udnVRY2VPSGVIcDZRbFhWMWM0T3p0ano1NDlLQzB0cmZ5Z05wV0xGeThhRjdPYjlFS21jUkhBcjFMS0RlZlBuOTk4K3ZUcDRrWTkrN3g1TlpzSE5teW9mcmRjMWJwMVNqTHd4Qk5LQjcvNGVHVzc4YTQ3S1VtNUN6Znk4d042OVZMK3ZmQkN6Zk9WbENoZjVyWDFrM252UGVWZnYzN0FXMjhCa1pFMWF4bXlzcFE3ZCtOMll4OEFJMk1ud1I0OWdKTW5nZng4b0h2M1MxWC9jK2NxdjBkdC9RVDArcHJiZi9rRjZOcTE1cjUwWGUvVHhpZy9IUndjS3ZzQUdCazdDUTRlUEJobno1NUZVVkVSQmc0Y1dGbjF2MmJOR2d3ZE9yUkdleitnREJXOGZQdVhYMzVaNjhPVGtwS1NrSnViVzZlWkdyLysrbXU4OHNvcmxjODJxT3F1dSs2Nll1MUJhbW9xVHAwNkJZUEJVRm5qMFJUTXBmeTA2SVFBd0ZrQW9WbFpXVTMyUEc2ZFRvZUNndXU3Q2N6T3pzWS8vL3lEdzRjUDQ5Q2hReGhhaDE3U3g0NGR3MisvL1lhWW1CZ2tKQ1NnUzVjdVdMWnMyWFZkdDNYcjFnaXZxSmE5Y09FQ3lzdkxjZWVkZCtMSEgzK3NVV1hYMlBMeThnQUFRZ2hyU2doK054Z01qNVdYbC8rWWxKUlUxbVJYdVR3Wk9IeFl1WnVQamIyMFRhVlNPdWJsNVNsZitGZTYwMjlzbzBZcGQvRlZteStNb3hTRVVKb0svdnRmSmRrd3V2eHU4OUFoNVhrS3ExY0RyNzJtakg3NDdqdWxPYURpb1RRQWxOcUh5OW5ZMUw2ZHFxcnYrN1JSeXMvTGh4T3VYNzhlVWtyODlOTlArT0tMTC9ER0cyOWc1ODZkbURoeFlyVnk2UEliSWtDcC9heHR1MUZabWZMclRaOCtIU2twS1pnK2ZmcFZZek4raVVzcFVWUlVWT3VYZWxGUkVkNnBlQ2JHazA4K2lVY2ZmUlFsSlNVb0t5dkRtREZqTUhQbVRLaFVxc3BhanFvYXE0YkFYTXBQaTA0SXBKUkhoUkFQbkRwMUNyZmNja3VUWENNbUpnWXZ2ZlRTZFIxejIyMjNvVzNidHJqaGhoc1FHUm1KTGwyNllNYU1HZFVlRnVUbDVWVzUvdXl6ejhMTnpRMFhMbHpBazA4K2lWbXpabFdPU3dWcXRtL1Y1Um5oRXlkT1JHSmlJb1FRYU5PbURkNTY2NjNyK2gydVY0YXhpaG80MWFRWGFrWnhjWEhmTlB0RmMzT1ZKL0dOSHEwOE5NaElwVktxNGQzZGxSNy9GWk9oSURQelV0dDgxZWNOWE9rNUJGVmxaQ2pQSlRoNXN2Wm5BZ0NBcDJmTmJldldBYzg4b3pRSGxKWXFveGkrKzY3MjQwK2VWSjVEc0htejhrVEZ2WHVWaHhpRmh3TkRoaWdkS2NlUEI2NVVuVnRiRFFHZ0RIOGNOcXoyWTFxWStyNVBtNkw4UEhmdUhEWnUzSWhkdTNhaFU2ZE9XTHAwS1h4OWZkRzFhMWRNblRvVmJtNXVHRHAwS0daYzNqUlZvYllhQWdCNDhjVVhFUmtaaWNURVJEZzVPU0VrSkFUdnZ2dnVOZnRGclYyN0ZsbFpXVmkwYUJINjlPbFQ2MGlEdSs2NnE4YVhmWEp5TWh3Y0hEQnIxaXlFaG9iQ1lEQlUxbncwQldzc1A1dGRlSGo0UzFxdFZzNmVQVnVhdS9Iang5ZnJ1RC8rK0tQR3RnTUhEbFJiZi9qaGgyczlWcWZUeWZMeThucGQ5M3F0V0xGQ2FyVmFxZEZvUGpUMSs4TFVwSEkvZlAxL3hMVnJsWitiTjB1cDA5WHRtSlNVUzh0cGFkVi8xclpQVmQyNlNXbGpJNld6czVUVHB0VTl6cUlpS1k4ZWxmTFFJU24vL1ZkS3ZiNzIvUllza0RJdlQ4cmx5NlU4ZDY3bTZ3YURsTHQyU1ptWldmZHIxMGZGLzRlcDN4Zm1wckhMejQwYk44cUNnZ0w1d3c4L3lPenM3QnF2R3d3R0dSTVRJeTljdU5DZzY5UjJmSGw1dVZ5OWVuV044azZuMDhscDA2Ykp0V3ZYU3YwVjNxZVRKMCt1ZFh0R1JrYmw4dGl4WTJ2ZFo4S0VDWFVOKzZyTXBmeTA2RjYzR28zbVhpSEVyN2ZjY2t1dEV3SlI4M256elRmeDg4OC9RNi9YUHhrZkg5K3dRYmtXcnZMTDV3cHpUMUF6cXhoV0p5eTh2R3RzTEQvTmg3bVVueFk5MjZGS3BZb0hnQlRqMDkzSVpPSXJPcmFwVktxOUpnNkZpT3FBNWFmNU1KZnkwNklUZ3BpWW1Dd3A1YjlaV1ZrNFhiVlhOVFdyek14TTR4U2lwK0xpNHM2WU9oNGl1amFXbitiQm5NcFBpMDRJS3Z3QUFIdjI3REYxSEMyV01idVZVckoyZ01peXNQdzBNWE1xUHkwK0lSQkNiQU9BZmZ2Mm1UcVVGbXZYcmwwQUFDSEVqOWZZbFlqTUNNdFAwek9uOHRQaUU0SUxGeTdzQkhEeDc3Ly9SbjUrL1NhYm8vb3JLaXJDamgwN2pFOUd1L0prNWtSa2RsaCttcGE1bFo4V254QWNQMzY4Qk1DcTh2SnliTjY4MmRUaHREaTdkdTB5UG5iejU1aVltQnB6cmhPUitXTDVhVnJtVm41YWZFSUFBSHE5ZmdtZ3pNc3RPZFNyMlVncHE4NW94Z2ZORTFrZ2xwK21ZWTdscDFVa0JQSHg4WEZTeWwwblRwekEvLzczUDFPSDAyTDg4Y2NmT0tKTXdSc2JGeGUzeTlUeEVOSDFZL2xwR3VaWWZscEZRbERoYlFCWXVIQmgxYWtrcVlub2REck1xNWg5em1Bd3ZHdmljSWlvWVZoK05pTnpMVCt0SmlHSWk0dmJEV0RyeVpNbnNYanhZbE9IWS9VMmJOaUE1T1JrU0NuM0hUeDRrSTJQUkJhTTVXZnpNdGZ5MDJvU0FnRFE2WFJqQUJSKy9mWFhTRXhNTkhVNFZpc2xKY1U0NVdteHdXQVlaZXA0aUtqaFdINDJEM011UDYwcUlVaElTRWd6R0F6amRUb2RKaytlWEhVR0tXb2tGeTVjd01TSkUxRldWZ2FEd1RBelBqNCt5ZFF4RVZIRHNmeHNldVplZmxwVlFnQUFCdzhlWEFKZzhmbno1L0hDQ3k4WUh3bEpqU0FyS3dzdnZ2Z2kwdFBUQVdERHdZTUhXL3pNaGtUV2hPVm4wN0dFOHRQcUVnSUFFRUs4RE9DNzlQUjBSRWRINDYrLy9qSjFTQll2TVRFUjBkSFJTRTFOQllEdEZ5OWVqRFoxVEVUVStGaCtOajVMS1QrdGVUcFFHNjFXK3hXQWFBQjQ1SkZITUhMa1NMUnYzOTdFWVZtV3JLd3NMRjI2RkJzMmJEQ09VZjVXQ1BGa1RFd011eUpmQWFjL05qT2MvcmcrV0g0MkFrc3JQNjMrQTZMVmFrY0JtQTNBVlFpQk8rNjRBL2ZlZXkrQ2c0UGg2ZWtKWjJkbjJOalltRHBNczZEWDYxRlFVSUNzckN3a0p5ZGoxNjVkMkxGakJ3d0dBd0FVU2ltbng4WEZmV0xxT00wZEV3SXp3NFNnM2xoKzFwMDFsSjh0NGdNU0docnFwVmFyUHdEd2xCQ2lsYW5qc1RERkFEYnBkTHJYRXhJU09FZHFIVEFoTUROTUNCcUU1V2VEV0ZUNTJhSStJTUhCd1M1T1RrNVJRb2k3QVlRQzhBVGdCb0FwcmtJdnBjd0RrQTBnUVVxNVI2L1hyMGhNVE13eGRXQ1doQW1CbVdGQzBDaFlmbDZUeFplZi9JQ1lBYTFXRzZIWDYxM2o0K04vTTNVczFIQk1DTXdNRXdLcm90Rm81Z2doSmtrcEo4WEZ4WDFxNm5pc2lWV09NckEwVXNwSFZDclZVRlBIUVVSRUxSZXJlc3lBRU9KcEthVURsRHNZM2xZU0VWR3pZdzJCaVdtMTJsQUFRVUlJMy9EdzhONm1qb2VJaUZvbUpnU20xOSs0d0dZRElpSXlGU1lFcHZlMGNVRksyYytVZ1ZDaktRSUFYTHhvNGpBSUJRWEdwUkpUaGtGa0NaZ1FtSkJXcSswT29MdHhYUWpSUWFQUjNHakNrS2h4S0JPV0hENXM0akFJeDQ4Ymw0NlpNQW9paThDRXdJUU1Cc1BEbDI4VFFqeGQyNzVrVWI0Q0FJd2RDeHc4Q09Ubm16aWNGcWlnQURoMENCZy8zcmhsb3luREliSUVIR1ZnUXJWOStWYzBHMHd3UVRqVWVKWUNlQUovL1hVdk5CcFR4MExBbndEZU4zVVFST2FPTlFRbUVoRVJFU1NFQ0w5OHV4Q2lhMFJFUkU5VHhFU05Rd0RsQUI0Q01CVkFBcFRIbDFMektnRndHTUM3QU80VVFKbUo0eUV5ZTZ3aE1CR0R3ZkN3RUxVL09NMWdNRHdONFBYbWpZZ2FVMFZTTUt2aUh4R1IyV01OZ1lrSUlhNDJ4REN5MlFJaElpSUNFd0tUQ0FrSkNRQnc4NVZlRjBLRWhJV0ZkVzNHa0lpSXFJVmpRbUFDOXZiMkQxMXJINVZLeGRFR1JFVFViTmlId0FSaVkyTVhBbGhvWE5kcXRiSmlPMmRqSXlJaWsyQU5BUkVSRVRFaElDSWlJaV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NREcxQUZRMDlCcXRkc0I5R25nYWJiR3hzWkdOa1k4UkVSazNsaERZTDBhbWd3UUVWRUx3aG9DS3hjYkd5dE1IUU1SRVprLzFoQVFFUkVSRXdJaUlpSmlrd0VSMVVLajBRUUtJZFpKS1RzWkRJWTc0dVBqajVvNkppSnFXcXdoSUtKcXdzTEMrZ0tJQTNDTEVNSkxyVmIvRlI0ZS9xaXA0eUtpcHNXRWdJaU0xQnFOWnBwYXJmNVpDT0VlRVJHQjNyMTdBNENyU3FYYXBORm9ab0cxaWtSV2l4OXVJa0pJU0lpSHZiMzkxd0FpVlNvVm5uLytlWXdjT1JJQXNHclZLc3liTjAvbzlmclhOQnJOemVYbDVVOGRPblFvdzdRUkUxRmpZdzBCVVFzWEhoNGVibWRuOXplQVNEYzNONVVnM3VFQUFCeEpTVVJCVk15ZE94ZWpSbzJDRUFKQ0NFUkhSMlBCZ2dWbzI3WXRoQkIzMjluWnhXbzBtbHROSFRjUk5TNG1CRVIxNTJUcUFCcWJWcXQ5UmdqeHB4Q2lZM0J3TUZhdlhvM2JicnV0dHYyd1pzMGFoSVdGQVlDUEVHS1hWcXQ5cGRrREpxSW13NFNBcnNXdWUvZnVjUUNjNjNwQXUzYnR4anM2T3ZwZWJSODNON2VCdnI2KzcxKytQU1FrNUFnQTlSV082VnZMZXR1Nnh0VzZkZXZIWFZ4Y2VsL3BkVWRIUno4SEI0ZU9BQkFXRnBZTEFNN096ajBBdEFmZ290Rm9jZ0E0MVBWNjVzelB6ODh4UER4OElZQmxRZ2k3QVFNRzRPdXZ2MGI3OXUydmVFeWJObTJ3YU5FaURCa3lCQUJzQWN6VGFEU3JRME5EV3pWVDJFVFVoSmdRRUFEQTNkMDlxbWZQbnFlci9xdlkva0JwYWVrcEFBVjFQWmRhcmZadTI3YnQxS3ZzSXRxM2IvOVdYbDdlL3k1L3dkN2VQaGhBclU5WDlQZjNYMVJsMWRuZjMzOEJBRjFkWXZMeThocnQ1K2MzeDJBd0ZGU3N2K3JvNkhoejFYMWF0V29WR1JBUXNMUnFuRDQrUGd1Y25aMkRXN1ZxZFhOcGFlbS9BRXJxY2oxenB0Rm9BajA5UFhlclZLcVJEZzRPZU91dHQvRDIyMi9EMXRiMm1zZmEyTmpnMVZkZnhZY2ZmZ2duSnljSUlZYXExZW9EWVdGaFhac2hkQ0pxUXV4VVNBQ0FuSnljVlRrNU9hdU02eHFOUmdjQTd1N3V3MTFjWE80MzNqRWJYYmh3NGF1c3JLeFBPM2Z1L0VmVjdiYTJ0cjdsNWVYcEFPRHA2Zm15Y2Rrb01USFJyMDJiTnRFbEpTV0hDd29LOXRuWjJYWHIxcTNiM3FyN2hJYUducXU2bnBDUVVLTVd3TnZiZTdTdHJhMXZhR2hveXVXdkhUMTZ0RmRKU1VsYXhXb3JmMy8vait6dDdUc2ZPblRvSmdCWkFHeExTMHZqTzNmdXZEa2pJK1Bqek16TVR3QWdLeXRyVWV2V3JSOTFjSEFJQkFCSFI4ZGVwYVdsUndvS0NuYjYrL3QvVmxCUXNQOGFmMGF6VnpHa2NKMFF3dDNIeHdlelo4OUc5Kzdkci9zOGZmdjJSZGV1WFRGcDBpUWNQMzc4aG9xaGljTVBIano0WGVOSFRVVE5nUWtCWFpHam82T2ZtNXRiWkZ4Y25BdUFjZ0FJRHc4dk9IandvQStBaTREeUJROUFiVzl2SDFSYVducFVvOUdVVkd5RFJxUFJKU1ltK3R2YjIzZXV1THNHZ0xidDJyV2Jldmp3NFh1OHZiMG5PVGs1OWFyNmhhL1ZhbVZDUW9JM3F0ejVoNFNFcEFBUXRyYTJ2aUVoSVNsbnpweDV4OFBEWTNoY1hGeHJBTVZWWSs3WnMrY3BJVVM1Y2IxejU4N3JYRjFkSTNVNjNmblEwTkFrZzhGUVlqQVlDdlY2Zlg1cGFlbGhUMC9QVVhaMmRnR25UNThlRnhJU2NoZ0Fnb0tDL3FkV3ExMDZkZXEwQWdCY1hWMGZkSGQzajVKU2x2Ym8wZU80U3FWeVVhbFU5cWRQbjU2UWxaVzF1TkgvOEUxRHJkRm9wZ29oM2dVZ2V2ZnVqUTgrK0FBdUxpNzFQbUdIRGgyd2N1Vkt2UFBPTzlpK2ZidHhhT0xzdUxpNGFhaGp6UTBSbVE4bUJIUkZiZHUyblFqQXhzN09McWlzck93SUFDOHBaVGtxa2dHamdJQ0EvOWphMnZxa3BxWU91UHdjam82T3ZwMDZkZnI1MUtsVFl5NWV2UGlqbDVmWDhJb3Y5ajFxdGRyajMzLy9EYjlXSEVsSlNaMWRYRng2QndZR3JrbEtTdW9jRUJDd0xDTWpZdzRBbThEQXdKVW5UcHg0RmhWZlFFSUkrK0xpNHNwcS9aU1VsR2VoVlBNWEJBUUVMQ3NyS3p0eTd0eTVqNnFjM3NYT3pzNjM0anJkN08zdGd3TUNBaGJZMmRsMXpNN09YbnZ1M0xsUDJyVnI5NEtOalUzYkkwZU8rQllWRlozeDl2WitXNjFXdTFwS01uQ2xJWVZDTkh6ZUt5Y25KM3owMFVjY21raGtCWmdRVUNWanZ3RUFFRUtvYlcxdEE3T3pzNzl5ZG5hKzdjS0ZDMGRjWFYyMXhjWEZpVldQOGZQeis5alIwVEVzT1RuNS90ck9XVnhjZlByZmYvK05EQTRPM3A2ZW5qNHVNek56UVdabTV0TE9uVHYvWDI1dTdwemk0dUpUb2FHaFdWV1BxZHBra0pLUzhrQlJVVkdNdTd2N1NMVmE3UjRZR1BqVitmUG4zelIrTVVzcEN3SElLbkhibzZMV29LSm1BUUJnWjJjWHFOZnJjL1I2L1IxdDJyUjV3ZGJXMXR0Z01CVHA5ZnFMQUNDbExNdk56ZjNlMmRuNXRoTW5Ub3pvMXEzYlh5VWxKUW5kdW5YYlVWaFl1Sytnb09BM1cxdmJIZ0RPT0RvNmh1VGw1ZjNjb0Q5Mk13a1BEdzhYUW13QzBOSE56UTB6Wjg2c2RSUkJReGlISm9hRWhHRHExS25JeXNveURrMThJaTR1N3ZkR3ZSZ1JrVFhUYXJWU3E5WEthKy9adE9jMDloc0FnTTZkTzI4SG9HcmR1dlZqblRwMStoWUEvUHo4WnZ2NituNVE1WkIyblRwMTJnQ2dzdDY1WGJ0MjQ0M0xYbDVlTHhtWEhSMGRid29JQ0ZobzNONjVjK2NmNmhxWG5aMWQ5K0RnNEQ5NzlPaHgzTXZMYTZLL3YvK25qbzZPdmlFaElhbjI5dlpCM2JwMWkwRkY3MytOUmxPSzZxTVVoSStQejd2QndjSDdLdUswYTlPbXpUTXVMaTYzMzNERERZZGF0V29WWnR6UHpjM3RDUUFxUHorL3p6MDhQQVpWYkc4TkFKNmVucS80K2ZsOURzQW1ORFEwMDhIQm9WTmQ0emNWclZiN2pFYWpLZFZxdFhMSWtDSHl6Smt6c3FsbFpXWEpaNTk5VmxhOC84bzROSkVhbTBham1hUFZhcVZHbzVsbzZsaXNEV3NJcUZZcEtTbjNBa0J1YnU0dkFRRUJpeHdjSERxNnU3c1BTVTFOcmZwTSs0eGp4NDRONnRtejUybVZTdFZLcFZLMTB1bDBtVjVlWHE4YWQvRHg4ZmtvSnlkbnc0a1RKMGFjUEhueWdKMmQzUTIrdnI2ZkZSUVU3QWtPRHY1VHI5Y1hwS1NrM0Z1MWRxS3F4TVRFZ0E0ZE9ueDE3dHk1ai8zOS9lZGtabVorQ3NBeEtDaG8zZG16WjE4dkxTMU52WGp4NGc4K1BqNnZuemx6WmdhVUVRcDZBTEMzdCs4U0dCaTRzTHk4UERNNU9YbWdwNmZuY0M4dnIzSDUrZmsvWldkbmJ6cCsvUGl3amgwN2Jzekx5L3YyOU9uVG4vbjUrYjNuNStmM1lVV2Zod2ZhdDI4L0V3Q1NrcEp1THlnbytMWjkrL1lIUzB0TFUwdExTOU5LU2txT05kWGZ2cUg4L1B3YzI3WnRPeGZBU0NFRUJnd1lnS2xUcDlacEZFRkRHWWNtenAwN0YydlhyalVPVGJ4VnI5ZVBURWhJS0d6eUFJaW8zcGdRVUswY0hCdzZsWlNVbkFCUW1KV1Z0YVJ6NTg0N3k4cktVb3VLaW1JdTM3ZWlFNkYzejU0OVk0NGRPL1pNWVdIaHI0QXloajh3TVBEYnMyZlB6akh1cTFhcjh6SXpNejhwS2lvNlhGcGFlcmlvcUNnWlVFWW54TWJHVm12VXJxaXhNQlFXRnU3THk4dmI2Ty92UHdjQTJyWnRHK1hxNnZxUWpZMU5XeTh2cjZscXRkclYxdGJXT3lzcmE0UEJZQ2dHQUh0Nys2Q3VYYnYrbHBHUjhYNnJWcTN1NmRteloweE9UczZHMU5UVSsyeHRiWDI3ZE9ueXpZVUxGMVluSlNWRitQdjd2eDhhR3BxWW5KeDhXNWN1WGY2WGxKVFVyYlMwTk5uSnlTa2lNREJ3T1lBTHhjWEZob3NYTC83bzcrLy9lVnBhMmlOTjlHZHZNSTFHRXdoZ294RGlSZ2NIQjB5ZVBCbVBQdHE4OHhJWmh5YUdob1ppNXN5WktDb3FHcXBXcThQRHdzSWU0NnlKUk9hTENRRmR6dDNQejIrcWg0Zkg4SVNFaERBQTU4ckt5azdZMmRrRjVPVGtiTHpLY2VkU1UxTWZEUW9LK3ZiMDZkT2pEUWFEbmIrLy84ZkhqeDhmVVZaV2R0aTRVM0Z4Y1hwNmV2b2JGYXYyTGk0dU4rYm41Kys3V2tEcDZlbXZWbDNQeXNyNnRyUzA5Si95OHZJekpTVWxGd0RrdWJ1N1I5clkyRGdhRElaQ0FDZ3RMVTFOVEV3TUFsRHE2T2dZSzZXYzR1cnEycTlEaHc2YkRBWkQ0Ymx6NTk2L2VQRmluTGUzOTR1blRwMmFjdXJVcVNrT0RnN3RDZ3NML3d3TURGeCs0Y0tGcGUzYXRadHk4dVRKRVFBTUFGUnF0ZG9OQUlRUVp2bHdvc1lhVXRoWU9EU1J5TEx3d1VRRUFIQndjT2dnaEZDRmhvWW1DeUZzRWhJU2JnQmdDQWdJV05hK2ZmdnB4NDRkZTh6TnplM0JUcDA2Zld0dmJ4OVUyem1LaW9yK3pzakkrS0JqeDQ3ZkJ3VUZiVGh6NXN6VWdvS0NuVlgzc2JPenU2RjkrL1p2ZHU3YytaZnc4UEJzSHgrZmorc1JibForZnY3ZWltcDdld0IyT1RrNVA5amIyM2NyS3lzN1ZXVy9VZzhQanljREF3TVhCZ1VGL1dacmF4dDA2dFNwRWFkUG4zN0syZG01ZDgrZVBZMjFIWG9BeFNVbEpjZlQwdEtHbDVTVS9PWHI2L3VwU3FWeWRYQndDQWRnR3hBUThKVmFyVzV6N05peHh3SUNBcGExYmR0MlpEM2liaXJWWmluczNiczMxcXhaWTlKa3dNZzROUEhlZSs4Rk9Hc2lrVm5qaDVJQUFQYjI5bDBMQ2dwMm5qaHhZbVJwYVdtS2o0L1B1NTZlbnVQejgvTzNKaVltaGdISXpNM04zZWJ2N3ovcmhodHVPSHo2OU9sSjU4K2YvNis5dlgxbkp5ZW5HMTFjWE81eWMzUHJWMXBhZWp3dExXMklqWTFObS9idDI3L3Y3ZTA5UFQ4L2YwZHhjZkhCNHVMaU5IdDcrelpxdGRvckt5dnJQeWtwS1U4Q3lESEdjSGsvQWlGRXJZOHdycXByMTY3Zk9Uczczd0pBbHBlWG56dHg0c1FMVlYrL2NPSEM3c0xDd2xpVlNsWFNxbFdyaDd5OXZkOTNjbklLejg3T1hwcVltQmdCSUxOaVY3ZUFnSURQWFYxZDc3NTQ4ZUwzOGZIeG5aMmRuYjJjblowZjZ0S2x5eThHZzZIdzZOR2ovUURrcDZXbFBkNmhRNGYxQUF4WldWbExHdmluYjVDbUhGTFlXRGcwa1lpb2pzeGxsRUZWcnE2dUR6ZzVPZDFZMjJzVmp4ZDJkblIwOUFzSkNmbTNVNmRPMzNoNWViM2s2T2dZY1BtK2pvNk90M2g3ZTc4ZEZCUzBwVk9uVG10eGhjY1N0MnJWNnI3THR6azdPL2VwdXQ2alI0L2pWd2pYQnNxejlXdnc4L1A3dUdmUG5xZERRa0tPK1B2Ny85ZlYxZlVCQUhhMTdldnU3dDRmdFV4ZzVPenNmT2ZsY1RzNk92cERxWjB3bWZEdzhIQ05Sbk5NcTlYS2UrNjVSKzdkdTdmSlJ4RTBWRXhNak96YnQ2OXhGRUk2WjAyazY4VlJCazNIZkc0aldqRGpGL2ZsbmVyTTdad1dxajJVZVJqeVRSMUlZOUpxdGM5SUtSY0tJZXlDZzRQeHlTZWZYSFZpSW5PU25aMk55Wk1uSXo0K0hsQ2VnRGt4TmpiMlB5WU9peXlFUnFPWkk0U1lKS1djRkJjWDk2bXA0N0VtN0VOQTF1NHNyQ2dacU04c2hlYUdzeVlTbVNjbUJFUVdvaUd6RkpvYnpwcElaSDZZRUJCWmdJb2hoWEZDaUJ0OWZIeXdaTW1TWm4rK1FGUG8yN2N2VnE1Y2lRNGRPa0FJWVJ5YWFQbS9HSkVGWWtKQVpON01ka2hoWStIUVJDTHp3SVNBeUV5RmhJUjRhTFhhNzRRUU0xVXFsUmc1Y2lTKytPS0xCazFaYks2TVF4UEhqeDhQdFZvdGhCQ3ZhVFNhYlQxNjlHaG42dGlJV2dvbUJFUm1LRHc4UE56T3p1NXZBSkZ1Ym02WU8zY3VSbzBhWlZiUEYyaHN4bGtURnl4WWdMWnQyMElJWVp3MWtVTVRpWm9CRXdJaU02UFZhcDhSUXZ3cGhPZ1lIQnlNMWF0WE4vcVV4ZVpNcTlWaXpabzFDQXNMQXdBZkljUXV6cHBJMVBUWVJtZmxHdmpBbzYyeHNiR1JqUllNWFpVcFp5azBONXcxa2FqNXNZYkFTa2twRDVnNkJxbzdheHBTMkZnNE5KR29lYkdHd0VyRnhjWGRiT29ZcUc3TWJaYkNoc2pQejRlenMzT0QranBJS1hIMjdGbjQrUGdBNEt5SlJNMkZOUVJFcGxPdklZVjc5dXpCd29VTDYzWEIxTlJVVEo4K0hWSldiMGxLU2txQ3dXQ29YTS9LeXNMOCtmT3JiVnUzYmgzUzA5TXIxMGVQSG8yeXNySnE1N243N3J0UlVGQlFyOWlNeXN2TDBiOS8vMnJiT0RTUnFPa3hJU0F5Z1lZTUtRd01ETVRhdFd0eDh1VEpHcThkUG53WWtaR1JpSXlNeEwzMzNvdVBQNzQwdTdUQllNQ3NXYk53NE1BQjdObXpwOXB4NjlldnI3YXZoNGNIMHRQVHNYWHJWZ0RBM3IxN3NYdjNibmg2ZWxidWMrREFBZWgwdXF2R1dsSlNndFRVMUd2K1RuWFJsRU1UZS9UbzRhL1Zha2MxUnB4RWxvclpOVkV6Q3c4UER4ZENiQUxRMGMzTkRUTm56cnppS0lKZXZYckJ5YW5HQkl5UVVpSTZPcnJhdHFLaUl2ejExMS80K09PUDRlSGhnZjM3OXlNcks2dnk5WVVMRjhMUjBSR0xGeS9HMkxGajBiTm5UN2k3dXdNQTNuenpUYnp3d2d0SVMwdkRhNis5Vm5uTXI3LytpcFVyVitMa3laTUlDQWhBVkZRVUJnMGFoRUdEQmwzejl5d3ZMOGRycjcwR2xVcUZ6ejc3REFhRG9jYnZXVlpXaHBpWW1HdWV5OGc0TkRFa0pBUlRwMDVGVmxhV2NXamlFM0Z4Y2IvWCtVUUFJaUlpZ2d3R3c4TkNpS0VBakUxczlhdDZJYklDVEFpSW10SDF6bEpvTUJpd1k4Y09uRHg1RWtWRlJRZ0pDUUVBbEphV1l2NzgrUmcvZmp3QVFLL1g0NmFiYmdLZ1ZPMzM3OThmT1RrNWFOMjZOUUJnNWNxVjJMWnRHNVl2WHc1WFYxZU1IRGtTNDhlUHgzLys4eCs0dUxqQXpzNE9peGN2aHAyZEhhWk9uWXJ6NTgramI5KytHREJnQU5hdlgxLzVjLy8rL2ZEMTliM203MWxjWEl6WFhuc05lcjBlbjM2cVRFaW5VcW13WU1FQ0JBY0h3OEhCQVJrWkdSZytmRGllZi81NUhEbHlwTVk1YnIvOWR1emR1L2RLZjBlc1diUEdPR3VpY1dqaU5XZE4xR3ExM1EwR1E2UVFZcWlVTXR5YW4rdEFkTDNZWkVEVURPbzdTK0hjdVhPaFVxbVFrWkdCTjk1NEE2Kzg4Z3FPSERtQ2twSVNyRm16cG5JL2xVcUZ1WFBuQWxEYS85M2QzWkdibXdzSEJ3Zk1uRGtUMzM3N0xSWXVYQWhYVjFjQXdJTVBQb2o3Nzc4Znc0WU53N2x6NXdBQWRuWjJBSUNPSFR0aTVjcVZTRTVPcmhaTGVubzYxcXhaQTI5djc4cHRmZnYyeGUyMzM0N2JiNzhkSDN6d0FRRGd6Smt6ZU82NTUrRG01b2JQUC84Yzl2YjJsZnZ2MnJVTGMrYk1BUUQ4ODg4L0NBa0p3WklsUzdCMzc5N0tmenQyN0FDQUt5WURSbldkTlZHcjFZWnF0ZG8zdFZydFlRQ0hWU3JWYkNGRStGVlBUdFFDTVQwMkE4Wm5CVWdwUHpGMUxOUmtlZ2toN3JTM3Q4ZVVLVk91YTJLaWZmdjJ3ZHZiRzRHQmdkaTRjU004UER3UUZoYUdKNTU0b2taZkFBQjQ2cW1uTUgvK2ZIejY2YWQ0OE1FSGtaQ1FBSzFXaTVrelo5YllkOHFVS2NqTHk4TVhYM3lCNHVKaWpCczNEaHMyYkVCNWVUbHNiVzBybXdxTVAzVTZIV3hzYkxCKy9YcEVSRVJnejU0OTFabzBJaUlpNE9ycWloRWpSdFJvMGdDVVpvUmh3NFpoMUtoUjJMMTdOM3IwNkFGZlgxOHNYNzRjOCtiTmc0Mk5EY3JLeW5EcnJiZGVWMVBDTDcvOGdoa3pacUNrcEFRQVlnR01sRkkrSW9SNEdrQlFuVTlFRmtOS09Ta3VMdTVUVThkaFRkaGtZQjZLQURnSklTYVpPaEJxR2xMS0dFQzVremZlcGRmVjJiTm44Zjc3N3lNb0tBaGp4b3hCMTY1ZGtaeWNERGMzdDFyM3o4N09SbFJVRkhKemMzSGd3QUg4NzMvL1ExbFpHYlpzMllKdDI3WWhJQ0FBd2NIQk9IcjBLQndkSGVIdjc0LysvZnZqOXR0dnIzUC9nS3VaTTJjT0lpSWlhbjNOMXRZV00yZk94Q3V2dkFLZFRvZng0OGVqVmF0VytQTExMekZ2M2p4TW1EQ2hYdGQwY1hHQldxMDJyanJxOVhwWGxVcmxJNlYwWUxPQVZTcVJVaWFhT2docnc0VEFEQmdNaHI1Q0NENDN3SXJwOWZxRmFyVjZlWEZ4OFJPVEowL0dzR0hEOFBMTEw4UEc1dG9md1NlZWVBS1BQUElJTm0zYVZGbXRuNXFhV2psTy8zTGJ0bTJyWE83WHJ4OEE0T21ubjhiMDZkT1JtWm1KNU9Sa0JBY0hZOFdLRllpTWpJUy92MytOY3d3ZE9yVFdFUVJPVGs1WXZuejVWZVB0MnZYcXp3M3EzTGt6SWlJaWtKYVdWcGtjVFo4K0hWRlJVWWlNakVSZ1lPQlZqNjlLcjlmanE2Kyt3b0lGQ3dBQVVzcWY4dkx5aGh3N2Rpd1B3RzhBUkhoNGVHK1ZTalZVU3RsUENOSGhhdWVMalkxbDlrQXRGaE1DTTNEdzRNRjlBUGFaT2c1cWNvTTBHczBrSWNTSEsxYXNzRDEwNkJCbXpacUZObTNhMUxwemNuSXlSbzRjV1czYi9QbnpBU2k5OHcwR0ErNjY2NjVxcjIvY3VCRXhNVEU0ZE9oUXRhcjgrKzY3RDcvODhnc0dEQmlBZDk1NUJ5KysrQ0xpNCtQeHpqdnYxSHJ0YytmT1ZiYmxWM1gvL2ZkZjhaY3JMeSt2ZGZ1c1diTXdZc1FJZUhsNUFRQlNVbEp3NE1BQitQajQ0TWNmZjBTL2Z2MFFGQlNFelpzM3c4dkxxOGF6RGE0a0x5OFBiNy85dHJHdmdRN0FlM0Z4Y1RNdTIwMVcvWHhwTkpvYmhSQlBWeVFIZk9JaFVSVk1DSWlhVVZ4YzNDZWhvYUVIYkd4czFzWEd4dm9NSFRvVXMyZlBOazdrVTAxd2NEQjI3ZHBWYlp1VUVvc1hMOGJDaFFzeGFkSWtQUG5razFXcnlyRjkrM1ljT25RSUVSRVJDQTBOeFpZdFd3QW9uZi9HakJtRDhlUEh3OTNkSFR0MzdvUldxNjFSUTVHYW1vcFRwMDdCWURBWU8rdGRVMkppSXI3Kyttc0VCZFhlVlAvOTk5OGpLaW9LZ1BJbFBtWEtGSXdiTnc0YWpRWXZ2ZlFTN3J6elRqZzdPMWNtREhXUm5KeU1TWk1tNGV6WnN3Q1FKYVVjRmhjWDk5TzFqb3VMaS9zYndOOEFKa1JFUlBRMEdBeFBBNGdVUW9UVStlSkVSRVNOcFVlUEh1M0N3OFAzYUxWYTJhdFhMN2wyN1ZwcE1CamtsZWoxZXJsMzcxNzU3TFBQeWllZmZGSnUzNzVkamg4L1h2YnIxMCt1WHIxYUZoY1gxemdtTFMxTkRoa3lwSEw5MzMvL3JWd2VOMjZjM0w5L2YrVjZjWEd4N05Xcmwzem9vWWZrMzMvL0xlKzU1NTVhNDdqdnZ2dWtsRkpldUhCQmFyVmFHUlVWSlFjTUdDRFhyVnNuQ3dzTDVVMDMzU1JQblRwVnVYOUtTb3JzM2J1MzFPdjFNaWNuUnc0Wk1rUis4TUVIbGE5djI3Wk5abVpteXZMeWNsbFVWQ1FOQm9OTVRFeVV2WHYzcnZYNkJvTkJidDY4V2Q1MDAwMVNxOVZLalVZVEV4RVJFZERRLzQrd3NMQ3VHbzNtOHRvRm9oYUZOUVJFSm5EbzBLRU1BUGVFaDRkL0RHRGN4eDkvTEJJU0VqQnQyclRLcXY0TEZ5NWc1ODZkaUkrUHgvNzkrK0h1N280aFE0YmdrVWNlZ1ZxdFJwOCtmWkNhbW9xbFM1ZGkrZkxsaUk2T1JuUjBORmF0V29XVksxZWlyS3dNNDhlUHg5aXhZM0hzMkxGcTE4L0l5TURSbzBlaFVxbXdaY3NXSkNjbnc4SEJBYk5telVKb2FDZ01CZ01HRHg1OHhmano4L01SR0JpSW9VT0g0b0VISG9CS3BZeGc3dCsvUDRZTUdWSTVLWk5PcDhQenp6OFBsVW9GbFVxRlhyMTZZZHk0Y1pYbnVlKysrd0FBcDArZnhvQUJBd0FvSFE5SGpCaFI0NW9sSlNXWU0yY092djMyV3dDUVVzcWxjWEZ4THdHb3ZhM2lPc1RIeHg4Rk1MMmg1eUVpSXFxM3NMQ3d3VnF0OXFKV3E1VURCdzZVYVdscFVrb3A4L1B6NWF1dnZpcVhMMTh1VTFKU3JsaDdJS1dVcWFtcGN2SGl4ZFh1cEs5WFJrWkc1ZkxZc1dOcjNXZkNoQW1WeTNxOS9ycXZjVFVsSlNXeXFLaW8xdk9tcDZmTHA1OStXbXExV3FuVmFnczBHczF6cHY1L0k3STI3RkZMWkFaQ1EwT0QxV3IxdDBLSTdrNU9UcGd4WXdiNjlPbGo2ckRNd3UrLy80NnBVNmNpUHo4ZlVzbzBnOEV3TUQ0K1BzN1VjUkZaRy9XMWR5R2lwcGFSa1pIdDVlVzFYQWpSVmFmVDNiQnQyemFVbEpUZ3hodHZyS3lPYjJuMGVqMldMbDJLZDk5OUYyVmxaY1loaGZjZk9YTGt1S2xqSTdKR3JDRWdNalBHb1lrQWJMVmE3VldISmxxcjJvWVV4c2JHc3RNZlVSTmlRa0JraGtKRFErK3dzYkZaQjhDbmJkdTJWeHlhYUkzcU82U1FpQnFHVFFaRVppZ2pJK05rbXpadFZnc2hiaWt1TGc3WXNtVUxYRnhjRUJJU0FtdDlGSytVRWovODhBTW1UcHlJaXhjdlFrb1pxMUtwK3NUR3h0WjlVZ01pcWpjbUJFUm1Lak16cy9EY3VYTXIyN1ZyNXdyZzV2Mzc5NHNUSjA3ZzFsdHZyUnpXWnkxS1NrcncwVWNmWWNHQ0JhZ1lJYkUwTGk3dXNiTm56K2FZT2phaWxzSTZieldJckV4WVdOaGd0VnE5QklCTHg0NGRNV2ZPSEhUbzBNSFVZVFdLTTJmT1lNcVVLZmpubjM4QW9GQktPUzR1TG02cHFlTWlhbWxZUTBCa0FUSXlNcEk4UFQwM0NTSHV6YzNOOWR5eVpRczZkT2lBamgwN21qcTBCdm45OTkveDBrc3ZJVDA5M1RpazhNR0RCdy8rYU9xNGlGb2lKZ1JFRnNLYWhpWnlTQ0dSK1dHVEFaRUZzdVNoaVJ4U1NHU2VtQkFRV1NoTEhKcklJWVZFNW90TkJrUVd5cEtHSm5KSUlaSDVZMEpBWk1Fc1lXZ2loeFFTV1FienVvMGdvbm96eDZHSkhGSklaRGxZUTBCa0pjeHRhQ0tIRkJKWkZpWUVSRmJFSElZbWNrZ2hrV1Zpa3dHUmxUTEYwRVFPS1NTeVhFd0lpS3hZY3c1TjVKQkNJc3ZHSmdNaUs5WWNReE01cEpESU9qQWhJTEp5VFRrMGtVTUtpYXdIbXd5SVdwREdISnJJSVlWRTFvVTFCRVF0U0dNTlRlU1FRaUxydzRTQXFJVnB5TkJFRGlra0lpS3lRaHFOWnBKV3F5M1Rhclh5K2VlZmwxbFpXZkpLY25OejVkaXhZNlZXcTVWYXJiWmNxOVZPTjNYOFJOUjQySWVBcUlXcnk5QkVEaWtrc241c01pQnE0YTQyTkJFQWh4UVN0UkNzSVNBaUk1dnc4UENQVlNyVk9BQ2lUNTgrY0hSMHhOYXRXd0hBT0tUd0pRRGxwZzJUaUpvQ0V3SWlxcWJxME1TS1RSeFNTTlFDTUNFZ29ocENRME9EYld4c05nSncwT3YxZytQajQrTk1IUk1SRVJFUkVSRVJFUkVSRVJFUkVSRVJFUkVSRVJFUkVSRVJFUkVSRVJFUkVSRVJFUkVSRVJFUkVSRVJFUkVSRVJFUkVSRVJFUkVSRVJFUkVSRVJFUkVSRVJFUkVSRVJFUkVSRVJFUkVSRVJFUkVSRVJFUkVSRVJFUkVSRVJFUkVSRVJFUkVSRVJFUkVSRVJFUkVSRVJFUkVSRVJFUkVSRVJFUkVSRVJFWm5VL3dPK29WUWczRnJpWndBQUFBQkpSVTVFcmtKZ2dnPT0iLAoJIlRoZW1lIiA6ICIiLAoJIlR5cGUiIDogImZsb3ciLAoJIlZlcnNpb24iIDogIjIiCn0K"/>
    </extobj>
    <extobj name="ECB019B1-382A-4266-B25C-5B523AA43C14-5">
      <extobjdata type="ECB019B1-382A-4266-B25C-5B523AA43C14" data="ewoJIkZpbGVJZCIgOiAiMjIzNzIwNDkwNjI2IiwKCSJHcm91cElkIiA6ICI2MDk3MzM3NDYiLAoJIkltYWdlIiA6ICJpVkJPUncwS0dnb0FBQUFOU1VoRVVnQUFBaDRBQUFEakNBWUFBQURLVUIya0FBQUFDWEJJV1hNQUFBc1RBQUFMRXdFQW1wd1lBQUFnQUVsRVFWUjRuTzNkZVhRVDVmb0g4TytFdHBSRkVEaUk3Q0NJeTlXTEpPMEZoSXVXdHNpT3RKYWxsdlZBTDR1Z29pQllOMEFXQ3lKVTJUZUZzdHdDWlNuTFVYWkJpM3BMUVJhdEIzK0FnR1dSdG5SSjBtWjVmMytVakVtVGJrQm5rdWI3T1Nlbk0rL01PL01rZlRONThzNDdFNEN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RW9ocVIzQS9SS0FENEFoQUVZQmFBdWdocm9SVVFYVEF6Z0hZQTJBMVJKZ1VqbWVjaEhBUVFCZDFZNkRGUEdqQkxSWE80aXlZdHYwS3FxMlRZOU9QTzRtSFFrQStxc2RDNm5pSUlBZW5wUjhDRUNvSFFNcFIvS2dZeXpicG5kUnMyMTZ6SnZDRlFHTUFMQUdUejhOTEZzR1BQc3M4UEREYW9kRkZTazdHemgvSHBnNEVmanBKd0NZSmdGejFRNnJyT1NEdStBeHZsS1RDZyt0SHBsNHNHMVdibTdRTmozbVRlR0tBTDREOER5Ky9SYjQ5Ny9WRG9lVWRPb1UwSzRkQVB3c0ZaNWk4d2c4dUhzSk56aTRseGZicHBkd2c3YnBNVzhLVndTUUM2QUdNalBaMCtGdGNuS0FXclVBd0NBQjFkVU9wNng0Y1BjU2JuQndMeSsyVFMvaEJtM1RZOTRVcnZDTjR1WGM0QTFVWG15elhvSnRrOXlWRzdSTmpWbzdKaUlpSXUvRHhJT0lpSWdVdzhTRGlJaUlGTVBFZzRpSWlCVER4SU9JaUlnVXc4U0RpSWlJRk1QRWc0aUlpQlREeElPSWlJZ1V3OFNEaUlpSUZNUEVnNGlJaUJURHhJT0lpSWdVdzhTRGlJaUlGTVBFZzRpSWlCVER4SU9JaUlnVXc4U0RpSWlJRk1QRXd3TllyVmExUXlBQ3dMWklub250MXIwdzhYQkRQWHIwY0pqdjFhdFhzY3ZLNCt6WnMvZGNsOXpMbVRObkZOa1AyeUk5S0FhRHdhSGR6cHc1RTZkUG53WUFwS1NrNEljZmZuaGcrMUtpM2VibDVlSDQ4ZU1PeTVPU2tseE8yeGdNQnBoTXBudmVmMlhobzNZQVZMeTMzbm9MQUpDVmxlVnlldUxFaWRpMWF4Y09IejZNSzFldW9HblRwZ0FnVHljbUppSTBOQlQ3OSsrWDF6OTA2SkFLejZUeUVVQXdBRE9BNzZUQ3Y0b2FQbnc0ZnZ6eFIxU3BVZ1VkTzNZc2RyM1pzMmZqenAwN21EbHpacG0zblpLUzRsUlcwVzB4SUNBQXpabzFrK2N2WDc2TTVzMmJPOFJ3OCtaTitVRGZ0V3RYVksxYXRVelBaODZjT1hqdXVlY0FBSjA3ZHk1eFhZUEJnQVlOR21EdjNyMWwyclk3VXJ0dEZ1ZkFnUVBZdlhzM2xpOWZEZ0E0Y3VRSUlpTWpBUUExYXRUQTFLbFQwYjU5ZTB5YU5BbFZxMWJGMHFWTGtaaVk2TENOakl3TTFLeFowMm5idWJtNWlyZmJZOGVPSVRrNTJhRk56WjQ5RzMzNjlIR2F0bG0zYmgxU1UxT3hZTUVDVks5ZTNhbmQyNlNucHlNNU9ibkUxNU5VSWdBaEFGSFpkTy9lWFFnaHhLKy8vaXArL2ZWWEVSSVM0bkxhWURESWRZS0NnbHhPaDRTRXVDeXZGTzcrLzFWcWUvUHY3disyQUpZSUlFUUFwWDRTUHFnMnE5VnFoZGxzTG5aWmRuYTJQRysxV29YWmJCWm1zMWxvdFZxUms1TWp6N3NxczZkVVcrelVxWlA0N2JmZnhQZmZmKy93L083Y3VTTVdMRmdnQ2dvS1JLZE9uZVQxTzNUb1VPYlhxaXl1WDc4dXhvOGZML3IzN3k5T25qeDUveHYwNHJaWm5HSERob21EQnc4S0lZUklUMDhYblR0M0ZoYUxSVjZlblowdFB2MzBVNGUySkVSaFczQTFQWHIwYUpmbFFpalRic2VOR3llQ2c0TkYzNzU5eGN5Wk0wWGZ2bjJGVHFjVGZmdjJkWnEyc1ZxdElqWTJWbXpldkZrSVVYdzdmdER0MjRHS2JkT0dQUjV1SkN3c0RHYXpHYmR2MzBaWVdCaGlZbUtnMCttUWxKUUVmMzkvQUhDWXRpZEprdExoVXFHNkFNYmVmV1FMWUN1QWJRQ09TSUQrUWUrc2MrZk9zRmdzOGpTQVVyOFpTWktFS2xXcXlQTWFqY1poM2xXWkdtMnhidDI2ZU9lZGR4QWZIeStYelowN0Z6VnExSUN2cjYvTE9oRVJFUTc3eThqSVFOMjZkUUVBbVptWjhqZlZrdXpZc1FOeGNYSG8zNzgvRml4WUFEOC92M3VLM3cwcDJqWkxjK2JNR1h6MDBVZVlQbjA2ckZZcmpFWWpnb0tDbk5iYnVYTW5HamR1akkwYk41YTR2ZFRVVktjeXBkcnQrZlBuY2VQR0Rlelpzd2VTSk1IWDF4ZVNKS0ZqeDQ3WXVYTW5BRGhNMis5ajh1VEo4cnpKWkVLL2Z2M0t2Ti9LZ29tSEcwbE1UTVNPSFR1d2ZQbHl1WXN4TURBUXJWdTNkbHIzeG8wYk9IVG9FQVlNR0FDejJZeTh2RHdNR0RBQUFKQ1RrNE1CQXdhZ2UvZnVpc1pQcUFWZzVOMUhuZ0Iyb1BCZ2YxQUNjaDdFRG15bkduUTZIWTRmUCs2VVFEd29hclRGZXZYcTRZMDMzb0JHVXpqMHpHQXdvR0hEaGhnelpreXhkYkt5c2h5U2l4ZGVlQUVKQ1FrQWdORFEwRkwzK2RwcnJ5RWpJd05MbHk3RkUwODhVZXI2SHF6QzIyWnA3RStGVEo4K0hZMGFOY0xvMGFNZjZENlVhTGRXcXhWejU4NUZ6NTQ5Y2ZYcVZRQkEwNlpON3lsaDlmWDFkVXBPQUpSNCtyUXlZT0xoWm80Y09RS2owWWpZMkZoTW1UTEY2ZHRxVVFrSkNmamhoeCt3WWNNR3hNWEZBU2c4LzIwNytEWnExRWlSdU5Va0FCTUFLd3JQWjF2dVBzeDI4eVg5dmRkbDdVc0pxd2FBVis4K2pBTFlEU0RoUVR4ZmU1bVptYWhXclpyTGIzRDNTOG0yYURRYW5iNzV2ZnJxcXdBS3h3YVV4UFpoQVFCNnZWNmV2M1BuVG9uMWdNTGVvZ01IRHFCT25UcWxybnN2dkxsdEZzZGlzZURZc1dPSWpZMHRjYjMvL3ZlL1dMVnFGWURDSkxKbHk1Ynlzb0tDZ21LdlZLbm9kcXZSYU5DeFkwZlVybDBia1pHUkNBd01SSEp5TWhvMmJJaDY5ZXFoZCsvZUFPQXdQV3ZXTEp3OGVSTHIxNitId1dDUWV5bTNidDNxTXFiaXlpc0xKaDV1NU1xVksvRHg4WUcvdno5OGZIeXdmLzkrMUt4WjA2SHIyYVpyMTY0QUN0K0FTNWN1eFlRSkUxeHVzMXUzYmdDQVc3ZHVWZGkzWXpkUUJZVnQyVjM3eURVbzdQWis5RUZzelBZdGEvVG8wY2pLeXNMeTVjdExURHgwT3AzRC9MLy8vVytuZGV6TG9xT2owYk5uVDBYYjR1Yk5teDIrbGVwME9pUW1KanFzZCtIQ0JaZmJ0WDFBQU1YM2VDeGV2QmliTm0xeVdiL29BRUNib2xjczNDT3ZhcHRsOGQxMzN5RXJLd3V2dmZhYWZGck01dmJ0MjNqNzdiY1JIaDZPZ1FNSFl1REFnZERwZEhLdmxxMHRwNmVudTl5MlVzZlFzV1BIQWloc1YxOTg4VVdabm5mYnRtMHhZc1FJdVRmajh1WExEcjE1TjIvZXhDT1BQT0pRWjkrK2ZXWGF0cWRoNHVGRzFxNWRpLzc5KytQY3VYTVlPM1lzZkgxOThlNjc3Mkx3NE1FQUNyc0dHelJvNEZBbklTRUI0ZUhoRGg4dXJWdTNSbng4UEtLaW9qQi8vbnhzMjdZTnZyNitDQXNMVS9UNUtFVUNOS0x3QU9xRHZ3LzA5dFBGL2JWTjMwdWRRUUJLNnNzM0FEZ0s0QmNBU1JKd0dBQUVFSGV2enpNbkp3ZlIwZEhRNnd0UHo3Lzk5dHQ0K3VtblM2MW42K0l1S0NoQXg0NGQ1YXRoYkhRNkhZNGRPNGJxMWF2TFpUTm16RkNzTFM1ZHV0VGxXSXlJaUFpbnNxSlhPWlRWK1BIak1YNzhlS2R5blU2SDNidDM0K0dISDc2bjdaYkdXOXBtZVd6YXRBbkRoZzNEb1VPSHNIbnpadm5xcE16TVRJU0ZoZUg1NTU4dmRScy8vL3d6QUdETW1ERll0bXlaWEs3VU1kVFdrNUdUazRQZXZYdGo1Y3FWQ0FzTGs2K0tzWGZseWhXWDQ3Q2FOMjh1SnhiNStma0lDZ3FxdElsR3BWS1pybW94R0F6eUtHM2JpR3doaFBqa2swK0VFRUxrNU9TSWlJZ0lwL0xpQkFRRVZFQ1Vic1k5cmh5d2YrUUtZSmNBaGduQStaby8zSCtiUFh2MnJCQ2lmRmUxMkZ5OWVsVzgrT0tMTHRmUHk4dVQ1OTJoTFpiMC9JVDRlOVIvU0VpSWlJaUlrQjhCQVFIeWRHQmdZSm4yazVtWldlNzRTdVdGYmJNc1VsSlNST2ZPblVWV1ZwWllzMmFOK1BUVFQ0VVFoVmQ3dlBYV1crTHp6ejkzcW1OL3hjclFvVU9GeFdJUlE0WU1FZUhoNFhJN21ERmpoaXJ0MXY0cWw3SmVvZEtoUXdlUm41OHZ1bmZ2TGo5ZWZQRkZvZFZxUmRldVhSM0tpMTdoODBEd3FoYXk4ZmYzbDg4djJ0ak9WUThZTUFEcDZlblE2L1VJRHcrWHY2MXUzTGdSa1pHUmN2WnR6MnExT3BVdlhyelk2ZDRJZE4reUFSd0FzQVhBVHFudzIyU0YrY2MvL25IUGRVK2NPRkdtK2txMnhhMWJ0N3E4ZXFGNTgrWXVlendBeDE2UFZhdFdPYlJwKzFNdGx5OWZMdlc1Vm5LS3RzM1NtRXdtZlBMSko0aU9qa2J0MnJVeGRPaFFqQmt6Qml0WHJzUmZmLzJGdkx3OCtSUUdVTmh1ZnZubEZ3Q0Y5K1A0ODg4L3NXVEpFaXhhdEFpLy9QSUxGaTFhSk4rUDQvMzMzMGRNVEF3Ky9mUlRoMzBxY1F6TnlNaVFlMjNzeHh1VnhHdzJZK0hDaGZLQTV0ZGZmeDBta3dtUFB2b29QdmpnZ3pKdGcxUlNtWG84N05sbjYxYXJWZXpaczBlODlOSkxZdS9ldldMS2xDbmkrdlhycFc2RFBSNFYzdmJDQmZDeUtPZTUrNHE2ajRmdGZnaTNiOThXV3ExVzZQVjZoL1YvLy8xM0VSd2NMSTRmUCs1eVcvWTlIdmFVYUl2WHIxOFhvMGVQRmhhTFJTeFpza1RrNU9RSW85RW9SbzhlTGZkR3JGaXhRbnp4eFJkeW5lSytYZHJmYzZFc0ttbVBoNnB0c3ppZmZQS0pHRDU4dURDWlRISlpTa3FLQ0F3TUZCMDZkQkRuejU5M1dQK3JyNzRTVTZaTUVWdTJiQkdYTGwwU1dWbFpZdXJVcWFKRGh3NWk5KzdkUWdnaDJyZHZMd29LQ3NTTkd6Y2M3dk9pUkx1MVdDeWljK2ZPNHUyMzN4WW1rNmxNUFI0R2cwRUVCQVNJZnYzNmlhKy8vbHJrNStlTGp6LytXSDVkeG93WkkrTGk0aHhlb3dlT1BSNVVuT3ZYcjJQcjFxMDRldlFvSG52c01heGV2UnFOR3pkR216WnRNRzNhTkhsRTlmVHAwMTNXZDVXdEE0WG5SRjJWVS9sSWhmZERVRnhhV2hycTE2OFBqVWJqY04rQlVhTkdJUzB0RFJhTEJRRUJBYWhXclpxOGJPZk9uVml3WUFHaW82UFJxVk9uY3Urekl0dGlyMTY5TUd2V0xBUUZCVUdqMGFCbXpacllzV01Ib3FLaThQampqMlBldkhtWU5Xc1dYbjc1WlVSR1JxSjU4K2J5dGx6ZCt0ckh4OGVwZk9USWtRNjlKOW5aMlFBS3ovY0RxSkFyZ3RTa1Z0c3N5ZmJ0MjNINDhHRjgrZVdYeU03T3hyZmZmb3U5ZS9maSt2WHJtREZqQm94R0k5NTQ0dzA4OGNRVDZOYXRHd0lEQXpGMDZGQzUvdVhMbDlHdlh6KzBhZE1HOGZIeGFOV3FGWURDSHE0ZVBYckFhclVpUER6Y1laOFZmUXo5N2JmZmtKK2ZqK0hEaDhQSHAvQ2p0TFJ4ZE9mUG4wZkRoZzB4ZGVwVVhMNThHYSs4OGdxYU5XdUdSWXNXd2NmSEJ3c1dMTUNNR1RNd1lNQUE5TzNiRjRNR0RhcDA3ZFBqVmRZZWo2MWJ0NHJjM0Z5UmxKUWtidCsrN2JUY2FyV0tsSlFVa1pHUm9VSjBic1FOTXZmeXV0ODJPMkhDQlBHdmYvMUxUSnMyemFFOE16TlRYTDE2VmR5NGNVTllyVmFIWmNuSnlTWGVqWFBac21XaW9LREE1YktLYm91WExsMFNIM3p3Z2R4amMrdldMWkdVbENTRUVDSWpJME5zMjdaTlh2ZkVpUk5pM2JwMTk3UWZld2tKQ1VLcjFZckF3RUF4WThhTSs5NmVTMTdZTmt2eXh4OS9pSXNYTDRxMHREVHgvUFBQaXdrVEpvZ0RCdzQ0OU5vWkRBYXhhZE1tRVI0ZUxwWXRXK2EwallzWEw1WjVmMG9jUS9Qejg4WDI3ZHZsK2JLTzhUQVlETUpvTklyNTgrZUx3NGNQdTZ4ejZ0UXBFUmNYNS9SZWZpRGNvRzE2OU8wdTVSZFBlTlQ3bXg2VXU5LzRKUTlxeDJ5ejdzRjJEd2piemNvZU9MYk5ZdVhuNTVmNWQzWThTWHA2T2hvMmJGam1jdFc0UWR2MG1EZUZLenlJZXprM2VBT1ZGOXVzbDJEYkpIZmxCbTJ6Z3RKOUlpSWlJbWRNUElpSWlFZ3hURHlJaUloSU1VdzhpSWlJU0RGTVBJaUlpRWd4VER5SWlJaElNVXc4aUlpSVNERk1QSWlJaUVneFREeUlpSWhJTVV3OGlJaUlTREZNUElpSWlFZ3hURHlJaUloSU1VdzhpSWlJU0RHZW5uam9BUURaMlNxSFFZckx6YlZOR2RVTWc0aUl5c2ZURTQ5ekFJRHo1MVVPZ3hSMzZaSnQ2djlVaklLSWlNckoweE9QTlFDQWlST0JVNmVBbkJ5Vnc2RUtsNXNMbkQwTHZQR0dyV1NybXVFUUVWSDVTR29IY0Q4RTRBdGdINEJndFdNaFZmd0FvSXNFRktnZFNGa0pRS2dkQXlsSDhxQmpMTnVtZDFHemJYcDBqNGNFbUFEMEFEQU53TThBRE9wR1JBb3dBamdQWUFZOExPbTQ2MGUxQXlERm5GVTdnSEppMi9RZW50WTJpWWlJUEo5V3F4VmFyWlk5UFFyejZCNFBJaUlpOGl4TVBJaUlpRWd4VER5SWlJaElNVXc4aUlpSVNERk1QSWlJaUVneFREeUlpSWhJTVV3OGlJaUlTREZNUElpSWlFZ3hURHlJaUloSU1VdzhpSWlJU0RGTVBJaUlpRWd4VER5SWlJaElNVXc4aUlpSVNERk1QSWlJaUVneFREeUlpSWhJTVV3OGlJaUlTREZNUElpSWlFZ3hURHlJaUloSU1VdzhpSWlJU0RGTVBJaUlpRWd4VER5SWlJaElNVXc4aUlpSVNERk1QSWlJaUVneFREeUlpSWhJTVpMYUFSQVJFU21oWGJ0MndRQjYyT1lsU1hvTEFJUVFuOXF0bHB5YW1ycE42ZGk4aVkvYUFSQVJFU25FYkVzMjdObVhXU3lXTUdWRDhqNDgxVUpFUkY0aE5UWDFPeUZFUmdtclpKdk41ajJLQmVTbG1IZ1FFWkczTUFQNGJ3bkxENXc3ZDY1QXFXQzhGUk1QSWlMeUpvbkZMUkJDYkZFeUVHL0Z4SU9JaUx4R1RrN09NUURaUmN1RkVIbVptWms3VkFqSjZ6RHhJQ0lpcjNIaHdvVjhJY1RXb3VXU0pCMjZkT21TVVkyWXZBMFREeUlpOGlwQ0NLZkxaYTFXS3kraFZRZ1REeUlpOGlvM2I5NDhBaURQcnNoZ01wbVllQ2lFaVFjUkVYbVZQLy84VXcvQWZqekgwWFBuenVXcUZZKzNZZUpCUkVSZXgycTEyby96NEtCU0JUSHhJQ0lpcjJNd0dBNENNQW9oQ2t3bVU0TGE4WGdUSmg1RVJPUjEwdExTY29RUXV5VkpPbjdtekpsTXRlUHhKdnl0RmlJaThrcENpQVFBajZvZGg3ZXBETDlPNjZQVmFvY0lJVVlCYUN0SlVnMjFBNklLcFJkQ25BT3dKalUxZFRVQWs5b0JFVlVHV3EzMklJQ3Vhc2RCRlU4SThXTnFhbXA3dGZidjZZbUhqMWFyVFFEUVgrMUFTSGxDaUlPcHFhazl3T1NENkw1cHRWcWhkZ3lrbkpNblQ2cjIrZS9ScDFxMFd1MFFBUDFidG15Sm1KZ1l0RzdkR2c4OTlKRGFZVkVGeXMzTnhjV0xGeEViRzR2ejU4OEh0MnZYN3EzVTFOUzVhc2RGVkZta3BLU29IUUpWSUoxT3AzWUluajI0OU83cEZjVEV4S0JkdTNaTU9yeEF6Wm8xOGV5enorSzk5OTREQUVpU05GamxrSWlJcUJ3OE92RUEwQllBV3JkdXJYWWNwTEFtVFpyWUpoOVhNdzRpSWlvZmowNDhiQU5KMmRQaGZXclVrTWNRVjFNekRpSWlLaCtQVGp5SWlJaklzekR4SUNJaUlzVXc4U0FpSWlMRk1QRWdJaUlpeFREeElDSWlJc1V3OFNBaUlpTEZNUEVnSWlJaXhURHhJQ0lpSXNVdzhmQXdScU1SR1JrWnVIYnRta1A1clZ1M01HM2FOSmQxaEJDNGNlTUdUcHc0QWJQWnJFU1lSRVJFTG5uMGo4UlZSc3VYTDhjMzMzd0RBSkFrQ1JxTkJoa1pHYWhUcHc0a1NVTFZxbFZSclZvMTFLNWRHL1BtelpQcjFhOWZIMmxwYWJoMTZ4YnExNjhQQUJnNmRDaXVYYnNHdlY0UHM5a01JUVRXclZ1SHA1OStXcFhuUmtSRXhNVER6WXdlUFJxalI0K0dSdk4zWjFSb2FDaTJiTmxTYkoyaFE0ZkNZRERBeDhjSDQ4ZVBoOVZxaFVhalFXWm1KdmJ0MndjL1B6OGxRaWNpSWlvVkV3ODNjdmp3WWF4WXNjS3AvTTZkT3hnODJQV1BzRzdhdEFrZmZmUVJ0bXpaZ25mZWVRZEhqaHpCNnRXck1XL2VQQXdaTW9SSkJ4RVJ1UlVtSG00a0tDZ0lRVUZCR0RseUpDd1dpMXd1U1pKVEFsRzNibDE4OXRsbm1EZHZIbjc2NlNjWURBYjg3My8vdzhXTEY5R29VU05NbkRoUjZmQ0ppSWhLeGNURERkMjhlUk83ZCsrVzUwTkRRL0hWVjE4NXJOT2pSdzhBd09USmsrV3ltVE5uT3B5U0NRME5SYjkrL1FBQUpwTUp2cjYrQ0E0T1psSkNSRVNxWWVMaGhqSXpNeEVkSFMzUFoyZG5POHdYNTl0dnYzV1lGMEpnNTg2ZEFJQVhYbmdCUjQ4ZWZiQ0JFaEVSbFJNVER6ZFVwMDRkaDdFZW9hR2hUbU0vYkQwZUFEQmd3QUFBaFdOQmJOTUFZTFZhS3poU0lpS2k4bUhpNFlZeU16TXhiTmd3ZVQ0N085dGh2cWpKa3llalZxMWFlTzIxMXhBYkc0dlRwMC9qeFJkZmRFaENpSWc4V1dwcUtwNTU1aG40K3ZwaTdkcTFHRGh3SUtwWHIrNXkzYTVkdStMUW9VTXVsK1htNXVMYXRXdTRlUEVpV3JSb2dTZWZmQko1ZVhsSVRVMUY1ODZkNWZXU2twTFFwMDhmcDJrYjI1V0V2cjYrRCtnWmVnOG1IbTdvOE9IRERvTkpYWTN4S0Nnb0FBRG85WHA4L1BISFdMcDBLWURDUWFmeDhmRTRlUEFnR2pkdXJGelFIdVNaWjU1cDZ1Zm4xL1BreVpQTDFZNkZpRXAzNGNJRlRKbzBDUnMzYmtURGhnMXg0Y0lGYk55NEVhTkdqU3BUL2JDd01CaU5SaGdNQmxTdFdoWDE2dFhEbzQ4K2l1N2R1K1BKSjUvRXNXUEhrSnljN0pCNHpKNDlXMDQyN0tkdDFxMWJoOVRVVkN4WXNBRFZxMWRIUUVBQW1qVnI1clR2OVBSMEpDY24zOGV6cjN5WWVMaVpkZXZXeVRjUXM3bHo1dzZpb3FLYzFvMlBqOGZ4NDhmUnBVc1hOR3JVQ0JhTEJiVnExVUpjWEJ4bXpweUpwNTU2U3FtdzNaNU9wMnRsdFZwN1NaSVVDYUQ5M1dJbUhrUnV6bWcwSWlZbUJ0SFIwV2pZc0NFQVlOeTRjUmd5WkFpNmRPbUNObTNhbExxTjlQUjBIRDE2dE5qYkN5UWxKU0V0TFEzOSt2VkRZR0FnZnZycEo1aE1Kb2ZCK2JacDI3aTU2T2hveko4L0gwbEpTUmc0Y0NCOGZYMlJtSmpvdE8yT0hUdmUwL091ekpoNHVKRWRPM1pnMzc1OUxwZlpYMTVyTTNqd1lHemF0QW4xNnRWRFNFZ0lXcmR1RFFCbzJMQWhMbDI2Vk9McEdXK2cxV3Fmc2xxdHZTVkppaFJDUENkSmt0b2hFVkU1V0sxV3ZQLysrMmpTcEluRHZZd2FOMjZNTjk5OEU2Ky8vanFXTFZ1RzVzMmJBeWo4TXJaNTgyWmtaMmVqZCsvZUFDQmZJVmhjMG5IKy9IbmN1SEVEZS9ic2dTUko4UFgxaFNSSjZOaXhvNXhrMkUvYlNKTGtjRldoZlhKQ0pXUGk0VVplZnZsbHZQenl5K1d1cDlQcGNPREFBWWV5T1hQbTRKLy8vS2M4MzcxNzkvdU96eE5vdGRwL0F1Z0Q0RlVBVDluZkFaYUlQRWRCUVFFKy9QQkQzTGh4QTh1V0xYTmEzcWRQSC96MTExOFlQbnc0M252dlBRUUhCeU1xS2dyQndjSG8zYnMzRWhNVFM3MkJvdFZxeGR5NWM5R3paMDljdlhvVkFOQzBhZE43dXZHaXI2K3ZVM0lDc01mREZZLytDcWpWYWdVQXBLU2txQjBLcVVDbjA5a21BNFFRZlNWSmVoVkFxN0xXRjBKTXUvdFgwbWcwdHZlQ0pJU1FwKzgrNUhXS0xKUFh0OVcvdTd6b3RpUUFLTHFPOUhjWGpNTitiUE4zRnhjYmwzMzlrbUl1R3RmZGVxNzJpYUxiTFNXdVV1dTdpc3UyanYyeUl2dDBldTFLaTlsK0hSZjdkQm16UnFOeGVGNnVZcjdILzFGSnIwV3BNUmZkWjlFMlYvUzFjUFdjUy9vZjJkV1g2OXIrSDVJa3VjM3hkTktrU2NqS3lzTENoUXRScTFhdFl0ZmJ1M2N2NXN5WmcySERobUhVcUZHSWo0L0haNTk5aHNhTkcyUDY5T2xvMTY0ZGREb2RhdGFzS2RmSnpjMlY1N3QzNzQ0MmJkb2dOallXZ1lHQlNFNU9say9wdURKcjFpeWNQSGtTNjlldmg4RmdrTWR2WEx0MnplVzR1dUxLMVdJN2JwNDhlVksxejMvMmVKREhzMWdzdFRRYVRTTWhoSDk1VHFkSWtqVG43dCtpNWE3V0xYVlplYmRWVEV3UGJGbEpjWlYxdXhVUlYxbjNXMUhidGEwamhIQ2J1Q3J5LzFQS2NuSDN0UkJ3c3kraUV5ZE9SSHA2dWp5b1U2L1h3OS9mMytGM3JQTHk4ckJ0MnpaczJiSUZ0V3JWZ3RWcXhZRURCMUNqUmczRXhNUmcwcVJKV0xwMEtmejkvUjN1WTlTeFkwZW4reG90WHJ3WVgzenhSWmxpYTl1MkxVYU1HQ0gzWmx5K2ZCbGp4b3lSbDkrOGVST1BQUEtJUTUzaVRxTjdJeVllbFpUdGgrSzh3ZW5UcHc4RE9BeEEwdWwwODYxV2F5MEFJWklrdFNpcG50VnFuU1ZKa2dCZyt3UVNkK2NCUUlpL1A1bmtkV3pyVzYxV2gvbWkwMWFyMVdGYmtpVEpkWXJ1eHpaOWQ3bkR0dXpYSzYxK2FYRkpraVFzRm92VE1vdkZJays3Mks3TE9xWEZWVFIraThYaVVNZlZQdTMzWVZ2ZjFmTzAvVFdiemFKb2ZkdkRaREs1Mmpic2xzdnpHbzFHbmphWlRDN3IyTllwS0NodzJLZEdvM0dZenMvUGQxbHVxMjgwR29YOTl2UjZ2VHl0MFdoRWxTcFZuS2F6czdPRi9ieVBqNDg4N2V2cksvejgvTVNWSzFmZzQrTWpmSHg4QkFCVXJWcFYrUHY3MjNxRWJhK3JVM3UyWit0QmRoY3RXclJBaXhZdDVBU2hlL2Z1V0xGaWhjT1ZJeSs5OUJMOC9mM1JvRUVEQU1DZVBYdncxRk5QNFk4Ly9rRDc5dTB4ZCs1YzFLaFJBelZxMUNoMlA3YXhJRGs1T2VqZHV6ZFdybHlKc0xBd05HM2ExR25kSzFldXVMeENwWG56NW5KaWtaK2ZqNkNnSUNZYUpXRGlVY0ZPbkRpQkRoMDZPTXcvK2VTVGVQamhoOHUxbmVqb2FKYy9JR2ZUbzBjUGg0YmVxMWN2ZWI3b3N2STRlL1lzbm5ubW1YdXFxd0tSa3BMeWxtMm1YYnQyQVpJa3ZTcUU2Q2xKa3RQUTkxT25UcjJuYkhoRWRDL1MwOU9oMSt2UnBFa1RoM0s5WHUrUVZGeTVjZ1ZSVVZINCt1dXZBUUR0MjdmSDk5OS83L0l5Vnh2YjROT3VYYnM2L0ZSRlFrS0MwN3F1eG1zVUZCUTREQ28xR28zSXo4OUhjSEN3dzFpUjdkdTN3OS9mdjdTbjZoV1llRlN3anovK1dHN01lcjBlczJmUHhvWU5HMXl1TzJ2V0xQenl5eS95Zkh4OFBHSmlZbkQ1OG1Xa3BhVTVYRkliSHgvdmNodHZ2Vlg0dVp1VmxlVnlldUxFaWRpMWF4Y09IejZNSzFldXlGbTliVG94TVJHaG9hSFl2Mysvdkg1eE4rSnhkNm1wcWY4RDhEOEFiK3AwdW1ldFZ1dXJBSHBMa3ZRUGxVTWpvbkpZdFdvVlFrTkRIWHB4VFNZVGpFYWp3MDNFb3FPam5YcDZ2L25tRzRjdmZ5WEp5TWhBMWFwVkFhRE1OMkEwbTgxWXVIQWhubmppQ1FEQTY2Ky9EcFBKaEVjZmZSUWZmUEJCbWJiaGJaaDRLR2pyMXEyNGVmT215MHV1MXE5ZmozSGp4cUdnb0FBYk4yN0VIMy84QWFBd0dRRUtmMnZGbG15RWhvWVd1dy9iYjdyOC9QUFBMcWNiTkdpQUNSTW1ZTUtFQ2VqYXRhdDgzYm45ZEdXVWtwSnlCc0JVQUZQYnRtM2JScVBSdktwMlRFUlVzb0tDQWl4WnNnVEp5Y21JajQ5M0dPZnh6VGZmb0ZHalJnNkpSdEdrSXkwdERZY09IY0syYmR0SzNJL1Zhb1hKWk1LY09YTXdaODRjQUtYM2VCaU5ScGpOWmtSR1JtTGN1SEZvMmJJbDVzMmJoK3pzYkt4Y3VSSVRKa3pBNTU5L2pyRmp4OExIaHgrMTl2aHFWSkIrL2ZwQkNDRW5Hdi81ejMrd2UvZHVIRDE2Vk02b2JYcjI3QWtmSHgvVXFWTUhwMCtmeHRHalI3RnUzVHFINjliMWVyMDhmK2ZPSFF3ZVBCajkrL2ZINXMyYllUYWJjZnYyYllTRmhTRW1KZ1k2blE1SlNVbHl0NTc5dEwzeURNU3NURTZmUHYwYmdBL1Zqb09JaXZmVFR6OWgrdlRwYU5La0NkYXVYWXU2ZGV0aTFhcFZXTFpzR1RRYURXclhybzMzMzMrLzJQb21rd21USjAvR3VISGpVTDkrL1JMMzlkdHZ2eUUvUHgvRGh3K1hrNFN3c0xBUzY1dy9meDROR3piRTFLbFRjZm55WmJ6eXlpdG8xcXdaRmkxYUJCOGZIeXhZc0FBelpzekFnQUVEMExkdlh3d2FOSWluV2lvRHJWWXJ0RnF0Y0ZlblRwMFN2WHIxRWtJSThlR0hINHBkdTNhSnZMdzg4ZDU3N3dtejJTeXZGeHdjTERJek0wVkdSb2JvMDZlUE9IdjJyTk8ydW5UcElrK0hoSVE0TE51K2Zidm8za05pb0FBQUFBWXFTVVJCVkwyN1BCOFFFQ0FHRFJyazlBZ0tDaEpDQ0JFUkVTSDY5Kzh2MnJkdkx5SWlJa1JFUklRSUNBZ1FFUkVSWXZYcTFRN2J0OVZ4UjdiL3Y5cnRrS2d5Y0xmanFkRm9GS21wcVM2WFdTeVdFdXNlT25SSUNDSEVoUXNYWEM3ZnYzKy93M3grZnI3WXZuMjdQTitoUXdlWDlZcVdHd3dHWVRRYXhmejU4OFhodzRkZDFqbDE2cFNJaTRzVFZxdTF4SmlWNGc3SFRmWjRWS0RFeEVSa1oyZGordlRwR0Q5K1BPclhyNCtWSzFlaVdyVnFEcjBOQlFVRnFGcTFLalpzMklDY25Cd3NXclFJQUxCaXhRcDVqSWRlcjVmSGVOeTVjOGRoUDBlT0hJSFJhRVJzYkN5bVRKa0NTWkpRcFVxVll1TktTRWpBRHovOGdBMGJOaUF1TGc1QTRha1dXOWRpbzBhTkh1anJRRVJVWGxXclZzVnp6ejNuY2xscFYrd0ZCUVVCQUZxMWNuMWJuNUNRRUlkNVB6OC9oNXMzRm5mYXVXaTVyUWZETm9iT2xiWnQyNkp0MjdZbHh1dHRtSGhVa0lzWEwrTGl4WXVvVmFzV1dyVnFoZlhyMXlNcUtncEpTVWxZc21RSmhnd1pnclZyMThMUHowOU9QUHIxNjRlZ29DQlVxVklGSTBlT0JPQjZqTWV4WThmay9keTlqQTcrL3Y3dzhmSEIvdjM3VWJObVRaZURUN3QyN1FxZ01ORlp1blFwSmt5WTRETDJidDI2QVFCdTNicFZZZ0pEUkZRWkZYY0RzWkp1TEVabHg4U2pBbGl0Vmt5ZlBoMURodzdGd29VTEVSVVZoZno4ZkV5Yk5nMFRKMDVFa3laTjBLVkxGNnhkdXhiUjBkRVFRa0NqMFdETm1qVUlEQXhFOCtiTjBhSkZDd0NRZXpuc2V6d0FZTzNhdFZpelpnM1dybDJML3YzNzQ5eTVjeGc3ZGl4OGZYM3g3cnZ2eXVOQmJ0eTRJVi9qYnBPUWtJRHc4SEQ3TzMraWRldldpSStQUjFSVUZPYlBuNDl0MjdiQjE5ZTMxUE9jUkVSRTVjSEVvd0pvTkJxMGJkc1dJU0VoV0xod0lZREMyL3ArOTkxM3lNckt3cG8xYTVDWGw0ZmJ0MjhqSkNSRUhtd2FFaEtDRFJzMlFLdlZJakF3RU1EZmw4M2E5M2pZR0kxR1hMMTZGWjA2ZFFJQVZLdFdEUUFRRVJHQktWT21JRGMzRnlOSGpzU21UWnNBQUxHeHNRRGc4cGR1VjZ4WWdjREFRRVJGUldIS2xDbVlNbVhLZzM1WmlJaUltSGhVbERmZmZOTmhQaWdvQ0MxYnRrVDkrdlZScTFZdDFLeFpFOGVPSFVOK2ZyNmNNT2gwT2l4ZXZCanIxcTNEeXBVck1YTGtTQlFVRkFCdzd2RUFDcE1TMnhnTkc5dTE1d01HREpCdnVoTWVIaTZmTXRtNGNTTWlJeVBsdS9YWnMxcXRUdVdMRnkrV2YvbVJpSWpvZmpIeFVNakREejhzRDVUS3lNaUF5V1JDbHk1ZHNIZnZYb2RUSVk4Ly9qalMwdEt3ZS9kdVRKa3lCWTg5OWhqOC9QeGM5bmdBY0xvOEt5RWhBVUlJN051M0QzRnhjWGozM1hkeDVNZ1JUSm8weVdFLzluZm9zd2tNREhSWlRrUkU5S0F3OFZEQnBFbVRjT2JNR1VpU2hIcjE2c25Yb3NmR3h1TGl4WXZZdFdzWGR1M2FoZGpZV0Z5NWNnVVdpd1YrZm43bzFxMGJoQkF3bTgwd204MFlQMzQ4QmcwYUpHLzMrdlhyMkxwMUs0NGVQWXJISG5zTXExZXZSdVBHamRHbVRSdE1tellOdFd2WFJtUmtKS1pQbis0eUxsYzlIZ0F3WnN3WWwrVkVSRVRseGNSREJWOSsrU1VzRmd1RUVBNTN0T3ZUcHc4ZWYveHgrUGo0WU1TSUVSZ3hZb1RMK2xhckZZRGpKV1dqUm8zQ1F3ODloQll0V2lBeU1oSjE2OWFWbDdWcTFRcXJWNjlHYW1vcVdyWnN5VjROSWlKU0RST1BDbGJjaDd5cnkxU2ZldXFwTW0zVDFUWHM0ZUhoQUZCc3o0UWtTZEJxdFdYYVBoRVJVVVh4anQ5Tkp5SWlJcmZBeElPSWlJZ1V3OFNEaUlpSUZNUEVnNGlJaUJURHhJT0lpSWdVdzhTRGlJaUlGT1BwaVljZUFISnpjOVdPZ3hTbTErdHRrMFkxNHlBaW92THg2TVJEQ0hFT0tQd0pldkl1NmVucEFBQWh4UCtwSEFvUkVaV0RSeWNlQU5ZQWhiY2FUMHRMUTE1ZW50cnhVQVhUNi9YNC9mZmZNWC8rZkZ2UlZqWGpJU0tpOHBIVUR1QSsrYlpyMTI2ZkpFbkJhZ2RDcXZnaFB6Ky95N2x6NXdyVURvVEkwMm0xV3FGMkRLU2NreWRQcXZiNTcrazlIcWJVMU5RZVFvaHBBSDRHWUZBN0lLcHdSaUhFZVNIRURDWWRSQStPRU9KSHRXTWd4WnhWT3dBaUlpSWlJaUlpSWlJaUlpSWlJaUlpSWlJaUlpSWlJaUlpSWlJaUlpSWlJaUlpSWlJaUlpSWlJaUlpSWlJaUlpSWlJaUlpSWlJaUlpSWlJaUlpSWlJaUlpSWlJaUlpSWlJaUlpSWlJaUlpSWlJaUlpSWlJaUlpSWlJaUlpSWlJaUlpSWlJaUlpSWlJaUlpSWlJaUlpSWlJaUlpSWlJaUlpSWlJaUlpSWlJaUlpSWlOL2IvY2JsMzI0anRKOUVBQUFBQVNVVk9SSzVDWUlJPSIsCgkiVGhlbWUiIDogIiIsCgkiVHlwZSIgOiAiZmxvdyIsCgkiVmVyc2lvbiIgOiAiNyIKfQo="/>
    </extobj>
    <extobj name="ECB019B1-382A-4266-B25C-5B523AA43C14-6">
      <extobjdata type="ECB019B1-382A-4266-B25C-5B523AA43C14" data="ewoJIkZpbGVJZCIgOiAiMjIzNzIwNDkwNjI2IiwKCSJHcm91cElkIiA6ICI2MDk3MzM3NDYiLAoJIkltYWdlIiA6ICJpVkJPUncwS0dnb0FBQUFOU1VoRVVnQUFBaDRBQUFEakNBWUFBQURLVUIya0FBQUFDWEJJV1hNQUFBc1RBQUFMRXdFQW1wd1lBQUFnQUVsRVFWUjRuTzNkZVhRVVZmbzM4RytIaElUbEJJRkJEYUNnSUtManZHZ1cyWkd3R1FTSkJNTTJiREtTUVJGRUJBUVpuUW1iRWpCQ1J0bVhFY0l5RWNJU3dLTXNBVUZCR1F3S0JPS0pRZ3lZQUQrU2tLMDc2ZVY1L3doZGRwUE9Ca2xWZC9yNzhlUlFWVjIzNnVsNDYrYnBXN2R1QTB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VkFHZDFnSGNLd0U4QVl3RzhDcUFEZ0FhYUJzUjFiQkNBT2NCckFld1RnY1lOWTZuU2dRNEJLQ1gxbkdRS3I3WEFSMjFEcUt5V0RmZGlxWjEwNlVUajl0SlJ4eUF3VnJIUXBvNEJLQy9LeVVmQW9qV01aQjZkQzdVeHJKdXVoY3Q2NmJMWEJTT0NQQUtnUFY0OGtsZzVVcmdMMzhCN3J0UDY3Q29KdVhtQXNuSndKUXB3S2xUQURCYkIzeW9kVmlWcFRUdXdqYStWdE9WTkswdW1YaXdidFp1VGxBM1hlYWljRVNBYndCMHdkZGZBOTI3YXgwT3Flbk1HZUNaWndEZ0oxM0pMVGFYd01iZFRUaEI0MTVWckp0dXdnbnFwc3RjRkk0SWtBK2dBYkt6MmRQaGJ2THlBRjlmQU5EcmdQcGFoMU5aYk56ZGhCTTA3bFhGdXVrbW5LQnV1c3hGNFFndkZEZm5CQmRRVmJIT3VnbldUWEpXVGxBM1BiUTZNUkVSRWJrZkpoNUVSRVNrR2lZZVJFUkVwQm9tSGtSRVJLUWFKaDVFUkVTa0dpWWVSRVJFcEJvbUhrUkVSS1FhSmg1RVJFU2tHaVllUkVSRXBCb21Ia1JFUktRYUpoNUVSRVNrR2lZZVJFUkVwQm9tSGtSRVJLUWFKaDVFUkVTa0dpWWVSRVJFcEJvbUhpN0FZckZvSFFJUkFOWkZjazJzdDg2RmlZY1Q2dCsvdjkzNmdBRUR5bnl0S3M2ZE8zZlhaY201bkQxN1ZwWHpzQzVTZGRIcjlYYjFkdDY4ZWZqeHh4OEJBS2RQbjhaMzMzMVhiZWRTbzk0V0ZCVGcrUEhqZHE4bkpDUTRYTGJTNi9Vd0dvMTNmZjdhd2xQckFLaHNiNy85TmdBZ0p5Zkg0ZktVS1ZPd1o4OGVKQ1ltSWowOUhRODk5QkFBS012eDhmSG8yN2N2RGh3NG9PeC8rUEJoRGQ1SjdTTkFid0FtQU4vb1N2NVYxYmh4NC9EOTk5K2pUcDA2Nk55NWM1bjdMVnk0RUxkdTNjSzhlZk1xZmV6VHAwK1gybGJUZFRFd01CQVBQL3l3c3A2V2xvWldyVnJaeFhEOStuV2xvZS9WcXhlOHZiMHI5WDQrK09BRFBQMzAwd0NBYnQyNmxidXZYcS9IQXc4OGdQMzc5MWZxMk01STY3cFpsb01IRDJMdjNyMVl0V29WQU9ESWtTTVlPWElrQUtCQmd3YVlOV3NXT25ic2lHblRwc0hiMnhzclZxeEFmSHk4M1RHeXNyTFFzR0hEVXNmT3o4OVh2ZDRlTzNZTUowNmNzS3RUQ3hjdXhJc3Z2bGhxMldyanhvMUlTa3BDZEhRMDZ0ZXZYNnJlVzJWa1pPREVpUlBsL2o1Skl3S0lBRkxiaElTRWlJakl4WXNYNWVMRmk5S25UeCtIeTNxOVhpa1RIQnpzY0xsUG56NE90OWNLdC8vL2ExVDNsdHcrLzAwQmxndlFSNEFLL3hKV1Y1MzE5L2NYazhsVTVtdTV1Ym5LdXNWaUVaUEpKQ2FUU2Z6OS9TVXZMMDlaZDdUTmxscDFzV3ZYcnZMenp6L0x0OTkrYS9mK2J0MjZKZEhSMFZKY1hDeGR1M1pWOXUvVXFWT2xmMWVWa1ptWktaTW1UWkxCZ3dmTER6LzhjTzhIZE9PNldaYXhZOGZLb1VPSFJFUWtJeU5EdW5YckptYXpXWGs5TnpkWFB2cm9JN3U2SkZKU0Z4d3RUNWd3d2VGMkVYWHE3ZXV2dnk2OWUvZVdRWU1HeWJ4NTgyVFFvRUVTRUJBZ2d3WU5LclZzWmJGWUpDb3FTclp0MnlZaVpkZmo2cTdmZGpTc20xYnM4WEFpWVdGaE1KbE11SG56SnNMQ3dqQm56aHdFQkFRZ0lTRUJQajQrQUdDM2JFdW4wNmtkTHBWb0F1QzEyeis1QW13SHNBUEFFUjFRV04wbjY5YXRHOHhtczdJTW9NSlBSanFkRG5YcTFGSFdQVHc4N05ZZGJkT2lMalpwMGdUdnZQTU9ZbU5qbFcwZmZ2Z2hHalJvQUM4dkw0ZGx3c1BEN2M2WGxaV0ZKazJhQUFDeXM3T1ZUNnJsMmJWckYySmlZakI0OEdCRVIwZWpidDI2ZHhXL0UxSzFibGJrN05teitOZS8vb1hJeUVoWUxCWVlEQVlFQndlWDJtLzM3dDFvMGFJRnRtelpVdTd4a3BLU1NtMVRxOTRtSnlmajJyVnIyTGR2SDNRNkhieTh2S0RUNmRDNWMyZnMzcjBiQU95V2JjOHhZOFlNWmQxb05DSTBOTFRTNTYwdG1IZzRrZmo0ZU96YXRRdXJWcTFTdWhpRGdvTFF0bTNiVXZ0ZXUzWU5odzhmeHRDaFEyRXltVkJRVUlDaFE0Y0NBUEx5OGpCMDZGQ0VoSVNvR2ovQkY4RDQyejhGQXV4Q1NXTi9TQWZrVmNjSnJMY2FBZ0lDY1B6NDhWSUpSSFhSb2k0MmJkb1VVNmRPaFlkSHlkQXp2VjRQUHo4L1RKdzRzY3d5T1RrNWRzbkZjODg5aDdpNE9BQkEzNzU5S3p6bkcyKzhnYXlzTEt4WXNRS1BQLzU0aGZ1N3NCcXZteFd4dlJVU0dSbUo1czJiWThLRUNkVjZEalhxcmNWaXdZY2Zmb2dYWG5nQlY2NWNBUUE4OU5CRGQ1V3dlbmw1bFVwT0FKUjcrN1EyWU9MaFpJNGNPUUtEd1lDb3FDak1uRG16MUtmVk84WEZ4ZUc3Nzc3RDVzMmJFUk1UQTZEay9yZTE4VzNldkxrcWNXdEpBQ01BQzBydVo1dHYvNWhzMXN2NzkyNWY2MWhCV0EwQS9QWDJqMEdBdlFEaXF1UDkyc3JPemthOWV2VWNmb0s3VjJyV1JZUEJVT3FUMzEvLytsY0FKV01EeW1QOVl3RUFoWVdGeXZxdFc3ZktMUWVVOUJZZFBIZ1FqUnMzcm5EZnUrSE9kYk1zWnJNWng0NGRRMVJVVkxuNy9mZS8vOFhhdFdzQmxDU1Jqenp5aVBKYWNYRnhtVStxMUhTOTlmRHdRT2ZPbmRHb1VTT01IRGtTUVVGQk9ISGlCUHo4L05DMGFWTU1IRGdRQU95V0Z5eFlnQjkrK0FHYk5tMkNYcTlYZWltM2I5L3VNS2F5dHRjV1REeWNTSHA2T2p3OVBlSGo0d05QVDA4Y09IQUFEUnMydE90NnR1clZxeGVBa2d0d3hZb1ZtRHg1c3NOajl1dlhEd0J3NDhhTkd2dDA3QVRxb0tRdU8yc2Z1UWRLdXIwZnJJNkRXVDlsVFpnd0FUazVPVmkxYWxXNWlVZEFRSURkZXZmdTNVdnRZN3N0SWlJQ0w3endncXAxY2R1MmJYYWZTZ01DQWhBZkgyKzNYMnBxcXNQald2OUFBR1gzZUh6NjZhZll1bldydy9KM0RnQzB1dk9KaGJ2a1ZuV3pNcjc1NWh2azVPVGdqVGZlVUc2TFdkMjhlUlBUcDAvSGtDRkRNR3pZTUF3Yk5nd0JBUUZLcjVhMUxtZGtaRGc4dGxwdDZHdXZ2UWFncEY1OThza25sWHJmSFRwMHdDdXZ2S0wwWnFTbHBkbjE1bDIvZmgzMzMzKy9YWmt2dnZpaVVzZDJOVXc4bk1pR0RSc3dlUEJnbkQ5L0hxKzk5aHE4dkx6dzdydnZZc1NJRVFCS3VnWWZlT0FCdXpKeGNYRVlNbVNJM1IrWHRtM2JJalkyRnFOR2pjS1NKVXV3WThjT2VIbDVJU3dzVE5YM294WWQ0Q0VsRGFnbi9tam9iWmZMK3RlNmZEZGxoZ01vcnk5ZkQrQW9nQXNBRW5SQUlnQUlFSE8zN3pNdkx3OFJFUkVvTEN5NVBUOTkrblE4K2VTVEZaYXpkbkVYRnhlamMrZk95dE13VmdFQkFUaDI3QmpxMTYrdmJKczdkNjVxZFhIRmloVU94MktFaDRlWDJuYm5VdzZWTlduU0pFeWFOS25VOW9DQUFPemR1eGYzM1hmZlhSMjNJdTVTTjZ0aTY5YXRHRHQyTEE0ZlBveHQyN1lwVHlkbFoyY2pMQ3dNWGJwMHFmQVlQLzMwRXdCZzRzU0pXTGx5cGJKZHJUYlUycE9SbDVlSGdRTUhZczJhTlFnTEMxT2VpckdWbnA3dWNCeFdxMWF0bE1TaXFLZ0l3Y0hCdFRiUnFGVnEwMU10ZXIxZUdhVnRIWkV0SXJKbzBTSVJFY25MeTVQdzhQQlMyOHNTR0JoWUExRTZHZWQ0Y3NEMkoxK0FQUUtNRmFEME0zKzQ5enA3N3R3NUVhbmFVeTFXVjY1Y2taNDllenJjdjZDZ1FGbDNocnBZM3ZzVCtXUFVmNTgrZlNROFBGejVDUXdNVkphRGdvSXFkWjdzN093cXgxY2hONnlibFhINjlHbnAxcTJiNU9Ua3lQcjE2K1dqano0U2taS25QZDUrKzIzNTk3Ly9YYXFNN1JNclk4YU1FYlBaTEtOSGo1WWhRNFlvOVdEdTNMbWExRnZicDF3cSs0UktwMDZkcEtpb1NFSkNRcFNmbmoxN2lyKy92L1RxMWN0dSs1MVArRlFMUHRWQ1ZqNCtQc3I5UlN2cnZlcWhRNGNpSXlNRGhZV0ZHREpraVBKcGRjdVdMUmc1Y3FTU2ZkdXlXQ3lsdG4vNjZhZWw1a2FnZTVZTDRDQ0F6d0hzMXBWOG1xd3hmLzd6bisrNjdNbVRKeXRWWHMyNnVIMzdkb2RQTDdScTFjcGhqd2RnMyt1eGR1MWF1enB0ZTZzbExTMnR3dmRheTZsYU55dGlOQnF4YU5FaVJFUkVvRkdqUmhnelpnd21UcHlJTld2VzRQLys3LzlRVUZDZzNNSUFTdXJOaFFzWEFKVE14L0g3Nzc5aitmTGxXTFpzR1M1Y3VJQmx5NVlwODNHODk5NTdtRE5uRGo3NjZDTzdjNnJSaG1abFpTbTlOcmJqamNwak1wbXdkT2xTWlVEem0yKytDYVBSaUFjZmZCRHZ2LzkrcFk1QkdxbE5QUjYyYkxOMWk4VWkrL2J0aytlZmYxNzI3OTh2TTJmT2xNek16QXFQd1I2UEdxOTdRd1I0U2FwNDc3Nm01dkd3em9kdzgrWk44ZmYzbDhMQ1FydjlmL25sRituZHU3Y2NQMzdjNGJGc2V6eHNxVkVYTXpNelpjS0VDV0kybTJYNTh1V1NsNWNuQm9OQkpreVlvUFJHckY2OVdqNzU1Qk9sVEZtZkxtM25YS2lNV3Ryam9XbmRMTXVpUll0azNMaHhZalFhbFcyblQ1K1dvS0FnNmRTcGt5UW5KOXZ0Lzlsbm44bk1tVFBsODg4L2w4dVhMMHRPVG83TW1qVkxPblhxSkh2MzdoVVJrWTRkTzBweGNiRmN1M2JOYnA0WE5lcXQyV3lXYnQyNnlmVHAwOFZvTkZhcXgwT3YxMHRnWUtDRWhvYktsMTkrS1VWRlJUSi8vbnpsOXpKeDRrU0ppWW14K3gxVk8vWjRVRmt5TXpPeGZmdDJIRDE2Rkk4KytpaldyVnVIRmkxYW9GMjdkcGc5ZTdZeW9qb3lNdEpoZVVmWk9sQnlUOVRSZHFvYVhjbDhDS3BMU1VsQnMyYk40T0hoWVRmdndLdXZ2b3FVbEJTWXpXWUVCZ2FpWHIxNnltdTdkKzlHZEhRMElpSWkwTFZyMXlxZnN5YnI0b0FCQTdCZ3dRSUVCd2ZEdzhNRERSczJ4SzVkdXpCcTFDZzg5dGhqV0x4NE1SWXNXSUNYWG5vSkkwZU9SS3RXclpSak9acjYydFBUczlUMjhlUEgyL1dlNU9ibUFpaTUzdytnUnA0STBwSldkYk04TzNmdVJHSmlJdjd6bi84Z056Y1hYMy85TmZidjM0L016RXpNblRzWEJvTUJVNmRPeGVPUFA0NSsvZm9oS0NnSVk4YU1VY3FucGFVaE5EUVU3ZHExUTJ4c0xOcTBhUU9ncEllcmYvLytzRmdzR0RKa2lOMDVhN29OL2Zubm4xRlVWSVJ4NDhiQjA3UGtUMmxGNCtpU2s1UGg1K2VIV2JObUlTMHREUysvL0RJZWZ2aGhMRnUyREo2ZW5vaU9qc2JjdVhNeGRPaFFEQm8wQ01PSEQ2OTE5ZFBsMWRZZWorM2J0MHQrZnI0a0pDVEl6WnMzUzcxdXNWams5T25Ua3BXVnBVRjBUc1FKTXZlcXV0YzZPM255WkhuMjJXZGw5dXpaZHR1enM3UGx5cFVyY3UzYU5iRllMSGF2blRoeG90elpPRmV1WENuRnhjVU9YNnZwdW5qNThtVjUvLzMzbFI2Ykd6ZHVTRUpDZ29pSVpHVmx5WTRkTzVSOVQ1NDhLUnMzYnJ5cjg5aUtpNHNUZjM5L0NRb0trcmx6NTk3ejhSeHl3N3BabnQ5KyswMHVYYm9rS1NrcDBxVkxGNWs4ZWJJY1BIalFydGRPcjlmTDFxMWJaY2lRSWJKeTVjcFN4N2gwNlZLbHo2ZEdHMXBVVkNRN2QrNVUxaXM3eGtPdjE0dkJZSkFsUzVaSVltS2l3ekpuenB5Um1KaVlVdGR5dFhDQ3V1blMwMTBxdnp4eHFldWJxc3Z0VC93NkY2ckhyTFBPd1RvSGhIV3lzbXJIdWxtbW9xS2lTbi9Qaml2SnlNaUFuNTlmcGJkcnhnbnFwc3RjRkk2d0VYZHpUbkFCVlJYcnJKdGczU1JuNVFSMXM0YlNmU0lpSXFMU21IZ1FFUkdSYXBoNEVCRVJrV3FZZUJBUkVaRnFtSGdRRVJHUmFwaDRFQkVSa1dxWWVCQVJFWkZxbUhnUUVSR1JhcGg0RUJFUmtXcVllQkFSRVpGcW1IZ1FFUkdSYXBoNEVCRVJrV3FZZUJBUkVaRnFYRDN4S0FRQTVPWnFIQWFwTGovZnVtVFFNZ3dpSXFvYVYwODh6Z01Ba3BNMURvTlVkL215ZGVsWERhTWdJcUlxY3ZYRVl6MEFZTW9VNE13WklDOVA0M0NveHVYbkErZk9BVk9uV3JkczF6SWNJaUtxR3AzV0Fkd0xBYndBZkFHZ3Q5YXhrQ2ErQTlCREJ4UnJIVWhsQ1NCYXgwRHEwYmxRRzh1NjZWNjBySnN1M2VPaEE0d0ErZ09ZRGVBbkFIcHRJeUlWR0FBa0E1Z0xGMHM2YnZ0ZTZ3QklOZWUwRHFDS1dEZmRoNnZWVFNJaUl0Zm43Kzh2L3Y3KzdPbFJtVXYzZUJBUkVaRnJZZUpCUkVSRXFtSGlRVVJFUktwaDRrRkVSRVNxWWVKQlJFUkVxbUhpUVVSRVJLcGg0a0ZFUkVTcVllSkJSRVJFcW1IaVFVUkVSS3BoNGtGRVJFU3FZZUpCUkVSRXFtSGlRVVJFUktwaDRrRkVSRVNxWWVKQlJFUkVxbUhpUVVSRVJLcGg0a0ZFUkVTcVllSkJSRVJFcW1IaVFVUkVSS3BoNGtGRVJFU3FZZUpCUkVSRXFtSGlRVVJFUktwaDRrRkVSRVNxWWVKQlJFUkVxbUhpUVVSRVJLclJhUjBBRVJHUkdwNTU1cG5lQVBwYjEzVTYzZHNBSUNJZjJleDJJaWtwYVlmYXNia1RUNjBESUNJaVVvbkptbXpZc3QxbU5wdkQxQTNKL2ZCV0N4RVJ1WVdrcEtSdlJDU3JuRjF5VFNiVFB0VUNjbE5NUElpSXlGMllBUHkzbk5jUG5qOS92bGl0WU53VkV3OGlJbkluOFdXOUlDS2ZxeG1JdTJMaVFVUkViaU12TCs4WWdOdzd0NHRJUVhaMjlpNE5Rbkk3VER5SWlNaHRwS2FtRm9uSTlqdTM2M1M2dzVjdlh6Wm9FWk83WWVKQlJFUnVSVVJLUFM1cnNWajRDSzFLbUhnUUVaRmJ1WDc5K2hFQUJUYWI5RWFqa1ltSFNwaDRFQkdSVy9uOTk5OExBZGlPNXpoNi92ejVmSzNpY1RkTVBJaUl5TzFZTEJiYmNSNGNWS29pSmg1RVJPUjI5SHI5SVFBR0VTazJHbzF4V3NmalRwaDRFQkdSMjBsSlNja1RrYjA2bmU3NDJiTm5zN1dPeDUzd3UxcUlpTWd0aVVnY2dBZTFqc1BkdVA2MzB3bzhBWXdHOENxQURnQWFhQnNRMWJCQ0FPY0JyQWV3RGpvWU5ZNkhxSFlRSEFMUVMrc3cxRlFucnc1MFpoMU05NW0wRGtWdDMwT0hqbHFkM0xVVGo1S2tJdzdBWUsxRElVMGNBdENmeVFkUk5SQ0kxaUdRaW5UYS9mMTM5Y1RqRlFEcm44U1RXSW1WK0F2K2d2dHduOVpSVVEzS1JTNlNrWXdwbUlKVE9BVUFzNkhEaDFySFJlVHliaWNlekQ5cU55WGZZT0p4bHdUZkFPanlOYjVHZDNUWE9ocFMwUm1jd1RONEJnQitnZzRkdEk2SHlPVXg4WEFMVER6dWxTQWZRSU5zWkxPbnc4M2tJUSsrOEFVQVBYU29yM1U4UkM2UGlZZGJZT0p4cjNpaHVEVm51SUNJYWcyMnAyN0JHZHBOenVOQlJFUkVxbUhpUVVSRVJLcGg0a0ZFUkVTcVllSkJSRVJFcW1IaVFVUkVSS3BoNGtGRVJFU3FZZUpCUkVSRXFtSGlRVVJFUktwaDR1RmlEQVlEc3JLeWNQWHFWYnZ0TjI3Y3dPelpzeDJXRVJGY3UzWU5KMCtlaE1ua2R0L0NTRVJFVHNSVDZ3REkzcXBWcS9EVlYxOEJBSFE2SFR3OFBKQ1ZsWVhHalJ0RHA5UEIyOXNiOWVyVlE2TkdqYkI0OFdLbFhMTm16WkNTa29JYk4yNmdXYk5tQUlBeFk4Ymc2dFdyS0N3c2hNbGtnb2hnNDhhTmVQTEpKelY1YjBSRVJLNDkxWFF0bk9MWFlyRUFBRHc4L3VpTTZ0dTNMdzRjT0ZCbW1URmp4a0N2MTBPbjB5bkg4UER3UUhaMk52YnQyNGU2ZGV2V2JOQWFjWWFwZjRscWpWcllubEpwenRCdXVuYURYY3N1bE1URVJLeGV2YnJVOWw5KytRVnQyclJ4V0dicjFxMzQ5ZGRmOGZubm4rT2RkOTdCa1NOSHNHN2RPaXhldkJpalI0OHVOMkZ4ZGM1d0FSSFZHcldzUFNYSG5LSGRkTzBHdTVaZUtPUEhqNGZaYkZiV0wxNjhpUGJ0Mjl2dDA2UkpFM3o4OGNkWXZIZ3hUcDA2QmIxZUR4OGZIMXk2ZEFuTm16ZUhqNDhQc3JPem1YZ1FVZVhVMHZhVTdEbER1K25hRFhZdHZWQUdEaHlJdlh2M0t1dU9iclgwNzk4ZlgzenhoZDIyZWZQbTRiMzMzck1yVjc5K3lUZkdHNDFHZUhsNW9YZnYzcGd5WlVvTlJxOGVaN2lBaUdxTld0cWVrajFuYURjNXVOUUpaV2RuSXlJaVFsblB6YzIxV3kvTDExOS9iYmN1SXRpOWV6Y0E0TG5ubnNQUm8wZXJOMUFpSXFJcVl1TGhoQm8zYm13MzFxTnYzNzZseG43MDc5OWZXUjQ2ZENnQTROYXRXOG95OE1kQVZTSWlJbWZCeE1NSlpXZG5ZK3pZc2NwNmJtNnUzZnFkWnN5WUFWOWZYN3p4eGh1SWlvckNqei8raUo0OWU5b2xJVVJFcml3cEtRbFBQZlVVdkx5OHNHSERCZ3diTmt5NWxYeW5YcjE2NGZEaHd3NWZ5OC9QeDlXclYzSHAwaVcwYnQwYTdkdTNSMEZCQVpLU2t0Q3RXemRsdjRTRUJMejQ0b3VsbHEzMGVqMDhQVDNoNWVWVlRlL1FmVER4Y0VLSmlZbDJqOEQyN2RzWG4zMzJtZDAreGNYRkFJREN3a0xNbno4ZksxYXNBRkF5NkRRMk5oYUhEaDFDaXhZdDFBdmFsUWdlQXZBQ2RGaWxkU2hFVkxIVTFGUk1tellOVzdac2daK2ZIMUpUVTdGbHl4YTgrdXFybFNvZkZoWUdnOEVBdlY0UGIyOXZORzNhRkE4KytDQkNRa0xRdm4xN0hEdDJEQ2RPbkxCTFBCWXVYS2drRzdiTFZoczNia1JTVWhLaW82TlJ2MzU5QkFZRzR1R0hIeTUxN295TURKdzRjZUllM24zdHc4VER5V3pjdUZHWlFNenExcTFiR0RWcVZLbDlZMk5qY2Z6NGNmVG8wUVBObXplSDJXeUdyNjh2WW1KaU1HL2VQRHp4eEJOcWhlMzhCRzBBREFBd0VrREgyMXVaZUJBNU9ZUEJnRGx6NWlBaUlnSitmbjRBZ05kZmZ4MmpSNDlHang0OTBLNWR1d3FQa1pHUmdhTkhqNVk1cDFGQ1FnSlNVbElRR2hxS29LQWduRHAxQ2thakVhR2hvUUJndDJ3ZE54Y1JFWUVsUzVZZ0lTRUJ3NFlOZzVlWEYrTGo0MHNkdTNQbnpuZjF2bXN6Smg1T1pOZXVYYVdlVkxHeWZieldhc1NJRWRpNmRTdWFObTJLUG4zNm9HM2J0Z0FBUHo4L1hMNTh1ZHpiTTI1QjhBU0FnU2hKTnA3V09Cb2lxaUtMeFlMMzNuc1BMVnUyeElnUkk1VHRMVnEwd0Z0dnZZVTMzM3dUSzFldVJLdFdyUUNVZkJqYnRtMGJjbk56TVhEZ1FBQlFuaEFzSytsSVRrN0d0V3ZYc0cvZlB1aDBPbmg1ZVVHbjA2Rno1ODVLa21HN2JLWFQ2VEJqeGd4bDNUWTVvZHBNU3Y2ajBzNmNPU01XaTBWWlg3aHdvWWJSMUF6ci8vODc2c1QvZzJBT0JNbVFDdjRqb2o4NFdYdGFWRlFrczJiTmt0R2pSMHRCUVlIRGZkYXZYeTg5ZS9hVWd3Y1BLdHQrLy8xMzhmZjNsNktpSW1WYnAwNmRISlkzbTgweWV2Um9XYmR1bmFTbXBrcHFhcXBTenJaTVdlVnRsYlZQWmNxcXlSbmFQOWVlLzREUG5iczFtOGZRQXdFTUF2QlhBSTZuZUhYTStxMTZPdnh4TFZTMGJMdGUxdmFhTEZQWjhsVjlMelZacHFySEttOGZ0Y3BVTmY3S0hrdXRNbmZ6WG5TQTg3U24wNlpOUTA1T0RwWXVYUXBmWDk4eTk5dS9mejgrK09BRGpCMDdGcSsrK2lwaVkyUHg4Y2NmbzBXTEZvaU1qTVF6enp5RGdJQUFOR3pZVUNtVG41K3ZySWVFaEtCZHUzYUlpb3BDVUZBUVRwdzRvZHpTY1dUQmdnWDQ0WWNmc0duVEp1ajFlbVg4eHRXclZ4Mk9xeXRydTFhY1lSNFB6VTVjTFpoNHVEV2I2NllYU202bjlBZmdQRmM0a2ZNVG0zODlTaGFjb3oyOWZQa3lNakl5TUd2V0xBQWxBK2w5Zkh6c3ZzZXFvS0FBTzNic2dMZTNOM3g5ZmVIajQ0UHg0OGZqMTE5L3hlTEZpekZyMWl5c1dMRUNmL3ZiMy9ETk45OG81VHAzN2x4cXdHZDVUOEtVeFhxY3RMUTBUSnc0VWRsKy9mcDEzSC8vL1hiN2xuVWJYVzNPa0hod2pFY3RaZjJpT0xlZ1F5S0FSQWgwQUpZQThBWFFCMERyQ2tvdVFFbURhOXY0Vm5iWm1jczQwL2xycW54NSs5eE5tYkplVS90OXFYTk9uYkw4QjJmSk9HNXIzYm8xV3JkdXJVeDhHQklTZ3RXclY5czlPZkw4ODgvRHg4Y0hEenp3QUFCZzM3NTllT0tKSi9EYmI3K2hZOGVPK1BEREQ5R2dRUU0wYU5DZ3pQTll4NExrNWVWaDRNQ0JXTE5tRGNMQ3d2RFFRdytWMmpjOVBkM2hFeXF0V3JWU0VvdWlvaUlFQndjN1RhTGhqSmg0MUxDVEowK2lVNmRPZHV2dDI3ZkhmZmZkVjZYalJFUkVPUHdDT2FzN3AxQWZNR0NBc3U1b2V2WEtPbmZ1SEo1NjZxbTdLcXU2a3NiMGJXVmRFSWlTMnk4dkFDZzk5RjJIZjZnVkdoSGR2WXlNREJRV0ZxSmx5NVoyMndzTEMrMlNpdlQwZEl3YU5RcGZmdmtsQUtCang0NzQ5dHR2SFQ3bWFtVWRmTnFyVnkrN3I2cUlpNHNydGErakoxU0tpNHZ0QnBVYURBWVVGUldoZCsvZWRnTmFkKzdjQ1I4Zm40cmVxbHRnNGxIRDVzK2ZyMVRtd3NKQ0xGeTRFSnMzYjNhNDc0SUZDM0Rod2dWbFBUWTJGblBtekVGYVdocFNVbExzSHFtTmpZMTFlSXkzM3k3NXU1dVRrK053ZWNxVUtkaXpadzhTRXhPUm5wNnVaUFhXNWZqNGVMdnZocGt5WlVxVnV4K2RoZzcvQS9BL0FHOUI4QmVVSkNFREFmeFowN2lJcUVyV3JsMkx2bjM3MnZYaUdvMUdHQXdHdTBuRUlpSWlTdlgwZnZYVlYzWWYvc3FUbFpVRmIyOXZBS2owQkl3bWt3bExseTdGNDQ4L0RnQjQ4ODAzWVRRYThlQ0REK0w5OTkrdjFESElsVGpaS0d4SEJnd1lvQ3gvOXRsbjByRmpSd2tPRGk3MWMrWEtGY25LeXBMTXpFeUpqbzZXcVZPbjJoMm5SNDhleW5LZlBuMUtuU2NrSkVSRVJDNWV2Q2dYTDE2VVBuMzZPRnpXNi9WS21lRGdZSWZMdHNlMzNlNXNjTGVqc3dYdElJaXNnUnBKNUxxY3NEMHRLaXFTanovK1dQcjM3eTgzYjk2VWdvSUNNWnZOSWlLeWQrOWVHVFJva01OeTFuYnI0c1dMMHIxN2Q3bCsvYnJkNjNjK2FXSTJtNlZidDI0eWZmcDBNUnFObFhwQ1JhL1hTMkJnb0lTR2hzcVhYMzRwUlVWRk1uLytmQmszYnB3WWpVYVpPSEdpeE1URWlORm92T3YzWHhQdXV0MnNSdXp4cUNHaG9hRVFFVnkvZmgyaG9hSDQrOS8vanIxNzkrTG8wYU5LUm0zMXdnc3Z3TlBURTQwYk44YVBQLzZJbzBlUFl1UEdqWGJQclJjV0ZpcnJ0Mjdkd29nUkl6QjQ4R0JzMjdZTkpwTUpOMi9lUkZoWUdPYk1tWU9BZ0FBa0pDUW8zWHEyeTdaME90Y2VXM3pYZFBnWndEKzFEb09JeW5icTFDbEVSa2FpWmN1VzJMQmhBNW8wYVlLMWE5ZGk1Y3FWOFBEd1FLTkdqZXkramZ0T1JxTVJNMmJNd091dnY0NW16WnFWZTY2ZmYvNFpSVVZGR0RkdUhEdzlTLzRzaG9XRmxWc21PVGtaZm41K21EVnJGdExTMHZEeXl5L2o0WWNmeHJKbHkrRHA2WW5vNkdqTW5Uc1hRNGNPeGFCQmd6QjgrSERlYXFrVm5EQkR0M1htekJtbHgrT2YvL3luN05telJ3b0tDdVFmLy9pSG1Fd21aYi9ldlh0TGRuYTJaR1ZseVlzdnZpam56cDByZGF6eWVqeDI3dHlwOUhpSWlBUUdCc3J3NGNOTC9WZy9CWVNIaDh2Z3dZT2xZOGVPRWg0ZUx1SGg0UklZR0NqaDRlR3lidDI2MnQvalFVU2xPVmw3YWpBWUpDa3B5ZUZyMWw2UHNodytmRmhFUkZKVFV4MitmdURBQWJ2MW9xSWkyYmx6cDdKZTJUazU5SHE5R0F3R1diSmtpU1FtSmpvc2MrYk1HWW1KaWJHYlYwbEx6dEJ1c3NlakJzWEh4eU0zTnhlUmtaR1lOR2tTbWpWcmhqVnIxcUJldlhwMnZRM0Z4Y1h3OXZiRzVzMmJrWmVYaDJYTGxnRUFWcTllcll6eEtDd3NWTVo0M0xwMXkrNDhSNDRjZ2NGZ1FGUlVGR2JPbkFtZFRvYzZkZXFVR1ZkY1hCeSsrKzQ3Yk42OEdURXhNUUJLQmxaWkIxTTFiOTY4V244UFJFUlY1ZTN0amFlZmRqemhjRVZQN0FVSEJ3TUEyclJ4UEsxUG56NTk3TmJyMXEyTGwxNTZTVmwzTlBXNW8rM1dIZ3pyR0RwSE9uVG9nQTRkT3BRYnI3dGg0bEZETGwyNmhFdVhMc0hYMXhkdDJyVEJwb1hDeFdRQUFBU3hTVVJCVkUyYk1HclVLQ1FrSkdENTh1VVlQWG8wTm16WWdMcDE2eXFKUjJob0tJS0RnMUduVGgyTUh6OGVRTW1BVXdCNDdybm5sQUdseDQ0ZFU4NlRucDRPVDA5UCtQajR3TlBURXdjT0hFRERoZzBkRGo3dDFhc1hnSkpFWjhXS0ZaZzhlYkxEMlB2MTZ3Y0F1SEhqUnJrSkRCRlJiVlRXQkdMbFRTeEdsY2ZFb3daWUxCWkVSa1ppekpneFdMcDBLVWFOR29XaW9pTE1uajBiVTZaTVFjdVdMZEdqUnc5czJMQUJFUkVSRUJGNGVIaGcvZnIxQ0FvS1FxdFdyZEM2ZFdzQVVIbzViSHM4QUdERGhnMVl2MzQ5Tm16WWdNR0RCK1A4K2ZONDdiWFg0T1hsaFhmZmZWY1pEM0x0MmpYbEdYZXJ1TGc0REJreUJBRUJBY3EydG0zYklqWTJGcU5HamNLU0pVdXdZOGNPZUhsNVZYaWZrNGlJeUgwNDJUMUpXOUhSMFNMeXgxTXQ4Zkh4OHV5eno4b3JyN3dpSTBhTWtFR0RCa25YcmwwbE5UVlZ1bmZ2TGlJaS8vdmYvK1N0dDk2U1RaczJ5ZkxseSsyT1p6dkd3MHF2MTh1RUNSTkVST3pHZUN4YXRFaEVSUEx5OGlROFBMelU5cklFQmdaVzlXMXF5aG51VlJMVkdrN2NubEwxY1laMjA3VWZhM0NCS2RNSERoeUl2WHYzSWljbkI1Y3ZYMGF6WnMzZzYrdUxoZzBiNHRpeFkvalRuLzZFdDk1NlM1bndadno0OGJoeTVRcldyRm1EeU1oSUZCY1hBd0JTVWxLVTU4U3RZbU5qWVRBWTRPUGpvMHdTWnZ2c3VYWFNuZGF0V3l1M1RGNTY2U1dNSERsU21hM1BWa1pHUnFtdXhFOC8vVlQ1NWtkbjR3eFQveExWR2k3UW50SzlZN3Q1cjF3Z1E3ZWR4OFBxNXMyYnlqY2c3dHUzVDBhUEhxMjh0bkRoUXVuU3BZdDg4c2tuY3VIQ0JXVS9SejBldG14N1BDd1dpK3pidDArZWYvNTUyYjkvdjh5Y09WTXlNek1yakpVOUhrUnV6QVhhVTdwM3p0QnVjb3lIQnFaTm00YXpaODlDcDlPaGFkT215clBvVVZGUnVIVHBFdmJzMllNOWUvWWdLaW9LNmVucE1Kdk5xRnUzTHZyMTZ3Y1JnY2xrZ3Nsa3dxUkprekI4K0hEbHVKbVptZGkrZlR1T0hqMktSeDk5Rk92V3JVT0xGaTNRcmwwN3pKNDlHNDBhTmNMSWtTTVJHZWw0N2l5THhlS3dKMlRpeElrT3R4TVJFVldWYTNlMXVFRFhvUFZXeTUzTVpqTkVSSm1zQmdBdVhMaUF4eDU3ekc2Ykl4YUxCWUQ5STJVN2R1eEFTRWdJRWhNVDBhVkxGelJwMHNTdWpJZ2dLU2tKanp6eUNCbzNibnd2YjhscHNNdVFxQnE1UUh0Szk4NFoyazNYYnJCNW9iZzFaN2lBaUdvTnRxZHV3Um5hVFRmNTNuUWlJaUp5Qmt3OGlJaUlTRFZNUElpSWlFZzFURHlJaUloSU5VdzhpSWlJU0RWTVBJaUlpRWcxcnA1NEZBSkFMbksxam9OVWxvOTg2NkpCeXppSWlLaHFYRDN4T0E4QXlValdPZzVTMldWY3RpNytxbUVZUkVSVVJhNmVlS3dIZ0NtWWdqTTRnenprYVIwUDFiQjg1T01jem1FcXBsbzNiZGN5SGlJaXFoclhudkZSNEFYZ0N3Qzl0UTZGTlBFZGdCN1FvVmpyUUloY0hxY3NkUytjdWZRdTZXQUUwQi9BYkFBL0FkQnJHeENwd0FBZ0djQmNNT2tncWs3ZmF4MEFxZWFjMWdFUUVSRVJFUkVSRVJFUkVSRVJFUkVSRVJFUkVSRVJFUkVSRVJFUkVSRVJFUkVSRVJFUkVSRVJFUkVSRVJFUkVSRVJFUkVSRVJFUkVSRVJFUkVSRVJFUkVSRVJFUkVSRVJFUkVSRVJFUkVSRVJFUkVSRVJFUkVSRVJFUkVSRVJFUkVSRVJFUkVSRVJFUkVSRVJFUkVSRVJFUkVSRVJFUkVSRVJFUkVSRVJFUkVSRVJPYkgvRDVHVTBRV21zYTE4QUFBQUFFbEZUa1N1UW1DQyIsCgkiVGhlbWUiIDogIiIsCgkiVHlwZSIgOiAiZmxvdyIsCgkiVmVyc2lvbiIgOiAiMTAiCn0K"/>
    </extobj>
    <extobj name="ECB019B1-382A-4266-B25C-5B523AA43C14-7">
      <extobjdata type="ECB019B1-382A-4266-B25C-5B523AA43C14" data="ewoJIkZpbGVJZCIgOiAiMjIzNTIyODAzMDY1IiwKCSJHcm91cElkIiA6ICI2MDk3MzM3NDYiLAoJIkltYWdlIiA6ICJpVkJPUncwS0dnb0FBQUFOU1VoRVVnQUFBZ1FBQUFFUENBWUFBQUE5TGR6SUFBQUFDWEJJV1hNQUFBc1RBQUFMRXdFQW1wd1lBQUFnQUVsRVFWUjRuTzNkZVZ4VVZmOEg4TStaWVpkRlVCQlpWVlEwRkpnaFcyeTNzakxNeXJRMDBMTFNyTnpUc2l3elc4eXNMSjhlOXpUM241cGxhZlZrbW50bEFRSmlZaUJ1cUNBSXlBNHpjMzUvWEFaQlVKRnRGajd2MThzWDk5NjV5eGVjT2ZPOVo3a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zZMc0xVQVJCWkl3bllBSWdHOER5QU1BQ3RUQnRSaTFNRUlBbkFWd0NXQ3FEY3hQRVFtVDBtQkVTTnJDSVpXQS9nTVZQSFFnQ0E3UUFlWWxKQWRIVXFVd2RBWklXaUFUeUdHMjRBZHU4R2NuSUFLZm12T2YvbDVRRy8vdzcwNmdVQTl3S1laTnEzQkpINVl3MEJVU09Ud0Q0QXZiRjdOM0RISGFZT3AyVTdlQkRRYUFBZ1FTaE5OMFIwQlV3SWlCcVpCQW9BdEVKT0R0QzZ0YW5EYWRueTh3RlhWd0FvRm9DVHFjTWhNbWRNQ0lnYW1RU2tzaUJOSEFrQkFJUlN6QW1XZDBSWHhUNEVSRVJFeElTQWlJaUltQkFRRVJFUm1CQVFFUkVSbEFlb3RCZ1JFUkZPVXNvSHBaUjNDU0Z1QStBTG9BMEFXeE9IWmk1MFVzb0xBTTRJSWZZRDJGVllXUGhUY25KeXZxa0RJeUxUWXZsNVRSWmZmcmFJWHJjOWUvWjB0N1cxZlJYQUt3QmNUUjJQSlpGU0Zrb3BGeGtNaGxrSkNRbVpwbzdIRW5DVWdabmhLSU1HWWZsWmY1WldmbHI5QnlRaUltS1F3V0JZS0lSd0YwSWdQRHdjdDkxMkc3UmFMWHg5ZmRHNmRXdlkyTFNvaXBJcjB1bDB5TXZMdzltelp4RWJHNHY5Ky9majc3Ly9obFMrMkM0Q0dCY2JHN3ZjdEZHYVB5WUVab1lKUWIyeC9LdzdheWcvcmZrRG90WnF0WjhBR0FjQWQ5MTFGOGFORzRmQXdFQVRoMlZaenB3NWd5KysrQUxidG0wemJ2b3FOaloyRkFDZENjTXlhMHdJekF3VGd2cGcrZGtJTEszOHROWVBpSTFXcTEwTTRCa1hGeGU4OWRaYnVQZmVlMDBkazBYNzQ0OC9NRzNhTk9UazVBREFkMEtJd1RFeE1ad3NwaFpNQ013TUU0THJ4Zkt6a1ZsSytXbVZvd3cwR3Mwc0FNOTRlbnBpK2ZMbGZETTNnbHR1dVFVclY2NkVyNjh2QUR3cXBWeG82cGlJcVBHeC9HeDhsbEorV2wzR0hCNGVQbFNsVXExdTNibzFsaTlmRG45L2YxT0haRlV5TWpJd2ZQaHduRDkvSGdER3hNYkcvc2ZVTVprYjFoQ1lHZFlRMUJuTHo2Wmw3dVduVlgxQU5CcU5qeERpSDdWYTdUcHYzanpjZlBQTnBnN0pLaDA2ZEFqUFBmY2N5c3ZMQzNVNlhXaGlZdUl4VThka1RwZ1FtQmttQkhYQzhyTjVtSFA1YVZWTkJrS0l1UUJjbjNycUtiNlptMUNQSGozdzRvc3ZRZ2pSeXNiR1pwR3A0eUdpaG1QNTJUek11ZnkwbW93NU5EVDBaaHNibXovYXQyK1BUWnMyd2M3T3p0UWhXYlh5OG5JODlkUlRPSDc4T1BSNi9RUHg4ZkcvbURvbWM4RWFBalBER29Kcll2blp2TXkxL0xTYUdnSzFXajBEQUY1NDRRVyttWnVCcmEwdHhvNGRDK0RTMzU2SUxCUEx6K1pscnVXblZTUUVZV0ZoSVVLSUIzeDlmZkhJSTQrWU9wd1c0ODQ3NzBTblRwMEE0SmFJaUFqV01SSlpJSmFmcG1HTzVhZFZKQVJxdGZwNUFIajAwVWNoQkdzRm00c1FBdEhSMFFBQWc4RXczc1RoRUZFOXNQdzBEWE1zUHkwK0lRZ0pDYkdUVWc2enNiSEI0NDgvYnVwd1dwdytmZnJBMXRZV1FvaUhPblRvNEdEcWVJaW83bGgrbXBhNWxaOFdueERZMmRuZEtZVHcwR2cwYU4yNnRhbkRhWEdjbloxeDExMTNBWUNiaDRmSEFGUEhRMFIxeC9MVHRNeXQvTFQ0aEVCS2VUOEEzSGJiYmFZT3BjVzY1NTU3QUFCU3lvZE5IQW9SWFFlV242Wm5UdVdueFNjRVFvaitnTkpCZzB3akxDek11SGlIS2VNZ291dkQ4dFAwektuOHRPaUVJQ1FreEVNSTBkM0R3NE96Y0psUSsvYnQwYTVkT3dnaE9vU0dobnFaT2g0aXVqYVduK2JCbk1wUGkwNEliRzF0UXdHZ2MrZk9wZzZseFFzTkRRVUEyTmpZM0c3aVVJaW9EbGgrbWc5ektUOHRPaUVRUW5RRGdJNGRPNW82bEZwbFptWldXOC9LeW9MQllBQUFGQllXbWlLa0p0TzllM2ZqWW9RcDR5QXpwdGViT2dLcW9xbkxUMk5aUjlkbUx1V25WU1FFNWxqZGRmRGdRWXdlUGJweVhVcUo1NTkvSHIvOTlodmk0dUl3WXNRSTZIUzZHc2R0Mzc0ZFgzNzVaWTN0anovKytCVS9ZSC84OFVlTjlkemMzQWIrQnRlbllscFBTQ21EbXZYQzFxUnQyK2E1enJmZkFzYUVOQzhQZVB4eFFKbW5YZkhERDhCbDc2bDY4Zk9ydmw3MWMzcjVhOWZqenovcmZ5eFZhdXp5ODZHSEhxcTIvdkRERDEveHRldHg2TkFoQUVCUlVSRSsrK3d6bEplWDE5aW5xS2dJRVJFUktDb3FxdlVjczJmUGh2NnloRFE1T1JtUmtaRTRlL1pzamYyVGtwS3FsYmRaV1ZtWVAzOSt0VzNyMXExRGVucDZ2WDZueTVsTCtXbGp5b3MzbEpTeXF4QUNBUUVCVFhxZGdvSUNsSmFXMW1uZk5tM2FBQUQrNy8vK3IvS2hFd0N3Yjk4K2VIaDRWTTR0M3FOSER5UWtKRUNyMVZidUk2WEVraVZMTUhueTVCcm5QWEhpQk9RVm5vMy8zbnZ2WWN1V0xRQ1VEOFlISDN5QTFhdFgxKzJYYXlUdDJyVXpMamJ0ZjBZejBtZzA5d0xReGNYRjdRTlFNM3RyU25vOTBLcFZ6ZTBsSlplV2RUckF5UW00NFFabFBUa1pLQzRHMnJjSEx2MS9BRWVQQWxVTHl0OStBNzc4RXZqcEo4RE5EZkR5QWthUEJ0YXRBLzc5RjNqNmFlRDExNEZiYmdHV0x3ZWVmYlp1TWUvZkQ5eDZhODN0ano2cS9Nek9ybjE1OW14ZzJUSWxVVWxKQVl4VjJNYmxJMGNBYjIvZzNEbGwrOE1QQTFsWmRZdXBCYWp2KzdTcHlzOUpreVlCQUhKemMydGRIanQyTEw3Ly9udjg5dHR2T0hYcVZPVVV5OGJsVFpzMjRmNzc3OGUyYmRzcTk5K3hZd2ZVYWpYKyt1c3Z6Smd4QSsrOTkxNmQ0MW0zYmgwMmJOaUFwS1NreW0wUFBmUVFObXpZZ0x5OFBMeisrdXVWMjhlTUdZTWJiN3dSNjlldmg1T1RFMTU3N1RVQWdJZUhCOUxUMDdGMTYxYjA3OThmZS9mdXhlN2R1eHZ0MlEzbVVuNWFkRUlBb0QwQXRHM2lPNnRaczJiaHA1OStxdE8rTVRFeE9IMzZOQTRmUG94MzMzMFgwNlpOdytUSms3Rmt5UktjT0hFQ2taR1JsZnYrV1hHbk0zMzZkUFRxMVF0YnQyNUZwMDZkRUI0ZWp1UEhqMlBFaUJIVnpuMy8vZmRYVzkreFkwZU42Mi9jdUJHWm1aa1lNS0Rta05hVksxZFdacUtOemMzTnpiallwa2t1WUJvUENTRW1hVFNhQ3dEK0Q4Q20vUHo4UFNrcEtYWExEaHRDU3FDMDlOSUVTVG9kWUd0YmN6OGZIK0RnUVdYWmVOZXRWbC9hQmdBZE9sUS81cE5QZ0dIRGdHUEhnT0JnWmYyamo1UnJiTmdBdlA4K01HYU1zbTkwTlBEVVU5ZU90Mk5INEVyUHdIL25IZVhuNzcvWHZ1em5CM3o0b2ZLdmJWc2xBUUNxTDlQVjFQZDkyaVRsNThpUkl3RUFDUWtKdFM2M2E5Y09ZOGFNd1pneFk5Q25UeDlzMnJRSkFLb3QxOGJlM2g1ejVzekJVMDg5aFo5Ly9oa1BQdmpnVmVNd0dBeVlQMzgrdG0zYmhvMGJOMkxGaWhXWU5tMGFoQkFZTzNZc3VuZnZqZzBiTm1EdTNMbTQ0NDQ3MEt0WHI4cGozM3p6VGJ6d3dndElTMHVyVEFvQTROZGZmOFhLbFN0eDh1UkpCQVFFSUNvcUNvTUdEY0tnUVlQcTk4ZXFZQzdscDBVbkJFSUlid0J3ZDNkdjB1dTg5OTU3MTVXUnpwOC9IODg5OXh6Ky9QTlBaR1ZsNGNDQkEwaE1URVJNVEV6bFByZmVlaXQrLy8zM3l2WGMzRndzVzdZTWl4WXR3c3FWSzNINDhPRnFYL2dSRVJIWXRtMGIxR3AxNWJZQkF3WkFTbG1aQUl3YU5RcGJ0bXpCcmwyN1lHOXZYeTJtZnYzNndjYW02ZjY3WFYxZEFRQkNDR3RLQ0FBQVFnZ1BBS01CakhaMWRiMm8wV2cyU2ltL3ljek0zSG5tekpuYTZ5aXZ4NWd4eXQxNmR2YWx1K082ZmhHZU9RT0VoeXZMMmRuS1Q3MyswallBcU5xWHBYVnJ3UGcrcUxnRHEvVGYvMTVhbmpGRFNSQnljNVhaQWdjTkF1NitHM2p1T2FWVzRuSjYvYVdFb0ZzM29Ld015TWhRbGhjc1VJNU5TN3QwYk5YbHF2am8zSHE3M3ZkcFk1V2Zqei8rT0hRNkhiS3pzL0g0NDQvanpUZmZSRVJFQkg3NDRRYzRPQ2dQMzZ1NmZGa00xM1V0SHg4ZkxGbXlwRTRkSVZVcUZUcDI3SWhWcTFiaDVaZGZSbDVlSHA1NTVoa0FRR2xwS1hKemMvSHNzOCtpdkx3Y3g0NGRxNVlRMk5uWllmSGl4YkN6czhQVXFWTngvdng1OU8zYkZ3TUdETUQ2OWVzcmYrN2Z2NzlSYnJMTXBmeTA2SVFBUUNzQWNLcXRZREVSdlY2UEhUdDJJQzB0RFJrWkdmamdndzh3WThhTWE3N3h0MnpaZ3N6TVREejMzSFBJeTh2RHVuWHJybm10elpzM0l6NCtIbSsrK1NZMmI5Nk1kOTU1QjlIUjBkRHI5WGpycmJmd3pqdnZWQ1lRWldWbE5aS0V4bFRsdys3WVpCY3hENjVDaUJGQ2lCSGUzdDZGM3Q3ZTN4a01obzNGeGNYYms1T1Q4K3QxeG5uemdNUkVJRFJVcVNZSGxDL2pheEVDdU9NT1lQdDJaVDA2R2xpOEdManZQbVY1L255bE92Nk5OeTRkazVjSGxKZGZTZ3F1ZFg0QVVLbUF5Wk9CbVRPQmQ5OEZ4bzlYa3BpS1FneUFjazVqUW5Ea0NMQjBLVEI5K3FYRXhzWUc2TkdqNWpWT24xYXEvM3YwVUg3bml4Y3Y3WmVicXl3UEhYcnRXT2x5ZFhtZk5rcjV1V25USm56MzNYZFl1SEJoNVIxK3IxNjlhdjNTenNqSXdJNGRPekI0OEdEb2REb1VGaFppOE9EQkFJRDgvSHdNSGp6NGluZitCUVVGME9sMDhQTHlna3BWdCs1di9mcjFBNkIwOEw1YUxXOXRmUnlNc3o1MjdOZ1JuMzc2YVkyK0Z1bnA2Vml6WmcwKytlU1RPc1Z5TmVaU2ZscDZRdUFJb0ZtbTY2eExKejBIQndjNE9EamdsMTkrd1Y5Ly9ZWHQyN2ZEeDhjSC9mdjN4NG9WSzZvMUY1U1ZsVld1Zi9IRkZ4ZzRjQ0FHREJpQTExOS9IZEhSMFdqWHJoMzY5T2xUN2Z4Vm13eSsvUEpMZE8vZUhaczJiY0xGaXhjeFk4WU12UHp5eS9EMDlNVGl4WXZoNk9oWUxRbHA2b1RBOWxKMXRwMVdxNjI5czRQMWFRWGdhWlZLOVhTclZxMUtOQnJORmlubCt2ekVSTGhjYjQvNmpSdVZuNTkvRGd3ZkRqZzdYL3VZa0JEbFo3ZHVsN1o5OHcwUUVBRDg5UmR3OWl4dzAwMUtmNEs3N3daMjdsVE9YVjZ1dE1sZnlVY2ZLVFVCdzRkZjJuYkxMY0RXclVwVi8rdXZLODBOUzVkZWVyMjhIS2o2L3ZydU82WGZ3cGd4U3NJanhOV1RrRU9IbEJxTHp6NERmdnhSMmRhMnJiSWRxTm5zVVE4dDZIMTV1VnJmcDJqRThuUG56cDBvS1NuQjdObXpNV1hLRkFnaHF0Vm1YbTc5K3ZYNDg4OC9zWHIxYW56eHhSY0FsQ2FEOWV2WEExQnFBaTczN3J2dklpVWxCU2RPbk1DQkF3ZXdhdFVxZlAzMTE5WDJxVnJHQXBlYVZYTnljaXFiTEs1bHk1WXQrUHp6ejFGY1hJeHg0OFpodzRZTktDOHZ4MXR2dllXTWpBd01IandZR1JrWm1EQmhBblE2SGFLam95dmpycStxNVdlRFR0UkFscDRRQUxqK2FxZjZNSFlHdkpxUkkwZGkxS2hSc0xlM3g2SkZpL0Q1NTUralhidDJHRDE2TkZhc1dGSFo4UTlRbWd5cXJnUEFoZzBiWUd0cmk0RURCd0tvdlk5QVZXbHBhVWhMUzRPcnF5dUNnb0t3Y3VWS1JFVkY0WWNmZnNCLy8vdGZSRWRIWTlteVpiQ3pzMnZ5aEtDS0Zsbm5LNlZVVlZUWmV1dXY5LzFZVmdiOCtpdmc0YUZVdmQ5MEU3Qjc5N1h2NG8xMzMxbFpTdHYvNTU4clRRL1RwaWtkQTRjT3JYNFhEeWlkQkkzSFZKV1hwOVFrSEQ0TUdCTlA0NzVWM1hvcnNHdVgwbmt4S1FsWXZScVlNRUhwNzJCOGY2V2tLUDBkbkp5VW4rdlhLNTBYLy82NzV2bU03ZGVscGNEYmJ3T3padFgrdXhyN01adzVvL1NSb0hxcCtqNDFibXRvK1hucTFDblkyTmpBd2NFQk5qWTIyTFp0RzV5ZG5iRnExYW9hK3hwdmNzckt5akIvL255TU1mWlZ1VXpmdm4wQkFPZlBuNjlNTEdiUG5nMUFhVDRGZ09IRGgyTjRSZEphVkZTRU8rNjRBMXUyYkdsd2pVZGtaQ1FpSXlOeCsrMjNOMHIvZ090azB2TFRvaE1DS1dXSkVNSzV0TFMweVpzTnFyYi9YOHZjdVhQaDRlR0JuMzc2Q1ptWm1aZ3laY28xanpsMjdCZysrZVFUYURRYURCczJERTVPVGxpd1lNRVZoK3RzM2JvVk0yYk13TEJod3pCMzdseEVSVVdodExRVVU2ZE94ZGl4WStIbjU0Yzc3N3dUeTVZdHc4aVJJeUdsckhNMVczMVVHUXBVR2hzYlcwdjNlTXVqMFdqbUNDRW1YV1dYWWdDN0FIeW4wK25XSnlZbTVnQkFhK0NMNjdyUXdvVktOWDl5TWpCeEl0Qy92MUpOZjZtalVVMnhzVXB6UUVLQ01tUncwQ0NsNmNEWEYvamxGNlhwb0Y4L29LQkFHWFhRcGcyd1pBbFFTenN1eXN1VldvWXBVNVM3K2F1OVQ0NGVWWktQLy9zL3BRWmk0RUFsRWREcExwMzd3dytCRjE0QURoeFFtaG5zN0pUa3hOaXY0ZlRwbXNNT3Yvd1NHRFVLVUNaNlVmVHNDWHo2cWZJM0dUZE8rVHZaMlFGMXZOT3IrU2VMdGNwa3RiN3ZVNDFHODBGamxKL0xsaTNEWTQ4OWhxU2tKSXdlUFJxMnRyWjQ0NDAzTUdUSUVBQktNMEc3cXFOZW9OUVFEQnc0c1BMTEhWQWVrTFJxMVNwRVJVVmh6cHc1K09hYmIyQnJhOXNvUGZuZDNkMnhhTkdpSzc1K3JXR1JRNGNPclhXWXVKT1RFNWJYbGpoZnA2cmxaNE5QMWdBV25SQUFLQVRnWEZ4Y2JGYjlDSFE2SFR3OVBhSFQ2YW8rcC9xcVRRYk96czZJaW9wQ3AwNmQwS2xUcDhyMnFzek16QnJKU0s5ZXZhQlNxUkFXRm9iNzdyc1BjK2ZPQlFEOCtPT1AyTGR2SDNKemMvSFZWMStoc0xBUTJkblp1TysrKzVxOGRzQTRMRk5LV1hLTlhTMmFsTEpRQ0xIRFlEQjhVMTVlL2sxU1VsSkJnMDk2K0REdzNudktseUlBZE9taWZMbDM2Vkw3L3Q5L3I3ejJ4QlBLTXdNNmQxWnFGSGJ2VmtZWFBQcW8wcUVQVU83a3QyOEg5dTBEVnE1VStnTFVKaTlQNlVnNFkwYjE3Ym01U3YrR2I3OVZtaU9PSDFmTy85RkhTazJDamMybFp4bzRPaXJOQkttcGdMR0FOUTZkSEQxYVNUYnk4b0RiYnJzMENzSjRoemh4WXMyWWZ2dE5PZi9FaWNxeDgrWmQ4MDlKaWpxK1R4dGNmcGFVbE9EMDZkT1ZreU01T2lwTjRJTUdEY0tVS1ZOUVVGQ0FFU05HWU8zYXRRQXUzZVZIUlVYVk9OZWlSWXZRcTFjdlJFVkZZY3FVS1hXNmthcXJuSnljR3FPMnJzZTVjK2RxcmJHOWZPUlhmWmxMK1duUkNZRVFJZ05BdTV5Y25NcngvK2JnamFxZHVLcTRWcFBCSzYrOEFrQkpGdjc1NTU5cXlVUnRKa3lZVUczOW5udnVRY2VPSGVIcDZRbFhWMWM0T3p0ano1NDlLQzB0cmZ5Z05wV0xGeThhRjdPYjlFS21jUkhBcjFMS0RlZlBuOTk4K3ZUcDRrWTkrN3g1TlpzSE5teW9mcmRjMWJwMVNqTHd4Qk5LQjcvNGVHVzc4YTQ3S1VtNUN6Znk4d042OVZMK3ZmQkN6Zk9WbENoZjVyWDFrM252UGVWZnYzN0FXMjhCa1pFMWF4bXlzcFE3ZCtOMll4OEFJMk1ud1I0OWdKTW5nZng4b0h2M1MxWC9jK2NxdjBkdC9RVDArcHJiZi9rRjZOcTE1cjUwWGUvVHhpZy9IUndjS3ZzQUdCazdDUTRlUEJobno1NUZVVkVSQmc0Y1dGbjF2MmJOR2d3ZE9yUkdleitnREJXOGZQdVhYMzVaNjhPVGtwS1NrSnViVzZlWkdyLysrbXU4OHNvcmxjODJxT3F1dSs2Nll1MUJhbW9xVHAwNkJZUEJVRm5qMFJUTXBmeTA2SVFBd0ZrQW9WbFpXVTMyUEc2ZFRvZUNndXU3Q2N6T3pzWS8vL3lEdzRjUDQ5Q2hReGhhaDE3U3g0NGR3MisvL1lhWW1CZ2tKQ1NnUzVjdVdMWnMyWFZkdDNYcjFnaXZxSmE5Y09FQ3lzdkxjZWVkZCtMSEgzK3NVV1hYMlBMeThnQUFRZ2hyU2doK054Z01qNVdYbC8rWWxKUlUxbVJYdVR3Wk9IeFl1WnVQamIyMFRhVlNPdWJsNVNsZitGZTYwMjlzbzBZcGQvRlZteStNb3hTRVVKb0svdnRmSmRrd3V2eHU4OUFoNVhrS3ExY0RyNzJtakg3NDdqdWxPYURpb1RRQWxOcUh5OW5ZMUw2ZHFxcnYrN1JSeXMvTGh4T3VYNzhlVWtyODlOTlArT0tMTC9ER0cyOWc1ODZkbURoeFlyVnk2UEliSWtDcC9heHR1MUZabWZMclRaOCtIU2twS1pnK2ZmcFZZek4raVVzcFVWUlVWT3VYZWxGUkVkNnBlQ2JHazA4K2lVY2ZmUlFsSlNVb0t5dkRtREZqTUhQbVRLaFVxc3BhanFvYXE0YkFYTXBQaTA0SXBKUkhoUkFQbkRwMUNyZmNja3VUWENNbUpnWXZ2ZlRTZFIxejIyMjNvVzNidHJqaGhoc1FHUm1KTGwyNllNYU1HZFVlRnVUbDVWVzUvdXl6ejhMTnpRMFhMbHpBazA4K2lWbXpabFdPU3dWcXRtL1Y1Um5oRXlkT1JHSmlJb1FRYU5PbURkNTY2NjNyK2gydVY0YXhpaG80MWFRWGFrWnhjWEhmTlB0RmMzT1ZKL0dOSHEwOE5NaElwVktxNGQzZGxSNy9GWk9oSURQelV0dDgxZWNOWE9rNUJGVmxaQ2pQSlRoNXN2Wm5BZ0NBcDJmTmJldldBYzg4b3pRSGxKWXFveGkrKzY3MjQwK2VWSjVEc0htejhrVEZ2WHVWaHhpRmh3TkRoaWdkS2NlUEI2NVVuVnRiRFFHZ0RIOGNOcXoyWTFxWStyNVBtNkw4UEhmdUhEWnUzSWhkdTNhaFU2ZE9XTHAwS1h4OWZkRzFhMWRNblRvVmJtNXVHRHAwS0daYzNqUlZvYllhQWdCNDhjVVhFUmtaaWNURVJEZzVPU0VrSkFUdnZ2dnVOZnRGclYyN0ZsbFpXVmkwYUJINjlPbFQ2MGlEdSs2NnE4YVhmWEp5TWh3Y0hEQnIxaXlFaG9iQ1lEQlUxbncwQldzc1A1dGRlSGo0UzFxdFZzNmVQVnVhdS9Iang5ZnJ1RC8rK0tQR3RnTUhEbFJiZi9qaGgyczlWcWZUeWZMeThucGQ5M3F0V0xGQ2FyVmFxZEZvUGpUMSs4TFVwSEkvZlAxL3hMVnJsWitiTjB1cDA5WHRtSlNVUzh0cGFkVi8xclpQVmQyNlNXbGpJNld6czVUVHB0VTl6cUlpS1k4ZWxmTFFJU24vL1ZkS3ZiNzIvUllza0RJdlQ4cmx5NlU4ZDY3bTZ3YURsTHQyU1ptWldmZHIxMGZGLzRlcDN4Zm1wckhMejQwYk44cUNnZ0w1d3c4L3lPenM3QnF2R3d3R0dSTVRJeTljdU5DZzY5UjJmSGw1dVZ5OWVuV044azZuMDhscDA2Ykp0V3ZYU3YwVjNxZVRKMCt1ZFh0R1JrYmw4dGl4WTJ2ZFo4S0VDWFVOKzZyTXBmeTA2RjYzR28zbVhpSEVyN2ZjY2t1dEV3SlI4M256elRmeDg4OC9RNi9YUHhrZkg5K3dRYmtXcnZMTDV3cHpUMUF6cXhoV0p5eTh2R3RzTEQvTmg3bVVueFk5MjZGS3BZb0hnQlRqMDkzSVpPSXJPcmFwVktxOUpnNkZpT3FBNWFmNU1KZnkwNklUZ3BpWW1Dd3A1YjlaV1ZrNFhiVlhOVFdyek14TTR4U2lwK0xpNHM2WU9oNGl1amFXbitiQm5NcFBpMDRJS3Z3QUFIdjI3REYxSEMyV01idVZVckoyZ01peXNQdzBNWE1xUHkwK0lSQkNiQU9BZmZ2Mm1UcVVGbXZYcmwwQUFDSEVqOWZZbFlqTUNNdFAwek9uOHRQaUU0SUxGeTdzQkhEeDc3Ly9SbjUrL1NhYm8vb3JLaXJDamgwN2pFOUd1L0prNWtSa2RsaCttcGE1bFo4V254QWNQMzY4Qk1DcTh2SnliTjY4MmRUaHREaTdkdTB5UG5iejU1aVltQnB6cmhPUitXTDVhVnJtVm41YWZFSUFBSHE5ZmdtZ3pNc3RPZFNyMlVncHE4NW94Z2ZORTFrZ2xwK21ZWTdscDFVa0JQSHg4WEZTeWwwblRwekEvLzczUDFPSDAyTDg4Y2NmT0tKTXdSc2JGeGUzeTlUeEVOSDFZL2xwR3VaWWZscEZRbERoYlFCWXVIQmgxYWtrcVlub2REck1xNWg5em1Bd3ZHdmljSWlvWVZoK05pTnpMVCt0SmlHSWk0dmJEV0RyeVpNbnNYanhZbE9IWS9VMmJOaUE1T1JrU0NuM0hUeDRrSTJQUkJhTTVXZnpNdGZ5MDJvU0FnRFE2WFJqQUJSKy9mWFhTRXhNTkhVNFZpc2xKY1U0NVdteHdXQVlaZXA0aUtqaFdINDJEM011UDYwcUlVaElTRWd6R0F6amRUb2RKaytlWEhVR0tXb2tGeTVjd01TSkUxRldWZ2FEd1RBelBqNCt5ZFF4RVZIRHNmeHNldVplZmxwVlFnQUFCdzhlWEFKZzhmbno1L0hDQ3k4WUh3bEpqU0FyS3dzdnZ2Z2kwdFBUQVdERHdZTUhXL3pNaGtUV2hPVm4wN0dFOHRQcUVnSUFFRUs4RE9DNzlQUjBSRWRINDYrLy9qSjFTQll2TVRFUjBkSFJTRTFOQllEdEZ5OWVqRFoxVEVUVStGaCtOajVMS1QrdGVUcFFHNjFXK3hXQWFBQjQ1SkZITUhMa1NMUnYzOTdFWVZtV3JLd3NMRjI2RkJzMmJEQ09VZjVXQ1BGa1RFd011eUpmQWFjL05qT2MvcmcrV0g0MkFrc3JQNjMrQTZMVmFrY0JtQTNBVlFpQk8rNjRBL2ZlZXkrQ2c0UGg2ZWtKWjJkbjJOalltRHBNczZEWDYxRlFVSUNzckN3a0p5ZGoxNjVkMkxGakJ3d0dBd0FVU2ltbng4WEZmV0xxT00wZEV3SXp3NFNnM2xoKzFwMDFsSjh0NGdNU0docnFwVmFyUHdEd2xCQ2lsYW5qc1RERkFEYnBkTHJYRXhJU09FZHFIVEFoTUROTUNCcUU1V2VEV0ZUNTJhSStJTUhCd1M1T1RrNVJRb2k3QVlRQzhBVGdCb0FwcmtJdnBjd0RrQTBnUVVxNVI2L1hyMGhNVE13eGRXQ1doQW1CbVdGQzBDaFlmbDZUeFplZi9JQ1lBYTFXRzZIWDYxM2o0K04vTTNVczFIQk1DTXdNRXdLcm90Rm81Z2doSmtrcEo4WEZ4WDFxNm5pc2lWV09NckEwVXNwSFZDclZVRlBIUVVSRUxSZXJlc3lBRU9KcEthVURsRHNZM2xZU0VWR3pZdzJCaVdtMTJsQUFRVUlJMy9EdzhONm1qb2VJaUZvbUpnU20xOSs0d0dZRElpSXlGU1lFcHZlMGNVRksyYytVZ1ZDaktRSUFYTHhvNGpBSUJRWEdwUkpUaGtGa0NaZ1FtSkJXcSswT29MdHhYUWpSUWFQUjNHakNrS2h4S0JPV0hENXM0akFJeDQ4Ymw0NlpNQW9paThDRXdJUU1Cc1BEbDI4VFFqeGQyNzVrVWI0Q0FJd2RDeHc4Q09Ubm16aWNGcWlnQURoMENCZy8zcmhsb3luREliSUVIR1ZnUXJWOStWYzBHMHd3UVRqVWVKWUNlQUovL1hVdk5CcFR4MExBbndEZU4zVVFST2FPTlFRbUVoRVJFU1NFQ0w5OHV4Q2lhMFJFUkU5VHhFU05Rd0RsQUI0Q01CVkFBcFRIbDFMektnRndHTUM3QU80VVFKbUo0eUV5ZTZ3aE1CR0R3ZkN3RUxVL09NMWdNRHdONFBYbWpZZ2FVMFZTTUt2aUh4R1IyV01OZ1lrSUlhNDJ4REN5MlFJaElpSUNFd0tUQ0FrSkNRQnc4NVZlRjBLRWhJV0ZkVzNHa0lpSXFJVmpRbUFDOXZiMkQxMXJINVZLeGRFR1JFVFViTmlId0FSaVkyTVhBbGhvWE5kcXRiSmlPMmRqSXlJaWsyQU5BUkVSRVRFaElDSWlJaV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NREcxQUZRMDlCcXRkc0I5R25nYWJiR3hzWkdOa1k4UkVSazNsaERZTDBhbWd3UUVWRUx3aG9DS3hjYkd5dE1IUU1SRVprLzFoQVFFUkVSRXdJaUlpSmlrd0VSMVVLajBRUUtJZFpKS1RzWkRJWTc0dVBqajVvNkppSnFXcXdoSUtKcXdzTEMrZ0tJQTNDTEVNSkxyVmIvRlI0ZS9xaXA0eUtpcHNXRWdJaU0xQnFOWnBwYXJmNVpDT0VlRVJHQjNyMTdBNENyU3FYYXBORm9ab0cxaWtSV2l4OXVJa0pJU0lpSHZiMzkxd0FpVlNvVm5uLytlWXdjT1JJQXNHclZLc3liTjAvbzlmclhOQnJOemVYbDVVOGRPblFvdzdRUkUxRmpZdzBCVVFzWEhoNGVibWRuOXplQVNEYzNONVVnM3VFQUFCeEpTVVJCVk15ZE94ZWpSbzJDRUFKQ0NFUkhSMlBCZ2dWbzI3WXRoQkIzMjluWnhXbzBtbHROSFRjUk5TNG1CRVIxNTJUcUFCcWJWcXQ5UmdqeHB4Q2lZM0J3TUZhdlhvM2JicnV0dHYyd1pzMGFoSVdGQVlDUEVHS1hWcXQ5cGRrREpxSW13NFNBcnNXdWUvZnVjUUNjNjNwQXUzYnR4anM2T3ZwZWJSODNON2VCdnI2KzcxKytQU1FrNUFnQTlSV082VnZMZXR1Nnh0VzZkZXZIWFZ4Y2VsL3BkVWRIUno4SEI0ZU9BQkFXRnBZTEFNN096ajBBdEFmZ290Rm9jZ0E0MVBWNjVzelB6ODh4UER4OElZQmxRZ2k3QVFNRzRPdXZ2MGI3OXUydmVFeWJObTJ3YU5FaURCa3lCQUJzQWN6VGFEU3JRME5EV3pWVDJFVFVoSmdRRUFEQTNkMDlxbWZQbnFlci9xdlkva0JwYWVrcEFBVjFQWmRhcmZadTI3YnQxS3ZzSXRxM2IvOVdYbDdlL3k1L3dkN2VQaGhBclU5WDlQZjNYMVJsMWRuZjMzOEJBRjFkWXZMeThocnQ1K2MzeDJBd0ZGU3N2K3JvNkhoejFYMWF0V29WR1JBUXNMUnFuRDQrUGd1Y25aMkRXN1ZxZFhOcGFlbS9BRXJxY2oxenB0Rm9BajA5UFhlclZLcVJEZzRPZU91dHQvRDIyMi9EMXRiMm1zZmEyTmpnMVZkZnhZY2ZmZ2duSnljSUlZYXExZW9EWVdGaFhac2hkQ0pxUXV4VVNBQ0FuSnljVlRrNU9hdU02eHFOUmdjQTd1N3V3MTFjWE80MzNqRWJYYmh3NGF1c3JLeFBPM2Z1L0VmVjdiYTJ0cjdsNWVYcEFPRHA2Zm15Y2Rrb01USFJyMDJiTnRFbEpTV0hDd29LOXRuWjJYWHIxcTNiM3FyN2hJYUducXU2bnBDUVVLTVd3TnZiZTdTdHJhMXZhR2hveXVXdkhUMTZ0RmRKU1VsYXhXb3JmMy8vait6dDdUc2ZPblRvSmdCWkFHeExTMHZqTzNmdXZEa2pJK1Bqek16TVR3QWdLeXRyVWV2V3JSOTFjSEFJQkFCSFI4ZGVwYVdsUndvS0NuYjYrL3QvVmxCUXNQOGFmMGF6VnpHa2NKMFF3dDNIeHdlelo4OUc5Kzdkci9zOGZmdjJSZGV1WFRGcDBpUWNQMzc4aG9xaGljTVBIano0WGVOSFRVVE5nUWtCWFpHam82T2ZtNXRiWkZ4Y25BdUFjZ0FJRHc4dk9IandvQStBaTREeUJROUFiVzl2SDFSYVducFVvOUdVVkd5RFJxUFJKU1ltK3R2YjIzZXV1THNHZ0xidDJyV2Jldmp3NFh1OHZiMG5PVGs1OWFyNmhhL1ZhbVZDUW9JM3F0ejVoNFNFcEFBUXRyYTJ2aUVoSVNsbnpweDV4OFBEWTNoY1hGeHJBTVZWWSs3WnMrY3BJVVM1Y2IxejU4N3JYRjFkSTNVNjNmblEwTkFrZzhGUVlqQVlDdlY2Zlg1cGFlbGhUMC9QVVhaMmRnR25UNThlRnhJU2NoZ0Fnb0tDL3FkV3ExMDZkZXEwQWdCY1hWMGZkSGQzajVKU2x2Ym8wZU80U3FWeVVhbFU5cWRQbjU2UWxaVzF1TkgvOEUxRHJkRm9wZ29oM2dVZ2V2ZnVqUTgrK0FBdUxpNzFQbUdIRGgyd2N1Vkt2UFBPTzlpK2ZidHhhT0xzdUxpNGFhaGp6UTBSbVE4bUJIUkZiZHUyblFqQXhzN09McWlzck93SUFDOHBaVGtxa2dHamdJQ0EvOWphMnZxa3BxWU91UHdjam82T3ZwMDZkZnI1MUtsVFl5NWV2UGlqbDVmWDhJb3Y5ajFxdGRyajMzLy9EYjlXSEVsSlNaMWRYRng2QndZR3JrbEtTdW9jRUJDd0xDTWpZdzRBbThEQXdKVW5UcHg0RmhWZlFFSUkrK0xpNHNwcS9aU1VsR2VoVlBNWEJBUUVMQ3NyS3p0eTd0eTVqNnFjM3NYT3pzNjM0anJkN08zdGd3TUNBaGJZMmRsMXpNN09YbnZ1M0xsUDJyVnI5NEtOalUzYkkwZU8rQllWRlozeDl2WitXNjFXdTFwS01uQ2xJWVZDTkh6ZUt5Y25KM3owMFVjY21raGtCWmdRVUNWanZ3RUFFRUtvYlcxdEE3T3pzNzl5ZG5hKzdjS0ZDMGRjWFYyMXhjWEZpVldQOGZQeis5alIwVEVzT1RuNS90ck9XVnhjZlByZmYvK05EQTRPM3A2ZW5qNHVNek56UVdabTV0TE9uVHYvWDI1dTdwemk0dUpUb2FHaFdWV1BxZHBra0pLUzhrQlJVVkdNdTd2N1NMVmE3UjRZR1BqVitmUG4zelIrTVVzcEN3SElLbkhibzZMV29LSm1BUUJnWjJjWHFOZnJjL1I2L1IxdDJyUjV3ZGJXMXR0Z01CVHA5ZnFMQUNDbExNdk56ZjNlMmRuNXRoTW5Ub3pvMXEzYlh5VWxKUW5kdW5YYlVWaFl1Sytnb09BM1cxdmJIZ0RPT0RvNmh1VGw1ZjNjb0Q5Mk13a1BEdzhYUW13QzBOSE56UTB6Wjg2c2RSUkJReGlISm9hRWhHRHExS25JeXNveURrMThJaTR1N3ZkR3ZSZ1JrVFhUYXJWU3E5WEthKy9adE9jMDloc0FnTTZkTzI4SG9HcmR1dlZqblRwMStoWUEvUHo4WnZ2NituNVE1WkIyblRwMTJnQ2dzdDY1WGJ0MjQ0M0xYbDVlTHhtWEhSMGRid29JQ0ZobzNONjVjK2NmNmhxWG5aMWQ5K0RnNEQ5NzlPaHgzTXZMYTZLL3YvK25qbzZPdmlFaElhbjI5dlpCM2JwMWkwRkY3MytOUmxPSzZxTVVoSStQejd2QndjSDdLdUswYTlPbXpUTXVMaTYzMzNERERZZGF0V29WWnR6UHpjM3RDUUFxUHorL3p6MDhQQVpWYkc4TkFKNmVucS80K2ZsOURzQW1ORFEwMDhIQm9WTmQ0emNWclZiN2pFYWpLZFZxdFhMSWtDSHl6Smt6c3FsbFpXWEpaNTk5VmxhOC84bzROSkVhbTBham1hUFZhcVZHbzVsbzZsaXNEV3NJcUZZcEtTbjNBa0J1YnU0dkFRRUJpeHdjSERxNnU3c1BTVTFOcmZwTSs0eGp4NDRONnRtejUybVZTdFZLcFZLMTB1bDBtVjVlWHE4YWQvRHg4ZmtvSnlkbnc0a1RKMGFjUEhueWdKMmQzUTIrdnI2ZkZSUVU3QWtPRHY1VHI5Y1hwS1NrM0Z1MWRxS3F4TVRFZ0E0ZE9ueDE3dHk1ai8zOS9lZGtabVorQ3NBeEtDaG8zZG16WjE4dkxTMU52WGp4NGc4K1BqNnZuemx6WmdhVUVRcDZBTEMzdCs4U0dCaTRzTHk4UERNNU9YbWdwNmZuY0M4dnIzSDUrZmsvWldkbmJ6cCsvUGl3amgwN2Jzekx5L3YyOU9uVG4vbjUrYjNuNStmM1lVV2Zod2ZhdDI4L0V3Q1NrcEp1THlnbytMWjkrL1lIUzB0TFUwdExTOU5LU2txT05kWGZ2cUg4L1B3YzI3WnRPeGZBU0NFRUJnd1lnS2xUcDlacEZFRkRHWWNtenAwN0YydlhyalVPVGJ4VnI5ZVBURWhJS0d6eUFJaW8zcGdRVUswY0hCdzZsWlNVbkFCUW1KV1Z0YVJ6NTg0N3k4cktVb3VLaW1JdTM3ZWlFNkYzejU0OVk0NGRPL1pNWVdIaHI0QXloajh3TVBEYnMyZlB6akh1cTFhcjh6SXpNejhwS2lvNlhGcGFlcmlvcUNnWlVFWW54TWJHVm12VXJxaXhNQlFXRnU3THk4dmI2Ty92UHdjQTJyWnRHK1hxNnZxUWpZMU5XeTh2cjZscXRkclYxdGJXT3lzcmE0UEJZQ2dHQUh0Nys2Q3VYYnYrbHBHUjhYNnJWcTN1NmRteloweE9UczZHMU5UVSsyeHRiWDI3ZE9ueXpZVUxGMVluSlNWRitQdjd2eDhhR3BxWW5KeDhXNWN1WGY2WGxKVFVyYlMwTk5uSnlTa2lNREJ3T1lBTHhjWEZob3NYTC83bzcrLy9lVnBhMmlOTjlHZHZNSTFHRXdoZ294RGlSZ2NIQjB5ZVBCbVBQdHE4OHhJWmh5YUdob1ppNXN5WktDb3FHcXBXcThQRHdzSWU0NnlKUk9hTENRRmR6dDNQejIrcWg0Zkg4SVNFaERBQTU4ckt5azdZMmRrRjVPVGtiTHpLY2VkU1UxTWZEUW9LK3ZiMDZkT2pEUWFEbmIrLy84ZkhqeDhmVVZaV2R0aTRVM0Z4Y1hwNmV2b2JGYXYyTGk0dU4rYm41Kys3V2tEcDZlbXZWbDNQeXNyNnRyUzA5Si95OHZJekpTVWxGd0RrdWJ1N1I5clkyRGdhRElaQ0FDZ3RMVTFOVEV3TUFsRHE2T2dZSzZXYzR1cnEycTlEaHc2YkRBWkQ0Ymx6NTk2L2VQRmluTGUzOTR1blRwMmFjdXJVcVNrT0RnN3RDZ3NML3d3TURGeCs0Y0tGcGUzYXRadHk4dVRKRVFBTUFGUnF0ZG9OQUlRUVp2bHdvc1lhVXRoWU9EU1J5TEx3d1VRRUFIQndjT2dnaEZDRmhvWW1DeUZzRWhJU2JnQmdDQWdJV05hK2ZmdnB4NDRkZTh6TnplM0JUcDA2Zld0dmJ4OVUyem1LaW9yK3pzakkrS0JqeDQ3ZkJ3VUZiVGh6NXN6VWdvS0NuVlgzc2JPenU2RjkrL1p2ZHU3YytaZnc4UEJzSHgrZmorc1JibForZnY3ZWltcDdld0IyT1RrNVA5amIyM2NyS3lzN1ZXVy9VZzhQanljREF3TVhCZ1VGL1dacmF4dDA2dFNwRWFkUG4zN0syZG01ZDgrZVBZMjFIWG9BeFNVbEpjZlQwdEtHbDVTVS9PWHI2L3VwU3FWeWRYQndDQWRnR3hBUThKVmFyVzV6N05peHh3SUNBcGExYmR0MlpEM2liaXJWWmluczNiczMxcXhaWTlKa3dNZzROUEhlZSs4Rk9Hc2lrVm5qaDVJQUFQYjI5bDBMQ2dwMm5qaHhZbVJwYVdtS2o0L1B1NTZlbnVQejgvTzNKaVltaGdISXpNM04zZWJ2N3ovcmhodHVPSHo2OU9sSjU4K2YvNis5dlgxbkp5ZW5HMTFjWE81eWMzUHJWMXBhZWp3dExXMklqWTFObS9idDI3L3Y3ZTA5UFQ4L2YwZHhjZkhCNHVMaU5IdDcrelpxdGRvckt5dnJQeWtwS1U4Q3lESEdjSGsvQWlGRXJZOHdycXByMTY3Zk9Uczczd0pBbHBlWG56dHg0c1FMVlYrL2NPSEM3c0xDd2xpVlNsWFNxbFdyaDd5OXZkOTNjbklLejg3T1hwcVltQmdCSUxOaVY3ZUFnSURQWFYxZDc3NTQ4ZUwzOGZIeG5aMmRuYjJjblowZjZ0S2x5eThHZzZIdzZOR2ovUURrcDZXbFBkNmhRNGYxQUF4WldWbExHdmluYjVDbUhGTFlXRGcwa1lpb2pzeGxsRUZWcnE2dUR6ZzVPZDFZMjJzVmp4ZDJkblIwOUFzSkNmbTNVNmRPMzNoNWViM2s2T2dZY1BtK2pvNk90M2g3ZTc4ZEZCUzBwVk9uVG10eGhjY1N0MnJWNnI3THR6azdPL2VwdXQ2alI0L2pWd2pYQnNxejlXdnc4L1A3dUdmUG5xZERRa0tPK1B2Ny85ZlYxZlVCQUhhMTdldnU3dDRmdFV4ZzVPenNmT2ZsY1RzNk92cERxWjB3bWZEdzhIQ05Sbk5NcTlYS2UrNjVSKzdkdTdmSlJ4RTBWRXhNak96YnQ2OXhGRUk2WjAyazY4VlJCazNIZkc0aldqRGpGL2ZsbmVyTTdad1dxajJVZVJqeVRSMUlZOUpxdGM5SUtSY0tJZXlDZzRQeHlTZWZYSFZpSW5PU25aMk55Wk1uSXo0K0hsQ2VnRGt4TmpiMlB5WU9peXlFUnFPWkk0U1lKS1djRkJjWDk2bXA0N0VtN0VOQTF1NHNyQ2dacU04c2hlYUdzeVlTbVNjbUJFUVdvaUd6RkpvYnpwcElaSDZZRUJCWmdJb2hoWEZDaUJ0OWZIeXdaTW1TWm4rK1FGUG8yN2N2VnE1Y2lRNGRPa0FJWVJ5YWFQbS9HSkVGWWtKQVpON01ka2hoWStIUVJDTHp3SVNBeUV5RmhJUjRhTFhhNzRRUU0xVXFsUmc1Y2lTKytPS0xCazFaYks2TVF4UEhqeDhQdFZvdGhCQ3ZhVFNhYlQxNjlHaG42dGlJV2dvbUJFUm1LRHc4UE56T3p1NXZBSkZ1Ym02WU8zY3VSbzBhWlZiUEYyaHN4bGtURnl4WWdMWnQyMElJWVp3MWtVTVRpWm9CRXdJaU02UFZhcDhSUXZ3cGhPZ1lIQnlNMWF0WE4vcVV4ZVpNcTlWaXpabzFDQXNMQXdBZkljUXV6cHBJMVBUWVJtZmxHdmpBbzYyeHNiR1JqUllNWFpVcFp5azBONXcxa2FqNXNZYkFTa2twRDVnNkJxbzdheHBTMkZnNE5KR29lYkdHd0VyRnhjWGRiT29ZcUc3TWJaYkNoc2pQejRlenMzT0QranBJS1hIMjdGbjQrUGdBNEt5SlJNMkZOUVJFcGxPdklZVjc5dXpCd29VTDYzWEIxTlJVVEo4K0hWSldiMGxLU2txQ3dXQ29YTS9LeXNMOCtmT3JiVnUzYmgzUzA5TXIxMGVQSG8yeXNySnE1N243N3J0UlVGQlFyOWlNeXN2TDBiOS8vMnJiT0RTUnFPa3hJU0F5Z1lZTUtRd01ETVRhdFd0eDh1VEpHcThkUG53WWtaR1JpSXlNeEwzMzNvdVBQNzQwdTdUQllNQ3NXYk53NE1BQjdObXpwOXB4NjlldnI3YXZoNGNIMHRQVHNYWHJWZ0RBM3IxN3NYdjNibmg2ZWxidWMrREFBZWgwdXF2R1dsSlNndFRVMUd2K1RuWFJsRU1UZS9UbzRhL1Zha2MxUnB4RWxvclpOVkV6Q3c4UER4ZENiQUxRMGMzTkRUTm56cnppS0lKZXZYckJ5YW5HQkl5UVVpSTZPcnJhdHFLaUl2ejExMS80K09PUDRlSGhnZjM3OXlNcks2dnk5WVVMRjhMUjBSR0xGeS9HMkxGajBiTm5UN2k3dXdNQTNuenpUYnp3d2d0SVMwdkRhNis5Vm5uTXI3LytpcFVyVitMa3laTUlDQWhBVkZRVUJnMGFoRUdEQmwzejl5d3ZMOGRycjcwR2xVcUZ6ejc3REFhRG9jYnZXVlpXaHBpWW1HdWV5OGc0TkRFa0pBUlRwMDVGVmxhV2NXamlFM0Z4Y2IvWCtVUUFJaUlpZ2d3R3c4TkNpS0VBakUxczlhdDZJYklDVEFpSW10SDF6bEpvTUJpd1k4Y09uRHg1RWtWRlJRZ0pDUUVBbEphV1l2NzgrUmcvZmp3QVFLL1g0NmFiYmdLZ1ZPMzM3OThmT1RrNWFOMjZOUUJnNWNxVjJMWnRHNVl2WHc1WFYxZU1IRGtTNDhlUHgzLys4eCs0dUxqQXpzNE9peGN2aHAyZEhhWk9uWXJ6NTgramI5KytHREJnQU5hdlgxLzVjLy8rL2ZEMTliM203MWxjWEl6WFhuc05lcjBlbjM2cVRFaW5VcW13WU1FQ0JBY0h3OEhCQVJrWkdSZytmRGllZi81NUhEbHlwTVk1YnIvOWR1emR1L2RLZjBlc1diUEdPR3VpY1dqaU5XZE4xR3ExM1EwR1E2UVFZcWlVTXR5YW4rdEFkTDNZWkVEVURPbzdTK0hjdVhPaFVxbVFrWkdCTjk1NEE2Kzg4Z3FPSERtQ2twSVNyRm16cG5JL2xVcUZ1WFBuQWxEYS85M2QzWkdibXdzSEJ3Zk1uRGtUMzM3N0xSWXVYQWhYVjFjQXdJTVBQb2o3Nzc4Znc0WU53N2x6NXdBQWRuWjJBSUNPSFR0aTVjcVZTRTVPcmhaTGVubzYxcXhaQTI5djc4cHRmZnYyeGUyMzM0N2JiNzhkSDN6d0FRRGd6Smt6ZU82NTUrRG01b2JQUC84Yzl2YjJsZnZ2MnJVTGMrYk1BUUQ4ODg4L0NBa0p3WklsUzdCMzc5N0tmenQyN0FDQUt5WURSbldkTlZHcjFZWnF0ZG8zdFZydFlRQ0hWU3JWYkNGRStGVlBUdFFDTVQwMkE4Wm5CVWdwUHpGMUxOUmtlZ2toN3JTM3Q4ZVVLVk91YTJLaWZmdjJ3ZHZiRzRHQmdkaTRjU004UER3UUZoYUdKNTU0b2taZkFBQjQ2cW1uTUgvK2ZIejY2YWQ0OE1FSGtaQ1FBSzFXaTVrelo5YllkOHFVS2NqTHk4TVhYM3lCNHVKaWpCczNEaHMyYkVCNWVUbHNiVzBybXdxTVAzVTZIV3hzYkxCKy9YcEVSRVJnejU0OTFabzBJaUlpNE9ycWloRWpSdFJvMGdDVVpvUmh3NFpoMUtoUjJMMTdOM3IwNkFGZlgxOHNYNzRjOCtiTmc0Mk5EY3JLeW5EcnJiZGVWMVBDTDcvOGdoa3pacUNrcEFRQVlnR01sRkkrSW9SNEdrQlFuVTlFRmtOS09Ta3VMdTVUVThkaFRkaGtZQjZLQURnSklTYVpPaEJxR2xMS0dFQzVremZlcGRmVjJiTm44Zjc3N3lNb0tBaGp4b3hCMTY1ZGtaeWNERGMzdDFyM3o4N09SbFJVRkhKemMzSGd3QUg4NzMvL1ExbFpHYlpzMllKdDI3WWhJQ0FBd2NIQk9IcjBLQndkSGVIdjc0LysvZnZqOXR0dnIzUC9nS3VaTTJjT0lpSWlhbjNOMXRZV00yZk94Q3V2dkFLZFRvZng0OGVqVmF0VytQTExMekZ2M2p4TW1EQ2hYdGQwY1hHQldxMDJyanJxOVhwWGxVcmxJNlYwWUxPQVZTcVJVaWFhT2docnc0VEFEQmdNaHI1Q0NENDN3SXJwOWZxRmFyVjZlWEZ4OFJPVEowL0dzR0hEOFBMTEw4UEc1dG9md1NlZWVBS1BQUElJTm0zYVZGbXRuNXFhV2psTy8zTGJ0bTJyWE83WHJ4OEE0T21ubjhiMDZkT1JtWm1KNU9Sa0JBY0hZOFdLRllpTWpJUy92MytOY3d3ZE9yVFdFUVJPVGs1WXZuejVWZVB0MnZYcXp3M3EzTGt6SWlJaWtKYVdWcGtjVFo4K0hWRlJVWWlNakVSZ1lPQlZqNjlLcjlmanE2Kyt3b0lGQ3dBQVVzcWY4dkx5aGh3N2Rpd1B3RzhBUkhoNGVHK1ZTalZVU3RsUENOSGhhdWVMalkxbDlrQXRGaE1DTTNEdzRNRjlBUGFaT2c1cWNvTTBHczBrSWNTSEsxYXNzRDEwNkJCbXpacUZObTNhMUxwemNuSXlSbzRjV1czYi9QbnpBU2k5OHcwR0ErNjY2NjVxcjIvY3VCRXhNVEU0ZE9oUXRhcjgrKzY3RDcvODhnc0dEQmlBZDk1NUJ5KysrQ0xpNCtQeHpqdnYxSHJ0YytmT1ZiYmxWM1gvL2ZkZjhaY3JMeSt2ZGZ1c1diTXdZc1FJZUhsNUFRQlNVbEp3NE1BQitQajQ0TWNmZjBTL2Z2MFFGQlNFelpzM3c4dkxxOGF6RGE0a0x5OFBiNy85dHJHdmdRN0FlM0Z4Y1RNdTIwMVcvWHhwTkpvYmhSQlBWeVFIZk9JaFVSVk1DSWlhVVZ4YzNDZWhvYUVIYkd4czFzWEd4dm9NSFRvVXMyZlBOazdrVTAxd2NEQjI3ZHBWYlp1VUVvc1hMOGJDaFFzeGFkSWtQUG5razFXcnlyRjkrM1ljT25RSUVSRVJDQTBOeFpZdFd3QW9uZi9HakJtRDhlUEh3OTNkSFR0MzdvUldxNjFSUTVHYW1vcFRwMDdCWURBWU8rdGRVMkppSXI3Kyttc0VCZFhlVlAvOTk5OGpLaW9LZ1BJbFBtWEtGSXdiTnc0YWpRWXZ2ZlFTN3J6elRqZzdPMWNtREhXUm5KeU1TWk1tNGV6WnN3Q1FKYVVjRmhjWDk5TzFqb3VMaS9zYndOOEFKa1JFUlBRMEdBeFBBNGdVUW9UVStlSkVSRVNOcFVlUEh1M0N3OFAzYUxWYTJhdFhMN2wyN1ZwcE1CamtsZWoxZXJsMzcxNzU3TFBQeWllZmZGSnUzNzVkamg4L1h2YnIxMCt1WHIxYUZoY1gxemdtTFMxTkRoa3lwSEw5MzMvL3JWd2VOMjZjM0w5L2YrVjZjWEd4N05Xcmwzem9vWWZrMzMvL0xlKzU1NTVhNDdqdnZ2dWtsRkpldUhCQmFyVmFHUlVWSlFjTUdDRFhyVnNuQ3dzTDVVMDMzU1JQblRwVnVYOUtTb3JzM2J1MzFPdjFNaWNuUnc0Wk1rUis4TUVIbGE5djI3Wk5abVpteXZMeWNsbFVWQ1FOQm9OTVRFeVV2WHYzcnZYNkJvTkJidDY4V2Q1MDAwMVNxOVZLalVZVEV4RVJFZERRLzQrd3NMQ3VHbzNtOHRvRm9oYUZOUVJFSm5EbzBLRU1BUGVFaDRkL0RHRGN4eDkvTEJJU0VqQnQyclRLcXY0TEZ5NWc1ODZkaUkrUHgvNzkrK0h1N280aFE0YmdrVWNlZ1ZxdFJwOCtmWkNhbW9xbFM1ZGkrZkxsaUk2T1JuUjBORmF0V29XVksxZWlyS3dNNDhlUHg5aXhZM0hzMkxGcTE4L0l5TURSbzBlaFVxbXdaY3NXSkNjbnc4SEJBYk5telVKb2FDZ01CZ01HRHg1OHhmano4L01SR0JpSW9VT0g0b0VISG9CS3BZeGc3dCsvUDRZTUdWSTVLWk5PcDhQenp6OFBsVW9GbFVxRlhyMTZZZHk0Y1pYbnVlKysrd0FBcDArZnhvQUJBd0FvSFE5SGpCaFI0NW9sSlNXWU0yY092djMyV3dDUVVzcWxjWEZ4THdHb3ZhM2lPc1RIeHg4Rk1MMmg1eUVpSXFxM3NMQ3d3VnF0OXFKV3E1VURCdzZVYVdscFVrb3A4L1B6NWF1dnZpcVhMMTh1VTFKU3JsaDdJS1dVcWFtcGN2SGl4ZFh1cEs5WFJrWkc1ZkxZc1dOcjNXZkNoQW1WeTNxOS9ycXZjVFVsSlNXeXFLaW8xdk9tcDZmTHA1OStXbXExV3FuVmFnczBHczF6cHY1L0k3STI3RkZMWkFaQ1EwT0QxV3IxdDBLSTdrNU9UcGd4WXdiNjlPbGo2ckRNd3UrLy80NnBVNmNpUHo4ZlVzbzBnOEV3TUQ0K1BzN1VjUkZaRy9XMWR5R2lwcGFSa1pIdDVlVzFYQWpSVmFmVDNiQnQyemFVbEpUZ3hodHZyS3lPYjJuMGVqMldMbDJLZDk5OUYyVmxaY1loaGZjZk9YTGt1S2xqSTdKR3JDRWdNalBHb1lrQWJMVmE3VldISmxxcjJvWVV4c2JHc3RNZlVSTmlRa0JraGtKRFErK3dzYkZaQjhDbmJkdTJWeHlhYUkzcU82U1FpQnFHVFFaRVppZ2pJK05rbXpadFZnc2hiaWt1TGc3WXNtVUxYRnhjRUJJU0FtdDlGSytVRWovODhBTW1UcHlJaXhjdlFrb1pxMUtwK3NUR3h0WjlVZ01pcWpjbUJFUm1Lak16cy9EY3VYTXIyN1ZyNXdyZzV2Mzc5NHNUSjA3ZzFsdHZyUnpXWnkxS1NrcncwVWNmWWNHQ0JhZ1lJYkUwTGk3dXNiTm56K2FZT2phaWxzSTZieldJckV4WVdOaGd0VnE5QklCTHg0NGRNV2ZPSEhUbzBNSFVZVFdLTTJmT1lNcVVLZmpubjM4QW9GQktPUzR1TG02cHFlTWlhbWxZUTBCa0FUSXlNcEk4UFQwM0NTSHV6YzNOOWR5eVpRczZkT2lBamgwN21qcTBCdm45OTkveDBrc3ZJVDA5M1RpazhNR0RCdy8rYU9xNGlGb2lKZ1JFRnNLYWhpWnlTQ0dSK1dHVEFaRUZzdVNoaVJ4U1NHU2VtQkFRV1NoTEhKcklJWVZFNW90TkJrUVd5cEtHSm5KSUlaSDVZMEpBWk1Fc1lXZ2loeFFTV1FienVvMGdvbm96eDZHSkhGSklaRGxZUTBCa0pjeHRhQ0tIRkJKWkZpWUVSRmJFSElZbWNrZ2hrV1Zpa3dHUmxUTEYwRVFPS1NTeVhFd0lpS3hZY3c1TjVKQkNJc3ZHSmdNaUs5WWNReE01cEpESU9qQWhJTEp5VFRrMGtVTUtpYXdIbXd5SVdwREdISnJJSVlWRTFvVTFCRVF0U0dNTlRlU1FRaUxydzRTQXFJVnB5TkJFRGlra0lpS3lRaHFOWnBKV3F5M1Rhclh5K2VlZmwxbFpXZkpLY25OejVkaXhZNlZXcTVWYXJiWmNxOVZPTjNYOFJOUjQySWVBcUlXcnk5QkVEaWtrc241c01pQnE0YTQyTkJFQWh4UVN0UkNzSVNBaUk1dnc4UENQVlNyVk9BQ2lUNTgrY0hSMHhOYXRXd0hBT0tUd0pRRGxwZzJUaUpvQ0V3SWlxcWJxME1TS1RSeFNTTlFDTUNFZ29ocENRME9EYld4c05nSncwT3YxZytQajQrTk1IUk1SRVJFUkVSRVJFUkVSRVJFUkVSRVJFUkVSRVJFUkVSRVJFUkVSRVJFUkVSRVJFUkVSRVJFUkVSRVJFUkVSRVJFUkVSRVJFUkVSRVJFUkVSRVJFUkVSRVJFUkVSRVJFUkVSRVJFUkVSRVJFUkVSRVJFUkVSRVJFUkVSRVJFUkVSRVJFUkVSRVJFUkVSRVJFUkVSRVJFUkVSRVJFUkVSRVJFUkVSRVJFWm5VL3dPK29WUWczRnJpWndBQUFBQkpSVTVFcmtKZ2dnPT0iLAoJIlRoZW1lIiA6ICIiLAoJIlR5cGUiIDogImZsb3ciLAoJIlZlcnNpb24iIDogIjIiCn0K"/>
    </extobj>
    <extobj name="ECB019B1-382A-4266-B25C-5B523AA43C14-8">
      <extobjdata type="ECB019B1-382A-4266-B25C-5B523AA43C14" data="ewoJIkZpbGVJZCIgOiAiMjIzNTIxNzY4NjY1IiwKCSJHcm91cElkIiA6ICI2MDk3MzM3NDYiLAoJIkltYWdlIiA6ICJpVkJPUncwS0dnb0FBQUFOU1VoRVVnQUFBZ1FBQUFDV0NBWUFBQUNoTTVEM0FBQUFDWEJJV1hNQUFBc1RBQUFMRXdFQW1wd1lBQUFnQUVsRVFWUjRuTzNkZVZoVTlmNEg4UGNaRm9VUWxjUWxkeTIxYTZJTUx0MHlUVkN2bEZ1NHBtQy9UTk15Y0VueHFpbGFtVDZLVnU1QXBJbmJCYVJNelFWYzBOQmNBSmZzU2draXJpZ2lzaS9EZkg5L2NPZkVDS2dnekptQjkrdDVlRHljT1RQellUeDgrSnp2K1M0QU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HNVNFb0hRRlJObWF2VmFnOGh4QVFBblNWSmVrN3BnR3FZYkNIRUpRRGZ4OGJHQmdJb1VEb2dJbVBIZ29DbzhwbXIxZXBnQU84b0hRZ0JRb2hEc2JHeHJtQlJRUFJZTEFpSUtwbGFyWDRmd1BldFc3Zkd2SG56OE9LTEw2Sk9uVHBLaDFXalpHWm00dXJWcTFpMmJCbisrT01QQ0NIbXhNYkdMbFU2TGlKanBsSTZBS0xxNW4rM0NUQnYzanc0T2pxeUdGQ0FqWTBOT25YcWhNOCsrd3dBSUVuU3V3cUhSR1QwV0JBUVZiN09BUERpaXk4cUhVZU4xNnhaTTkzbVMwckdRV1FLV0JBUVZUSmRCMEsyRENqdnVlZmt2cHhXU3NaQlpBcFlFQkFSRVJFTEFpSWlJbUpCUUVSRVJHQkJRRVJFUkFETWxRN0FrSnljbkt5RkVBT0VFTDBsU1hvZFFGTUF6d093VURnMFk2RVJRcVFDdUNWSjBna0FrVmxaV2Z2aTR1SXlsQTZNaUpURi9QbEVKcDgvYThURVJKMDZkYXB2WVdFeEU4QW5BR3lWanNlVUNDR3loQkQrV3ExMjZZVUxGKzRxSFk4cFVLdlZBZ0NpbzZPVkRvVUFPRGs1QVFCaVltSnFSTDZyYk15ZkZXZHErYlBhLzRJNE9UbU4wR3ExZnBJazFaY2tDVjI2ZE1IcnI3OE90VnFOcGsyYm9sNjllakEzcjFFTkpXWFNhRFI0K1BBaGJ0KytqWmlZR0p3NGNRSm56NTZGRUFJQTBnRk1qWW1KMmFSc2xNYVBCWUZ4WVVGUWNjeWZUNjg2NU0vcS9BdGlwbGFyVndDWUNnQzllL2ZHMUtsVDBiSmxTNFhETWkyM2J0M0NxbFdyRUI0ZXJ0djFmVXhNekNRQUdnWERNbW9zQ0l3TEM0SUtZZjZzQkthV1A2dnJMNGk1V3EwT0FQQi9kZXJVd2Z6NTgrSGk0cUowVENidHQ5OSt3MmVmZllZSER4NEF3RStTSkkyTWpvN21ZakdsWUVGZ1hGZ1FsQnZ6WnlVemxmeFpMVWNaT0RvNkxnWHdmL2IyOXRpMGFSTlA1a3J3NnF1dklpZ29DRTJiTmdXQW9VSUlQNlZqSXFMS3gveForVXdsZjFhN2dxQkxseTVqSkVuNnRGNjllZ2dJQ0VDclZxMlVEcW5hYU5La0NRSUNBbUJ2Ync4QTc2dlY2aytVam9tSUtnL3paOVV4aGZ4WnJRb0NSMGZIRjFRcTFYb3pNek44OWRWWGFONjh1ZEloVlR1TkdqV0NyNjh2ek0zTklZUlkycWxUcHpaS3gwUkV6NDc1cytvWmUvNnNWZ1dCSkVuZkFMQWRQWG8wZXZUb29YUTQxZFlycjd5Q3laTW5RNUtrNTh6TnpmMlZqb2VJbmgzenAyRVljLzZzTmdXQmc0TkREd0FqbWpScGdrOCtNYnFXbUdySDNkMGRyVnExZ2lSSkxwMDdkKzZ2ZER4RVZISE1uNFpsclBtejJoUUVabVptaXdCZzRzU0pzTFMwVkRxY2FzL0N3Z0plWGw0QS92N3NpY2cwTVg4YWxySG16MnBSRUhUdTNMbWpKRW4vYXRxMEtRWVBIcXgwT0RWR3IxNjkwS1pOR3dCNDFjbkppVzJNUkNaSWlmeXAxV29OOGo3R3pCanpaN1VvQ016TXpDWUF3TkNoUXlGSkhHcHNLSklrd2NQREF3Q2cxV3FuS1J3T0VWV0FJZktucTZ1cjN2ZHZ2LzEybVkrVngrKy8vMTdtWS9uNStXVitDU0dRbDVmMzFJWEptVE5uS2h4aldZd3hmNXI4WDgrT0hUdGFXbHBhM3Jhd3NMQTdjT0FBNnRXcnAzUklOVXBtWmliNjl1Mkxnb0tDaDZtcHFZMFRFeE56bFk1SmFaeVl5TGh3WXFLeUdTcC91cnE2WXQrK2ZmajAwMDhCQUNkT25NQnJyNzFXWXR2THl3cy8vL3d6amh3NWd1dlhyOHNqSFhUYllXRmg2TmV2bnp6em43T3pNdzRmUHF4WFZPVGs1S0I5Ky9hNGMrY09BRUFJZ1Z1M2J1bm1BQUFBckZ5NUVqRXhNWWlJaU1DU0pVc3dhdFFvdlNtWU5Sb053c1BEc1h2M2Jnd2FORWgrbjhwbWJQblQ1Q2VodHJTMDdDVkprcDJqb3lPTEFRWFkyTmlnZCsvZWlJaUlxR3RuWnpja01USHhQMHJIUkVSUHg5RDU4OE1QUHdRQVhMaHdvZFR0Um8wYXdkUFRFNTZlbm5CMmRrWllXQmdBNkcyWDVxZWZmc0tSSTBmUXZuMTd6SjA3RjE1ZVh1allzU01BSUNrcENRc1dMTUNtVFp2MG50TzJiVnRrWkdSZzgrYk5BSUI5Ky9aQnE5VkNwVktoWDc5K0FJQjE2OVpoMEtCQmxmY0JQTUxZOHFmSkZ3UkNpSDZTSk9IMTExOVhPcFFhcTArZlBvaUlpSUFRNG0wQUxBaUlURVJWNTA4M056ZG9OQnJjdjM4ZmJtNXVtRGR2SHB5Y25MQjc5MjdVcmwwYkFQUzJpeXZQN1FzTEN3c2NPSEFBOCtmUHg3cDE2K1JpWU9EQWdjalB6MGRPVGc0R0Rod0lBTEMwdEVSWVdCank4dkl3ZnZ4NENDR3dkKzllQUVEZnZuMnJwQ1hnY1l3cGY1cDhRU0JKMGlDZ3FJTUdLYU56NTg2NnpUZVVqSU9JeXFlcTgyZFlXQmgrK3VrbitQbjV5VmY0M2JwMXc0c3Z2bGppMk9Ua1pCdytmQmdqUjQ2RVJxTkJWbFlXUm80Y0NRREl5TWpBeUpFak1XREFnRkxmUjZWU1lmSGl4UmczYmh6cTE2OHY3OC9PenNiaHc0ZVJtWmtKR3hzYkFFV3REZW5wNlJnN2RpeDhmSHpRdFd2WHl2Nnh5OFdZOHFkSmR5cnMyTEdqblNSSkw5dloyWEVWTGdVMWFkSUVqUm8xZ2lSSnJSd2NIQm9xSFE4UlBabWg4dWZSbzBlUm01dUxaY3VXQVNpNjhqY3pNeXZ4cFJNY0hJelpzMmVqZS9mdUNBNE9SbkJ3TU9yVXFZUGc0R0NNSHo5ZTdvZFFuS3VySzRZTkc0YkV4RVI0ZW5xaWUvZnVlaDBPaTNkaUJBQmJXMXY0K1BoZzFxeFp1SG56WmhYOTVFL0htUEtuU2JjUVdGaFlPQUFvdGRva3czSndjRUI0ZURqTXpjMTdBaWo3Wmg4UkdRVkQ1TS9yMTYvRDNOd2N0V3ZYaHJtNU9jTER3MkZqWTRNdFc3YVVPTmJaMlJsQTBlaUE5ZXZYdzlQVHM5VFg3TisvYUI2ZmUvZnV5WVhFdm4zN0FBQTllL2JFcmwyN01HREFBTFJ0MjFaK1RtbTNIN3AyN1lyUTBGQTgvL3p6anozT0VJd2xmNXAwQzRFa1NSMEFvSFhyMWtxSFV1TzkvUExMdWswbkplTWc0OFd4NThiRkVQbHo0OGFOZU9lZGR3QUFIMzMwRWZyMDZZT01qQXk4Kys2N2VQZmRkK0hzN0N4djZ3UUhCMlBZc0dIeTZCQ2dxR2pSRlJHK3ZyN28wYU1IM25ubm5WS0hMTjY0Y1FQdnZQTU9yS3lzNUgwV0ZoYWx4cGVRa0lETXpFd0FSYU1SbENvSWpDVi9Wb3VDd0podUZ4dy9maHgrZmhWYjJUSStQaDQrUGo0UVF1anR2M1Rwa2w0eVRVbEp3ZnIxNi9YMjdkaXhROUdtTDkyUUhpRkUyeWNjU21YUVhTRlZ0U05IamlBbkp3ZEEwYkNubVRObklqMDlYWDc4MkxGanVIang0ak8vanhKanorbnBWWFgrek0zTnhZMGJOK1FPaTFaV1ZqQTNOOGVJRVNPd2ZmdDJCQVFFb0VHREJ0aStmVHUyYjk4dTl3OXdkM2N2MGJQZjM5OGYzMzc3TFFEQTI5c2JwMDZkd3ErLy9vb1pNMmFVZU44MmJkcm90UzdjdTNldnpKL1IxOWNYbHk1ZEFnRGN2WHRYdHhLaHdSbEwvalRwV3daQ2lIYVNKS0ZGaXhaS2h5SnIyYklsNXMrZkQxZFgxeEp4L2ZISEgvRDI5Z1pRTkZaMndJQUJtRFZyRm9DaXE2ZWxTNWZpeG8wYk9INzh1RjRubitEZ1lGaGJXMlAyN05rQUFEczdPOXk4ZVJONzkrN0ZvRUdEOE91dnYrTFlzV053YzNNejBFOVpVcU5HalhTYnh2T2Y4WXdjSFIxZEFHaGlZMk9qQUdnTStkNWFyYmJVbnQ4blQ1NlV0d3NMQy9IYWE2L3BaanREWW1JaVRwNDhpZjc5KytzMWcxNjdkZzBuVHB5UXZ6OTc5aXlDZzRPeGV2VnEyTmpZd003T0RrdVdMTUdTSlV1UWxKU0VlZlBtNGYzMzMwZW5UcDJ3ZS9kdUxGeTQ4S2xpM3JoeEl4d2NIRXJzMTkzelRVdExLM1c3dkdQUHZieThETjRUM0poVjlEeXQ2dnhadTNadHJGcTFTbStmcnBQZ3lKRWpjZnYyYldSbloyUFlzR0Z5MC8rMmJkc3dac3dZZVVSQWNWcXR0c1QrdFd2WFByYWdtVDE3Tm80Y09ZTDQrSGhFUjBmRHljbEp6cVBaMmRsSVNrcUNnNE1ERGh3NGdKOS8vaGw1ZVhsNDhPQUJEaHc0OEV3L2Uza1pTLzQwNllJQVFCTUFhTkNnZ1NKdjNxMWJOMWhiVzVmWUw0U1FaNkRTeWM3T3hwa3paN0I4K1hMWTJkbmh4SWtUU0VsSmtSLzM4L09EbFpVVkFnSUM0T1hsaFU2ZE9zbTlaZWZObTRlSkV5Zmk2dFdyOHNrTUFCRVJFUWdLQ2tKU1VoSmF0R2dCZDNkM2pCZ3hBaU5HaktpaW43aHNkZXZXMVcwKy83ampUSXlySkVtZk9qbzZwcUpvT0ZCWVJrYkc4U3RYcnVSVjlSc0xJWkNmbnk5UGJsUllXSWp1M2J1WE9NN2UzaDdidDI4dkN2Wi9WOTFtWm1ieVBnQWxrdWowNmRPeFlNRUMzTHg1RXkxYnRzVDA2ZE94YWRNbUZCWVdJaUlpQWxPbVRNSG8wYU1CRkYzVi8rdGYvM3BpdkFNSERpeXpXYmFxeHA2VHJLTG5hWlhuejBlSEV3WUhCME1JZ1gzNzltSFZxbFdZTzNjdWpoNDlpaGt6WmhUL280ZzllL2FVZUsxdTNicVZ1djl4T25ic2lEbHo1c0RYMXhlTEZpM0M1TW1UOGRaYmJ3RUF6cDgvajNidDJzSEt5Z29aR1JrSURBeUVnNE1EM24vL2ZheFpzd2JObWpXVCt5WlVOV1BKbnlaZEVFaVMxQmlBM2pBVFE5SnF0VGg4K0RDU2twS1FuWjB0ajMzTnk4dkQrdlhyTVcxYTBXeVV4WlA1amgwN01HalFJRHg0OEVDZUNDUW9LQWpoNGVIWXRHa1RiRzF0OGVHSEgyTGF0R2xZczJZTjZ0U3BBMHRMU3dRRUJNRFMwaEp6NXN6QnZYdjMwTDkvZnd3Wk1nVEJ3Y0h5dnlkT25OQ2JqY3VRYkcxdEFRQ1NKRlduZ2dBQUlFbVNIWUNQQUh4a2EydWI3dWpvR0NxRTJIbjM3dDJqdDI3ZHluN1cxMSsyYkJtaW9xTHc4T0ZEREJreUJBQ2UrZy9odlh2MzVQdXZhV2xwQUlyT3QrTDNaRk5UVStYdDNyMTd5MWRqdi8zMm05NXJoWVNFeU52Ky92NG9MQ3hFWkdRa3pNM05NWHYyYkRnNU9XSG8wS0dsamhuWGFyVnlRV0Nvc2Vla3I3em5xYUh6NTUwN2R4QWFHb3JJeUVpMGFkTUdnWUdCYU5xMEtkcTFhNGM1YythZ2J0MjZHRE5tREJZdEtuMnRuOUphQ0FCZzh1VEpjSFoyUm01dXJ0NzVjL1RvVVh6NzdiZFlzbVFKT25Ub2dNREFRTXlZTVFQcDZla1lQWG8wb3FLaW9GYXJrWnFhaWhrelpzRFoyUm5UcDA5SGNIQXdQdmpnQTZ4YXRRcXRXclZDUmthRzNpeUdWY0ZZOHFkSkZ3UUFuZ05RNmxXNklYenp6VGRRcVZSSVRrN0draVZMMEx4NWMzenl5U2RvMHFRSnRtM2JKaGNFS3BVSzMzenpEWUNpKy8vMTY5ZEhXbG9hN08zdDhjVVhYeUEyTmhaK2ZuN3lTVEZnd0FDa3BLUmczTGh4V0w5K1BSbzNiaXl2UU5hNmRXdXNYTG15UkRQWnpaczNzVzNiTnF4WXNjS0FuOERmaWlWM3E4Y2RWdzNZU3BJMFhwS2s4WTBiTjg1cTNManhUMXF0TmpRbkorZFFYRnhjUmtWZTBOdmJHMWV1WE1Hb1VhT3dhOWN1QUVWLzFKOUVraVE0T2pwaXc0WU5BSUQ1OCtmanh4OS9SSThlUGZEMjIyOGpKQ1FFVTZkT3hkcTFhK1huWkdabTR2VHAwM3JEdk1xaTY5U2xVcWt3YnR3NEJBUUVJQ0FnQUdQR2pNSG8wYVB4M0hQUHljZHFOQnE1SUREVTJITjZyS2M1VHcyV1B5ZE1tSUE2ZGVxZ1ZhdFdHRE5tRE96czdPVEgyclp0aThEQVFNVEd4cUoxNjlibGJnVUFpbkptYm02dTNJRXhORFFVMjdkdmg2K3Zyenphd043ZUhuNStmcGc5ZXpiNjkrK1A3T3hzdlBIR0c1Z3dZUUw2OXUyTGp6NzZDRURSN1l5NmRldkMwdElTenM3TzBHcTE4amxaVll3bGY1cDBPYTVXcXdzQW1KODZkYXJLSzdpeVJFVkZvWEhqeG1qWnNpVkNRME5oWjJlSHpwMDdZL2p3NFRoKy9IaUo0MGVQSG8zMTY5ZGo1Y3FWR0RCZ0FDNWN1QUMxV28wdnZ2aWl4TEhlM3Q1NCtQQWhWcTFhaFp5Y0hFeWRPaFVoSVNFb0tDaUFoWVdGZkt0QTk2OUdvNEc1dVRtQ2c0TU44YVByS2RZS29vSHBGNW9Wa1N1RTJDT0VDRmFwVk1GQStkWXkyTEJoQXdJQ0FqQno1a3dNSERnUTF0Ylc2TjY5ZTRsYkJzVmZzN1ErSTNmdTNFSGp4bzBCRkJXZktwVUtkbloyYU5DZ0FmejkvZUhqNDRPNWMrYyt0bE9mbDVjWGhnNGRDaDhmbnhKWGF4Y3VYTURxMWF2UnZIbHpMRml3UU43ZnMyZFBCQWNINDRVWFhnQUFUSnMyRGVmUG40ZXJxeXU4dmIzUnZYdDN0R3ZYcnNSNzNicDFTKzRQY09yVUtXemR1bFcrNzF4OC92ajkrL2ZMaFVGNTU1VXYzbHVkOU03VGJWQTRmMVlWclZZTGpVWlQ2bExPajQ0bVNFOVBseS9HbEZJOGY4YkV4SlIrNzgwQXFzVlpvR1F6NCszYnQ3RjQ4V0swYmRzV25wNmVhTmV1SGVMaTRvcmZFOUp6Ly81OXVMdTdJeTB0RGFkUG44YUJBd2VRbjUrUFBYdjJJRHc4SEMxYXRFRDc5dTN4NTU5L3dzcktDczJiTjhlZ1FZUFFzMmRQeGZvSGxKTkpGNWtWSllSUS9hL0p0bkY1bjF0UVVJRFRwMC9EMXRZV2hZV0ZHRGR1SEw3Nzdyc25Yc1hycnI3VDB0SVFFUkdCYmR1MllmWHExVmkzYmgxY1hWM2g2dXFxZHhVUFFQNEQvK2dmMU16TVRLeFpzd1lKQ1FsNDlkVlg5WTR0enNIQkFRRUJBY2pMeTBOOGZEejI3ZHVIc1dQSElqOC9YMDYraGhwN1R1VlgybmxhSFcvVHFGU3FVb3NCb09UUHEzUXg4QWhGL3pOTXVpQVFRdVJLa21TVGw1ZW4yRzJENGNPSFkvRGd3UWdMQzVOUHdQajRlUGxLNlZHNm50SUE1TTR0dWlrMDc5NjlpN2k0T0xSdjN4NmJOMi9Hd0lFRDVSN1h4WTBaTXdZYVRjbk94TmJXMWlVVzhEQ1Vnb0lDM1daZVRFek1jNDg3MWxRNE9qcjZTcEpVY2xxMHYrVUFpQVR3azBhakNiNTQ4ZUlEQUZDcjFhc2U4NXdTZHU3Y2llN2R1eU14TVJIdTd1N28xYXNYSkVtU3Axb3R6ZVhMbC9IRER6L2dyNy8rUW5wNk92cjE2NGNOR3phZ1ljT0dXTGR1SFg3ODhVZDRlbm9pSnljSERSbzBRTjI2ZGJGZ3dZSlNrNlJHbzRHYm14dmVlKzg5ZUh0N1E2VXFlelR5dFd2WEVCRVJnWU1IRHlJbEpRVXVMaTZ3dExSRVlXR2gvTnE2c2VlWExsM0NSeDk5QkFzTEM4eWRPMWZ1MTVDY25LelhnUXg0L05oemQzZDMrUHI2WXVmT25iQ3dzS2p3YUpycXV0cGhSYzlUUjBmSHI1VE9uOFlzTnplMzFINHVWYUY0L2pUSUc1YkJwQXNDQUZrQWJISnljZ3grUXNmRnhjbTlwSFhXcjE4UG9PaHFSNnZWb25mdjNucVBoNGFHSWpvNkdyLy8vcnRldkgzNzlzWEJnd2N4Wk1nUUxGeTRFSk1uVDhiNTgrZkxITzUxNTg2ZFVwdE1kU3QwS1NFdnIrZzhGa0pVNitXUGhSQlpraVFkMW1xMU93c0tDblpldW5RcDgxbGY4K3JWcS9qNDQ0L2xXejB0V3JUQTZkT255eHdPRmhrWmlSWXRXc0RGeFFYSGpoMUQ4K2JORVJNVGc1aVlHR3pmdmgwelpzeVFPeExtNWVYaDlPblQrUDc3NzdGMzcxNjVMOHVqTWpNejRlL3ZEMzkvL3hMdmRlWEtGUnc1Y2dTSERoM0NyVnUzMEtkUEgzaDVlZUhWVjErRm1abVpQS2RCN2RxMVN4MTdEZ0FqUm95QXQ3YzNNak16TVg3OGVIa1VoRzQ2VzNkMzl4SXgrZnY3bzF1M2JuQjNkNGUzdDdjOFpKZWU3Q25QVTRQbHowT0hEdUh5NWN1WU1tV0szbjQzTnplRWhvYVdXb1QrOXR0dmNtdVY3dnNPSFRvODlhcU1odzhmeHZQUFAxOThyUUE5eWNuSjBHZzBhTnEwS1hyMzdvM0l5RWpFeDhlamJ0MjZzTGEyaHJPek00NGRPMVptUzBObE1wYjhhZElGZ1NSSnlRQWFQWGp3UUcvY3RTRzBiOThla1pHUmV2dUVFQWdJQ0lDZm54OCsvZlJUakJvMVNxOTU4OUNoUS9qOTk5L2g1T1FFQndjSHVmTk0vLzc5NGVucGlXblRwcUYrL2ZvNGV2UW8xR3AxaWZ0NjhmSHh1SDc5T3JSYXJWNHZjbU5RYkdLYiswckdVVVhTQVVRSUlVTHUzYnUzNjhhTkd6bVYrZUxlM3Q0bG1zRWpJaUxLdlBkOThPQkJ1TGk0b0cvZnZsaXhZZ1YyN05nQjRPOWhod2tKQ1hyRHBWeGRYZEd4WTBkMDdOaFI3blJWWEg1K1B2NzV6MytXT0o4QjRMdnZ2a05nWUNCZWYvMTFUSmd3QWIxNjlTcVJJTlBTMG1CaFlTSHZWM3JzZVExV3J2UFVVUGxUQ0lIdnZ2dE9ubk9sdUd2WHJwV1lpRTNueXkrL2xITmtkblkydnZycUsyemR1dldwM2pNME5CU2JOMitXTzFrSEJRWEIwZEVScjd6eWluek04ZVBIRVI0ZUxrOGtKNFRBNHNXTE1XWEtGR2cwR3JSbzBjSWd4UUJnUFBuVHBBc0NBTGNCT0tTa3BDaTZub0ZXcThYSmt5Y1JHQmlJN094c0xGKytITHQzNzhiV3JWc3hkdXhZdUxtNW9YYnQybkJ4Y1lHTGl3dUFva2xrZEpWdTY5YXQ1UkVMcTFhdHdyUnAwekJxMUNqNTlYTnpjNUdmbnc5UFQwOTg4Y1VYVUtsVWV1UE1kWlJzSVhqNDhDRUFRSktrNmxRUW5OUnF0ZThVRkJUOGN1blNwZnlxZXBOSGk0R0VoQVRzM2JzWDI3WnRrL2RKa2dSSmtwQ1ptWW40K0hpTUd6ZXVxc0xSTTJ6WU1Jd2VQVnJ2OW9WR280R1ptUmtrU1VKaFlTRkNRa0x3ajMvOFEzNWM2YkhuTlZCRnoxT0Q1TSs5ZS9laVRaczI2TktsQ3hJVEV6RisvSGk5eHgvTlc2VzFmb2FHaHVMdTNidnlzTnppZ29LQzVPSFdPVGs1V0xWcUZhNWZ2NDdObXplalhyMTYwR2cwYU5ldUhhWlBuNDczM250UGJvMXljM1BEMGFOSGNmdjJiUUJGRThlMWJ0MGFUazVPV0xGaVJhbVRiRlVWWThtZkpsMFFDQ0grbENUcFg5ZXZYOWRyV2pLRTFOUlVIRDE2Rk9mUG44ZUpFeWRRdjM1OXZQdnV1eGc4ZURETXpNemc3T3lNK1BoNEJBWUdZdE9tVGZEdzhJQ0hod2UyYk5tQ29LQWc1T2ZuWTlxMGFmRHk4a0pDUW9MZWF5Y25KK1BQUC8rRVNxWENuajE3RUJjWGg5cTFhMlBwMHFWd2NIQXd5RENZOGtwT1R0WnRYbGN5anNvVUd4dTcwOUR2bVpHUmdhbFRwMkw0OE9GNlY4RXFsUXF2dmZZYTNuenpUWFRxMUFrdnZmUVNnS0x6VU5kYVZIeStnYkxtSVNndU5UVVZOalkydUgzN2RwbjNTa3NibzM3Z3dBRXNYTGdRdFd2WFJrRkJBZXpzN0xCeTVjcFNuMStWWTg5TDIxOFRWZlE4TlVUK1RFdEx3OGFORytIdjc0K2dvQ0Q4OGNjZmVuL3duWnljRUI0ZXJsY1VEeGt5QkVJSXVRQ1lOR2tTOXV6Wmc4aklTTlNxVlV2djlkOTY2eTI5bHRRNWMrYmcrUEhqcUYrL1BrYU1HQUZMUzB0WVdWbkIydG9hYmRxMHdjNmRPM0g3OW0zTW1qVUx3NGNQQndCTW1USUYyZG5abUQ5L1BnRGd4SWtUK09XWFgyQnBhWW1CQXdjaUt5c0xCUVVGK1BUVFQwdHRZYXNNMVRGL0dseVhMbDArVnF2Vll0bXlaY0xRTWpJeXhNeVpNOFdtVFp2RWxTdFhIbnRzZkh5OENBZ0lrTC9YYXJYbGZyL2s1R1I1Mjh2THE5UmpwaytmWHU3WHJTeWJOMjhXYXJWYU9EbzZMbEg2dkZDYVdxMFdhclc2M0ovaC92MzdoUkJDSEQxNlZCUVdGajdWYzY1ZnZ5NXYzN3g1VSsvZjBvNHB6czNOVFhUcjFrMzA3TmxUckZ1Mzdxbmp6TTNORmRldVhSTlhybHdSU1VsSlpjWWFHaG9xTWpNenhlN2R1OFg5Ky9kTFBLN1Zha1YwZExSSVRVMTk2dmV1Q04zL2g5TG5oYkV4UlA0TUNnb1NQWHYyRkVPR0RCRnZ2dm1tdUhQblRvbi9HNDFHVStKNTU4NmRFMisvL2JZUVFnZ2ZIeC94ODg4L2k2eXNMUEhaWjUvcEhlL2k0aUllUEhnZ2YvL2d3UU9SbFpVbFAyL2p4bzE2cjV1VmxTV3VYcjBxZjUrWW1DZ21UcHdvZXZUb0lmejgvRVJXVnBiWXNtV0xVS3ZWNHU3ZHUwSUlJZno5L2NYS2xTdWY2WE40RW1QSm55YmRRaUJKVWh4UTFQeHVhRFkyTmxpK2ZQbFRIZHVtVFJ0NXZubWdZc044R2piOGU1bHMzU0lmanlycktzMFFMbCsrREFEUWFyV3hpZ1ZoNG5SVEJEL2FHZlZ4bWpWckptL3JSclk4T3NLbCtESEY3ZHhac1FhUVdyVnFQZFg4OThPR0RRTlFjdXBrSFVtU29GYXJLeFFEUFR0RDVNOWh3NFpoeUpBaCtQZS8vdzBQRHc4MGF0U294Q0pleFc4WnJGMjdGaSsvL0RMQ3dzS1FucDZPUllzV1ljcVVLYkMzdDBkQVFBQ3NyS3owOG1kK2ZyN2NhbEQ4ZHNMdDI3ZGhhMnVMMk5oWS9QampqN2gvL3o1cTE2NHREOE8xc0xCQTc5NjljZTdjT2ZqNCtNRER3d012dmZRU0prK2VqTTZkTzZOcjE2NklqNCtIdmIwOTR1UGo4ZHBycjFYWlp3UVlULzQwNllKQXBWS2RGMExneXBVclNvZFM0NTAvZng0QW9GS3BmbFU0RkNKNkNvYkluMVpXVmdnSkNZR0ZoWVZjSUQ1cFVxbXJWNi9pNnRXcnNMVzFSZHUyYlJFVUZBUjNkM2ZzM3IwYjY5YXRnNGVIQnpadTNBaExTMHU5Z21EWHJsMFFRbUREaGcwNGMrWU0xcXhaQXdzTEMremZ2eC9ObXpmSFYxOTloUysvL0JMdDJyV0RFQUtIRGgzQ2xDbFRzR0xGQ3N5ZlB4OTkrdlJCMTY1ZFVhZE9IZnpuUC8vQjhlUEgwYTFiTjV3OWU3Yk0rVEVxaTdIa1Q1TmUvamc2T2pwRkNQRlhTa29LYnR5NG9YUTROZGJkdTNkMUhYT3V4OGJHM2xJNkhpSjZNa1BrejRTRUJLeFlzUUo1ZVhrWU4yNGNKaytlREFEeXhGbVBmbW0xV2l4YXRFanVOT3Z1N280cFU2Wmc2ZEtsOFBMeVFyTm16ZENyVnk5czNMZ1JRZ2dJSWVRaGkwbEpTWmc4ZVRLU2twTGtqdDBqUm96QTVjdVg4ZEpMTCtIenp6K0h0N2MzdnYzMlc5eS9meC9yMXEyRG01c2JkdXpZSVcrLzk5NTdTRXRMUTU4K2ZiQi8vMzZFaElUZ2hSZGVxTkkxWW93cGY1cDBRZkEvdXdHVU9rMHdHWWF1dWhWQ3NIV0F5TFJVYWY2MHNiR0J1N3M3QmcwYWhMbHo1K0xycjc4R1VQUkhjTisrZlhwZnVxbTJPM2Z1akw1OSs4cXY4Y3N2dnlBcUtrb2VudnJMTDc4Z0tDZ0lDUWtKY3V2QWpSczNNR25TSlBUcjF3OWFyUlpqeDQ3RjlldlhzWDc5ZXZUdjN4K3paczNDWDMvOWhhMWJ0eUl2THc4alI0N0UxMTkvRFkxR2c3Q3dNSVNGaFdIeDRzVXdOemVIcmEwdEdqWnNpSjQ5ZTJMNTh1V1lNR0ZDbFh3Mk9zYVVQMDM2bGdFQVNKSVVEbUJHVkZTVTBZM05yeWwwNDljbFNmcEY0VkNJcUJ5cU9uODJiTmdRbjN6eUNZQ2krLzMvL2U5L3k1d29TR2Y2OU9sNjMvZnAwd2V0VzdlR3ZiMDliRzF0WVdOamcrUEhqeU12TDArZStLcFpzMmJZdFdzWExDMHQwYUZEQjB5ZE9oVlJVVkdZT1hNbXJLeXM4TUVISDZCOSsvWUlEUTNGMUtsVE1YWHFWTnkvZngrdnZQSUtmSHg4TUhUb1VQend3dy93OGZHQlNxV0NWcXRGWm1hbUhIZFZNcWI4YWZJdEJLbXBxVWNCcEo4OWV4WVpHUlZhYkk2ZVFYWjJOZzRmUHF5YkdZMkwxeE9aa0tyT253a0pDUWdNRE1USEgzOE1aMmZuTW1mS2ZKeDY5ZXFoUzVjdWFOcTBLUW9LQ2xCUVVJQmV2WG9oTVRGUmJ4NExTMHRMSER4NEVJc1hMOGFrU1pOdzQ4WU4rUGo0WU1tU0pUaC8vcnc4LzRCS3BVS3RXclh3d2dzdjRQUFBQMGZIamgyeFlzVUtaR1ptSWk0dURocU5Cb3NXTFVKYVdocFdyRmlCaFFzWFB2Vnk1T1ZsYlBuVDVGc0lFaE1UYyszczdMWVVGQlI4dkd2WHJsS25RS1dxRXhrWnFadDJjMzkwZEhTSk5kZUp5SGhWZGY2OGR1MGFVbE5UTVdyVUtDeGR1bFJ2SWFGSFY5elVhclZQZkwwWk0yYmc0c1dMa0NRSnp6Ly92RHgzZ0k1YXJVYUhEaDFRcTFZdFJFVkZZZTNhdGZqenp6OHhaTWdRYk5teVJWNTJPVE16RTh1WEwwZDBkRFI2OSs2TlhidDI0Y0dEQjRpS2lzTEhIMzhNS3lzcnJGNjlHdGJXMXZEMTljWHMyYk9oVXFrd2RPalFTdmhVL21acytiTmFMUGJSdVhOblJ6TXpzNWlXTFZ0aTU4NmQxWEwxTG1Na2hJQzd1enN1WDc0TUljU2JzYTRQakZRQUFBUkhTVVJCVkxHeEplZStyWUYwWTk3THMvd3hWUjNkRk5EVmRYR2paNlZFL2p4MTZoUjY5T2lodCsvTW1UUG8xcTJiL1AzQWdRTkxuYVd5c0xBUVFvaFNsMnorNXB0dmNPREFBVmhaV2FGYnQyNTQ4ODAzMGJWclYxaFlsRnhSK05peFkramV2WHVKU2JsaVltTGc2T2lvOXpra0p5ZWpmdjM2bFRxVnNUSG16MnJ6QytMbzZIaFVrcVRlaXhjdmx0ZE5wNnAxOHVSSjNmM0JtSmlZR0M0Ni96OHNDSXdMQzRJbnF5NzVNeVVsQmRiVzFpYXhlcU14NWsrVDcwTlF6QUlBOFBQeks3NlVKRlVSalVhRDFhdFhBd0MwV3UzbkNvZERSTSttV3VUUEJnMGFtRVF4WUt6NXM5b1VCTEd4c2NjQTdFMUtTa0pBUUlEUzRWUjdJU0VoaUl1TGd4QWk2dHk1Yzd1VWpvZUlLbzc1MDdDTU5YOVdtNElBQURRYWpTZUFyQjkrK0FFWEwxNVVPcHhxNjhxVks3b2xibk8wV3Uwa3BlTWhvbWZIL0drWXhwdy9xMVZCY09IQ2hhdGFyWGFhUnFQQnJGbXppcThnUlpVa05UVVZNMmJNUUg1K1ByUmE3UmZuejUrL3BIUk1SUFRzbUQrcm5ySG56MnBWRUFEQXVYUG52Z01RY08vZVBVeWNPRkZlNjVxZVhVcEtDaVpQbm95Yk4yOENRTWk1YytkcS9NcUdSTlVKODJmVk1ZWDhXZTBLQWdDUUpHa0tnSjl1M3J3SkR3OFBuRGx6UnVtUVRON0ZpeGZoNGVHQitQaDRBRGlVbnA3dW9YUk1SRlQ1bUQ4cm42bmt6K284RE1kY3JWWi9EOEFEQUFZUEhvd1BQL3dRVFpvMFVUZ3MwNUtTa29MQXdFQ0VoSVJBQ0FFQVAwcVNOQ282T3RwMHV5SlhNUTQ3TkM0Y2RsZ2h6SitWd05UeVo3WC9CVkdyMVpNQUxBTmdLMGtTM25qakRiaTR1S0I5Ky9hd3Q3ZUhqWTFOcVJOYzFFU0ZoWVhJek14RVNrb0s0dUxpRUJrWmljT0hEK3RtRU1zU1F2akV4c2F1VURwT1k4ZUN3TGl3SUtnNDVzK25WeDN5WjQzNEJYRndjR2hvWm1iMkZZRFJraVE5cDNROEppWUhRSmhHby9uM2hRc1h1TWIwVTJCQllGeFlFRHdiNXM5bllsTDVzMGI5Z3JSdjM3Nk90YlcxdXlSSmJ3SndBR0FQb0M2cXdab09sYVJRQ1BFUXdIMEFGNFFReHdzTEN6ZGZ2SGp4Z2RLQm1SSVdCTWFGQlVIbFlQNThJcFBQbi93RklhcGtMQWlNQ3dzQ29xZFRMVWNaRUJFUlVmbXdJQ0FpSWlJV0JFUkVSTVNDZ0lpSWlNQ0NnS2dxWkFOQVptYW0wbkhVZU5uWjJick5YQ1hqSURJRkxBaUlLcGtRNGhJQVhMMTZWZWxRYWp6ZFhQeENpQVNGUXlFeWVpd0lpQ3JmOXdDd2JOa3l4TVhGSVNzclMrbDRhcHpzN0d6RXg4ZkQxOWRYdHl0VXlYaUlUQUhINVJKVlBndEhSOGQ5a2lTNUtCMElBUUJPNWVYbDlicDA2VksrMG9FUUdUTXpwUU1ncW9hMGQrN2MyZDY0Y2VOc1NaSWFBckFGWUtGMFVEVk1yaERpVHdEcjgvUHp4N01ZSUNJaUlpSWlJaUlpSWlJaUlpSWlJaUlpSWlJaUlpSWlJaUlpSWlJaUlpSWlJaUlpSWlJaUlpSWlJaUlpSWlJaUlpSWlJaUlpSWlJaUlpSWlJaUlpSWlJaUlpSWlJaUlpSWlJaUlpSWlJaUlpSWlJaUlpSWlJaUlpSWlJaUlpSWlJaUlpSWlJaUlpSWlJaUlpSWlJaUlpSWlJaUlpSWlJaUlpSWlJaUo2WnY4UHBKLzVDZ3RUSnJrQUFBQUFTVVZPUks1Q1lJST0iLAoJIlRoZW1lIiA6ICIiLAoJIlR5cGUiIDogImZsb3ciLAoJIlZlcnNpb24iIDogIiIKfQo="/>
    </extobj>
    <extobj name="ECB019B1-382A-4266-B25C-5B523AA43C14-9">
      <extobjdata type="ECB019B1-382A-4266-B25C-5B523AA43C14" data="ewoJIkZpbGVJZCIgOiAiMjIzNTIxOTA2MDAxIiwKCSJHcm91cElkIiA6ICI2MDk3MzM3NDYiLAoJIkltYWdlIiA6ICJpVkJPUncwS0dnb0FBQUFOU1VoRVVnQUFBZ1FBQUFFUENBWUFBQUE5TGR6SUFBQUFDWEJJV1hNQUFBc1RBQUFMRXdFQW1wd1lBQUFnQUVsRVFWUjRuTzNkZVZoVVpmc0g4Tzh6d3k2TG9DRGlCbXFTb3NBY3NzVXMzOXplOU9mU1hocTBtTnBtYXBxYXI3dVdrVXJaWXE3bG1wcjZWcFptWlZxV1dsa3dBbXBTS0c2Z0lMSW9ET3ZNOC9zRFoxNFFWRkRnekF6ZnozVjFOZWZNbVhQdXFabWJlNTV6N3ZNQ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RMUl0UU9nTWhPT1NpS0VpV2xIQTRnVEFqUlNPMkFHaGlEbFBJd2dFLzBldjNIQUVyVURvakkyckVnSUtwOURvcWliQUx3b05xQkVDQ2wzS1hYNi91QlJRSFJOYkVnSUtwbGlxSThDK0NUb0tBZ1RKa3lCZTNidDRlSGg0ZmFZVFVvZVhsNVNFbEp3Yng1ODNEa3lCRklLU2ZyOWZwb3RlTWlzbVlhdFFNZ3NqZVhUeE5neXBRcDBPbDBMQVpVNE83dWppNWR1bURxMUtrQUFDSEVFSlZESXJKNkxBaUlhbDhZQUxSdjMxN3RPQnE4bGkxYm1oL2VvbVljUkxhQUJRRlJMVE5mUU1pUkFmVTFhbVM1bHROVnpUaUliQUVMQWlJaUltSkJRRVJFUkN3SWlJaUlDQ3dJaUlpSUNJQ0QyZ0hVcDRpSUNEY3A1ZjFTeWg1Q2lMc0J0QURRQklDanlxRlppMUlwWlJhQU5DSEVmZ0I3OHZQemR5UWxKVjFTT3pBaVVoZno1M1haZlA1c0VEY202dEtsaTdlam8rTnJBRVlCOEZRN0hsc2lwY3lYVWk0em1VelJDUWtKR1dySFl3c1VSWkVBRUJzYnEzWW9CQ0FpSWdJQUVCY1gxeUR5WFcxai9yeHh0cFkvN2Y0TEVoRVI4YWpKWkZvcWhQQVdRaUE4UEJ4MzMzMDNGRVZCaXhZdDBMaHhZemc0TktpQmtxc3FMUzFGYm00dXpwNDlpN2k0T096ZnZ4OS8vdmtucEpRQWNCSEFtTGk0dUZYcVJtbjlXQkJZRnhZRU40NzVzL3JzSVgvYTh4ZEVxeWhLRElBeEFOQ2pSdytNR1RNR2JkcTBVVGtzMjVLV2xvYjMzMzhmTzNmdU5LLzZKQzR1N25rQXBTcUdaZFZZRUZnWEZnUTNoUG16RnRoYS9yVFhMNGlEb2lqTEFUemo0ZUdCYWRPbW9WZXZYbXJIWk5OKysrMDNUSjA2RmRuWjJRRHdwUkRpc2RqWVdFNFdVd1VXQk5hRkJVR05NWC9XTWx2Sm4zYlpaYURUNmFJQlBPUHI2NHRWcTFieHcxd0w3cnp6VHF4ZHV4WXRXclFBZ0Fla2xFdlZqb21JYWgvelorMnpsZnhwZHdWQmVIajRVQ0hFK01hTkcyUDU4dVVJREF4VU95UzcwYng1Y3l4ZnZoeSt2cjRBOEt5aUtLUFVqb21JYWcvelo5MnhoZnhwVndXQlRxY0wwR2cwaTdWYUxlYk9uWXRXclZxcEhaTGRhZGFzR1JZc1dBQUhCd2RJS2FPN2RPblNWdTJZaU9qbU1YL1dQV3ZQbjNaVkVBZ2hGZ0x3Zk9LSkozREhIWGVvSFk3ZDZ0eTVNMTU0NFFVSUlSbzVPRGdzVXpzZUlycDV6Si8xdzVyenA5MFVCS0dob1hjQWVMUjU4K1lZTmNycVJtTHNUbVJrSkFJREF5R0U2QlVXRnRaWDdYaUk2TVl4ZjlZdmE4MmZkbE1RYUxYYVdRQXdZc1FJT0RrNXFSMk8zWE4wZE1UbzBhTUIvTysvUFJIWkp1YlArbVd0K2RNdUNvS3dzTEFRSWNTL1c3Um9nVUdEQnFrZFRvTng3NzMzb20zYnRnQndaMFJFQk1jWWlXd1E4NmM2ckRGLzJrVkJvTlZxaHdQQUF3ODhBQ0hZYWx4ZmhCQ0lpb29DQUpoTXByRXFoME5FTjRENVV4M1dtRDl0dmlBSUNRbHhrbEkrNWVEZ2dJY2Vla2p0Y0JxY25qMTd3dEhSRVVLSWZvR0JnUzVxeDBORTFjZjhxUzVyeTU4Mlh4QTRPVG5kSzRUdzBlbDBhTnk0c2RyaE5EanU3dTdvMGFNSEFIajUrUGdNVmpzZUlxbys1azkxV1Z2K3RQbUNRRXJaQndEdXZ2dHV0VU5wc082Nzd6NEFnSlR5LzFRT2hZaHFnUGxUZmRhVVAyMitJQkJDREFUS0x0QWdkWVNGaFprZjNxTm1IRVJVTTh5ZjZyT20vR25UQlVGSVNJaVBFS0tqajQ4UForRlNVZlBtemRHc1dUTUlJUUpEUTBQOTFJNkhpSzZQK2RNNldGUCt0T21Dd05IUk1SUUEycmR2cjNZb0RWNW9hQ2dBd01IQm9idktvUkJSTlRCL1dnOXJ5WjgyWFJBSUlXNEZnS0NnSUxWRHFWSkdSa2FGNWN6TVRKaE1KZ0JBZm42K0dpSFZtWTRkTzVvZlJxZ1poNzI0Y09FQ2poOC9ybllZWk1lc1BYL1dWRWxKaVNXLzJocHJ5WjkyVVJCWTQzRFh3WU1IOGVLTEwxcVdwWlFZUG53NGZ2enhSK2oxZWd3Yk5neWxwYVdWWHJkcjF5NHNXclNvMHZxSEhucm9xaC8yMzM3N3JkSnlUazdPVGI2RG1yazhyU2VrbE8zcTljQjJLQ2twQ2M4ODh3ek9uejkvVS9zcExDeEVWbFlXVWxOVEs2d2ZOMjZjNWZGcnI3MW1lYng5KzNaczNMaXh5bjJaVENaOC92bm5LQzR1cnZMNUgzNzR3ZkxZWUREZzNYZmZSVWxKNWVuZURRWURJaUlpWURBWXF0elB2SG56WURRYUs2eExTa3JDZ0FFRGNQYnMyU3BmUXpmR212UG4xYXhjdVJMeDhmR1YxcDgvZng3Lyt0ZS84TVVYWDFSNjd2RGh3eFZ5WjJabUpoWXZYbHhoM2NhTkd5dDlUK3FUdGVSUEJ6VVBmck9rbEIyRUVHamR1bldkSGljdkx3OUZSVVhWMnJaSmt5WUFnTTgrKzh4eTB3a0EyTGR2SDN4OGZDeHppM2Z1M0JrSkNRbFFGTVd5alpRU0sxYXN3SVFKRXlydDkrVEprNUJTVm5uTU45NTRBOXUyYlFOUWxuRG56cDJMVHovOXRIcHZycFkwYTliTS9MQnUvMmZVSTUxTzF3dEFxVjZ2M3dlZ2N2VldCNzc3N2p2TW1UTUhKcE1KTTJmT3JQVDhvRUdETElYbTBxVkw4ZjMzM3dNb3U4bUpScU5CVmxZV3ZMMjlJWVNBczdNelhGMWQ0ZVhsaGZuejUxdjJjZkRnUWN2ajhzbjF1KysrUTdkdTNhcU02N2ZmZnNPbVRadXUycXMrYmRvMDlPN2RHd0NnMVdyeHh4OS9ZTmFzV1hqampUZXEvZDQzYnR5SXpaczM0L0RodzVaMS9mcjF3K2JObTVHYm00dlhYMy9kc3Y2VlYxN0JiYmZkVnUxOTI3TWIvWnpXVi82c3lnOC8vSUNZbUpnSzZ3d0dnNlgxTVRVMTFmSkhNaTB0RFgvODhRY0FvRkdqUm5qdHRkZXdidDI2OGprSEN4Y3VSS2RPbmJCeTVVb01HREFBenM3T2x1YzJiZG9FTnpjM1RKbzBDUURnNCtPRDFOUlViTisrSFFNSERzVGV2WHZ4ODg4L3Ezb2ZCbXZKbnpaZEVBQm9EZ0JObXphdDA0TkVSMGRqeDQ0ZDFkbzJOallXWjg2Y3daRWpSekI3OW14TW5Ub1ZFeVpNd0lvVkszRHk1RWtNR0REQXN1M3Z2LzhPQUpneFl3YTZkdTJLN2R1M28yM2J0Z2dQRDhlSkV5Y3diTml3Q3Z2dTA2ZFBoZVhkdTNkWE92NldMVnVRa1pHQndZTXJ0N1N1WGJ2VzhpV3JiVjVlWHVhSFRlcmtBT3JvSjRRWXI5UHBzZ0I4QnVEelM1Y3UvWktjbkZ5OTZyQUdjbkp5RUJNVGc2TkhqMkxEaGcwVnBwNHRLQ2pBd29VTGtaS1Nnb2NmZnRpeWZzU0lFUmd4WWdRMG12OE45UFhwMHdlYk4yK3U4aGovL1BNUHBreVpna3VYTHVHeHh4NERBT1RtNXVLeHh4N0R5cFVyOGNjZmYxUVlQVERyMnJXclpWajVzY2NlUTNwNk92YnMyWFBWOStMczdJd0ZDeGJnaVNlZXdMZmZmb3Y3NzcvL211L2RaREpoOGVMRjJMbHpKN1pzMllJMWE5Wmc2dFNwRUVKZzlPalI2Tml4SXpadjNveUZDeGZpbm52dVFkZXVYYSs1dndib1JqK245WkkvcTlLN2QyLzA3dDBiUFhyMHNIeVdldlRvZ2ExYnR3SUF1bmZ2Ym5sOHVVOGZRTm5uTHpZMkZ1Kzg4dzdlZnZ0dEFHVTVMekV4RVJzMmJFQk1UQXlpbzZNeFk4WU15MnVtVEptQ0VTTkdJQ1VseFZJVUFHVkZ5ZHExYTNIcTFDbTBidDBha1pHUmVQVFJSL0hvbzQvVytmdS9rclhrVDVzdUNJUVEvZ0RnN2UxZHA4ZDU0NDAzYXZSTFovSGl4WGp1dWVmdysrKy9Jek16RXdjT0hFQmlZaUppWTJNdDI5eDExMTM0OWRkZkxjczVPVGxZdVhJbGxpMWJoclZyMStMSWtTTVYvdUJIUkVSZzU4NmQwR3ExbG5XREJ3K0dsTkpTQUR6Ly9QUFl0bTBiOXV6WlU2RkNCb0QrL2Z2RHdhSHUvbmQ3ZW5vQ0FJUVE5bFFRQUFDRUVENEFYZ1R3b3FlbjUwV2RUcmRGU3ZuZmpJeU1uOUxTMHFvZSs2NEJnOEdBb1VPSDRwNTc3c0hxMWFzeFljSUVUSmd3QVlHQmdmanh4eC94NFljZm9sKy9mcGcwYVpMbGovK1BQLzZJWmNzcXo1eWFtNXVMSVVPR1ZIbWNEUnMyWU5PbVRlalpzeWMyYmRvRW9LeUEyTFJwRXpadjNnd0hCd2VNR1RNR1FObjFMNDBiTjhaSEgzMEVOemMzeS9aQVdZS2VQMysrWlZRS0FJcUxpeTJKZTgrZVBRZ0lDTUNLRlN1cWRjR2FScU5CVUZBUTFxMWJoNWRmZmhtNXVibDQ1cGxuQUFCRlJVWEl5Y25Cczg4K2k1S1NFaHcvZnB3RndWWFU5SE5hWC9tekpzeUZhbEZSa2VYeGxhZVhwa3laWWhteDNicDFLeFl0V29RVksxYWdVYU5HbURoeElwNTk5bGtzV2JJRUw3endBZ0RBeWNrSnk1Y3ZoNU9URXlaUG5veno1OCtqYjkrK0dEeDRNRFp0Mm1UNTkvNzkrK3ZzQjlQMVdFdit0T21DQUVBakFIQnpjMU03RGd1ajBZamR1M2NqSlNVRjZlbnBtRHQzTG1iTm1uWGRlNFJ2MjdZTkdSa1plTzY1NTVDYm0zdlZjN25sYmQyNkZmSHg4Wmd5WlFxMmJ0MkttVE5uSWlvcUNrYWpFZE9tVGNQTW1UTXRCVVJ4Y1hHbElxRTJ1YmhZN3JycFdtY0hzUTZlUW9oaFFvaGgvdjcrK2Y3Ky9sK2FUS1l0QlFVRnU1S1NraTdkeUE3ZDNOeXdZY01HeTYrRW9VT0g0cVdYWGtMVHBrM1JyRmt6dlAvKys1VVMxWDMzM1lmNzdyc1B3NFlOcTNET1hRaFJhYlk2SHg4ZnZQdnV1NGlPamtaY1hCeWFObTFxU2JiZTN0NTQ1SkZIVUZ4Y2pENTkrbUQ2OU9rQXlxNVplZmZkZDlHbVRSc1lESVpLUllhNWFERzc2NjY3TEwvMDh2THlVRnBhQ2o4L3Z3cWpGOWZTdjM5L0FHV0Z5TFZHNC9yMTYxZXQvVkcxUHFkV2x6L05oV2YzN3QwdGo4dVBFQUJsZnp5TGk0c3hiOTQ4N05peEE2TkhqMGE3ZG1XbjNsMWNYTEJvMFNLTUdERUNwMCtmeHVUSmsrSHU3bTc1VGdRRkJlR2RkOTZwZE4xRWFtb3ExcTlmWCtrMFJuMnhsdnhwNndXQks0QjZtYTZ6T2hmcHViaTR3TVhGQmQ5Ly96MysrT01QN05xMUN3RUJBUmc0Y0NEV3JGbFQ0WFJCY1hHeFpmbjk5OS9Id3c4L2pNR0RCK1AxMTE5SFZGUVVtalZyaHA0OWUxYllmL2xUQm9zV0xVTEhqaDN4K2VlZjQrTEZpNWcxYXhaZWZ2bGwrUHI2WXZueTVYQjFkYTFRaE5SMVFlRG82R2grNktRb1N0VVhPOWlmUmdDZTFHZzBUelpxMUtoUXA5TnRrMUp1dXU2cnF1RGw1WVdVbEJUczNMa1RPM2JzUUdob0tHNi8vWFo4OXRsblNFNU92dW92bDR5TWpBcS8xUHYwNllQVnExZFgyTWI4UjdUOE9mankxcTlmajQwYk4rTGt5Wk1BeW9id0wxeTRnSUNBQUFEL0sxak1ldlRvZ1lLQ0FodytmTGpLOC9pelo4OUdjbkl5VHA0OGlRTUhEbURkdW5XVllpci9YUUQrZC9vck96c2JJMGVPckRMT205V0FQcGRYdXRybnRON3k1NVVTRWhJd2FkSWs1T2ZubzErL2Z0VTZiVEY3OW16czJyVUxCb01CUC8vOE16SXpNN0Z5NVVvOC9QRERlUERCQnkzYjVlYm1JaVltQmhzM2JzVDMzMytQeFlzWG82Q2dBR1BHak1IbXpadFJVbEtDYWRPbUlUMDkzWElLN05WWFgwVnBhU21pb3FJcWpJYlZsL0w1czk0UFhvNnRGd1FBVUM4emRKa3ZCcnlXa1NOSDR2bm5uNGV6c3pPV0xWdUc5OTU3RDgyYU5jT0xMNzZJTld2V1ZFamNkOTExVjRWbEFOaThlVE1jSFIwdDU0bXJ1a2FndkpTVUZLU2twTURUMHhQdDJyWEQyclZyRVJrWmlhKy8vaG9mZmZRUm9xS2lzSExsU2pnNU9kVjVRVkJPZzV3dVRVcXB1VHhrNjEvVDEvNysrKzk0NjYyMzRPVGtoRDU5K21EUm9rWFlzMmNQRml4WUFLRHNHcGJvNkdqTDlnc1hMa1J3Y0RDQXluOUFMMTY4ZU0wL3FQLzYxNy9nNS9lL2U1K2NPSEVDWDN6eEJSUkZ3Ymh4NDFCY1hJd3paODZnYmR1MmxpUlYxUWlCRUFKdnYvMDIzbnJyclVxbkJlYk5td2VnN0RRWEFEejk5Tk40K3VtbkxmdTY1NTU3c0czYk5xdjZaZHBRVlBVNVZXT0d3OURRVU96WXNRTTlldlN3akFqMTZOSERjdTFUWVdHaDViSDVsTUgwNmRNeGZmcDBkTzNhRmE2dXJwVTZVcVNVK09xcnJ4QVRFNE1YWDN6UlVnQS85TkJENk42OXUyclhCOVNRcXZuVHBnc0NLV1doRU1LOXFLaW96cE5MK2ZQLzE3Tnc0VUw0K1BoZ3g0NGR5TWpJd01TSkU2LzdtdVBIanlNbUpnWTZuUTVQUGZVVTNOemNzR1RKa3FzT2tXN2Z2aDJ6WnMzQ1UwODloWVVMRnlJeU1oSkZSVVdZUEhreVJvOGVqWll0VytMZWUrL0Z5cFVyTVhMa1NFZ3BxejE4ZXlQS3RaZ1Z4Y1hGTmFxekE5VWpuVTYzUUFneC9ocWJGQURZQStETDB0TFNUWW1KaWRrQW9DaksrelU1VG5oNE9CWXVYSWpBd0VERXg4ZmpQLy81RHhvM2JveHQyN2JCeDhjSFFOa0l6NHdaTTVDWGwxZWhiOXpiMjd2Q3RRUjkrdlNwZEcxQitjK1FScU9wOEF1b1Q1OCtsdEdISGoxNllOKytmVGh6NW95bEFGNnlaQWtBVkdvRmRIRnh3Ymh4NDdCeTVVcTgrZWFiTlhtNzEzVGwrN25Telp3eWlJdUxzOHRpOVVZL3B6cWRibTU5NWMvcWVPS0pKeXdkTk9VdktseThlUEYxWDd0MzcxNHNXN1lNUnFNUjgrYk53NTEzM25uVmJZY09IVnBseTdlYm14dFdyVnAxWThIZnBQTDVVNVVBTHJQcGdnQkFQZ0QzZ29JQ3EvaEFtNVdXbHNMWDF4ZWxwYVhsNzFOOXpWTUc3dTd1aUl5TVJOdTJiZEcyYlZ2TE9hNk1qSXhLeFVqWHJsMmgwV2dRRmhhRzNyMTdZK0hDaFFDQWI3NzVCdnYyN1VOT1RnNCsrZVFUNU9mbjQ4S0ZDK2pkdTNlZGp3NllML0tSVWhiVzZZRlVKcVhNRjBMc05wbE0veTBwS2ZudjRjT0g4MjUybjg3T3pzakt5a0pNVEF4T25EaUIwYU5IdzgzTkRXZlBub1dQanc5T25UcUZxVk9uSWlnb0NERXhNUldHZUxPenN5Mi92b0d5RVlMeXkxY3ltVXdWZnUzbjV1WmFIa2RGUldIT25Ea3dHQXo0NElNUEFBQXZ2UENDNWVLc2xTdFhJams1R2VucDZRREtScmx1di8zMm0zMzdGV1JuWjFmcXJxR2FxK2JuMUtyeVovbjd0bFJuZlhsZmYvMDFYbjc1WmR4eHh4MEF5dHEwWFYxZEs0eUdtWjA3ZDY3SzBkY3J1N2pxazdYa1Q1c3VDSVFRNlFDYVpXZG5XL3IvcmNGLy92T2ZLdGRmNzVUQnFGR2pBSlFWQzMvOTlWZUZZcUlxcjc3NmFvWGwrKzY3RDBGQlFmRDE5WVducHlmYzNkM3h5eSsvb0tpb0NLNnVkWHV0eXNXTEY4MFBMOVRwZ2RSeEVjQVBVc3JONTgrZjMzcm16Sm1DMmo1QWRuWTJldlRvWWZtRG41Q1FnQWtUSnFCUG56NzQ1cHR2OFBMTEwrT0JCeDZvOUxvZmYveXhRb0ZRMVRVRVY5NU02TXBmKzJaZVhsNDRkZW9VM04zZEszMWVmdnJwSjJ6ZnZ0M1M1MjFXdnV2bGFnNGZQb3ljbkp4cXphaTNldlZxakJvMUNqdDM3cXowWEk4ZVBhNDVla0ExKzV4YVMvNDBtVXhJVDArdlVBZ1dGaFpXR0ExNjZhV1hNSERnd0Fxdk9YTGtpT1VPZitZV1JETnpibjM1NVpjdDY0NGRPNGJUcDA5WEtvcXRnYlhrVDVzdUNBQ2NCUkNhbVpsWlovZmpMaTB0UlY1ZXpYNEVYcmh3QVgvOTlSZU9IRG1DUTRjT1llalFvZGQ5emZIangvSGpqejhpTmpZV0NRa0p1T1dXVzdCeTVjb2FIYmR4NDhZSUR3OEhBR1JsWmFHa3BBVDMzbnN2dnZubW13bzM4YWdMNWwrYVFnaDdLZ2grTlpsTUQ1YVVsSHh6K1BEaHFtL1JWMHZNUS9RbEpTWDQ3YmZmc0dQSERoZ01CaFFXRnVLenp6NnpuRG9vYjgyYU5aWWJFNW5sNXVZaU1qS3kwcmJyMXEwRFVQVXBBNkNzYUpnd1lRSnV2ZlZXNU9mblkrYk1tWmd6Wnc0MEdnMisvZlpiTEZxMENCOTk5QkU4UER5cTlYN01SY2lNR1RPUW5KeGNvUys4S3VZRUxhV3M4cG9Gb094Y3N2bG1UWTgvL25pVkJWSURkYU9mMHpyUG4xZHo1TWdSYk4yNkZjWEZ4UmcyYkJodXVlV1dDdDBsM2J0M3I3TGJwS0NnQUZKS1JFWkdvbWZQbmdnSkNZRkdvMEZ1YnE2bFM4ZG9ORUt2MTF1dUZ5Z3NMRVJ4Y1RGZWVlVVZ5MmU2L0VXeVptcU9FRmhML3JUcGdrQksrYmNRNHQrblQ1Kys1am1qbXhFYkc0dVhYbnFwUnErNSsrNjcwYlJwVTNUcTFBa0RCZ3pBTGJmY2dsbXpabFc0V1pDZm41OWwrZGxubjRXWGx4ZXlzckx3K09PUEl6bzYydEtYQ2xRK2IxcWQrM1dQR3pjT2lZbUpFRUtnU1pNbW1EWnRXbzNlUTAyWmg1RUJuSzdUQTlVanZWNy8zL280VG41K1BwWXRXNGFqUjQvaThPSERDQXdNUk4rK2ZURm16SmdxQ3dFQStQTExMNi9hbmxmVkNNQ1FJVU1xSk1IUzBsSmN2SGdSUlVWRnVIVHBFaVpPbklpTEZ5OWl3WUlGS0MwdHhYUFBQWWRYWDMwVlhicDB3VGZmZklQRml4ZkQxOWNYV1ZsWmx2dFpuRHg1RW9XRmhUaDc5aXpjM2QwckhDOHhNUkZ1Ym00SUNRbkI3Tm16cjN2OXlvWU5HNUNabVlsbHk1YWhaOCtlVlY0WTJhTkhqeW9UZVVOM281L1Qrc2lmVitQajQ0TytmZnRpN05peGNIVjF4ZXpac3l1TVBCVVdGbGJxUk5tMmJSdVNrcElRRUJDQThlUEhXeTVhSFRSb0VPNi8vMzdMYUpVUUFxR2hvWllwblpPU2t1RGk0b0xvNkdpRWhvYkNaREpaMm02dGhiWGtUMXN2Q0k0S0lYRGl4SWs2TzhZZGQ5eFJvd3NLcitiT08rL0V1KysrZTgxdDdydnZ2a3JyUHZyb0k4dDVNVFB6YlR5dlpkV3FWVEFhalpCUzF1a05pY3pTMHRJQUFGTEtZM1YrTUR2VHFGRWpCQVlHUXFmVElTd3NyRm8zaW5uZ2dRZHU2aGV5d1dEQWM4ODloLzc5KytQTEw3K0UwV2pFNHNXTExlZVNseTFiaHBpWUdOeDk5OTBZTW1RSUdqVnFoT0hEaCtQWXNXTVlOR2dRZ0xJLytxdFhyNGFqb3lQR2o2OTRUVnRFUkFTKyt1cXJTdS9GeWNrSjQ4ZVByOVRxWmpRYThkNTc3eUVrSk9TcXlmcks3d0hkblBySW4xZmo3KzhQZi8vL05lU1k3Mzl4UGVIaDRmanZmLzlidmswUDA2Wk51K1lQbnJDd01Helpzc1Z5UFVGWVdCamVlKys5U3R0VmRaZk8rbUl0K2RPbXI3clY2WFM5aEJBLzNIbm5uVlZPQ0VUMVo4cVVLZmoyMjI5aE5Cb2ZqNCtQci85R1hpdGk3bmV2alVLeXZwaE1wanJ0UWxHVCtaZWt2WFlaM0NqbVQrdGhMZm5UcGpPQVJxT0pCNERrNUdTMVEybnd6SlBrYURTYXZTcUhRamZBWG9zQnVqcm1UK3RoTGZuVHByTkFiR3hzcHBUeW44ek1USnc1YzBidGNCcXNqSXdNODlTMHAvVjZmWnJhOFJEUjlURi9XZ2RyeXA4MlhSQmM5alVBL1BMTEwyckgwV0NacTFzcEpVY0hpR3dMODZmS3JDbC8ybnhCSUlUWUNRRDc5dTFUTzVRR3l6eXBqUkRpRzVWRElhSWFZUDVVbnpYbFQ1c3ZDTEt5c240Q2NQSFBQLy9FcFVzM05Oa2MzUVNEd1lEZHUzZWI3NHoydWRyeEVGSDFNWCtxeTlyeXA4MFhCQ2RPbkNnRXNLNmtwTVJ5NzJ1cVAzdjI3REhmZHZQYjJOallTbk91RTVIMVl2NVVsN1hsVDVzdkNBREFhRFN1QUlEUFAvOGNVamJVR1U3cm41VFNjZ2M4QUIrb0dRc1IzUmptVDNWWVkvNjBpNElnUGo1ZUw2WGNjL0xrU1h6MzNYZHFoOU5nL1BiYmJ6aDY5Q2dBeE9uMStqMXF4ME5FTmNmOHFRNXJ6SjkyVVJCY05oMEFsaTVkV240cVNhb2pwYVdsbGhueFRDYlRiSlhESWFLYncveFpqNncxZjlwTlFhRFg2MzhHc1AzVXFWTll2bnk1MnVIWXZjMmJOeU1wS1FsU3luMEhEeDdreVVjaUc4YjhXYitzTlgvYVRVRUFBS1dscGE4QXlGKzllalVTRXhQVkRzZHVKU2NuNC8zMzN3ZUFBcFBKOUx6YThSRFJ6V1ArckIvV25EL3RxaUJJU0VoSU1abE1ZMHRMU3pGaHdvVHlNMGhSTGNuS3lzSzRjZU5RWEZ3TWs4azBKejQrL3JEYU1SSFJ6V1Arckh2V25qL3RxaUFBZ0lNSEQ2NEFzUHo4K2ZNWU1XS0UrWmFRVkFzeU16UHh3Z3N2SURVMUZRQTJIeng0OEMyMVl5S2kyc1A4V1hkc0lYL2FYVUVBQUVLSWx3RjhtWnFhaXFpb3FHcE5GMHpYbHBpWWlLaW9LQnc3ZGd3QWRsMjhlREZLN1ppSXFQWXhmOVkrVzhtZjlqd2RxSU9pS0o4QWlBS0FRWU1HWWVUSWtXamV2TG5LWWRtV3pNeE1mUHp4eDlpOGViTzVSL2tMSWNUanNiR3h2QlQ1S214eCttTjd4dW1QYndqelp5Mnd0ZnhwOTE4UVJWR2VCekFQZ0tjUUF2ZmNjdzk2OWVxRjRPQmcrUHI2d3QzZEhRNE9EbXFIYVJXTVJpUHk4dktRbVptSnBLUWs3Tm16Qjd0Mzc0YkpaQUtBZkNubERMMWVINk4ybk5hT0JZRjFZVUZ3NDVnL3E4OGU4bWVEK0lLRWhvYjZhYlhhdVFDZUVFSTBVanNlRzFNQTRQUFMwdExYRXhJU09FZHFOYkFnc0M0c0NHNE84K2ROc2FuODJhQytJTUhCd1I1dWJtNlJRb2gvQVFnRjRBdkFDd0JMM0RKR0tXVXVnQXNBRXFTVXZ4aU54aldKaVluWmFnZG1TMWdRV0JjV0JMV0QrZk82YkQ1LzhndGlCUlJGaVRBYWpaN3g4ZkUvcWgwTDNUd1dCTmFGQllGOTBlbDBDNFFRNDZXVTQvVjYvVHRxeDJOUDdMTEx3TlpJS1FkcE5KcWhhc2RCUkVRTkY0ZDZySUFRNGtrcHBRdktSbXc0M1JnUkVkVTdqaENvVEZHVVVBRHRoQkF0d3NQRHU2a2REeEVSTlV3c0NOUTMwUHlBcHcySWlFZ3RMQWpVOTZUNWdaU3l2NXFCVUsweEFFQmVYcDdhY1RSNEJvUEIvTEJRelRpSWJBRUxBaFVwaXRJUlFFZnpzaEFpVUtmVDNhWmlTRlFMcEpTSEFTQWxKVVh0VUJvODg3MzRwWlRIVlE2RnlPcXhJRkNSeVdUNnZ5dlhDU0dlckdwYnNpbWZBTUM4ZWZPUWxKU0UvUHg4dGVOcGNBd0dBNDRkTzRZRkN4YVlWMjFSTXg0aVc4QXVBeFZWOWNmLzhtbURWMVVJaDJxSlhxLy9XS2ZUUFhMa3lKRmVRNGZ5c2hBcjhIdHhjZkdiYWdkQlpPMDRRcUNTaUlpSWRrS0k4Q3ZYQ3lFNlJFUkVkRkVqSnFvMUpYcTl2cCtVY2pLQUJKVGR2cFRxVjZHVThvaVVjblpSVWRHOWh3OGZMbFk3SUNKcnh4RUNsWmhNcHY4VG91b2JwNWxNcGljQnZGNi9FVkV0SzlIcjlkRUFvdFVPaElpb09qaENvQkloeExYR2tnZlVXeUJFUkVSZ1FhQ0trSkNRMWdEdXVOcnpRb2lRc0xDd0R2VVlFaEVSTlhBc0NGVGc3T3pjNzNyYmFEUWFkaHNRRVZHOTRUVUVLb2lMaTFzS1lLbDUyVHc3SG1kakl5SWl0WENFZ0lpSWlGZ1FFQkVSRVF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nc0NJaUlpQWdzQ0lpSWlBZ3NDSWlJaUF1Q2dkZ0JVTnhSRjJRV2c1MDN1Wm50Y1hOeUEyb2lIaUlpc0cwY0k3TmZORmdORVJOU0FjSVRBenNYRnhRbTFZeUFpSXV2SEVRSWlJaUxpQ0FFUlZhYlQ2ZG9JSVRaS0tkdWFUS1o3NHVQai8xWTdKaUtxV3h3aElLSUt3c0xDK2dMUUE3aFRDT0duMVdyL0NBOFBmMER0dUlpb2JyRWdJQ0l6clU2bm02clZhcjhWUW5oSFJFU2dXN2R1QU9DcDBXZysxK2wwMGVDb0lwSGQ0cGViaUJBU0V1TGo3T3k4R3NBQWpVYUQ0Y09IWStUSWtRQ0FkZXZXNFlNUFBoQkdvM0dTVHFlN282U2s1SWxEaHc2bHF4c3hFZFUyamhBUU5YRGg0ZUhoVGs1T2Z3SVk0T1hsaFlVTEYrTDU1NStIRUFKQ0NFUkZSV0hKa2lWbzJyUXBoS3FNeVZZQUFCbitTVVJCVkJEL2NuSnlpdFBwZEhlcEhUY1IxUzRXQkVRTm1LSW96d2doZmhkQ0JBVUhCK1BUVHovRjNYZmZYZFYyV0w5K1BjTEN3Z0FnUUFpeFIxR1VVZlVlTUJIVkdSWUVaRE5jWFYxYlhMR3FPZjczR2ZhczUzQnNXc3VXTFYzRHc4T1hBbGdwaEhBYVBIZ3dWcTllamViTm0xLzFOVTJhTk1HeVpjc3daTWdRQUhBRThJRk9wL3MwTkRTMFVUMkZUVVIxaUFVQlhZOVR4NDRkOVFEY3EvdUNaczJhamEzaWovZE44ZkR3NkI0VUZQUkR1VlVpSkNUa1p5OHZyd2M5UER6dTZkaXg0MTZVL1pHcXdNdkw2K0VXTFZxOGVlWDZrSkNRb3dDMFZSM0x5OHVyYnhYTFRXL3VIVmdQblU3WHh0Zlg5MmVOUmpQU3hjVUYwNlpOdy9UcDArSG9XT2svWHlVT0RnNTQ3YlhYOE5aYmI4SE56UTFDaUtGYXJmWkFXRmhZaDNvSW5ZanFFQXNDQWdCNGUzdEhkdW5TNVV6NWZ5NnYvM2RSVWRGcEFIblYzWmRXcS9WdjJyVHA1R3RzNGdYQXY1ci9BQUNhTm0wNktpTWpJOGE4N09ucDJiK2twQ1E5TnpmM3Y1Y3VYZm9sUHovL2QzZDM5eXZQYTR2bXpadFB5ODNOL2U3S0FKeWRuWU1CVkhrWHgxYXRXaTBydCtqZXFsV3JKUUJLci9GK2JJYTVwVkFJY1Z0QVFBQldyRmlCQng2b2VVZGgzNzU5c1hidFdnUUdCa0lJMFltdGlVUzJqMTBHQkFESXpzNWVsNTJkdmM2OHJOUHBTZ0hBMjl2N2FROFBqejVoWVdFNTViZlB5c3I2SkRNejg1MzI3ZHYvVm42OW82TmppNUtTa2xRQThQWDFmZG44MkN3eE1iRmxVRkRRSW05djd5ZXJFMWRjWEp4d2RuWnU1K2JtZGx0S1NzcFRRVUZCNjFKU1VzYjQrL3RQZFhWMURlN2N1Zk1KODdhZW5wNTlBT0RFaVJQRDh2THlkamRwMGlTcXNMRHdTRjVlM2o0bko2ZGJiNzMxMXIzbDl4MGFHbnF1L0hKQ1FrS2xVUUIvZi84WEhSMGRXNFNHaGlaZitkemZmLy9kdGJDd01LVTY3OE1LYUhVNjNXUWh4R3dBb2x1M2JwZzdkeTQ4UER4dWVJZUJnWUZZdTNZdFpzNmNpVjI3ZHBsYkUrZnA5ZnFwc0pNQ2lvaW9YaW1LSWhWRmtkYTBUNTFPVitycTZ0cFNwOU1Wb3R4UWZIaDRlQjRxbjYvWE9qczdkN2o4dXNMeSt3QWduSjJkYjduUk9BQWdNRER3VXg4Zm4yYzlQVDMvcjMzNzlydDhmSHdldS9LOWxUL3VaVTA3ZGVyMEZ3Qi9mMy8vaVczYnR0MWMvc25McjY5UUVJZUVoQ1NIaElRYzArbDBKU0VoSWNuZTN0NlJuVHAxT2dUQTljcVl1blRwY3RyVjFiWGx6Ynl2K2hJU0V1S2pLTXJYaXFMSTIyNjdUUzVac2tTYVRDWlpXMHdtazF5elpvM3MycldyVkJSRjZuUzZIenQzN3R4TTdmZE45a21uMHkyNC9Ea2JwM1lzOW9hbkRPaXFtalp0T2c2QWc1T1RVN3ZMcS95a2xDVUFMcGJmcm5YcjFoKzJiTmx5ZmxYN2NIVjFiZEcrZmZ0dlBUMDkrOTlnR0E1ZVhsNFArZm41dlJJWUdManEvUG56MFFFQkFRc0FYTFBZOGZQemU5clIwYkZGU0VqSUwzNStmcFBPbmoxNzNlUngrUERoOXFkT25Zb3FLU2xKUFh6NGNIc1BENDllNmVucEN3QTR0R25UWmkzS0ZSQkNDT2VDZ29Jcml4Q3JjNjJXd3RyQzFrUWkrOEJUQm1SaHZtNEFBSVFRV2tkSHh6WVhMbHo0eE4zZC9lNnNyS3lqbnA2ZVNrRkJRV0w1MTdSczJYSytxNnRyV0ZKU1VwK3E5bGxRVUhEbW4zLytHUkFjSEx3ck5UVjFURlpXbHZtWGVuVXUwak1BTU1USHh6ZHYzTGh4ejhhTkd6OVNXRmlZa3BXVnRhcFpzMllUeTU4dUVFSTRtNWYvL3Z2di9oa1pHVXN5TWpJK2J0KysvV2M1T1RrTENnb0tUb2VHaG1hVzMzbjVVd2JKeWNuL05oZ01zZDdlM2lPMVdxMTNtelp0UGpsLy92d1VnOEdRNXUvdlAxMUttWTl5UllnUXdobEFRVFhlZzJvVVJYbEdTcmxVQ09FVUhCeU1tSmlZYTNZUjFNTHhzSDc5ZWt5WU1BSHg4ZkhtMXNSeGNYRnhIOWJaUVltbzFyQWdJQXNIQndkL3ZWN3ZBQUR0MjdmZmRmejQ4VWNiTjI0ODJNZkg1Nm1zckt5UFBUMDllK2JuNTVjL0Q5L015Y2twTUNrcDZkOEE4Z0VnTFMzdGRmT1RxYW1wb3dHZ3VMajRyK1RrNUFkOGZYMmZNeGNFaXFLY3YxNDg1ODZkbTVXV2xqWVRRR0h6NXMxbm5EaHhZa0JSVWRIcHRMUzA2YzJhTlp0NDZOQ2hRUE8yT3AydXNQd3lBUGo1K2IwRW9EZ3pNM01wVVBVMUF1VTVPVGwxZEhWMTdXZzBHck1MQ2dvT05XblM1RFVwWlV5VEprMmVUazVPN252cnJiY2VPSHIwNk4wQUNqVWFqUXNBcXh3aGFObXlwV3ZUcGswWEFoZ3BoTURnd1lNeGVmTGthblVSM0N4emErTENoUXV4WWNNR2MydmlYVWFqY1dSQ1FrSituUWRBUkRlTUJRRlZLVGs1dVJjQTVPVGtmTis2ZGV0bExpNHVRZDdlM2tPT0hUdFcva3J5OU9QSGp6L2FwVXVYTXhxTnBwRkdvMmxVV2xxYTRlZm45NXA1ZzRDQWdMZXpzN00zbnp4NWN0aXBVNmNPbU5mSHhjVlZlOHk2VmF0VzgwdExTek84dkx5R05tM2F0T1hwMDZkZnVkNXJuSnljT3JWbzBlTGR2THk4WDRLRGczODNHbzE1eWNuSnZjcVBncFNYbUpqWU9qQXc4Sk56NTg3TmI5V3ExWUtNakl4M0FMaTJhOWR1NDlteloxOHZLaW82ZHZIaXhhOERBZ0plVDB0TG00V3lEZ1ZqZGQ5RGZkSHBkRzBBYkJGQzNPYmk0b0lKRXliY1VCZkJ6VEMzSm9hR2htTE9uRGt3R0F4RHRWcHRlRmhZMklPY05aSEllckVnb0NxNXVMaTBMU3dzUEFrZ1B6TXpjMFg3OXUxL0tpNHVQbVl3R0dLdjNEWXhNYkVsQVA4dVhickVIajkrL0puOC9Qd2ZBTURkM2Ixem16WnR2amg3OXV5Q200bEZDT0ZZVWxLU0JzQXBMeTl2bjNuOXRVNFphTFhhM0l5TWpCaUR3WENrcUtqb2lNRmdTQUxLdWlDdUxFWXVYL3hveXMvUDM1ZWJtN3VsVmF0V0N3Q2dhZE9ta1o2ZW52MGNIQnlhK3ZuNVRkWnF0WjZPam83K21abVptMDBtazlXZExyamNVcmhSQ09FZEVCQ0FlZlBtb1dQSGpxckYwN2R2WDNUbzBBSGp4NC9IaVJNbnpLMkpUeDg4ZVBCTDFZSWlvcXRpUVVCWDhtN1pzdVZrSHgrZnB4TVNFc0lBbkNzdUxqN3A1T1RVT2pzN2U4czFYbmZ1MkxGakQ3UnIxKzZMTTJmT3ZHZ3ltWnhhdFdvMS84U0pFOE9LaTR1UDNFeEFwMDZkZXFHcTlkYzdaWkNhbXZxZnl3K2RQVHc4YnJ0MDZkSStYRU5xYXVwcjVaY3pNek8vS0NvcStxdWtwQ1N0c0xBd0MwQ3V0N2YzQUFjSEIxZVR5V1JOdzkrMTNsSllXOWlhU0dRN1dCQVFBTURGeFNWUUNLRUpEUTFOeXM3T1hwZVFrTkFKZ0xaMTY5WXJ2Ynk4N2o5Ky9QaURBUUVCYnpvN083ZE5UVTE5cmFpbzZOaVYrekFZREgrbXA2ZlBEUW9LK2dxQVBISGl4SkM4dkx5ZnJ0ak1FV1UzSnFvMmQzZDNmMmRuNXdnM043ZmJHalZxZEVkNmV2cTcxM3VOazVOVHB5Wk5tanpZcUZHakh1N3U3dDBLQ2dvU2twS1N1dFhrdUFBeUwxMjZaTDVtb2hrQXArenM3Sys5dmIwamk0dUxUOWR3WDNYaWFyTVUxbVlYd2MxeWMzUEQyMisvelZrVGlhd2NDd0lDQURnN08zZkl5OHY3NmVUSmt5T0xpb3FTQXdJQ1p2djYrbzY5ZE9uUzlzVEV4REFBR1RrNU9UdGJ0V29WM2FsVHB5Tm56cHdaZi83OCtZK2NuWjNidTdtNTNlYmg0ZEhEeTh1cmYxRlIwWW1VbEpRaERnNE9UWm8zYi82bXY3Ly9qRXVYTHUwdUtDZzRXRkJRa0tMVmFwM2J0MisvdlNheFhieDRjVWRKU2NuWmdvS0NQeTljdUxEYVlEQWtCQVlHcmd3SkNiSGNMS2k0dVBpTWVmbnMyYk52bVV5bUxLMVc2NWVabWZsaGNuTHk0d0N5emR0ZWVSMkJFS0xLV3hpWDE2RkRoeS9kM2QzdkJDQkxTa3JPblR4NWNrUk4za05kQ0E4UER4ZENmQTRneU12TEMzUG16S2x5WWlKcllHNU5EQWtKd2VUSms1R1ptV2x1VFh4RXI5Zi9xblo4UkVSV3dScHZUT1RwNmZsdk56ZTMyNnA2N3ZKdGY5MWRYVjFiaG9TRS9OTzJiZHYvK3ZuNXZlVHE2dHI2eW0xZFhWM3Y5UGYzbjk2dVhidHRiZHUyM1lDcjNDNjRwdHEyYmZ2VmpieXVVYU5HdmE5YzUrN3UzclA4Y3ZsckU2N2dnQ3JtUzFDRG9palA2SFM2SWtWUjVKQWhRMlJhV2xxdDNXaW9ybVZtWnNwbm4zMVdYdjZNRm5QV1JLb0ozcGlvN2xqUHVHSURadjdEWFpNcjc5WFlKNm5QM0ZLbzBXaEdBcWpYbHNMYVZGcGFhbTVOQkFCSUtkZXpOWkdxUTZmVExSQkNqSmRTanRmcjllK29IWTg5NFowS2lXekV6Y3hTYUcwNGF5S1I5V0ZCUUdRRGFtdVdRbXZEV1JPSnJBY0xBaUxycHRYcGRGTzFXdTIzUWdqdmJ0MjZZZjM2OWFyZVg2QzJtVnNUZS9YcUJRRG0xc1JvOEtKbm9uckZnb0RJU2wyZXBmQkxJY1FjalVZalJvNGNpZmZmZjk4cTdpOVEyOHl0aVdQSGpvVldxeFZDaUVrNm5XNG5aMDBrcWo4c0NJaXNVSDNNVW1odE9Hc2lrYnBZRUJCWkdVVlJuaEZDL0M2RUNBb09Ec2FubjM1cXRmY1hxQXZtV1JQRHdzSUF3RHhySWxzVGllb1lDd0lpSzlHeVpVdlg4UER3cFFCV0NpR2NCZzhlak5XclY5ZnBsTVhXeWp4cjRwQWhRNEN5ZXo5OG9OUHBQZzBORFcya2NtaEVkb3NYN2RpNW03emgwZmE0dUxnQnRSWU1YWlUxekZKb2JUaHJJbEg5NGdpQm5aSlNIcmorVm1RTjdLbWw4TktsUzVEeTVtNjZLYVZFV2xxYVpabXRpVVRVWU5URnJZdkpKbWgxT3QxVVJWRk1pcUxJVWFOR3lZc1hMMTczMXI4Ly8veXpYTEpreVEzZE5qZzVPVmxPbno1ZG1reW1DdXNQSFRva2pVYWpaZm44K2ZQeW80OCtxckJ1dzRZTjhzeVpNNWJsRjE1NFFSWVZGVlhZajZJbzFYb1AxMUpVVkNRVlJhbTBQajgvWDA2WU1NRjh5Mk1UV3hNYkp0NjZ1TzV3aElCSUJUZlRVdGltVFJ0czJMQUJwMDZkcXZUY2tTTkhNR0RBQUF3WU1BQzlldlhDL1BuekxjK1pUQ1pFUjBmandJRUQrT1dYWHlxOGJ0T21UUlcyOWZIeFFXcHFLclp2TDV1SGF1L2V2Zmo1NTUvaDYrdHIyZWJBZ1FNb0xiMzJETWFGaFlVNGRxelN4SmczcEM1YkV6dDM3dHhLVVpUbmF5Tk9JbHZGNnBxb250Vmtsc0t1WGJ2Q3pjMnQwbm9wSmFLaW9pcXNNeGdNK09PUFB6Qi8vbno0K1BoZy8vNzl5TXpNdER5L2RPbFN1THE2WXZueTVSZzllalM2ZE9rQ2IyOXZBTUNVS1ZNd1lzUUlwS1NrWU5La1NaYlgvUERERDFpN2RpMU9uVHFGMXExYkl6SXlFbzgrK2lnZWZmVFI2NzdQa3BJU1RKbzBDUnFOQnUrKyt5NU1KbE9sOTFsY1hJelkyTmpyN3N1c05tZE5qSWlJYUdjeW1mNVBDREVVd0IyWFZ5K3R5VDZJN0FrTEFxSjZwQ2pLTTFMS3BVSUlwK0RnWU1URXhGeXppOEJrTW1IMzd0MDRkZW9VREFZRFFrSkNBQUJGUlVWWXZIZ3h4bzRkQ3dBd0dvMjQvZmJiQVFBYk4yN0V3SUVEa1oyZGpjYU5Hd01BMXE1ZGk1MDdkMkxWcWxYdzlQVEV5SkVqTVhic1dIejQ0WWZ3OFBDQWs1TVRsaTlmRGljbkoweWVQQm5uejU5SDM3NTlNWGp3WUd6YXRNbnk3LzM3OTZORml4YlhmWjhGQlFXWU5Ha1NqRVlqM25tbmJQNFpqVWFESlV1V0lEZzRHQzR1TGtoUFQ4ZlRUeitONGNPSDQralJvNVgyMGIxN2QremR1L2RxL3gyeGZ2MTZUSmd3QWZIeDhlYld4SEZ4Y1hFZlhpc3VSVkU2bWt5bUFVS0lvVkxLY0h1K3J3TlJUZkdVQVZFOXVOR1d3b1VMRjBLajBTQTlQUjMvK2M5L01HclVLQnc5ZWhTRmhZVll2MzY5WlR1TlJvT0ZDeGNDQURJek0rSHQ3WTJjbkJ5NHVMaGd6cHc1K09LTEw3QjA2Vko0ZW5vQ0FPNi8vMzcwNmRNSFR6MzFGTTZkT3djQWNISnlBZ0FFQlFWaDdkcTFTRXBLcWhCTGFtb3ExcTlmRDM5L2Y4dTZ2bjM3b252Mzd1amV2VHZtenAwTEFFaExTOE56enowSEx5OHZ2UGZlZTNCMmRyWnN2MmZQSGl4WXNBQUE4TmRmZnlFa0pBUXJWcXpBM3IxN0xmL3MzcjBiQUs1YURKaFZ0elZSVVpSUVJWR21LSXB5Qk1BUmpVWXpUd2dSZnMyZEV6VkFMSSt0Z1BtQ1FpbGxqTnF4VUozcEtvUzQxOW5aR1JNblRxeFJGOEcrZmZ2ZzcrK1BObTNhWU11V0xmRHg4VUZZV0JnZWVlU1JTdGNDQU1BVFR6eUJ4WXNYNDUxMzNzSDk5OStQaElRRUtJcUNPWFBtVk5wMjRzU0p5TTNOeGZ2dnY0K0NnZ0tNR1RNR216ZHZSa2xKQ1J3ZEhTMm5Dc3ovTGkwdGhZT0RBelp0Mm9TSWlBajg4c3N2RlU1cFJFUkV3TlBURThPR0RhdDBTZ01vTzQzdzFGTlA0Zm5ubjhmUFAvK016cDA3bzBXTEZsaTFhaFUrK09BRE9EZzRvTGk0R0hmZGRWZU5UaVY4Ly8zM21EVnJGZ29MQ3dFZ0RzQklLZVVnSWNTVEFOcFZlMGRrTXlTblA2NTFQR1ZnSFF3QTNJUVE0OVVPaE9xR2xESVdLUHNsYi82VlhsMW56NTdGbTIrK2lYYnQydUdWVjE1Qmh3NGRrSlNVQkM4dnJ5cTN2M0RoQWlJakk1R1RrNE1EQnc3Z3UrKytRM0Z4TWJadDI0YWRPM2VpZGV2V0NBNE94dDkvL3cxWFYxZTBhdFVLQXdjT1JQZnUzYXQ5ZmNDMUxGaXdBQkVSRVZVKzUram9pRGx6NW1EVXFGRW9MUzNGMkxGajBhaFJJeXhhdEFnZmZQQUJYbjMxMVJzNnBvZUhCN1JhclhuUjFXZzBlbW8wbWdBcHBRdFBDOWlsUWlsbG90cEIyQnNXQkZiQVpETDFGVUxjY2YwdHlWWVpqY2FsV3ExMlZVRkJ3U01USmt6QVUwODloWmRmZmhrT0R0Zi9Dajd5eUNNWU5HZ1FQdi84Yzh1dy9yRmp4eEFRRUZEbDlqdDM3clE4N3QrL1B3RGd5U2VmeEl3Wk01Q1JrWUdrcENRRUJ3ZGp6Wm8xR0RCZ0FGcTFhbFZwSDBPSERxMnlnOEROelEyclZxMjZacndkT25TNDV2UHQyN2RIUkVRRVVsSlNMTVhSakJrekVCa1ppUUVEQnFCTm16YlhmSDE1UnFNUm4zenlDWllzV1FJQWtGTHV5TTNOSFhMOCtQRmNBRDhDRU9IaDRkMDBHczFRS1dWL0lVVGd0ZllYRnhmSDZvRWFMQllFVnVEZ3dZUDdBT3hUT3c2cWM0L3FkTHJ4UW9pMzFxeFo0M2pvMENGRVIwZWpTWk1tVlc2Y2xKU0VrU05IVmxpM2VQRmlBR1ZYNTV0TUp2VG8wYVBDODF1MmJFRnNiQ3dPSFRwVVlTaS9kKy9lK1A3Nzd6RjQ4R0RNbkRrVEw3endBdUxqNHpGejVzd3FqMzN1M0RuTHVmenkrdlRwYzlVM1YxSlNVdVg2Nk9ob0RCczJESDUrZmdDQTVPUmtIRGh3QUFFQkFmam1tMi9RdjM5L3RHdlhEbHUzYm9XZm54K0tpNHV2ZW96eWNuTnpNWDM2ZFBPMUJxVUEzdERyOWJPdTJFeVcvMzdwZExyYmhCQlBYaTRPcmwyNUVEVXdMQWlJNnBGZXI0OEpEUTA5NE9EZ3NERXVMaTVnNk5DaG1EZHZubmtpbndxQ2c0T3haOCtlQ3V1a2xGaStmRG1XTGwySzhlUEg0L0hISHk4L1ZJNWR1M2JoMEtGRGlJaUlRR2hvS0xadDJ3YWc3T0svVjE1NUJXUEhqb1czdHpkKyt1a25LSXBTYVlUaTJMRmpPSDM2TkV3bWsvbGl2ZXRLVEV6RTZ0V3IwYTVkMWFmcXYvcnFLMFJHUmdJbyt5TStjZUpFakJrekJqcWREaSs5OUJMdXZmZGV1THU3V3dxRzZraEtTc0w0OGVOeDl1eFpBTWlVVWo2bDErdDNYTzkxZXIzK1R3Qi9BbmcxSWlLaWk4bGtlaExBQUNGRVNMVVBUa1JFVkZzNmQrN2NMRHc4L0JkRlVXVFhybDNsaGcwYkt0MDlzRHlqMFNqMzd0MHJuMzMyV2ZuNDQ0L0xYYnQyeWJGang4cisvZnZMVHovOVZCWVVGRlI2VFVwS2lod3laSWhsK1o5Ly9yRThIak5tak55L2Y3OWx1YUNnUUhidDJsWDI2OWRQL3Zubm4vSysrKzZyTW83ZXZYdExLYVhNeXNxU2lxTEl5TWhJT1hqd1lMbHg0MGFabjU4dmI3Lzlkbm42OUduTDlzbkp5YkpidDI3U2FEVEs3T3hzT1dUSUVEbDM3bHpMOHp0MzdwUVpHUm15cEtSRUdnd0dhVEtaWkdKaW91eldyVnVWeHplWlRITHIxcTN5OXR0dmw1ZnZWaGNiRVJIUittYi9mNFNGaFhYUTZYUlhqaTRRTlNnY0lTQlN3YUZEaDlJQjNCY2VIajRmd0pqNTgrZUxoSVFFVEowNjFUTFVuNVdWaFo5Kytnbng4ZkhZdjM4L3ZMMjlNV1RJRUF3YU5BaGFyUlk5ZS9iRXNXUEg4UEhISDJQVnFsV0lpb3BDVkZRVTFxMWJoN1ZyMTZLNHVCaGp4NDdGNk5HamNmejQ4UXJIVDA5UHg5OS8vdzJOUm9OdDI3WWhLU2tKTGk0dWlJNk9SbWhvS0V3bUV4NTc3TEdyeG4vcDBpVzBhZE1HUTRjT3hiLy8vVzlvTkdVZHpBTUhEc1NRSVVQZzZPZ0lBQ2d0TGNYdzRjT2gwV2lnMFdqUXRXdFhqQmt6eHJLZjNyMTdBd0RPbkRtRHdZTUhBeWk3OEhEWXNHR1ZqbGxZV0lnRkN4YmdpeSsrQUFBcHBmeFlyOWUvQktEcWN4VTFjSG15cEJrM3V4OGlJcUliRmhZVzlwaWlLQmNWUlpFUFAveXdURWxKa1ZKS2VlblNKZm5hYTYvSlZhdFd5ZVRrNUt1T0hrZ3A1YkZqeCtUeTVjc3IvSkt1cWZUMGRNdmowYU5IVjduTnE2KythbmxjZnA2RDJsQllXQ2dOQmtPViswMU5UWlZQUHZta2VSNkRQSjFPOTV6YS85K0k3QTJ2cUNXeUFxR2hvY0ZhcmZZTElVUkhOemMzekpvMUN6MTc5bFE3TEt2dzY2Ky9ZdkxreWVhWkZGTk1KdFBEOGZIeGVyWGpJckkzMnV0dlFrUjFMVDA5L1lLZm45OHFJVVNIMHRMU1RqdDM3a1JoWVNGdXUrMDJ5M0I4UTJNMEd2SHh4eDlqOXV6WktDNHVOcmNVOWpsNjlPZ0p0V01qc2tjY0lTQ3lNdWJXUkFDT2lxSmNzelhSWGxYVlVoZ1hGOGVML29qcUVBc0NJaXNVR2hwNmo0T0R3MFlBQVUyYk5yMXFhNkk5dXRHV1FpSzZPVHhsUUdTRjB0UFRUelZwMHVSVEljU2RCUVVGcmJkdDJ3WVBEdytFaElUQVhtL0ZLNlhFMTE5L2pYSGp4dUhpeFl1UVVzWnBOSnFlY1hGeDFaL1VnSWh1R0FzQ0lpdVZrWkdSZis3Y3ViWE5talh6QkhESC92Mzd4Y21USjNIWFhYZFoydnJzUldGaElkNSsrMjBzV2JJRWx6c2tQdGJyOVErZVBYczJXKzNZaUJvSysveXBRV1Jud3NMQ0h0TnF0U3NBZUFRRkJXSEJnZ1VJREF4VU82eGFrWmFXaG9rVEorS3Z2LzRDZ0h3cDVSaTlYdit4Mm5FUk5UUWNJU0N5QWVucDZZZDlmWDAvRjBMMHlzbko4ZDIyYlJzQ0F3TVJGQlNrZG1nMzVkZGZmOFZMTDcyRTFOUlVjMHZoL1FjUEh2eEc3YmlJR2lJV0JFUTJ3cDVhRTlsU1NHUjllTXFBeUFiWmNtc2lXd3FKckJNTEFpSWJaWXV0aVd3cEpMSmVQR1ZBWktOc3FUV1JMWVZFMW84RkFaRU5zNFhXUkxZVUV0a0c2L29aUVVRM3pCcGJFOWxTU0dRN09FSkFaQ2VzclRXUkxZVkV0b1VGQVpFZHNZYldSTFlVRXRrbW5qSWdzbE5xdENheXBaRElkckVnSUxKajlkbWF5SlpDSXR2R1V3WkVkcXcrV2hQWlVraGtIMWdRRU5tNXVteE5aRXNoa2YzZ0tRT2lCcVEyV3hQWlVraGtYemhDUU5TQTFGWnJJbHNLaWV3UEN3S2lCdVptV2hQWlVraEVSR1NIZERyZGVFVlJpaFZGa2NPSEQ1ZVptWm55YW5KeWN1VG8wYU9sb2loU1VaUVNSVkZtcUIwL0VkVWVYa05BMU1CVnB6V1JMWVZFOW8rbkRJZ2F1R3UxSmdKZ1N5RlJBOEVSQWlJeWN3Z1BENSt2MFdqR0FCQTllL2FFcTZzcnRtL2ZEZ0RtbHNLWEFKU29HeVlSMVFVV0JFUlVRZm5XeE11cjJGSkkxQUN3SUNDaVNrSkRRNE1kSEJ5MkFIQXhHbzJQeGNmSDY5V09pWWlJaUlpSWlJaUlpSWlJaUlpSWlJaUlpSWlJaUlpSWlJaUlpSWlJaUlpSWlJaUlpSWlJaUlpSWlJaUlpSWlJaUlpSWlJaUlpSWlJaUlpSWlJaUlpSWlJaUlpSWlJaUlpSWlJaUlpSWlJaUlpSWlJaUlpSWlJaUlpSWlJaUlpSWlJaUlpSWlJaUlpSWlJaUlpSWlJaUlpSWlJaUlpSWlJaUlpSWlJaUlWUFgvR2dQOG1BdTFYRFlBQUFBQVNVVk9SSzVDWUlJPSIsCgkiVGhlbWUiIDogIiIsCgkiVHlwZSIgOiAiZmxvdyIsCgkiVmVyc2lvbiIgOiAiIgp9Cg=="/>
    </extobj>
    <extobj name="ECB019B1-382A-4266-B25C-5B523AA43C14-10">
      <extobjdata type="ECB019B1-382A-4266-B25C-5B523AA43C14" data="ewoJIkZpbGVJZCIgOiAiMjIzNTIyODAzMDY1IiwKCSJHcm91cElkIiA6ICI2MDk3MzM3NDYiLAoJIkltYWdlIiA6ICJpVkJPUncwS0dnb0FBQUFOU1VoRVVnQUFBZ1FBQUFFUENBWUFBQUE5TGR6SUFBQUFDWEJJV1hNQUFBc1RBQUFMRXdFQW1wd1lBQUFnQUVsRVFWUjRuTzNkZVZ4VVZmOEg4TStaWVpkRlVCQlpWVlEwRkpnaFcyeTNzakxNeXJRMDBMTFNyTnpUc2l3elc4eXNMSjhlOXpUM241cGxhZlZrbW50bEFRSmlZaUJ1cUNBSXlBNHpjMzUvWEFaQlVKRnRGajd2MThzWDk5NjV5eGVjT2ZPOVo3a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zZMc0xVQVJCWkl3bllBSWdHOER5QU1BQ3RUQnRSaTFNRUlBbkFWd0NXQ3FEY3hQRVFtVDBtQkVTTnJDSVpXQS9nTVZQSFFnQ0E3UUFlWWxKQWRIVXFVd2RBWklXaUFUeUdHMjRBZHU4R2NuSUFLZm12T2YvbDVRRy8vdzcwNmdVQTl3S1laTnEzQkpINVl3MEJVU09Ud0Q0QXZiRjdOM0RISGFZT3AyVTdlQkRRYUFBZ1FTaE5OMFIwQlV3SWlCcVpCQW9BdEVKT0R0QzZ0YW5EYWRueTh3RlhWd0FvRm9DVHFjTWhNbWRNQ0lnYW1RU2tzaUJOSEFrQkFJUlN6QW1XZDBSWHhUNEVSRVJFeElTQWlJaUltQkFRRVJFUm1CQVFFUkVSbEFlb3RCZ1JFUkZPVXNvSHBaUjNDU0Z1QStBTG9BMEFXeE9IWmk1MFVzb0xBTTRJSWZZRDJGVllXUGhUY25KeXZxa0RJeUxUWXZsNVRSWmZmcmFJWHJjOWUvWjB0N1cxZlJYQUt3QmNUUjJQSlpGU0Zrb3BGeGtNaGxrSkNRbVpwbzdIRW5DVWdabmhLSU1HWWZsWmY1WldmbHI5QnlRaUltS1F3V0JZS0lSd0YwSWdQRHdjdDkxMkc3UmFMWHg5ZmRHNmRXdlkyTFNvaXBJcjB1bDB5TXZMdzltelp4RWJHNHY5Ky9majc3Ly9obFMrMkM0Q0dCY2JHN3ZjdEZHYVB5WUVab1lKUWIyeC9LdzdheWcvcmZrRG90WnF0WjhBR0FjQWQ5MTFGOGFORzRmQXdFQVRoMlZaenB3NWd5KysrQUxidG0wemJ2b3FOaloyRkFDZENjTXlhMHdJekF3VGd2cGcrZGtJTEszOHROWVBpSTFXcTEwTTRCa1hGeGU4OWRaYnVQZmVlMDBkazBYNzQ0OC9NRzNhTk9UazVBREFkMEtJd1RFeE1ad3NwaFpNQ013TUU0THJ4Zkt6a1ZsSytXbVZvd3cwR3Mwc0FNOTRlbnBpK2ZMbGZETTNnbHR1dVFVclY2NkVyNjh2QUR3cXBWeG82cGlJcVBHeC9HeDhsbEorV2wzR0hCNGVQbFNsVXExdTNibzFsaTlmRG45L2YxT0haRlV5TWpJd2ZQaHduRDkvSGdER3hNYkcvc2ZVTVprYjFoQ1lHZFlRMUJuTHo2Wmw3dVduVlgxQU5CcU5qeERpSDdWYTdUcHYzanpjZlBQTnBnN0pLaDA2ZEFqUFBmY2N5c3ZMQzNVNlhXaGlZdUl4VThka1RwZ1FtQmttQkhYQzhyTjVtSFA1YVZWTkJrS0l1UUJjbjNycUtiNlptMUNQSGozdzRvc3ZRZ2pSeXNiR1pwR3A0eUdpaG1QNTJUek11ZnkwbW93NU5EVDBaaHNibXovYXQyK1BUWnMyd2M3T3p0UWhXYlh5OG5JODlkUlRPSDc4T1BSNi9RUHg4ZkcvbURvbWM4RWFBalBER29Kcll2blp2TXkxL0xTYUdnSzFXajBEQUY1NDRRVyttWnVCcmEwdHhvNGRDK0RTMzU2SUxCUEx6K1pscnVXblZTUUVZV0ZoSVVLSUIzeDlmZkhJSTQrWU9wd1c0ODQ3NzBTblRwMEE0SmFJaUFqV01SSlpJSmFmcG1HTzVhZFZKQVJxdGZwNUFIajAwVWNoQkdzRm00c1FBdEhSMFFBQWc4RXczc1RoRUZFOXNQdzBEWE1zUHkwK0lRZ0pDYkdUVWc2enNiSEI0NDgvYnVwd1dwdytmZnJBMXRZV1FvaUhPblRvNEdEcWVJaW83bGgrbXBhNWxaOFdueERZMmRuZEtZVHcwR2cwYU4yNnRhbkRhWEdjbloxeDExMTNBWUNiaDRmSEFGUEhRMFIxeC9MVHRNeXQvTFQ0aEVCS2VUOEEzSGJiYmFZT3BjVzY1NTU3QUFCU3lvZE5IQW9SWFFlV242Wm5UdVdueFNjRVFvaitnTkpCZzB3akxDek11SGlIS2VNZ291dkQ4dFAwektuOHRPaUVJQ1FreEVNSTBkM0R3NE96Y0psUSsvYnQwYTVkT3dnaE9vU0dobnFaT2g0aXVqYVduK2JCbk1wUGkwNEliRzF0UXdHZ2MrZk9wZzZseFFzTkRRVUEyTmpZM0c3aVVJaW9EbGgrbWc5ektUOHRPaUVRUW5RRGdJNGRPNW82bEZwbFptWldXOC9LeW9MQllBQUFGQllXbWlLa0p0TzllM2ZqWW9RcDR5QXpwdGViT2dLcW9xbkxUMk5aUjlkbUx1V25WU1FFNWxqZGRmRGdRWXdlUGJweVhVcUo1NTkvSHIvOTlodmk0dUl3WXNRSTZIUzZHc2R0Mzc0ZFgzNzVaWTN0anovKytCVS9ZSC84OFVlTjlkemMzQWIrQnRlbllscFBTQ21EbXZYQzFxUnQyK2E1enJmZkFzYUVOQzhQZVB4eFFKbW5YZkhERDhCbDc2bDY4Zk9ydmw3MWMzcjVhOWZqenovcmZ5eFZhdXp5ODZHSEhxcTIvdkRERDEveHRldHg2TkFoQUVCUlVSRSsrK3d6bEplWDE5aW5xS2dJRVJFUktDb3FxdlVjczJmUGh2NnloRFE1T1JtUmtaRTRlL1pzamYyVGtwS3FsYmRaV1ZtWVAzOSt0VzNyMXExRGVucDZ2WDZueTVsTCtXbGp5b3MzbEpTeXF4QUNBUUVCVFhxZGdvSUNsSmFXMW1uZk5tM2FBQUQrNy8vK3IvS2hFd0N3Yjk4K2VIaDRWTTR0M3FOSER5UWtKRUNyMVZidUk2WEVraVZMTUhueTVCcm5QWEhpQk9RVm5vMy8zbnZ2WWN1V0xRQ1VEOFlISDN5QTFhdFgxKzJYYXlUdDJyVXpMamJ0ZjBZejBtZzA5d0xReGNYRjdRTlFNM3RyU25vOTBLcFZ6ZTBsSlplV2RUckF5UW00NFFabFBUa1pLQzRHMnJjSEx2MS9BRWVQQWxVTHl0OStBNzc4RXZqcEo4RE5EZkR5QWthUEJ0YXRBLzc5RjNqNmFlRDExNEZiYmdHV0x3ZWVmYlp1TWUvZkQ5eDZhODN0ano2cS9Nek9ybjE1OW14ZzJUSWxVVWxKQVl4VjJNYmxJMGNBYjIvZzNEbGwrOE1QQTFsWmRZdXBCYWp2KzdTcHlzOUpreVlCQUhKemMydGRIanQyTEw3Ly9udjg5dHR2T0hYcVZPVVV5OGJsVFpzMjRmNzc3OGUyYmRzcTk5K3hZd2ZVYWpYKyt1c3Z6Smd4QSsrOTkxNmQ0MW0zYmgwMmJOaUFwS1NreW0wUFBmUVFObXpZZ0x5OFBMeisrdXVWMjhlTUdZTWJiN3dSNjlldmg1T1RFMTU3N1RVQWdJZUhCOUxUMDdGMTYxYjA3OThmZS9mdXhlN2R1eHZ0MlEzbVVuNWFkRUlBb0QwQXRHM2lPNnRaczJiaHA1OStxdE8rTVRFeE9IMzZOQTRmUG94MzMzMFgwNlpOdytUSms3Rmt5UktjT0hFQ2taR1JsZnYrV1hHbk0zMzZkUFRxMVF0YnQyNUZwMDZkRUI0ZWp1UEhqMlBFaUJIVnpuMy8vZmRYVzkreFkwZU42Mi9jdUJHWm1aa1lNS0Rta05hVksxZFdacUtOemMzTnpiallwa2t1WUJvUENTRW1hVFNhQ3dEK0Q4Q20vUHo4UFNrcEtYWExEaHRDU3FDMDlOSUVTVG9kWUd0YmN6OGZIK0RnUVdYWmVOZXRWbC9hQmdBZE9sUS81cE5QZ0dIRGdHUEhnT0JnWmYyamo1UnJiTmdBdlA4K01HYU1zbTkwTlBEVVU5ZU90Mk5INEVyUHdIL25IZVhuNzcvWHZ1em5CM3o0b2ZLdmJWc2xBUUNxTDlQVjFQZDkyaVRsNThpUkl3RUFDUWtKdFM2M2E5Y09ZOGFNd1pneFk5Q25UeDlzMnJRSkFLb3QxOGJlM2g1ejVzekJVMDg5aFo5Ly9oa1BQdmpnVmVNd0dBeVlQMzgrdG0zYmhvMGJOMkxGaWhXWU5tMGFoQkFZTzNZc3VuZnZqZzBiTm1EdTNMbTQ0NDQ3MEt0WHI4cGozM3p6VGJ6d3dndElTMHVyVEFvQTROZGZmOFhLbFN0eDh1UkpCQVFFSUNvcUNvTUdEY0tnUVlQcTk4ZXFZQzdscDBVbkJFSUlid0J3ZDNkdjB1dTg5OTU3MTVXUnpwOC9IODg5OXh6Ky9QTlBaR1ZsNGNDQkEwaE1URVJNVEV6bFByZmVlaXQrLy8zM3l2WGMzRndzVzdZTWl4WXR3c3FWSzNINDhPRnFYL2dSRVJIWXRtMGIxR3AxNWJZQkF3WkFTbG1aQUl3YU5RcGJ0bXpCcmwyN1lHOXZYeTJtZnYzNndjYW02ZjY3WFYxZEFRQkNDR3RLQ0FBQVFnZ1BBS01CakhaMWRiMm8wV2cyU2ltL3ljek0zSG5tekpuYTZ5aXZ4NWd4eXQxNmR2YWx1K082ZmhHZU9RT0VoeXZMMmRuS1Q3MyswallBcU5xWHBYVnJ3UGcrcUxnRHEvVGYvMTVhbmpGRFNSQnljNVhaQWdjTkF1NitHM2p1T2FWVzRuSjYvYVdFb0ZzM29Ld015TWhRbGhjc1VJNU5TN3QwYk5YbHF2am8zSHE3M3ZkcFk1V2Zqei8rT0hRNkhiS3pzL0g0NDQvanpUZmZSRVJFQkg3NDRRYzRPQ2dQMzZ1NmZGa00xM1V0SHg4ZkxGbXlwRTRkSVZVcUZUcDI3SWhWcTFiaDVaZGZSbDVlSHA1NTVoa0FRR2xwS1hKemMvSHNzOCtpdkx3Y3g0NGRxNVlRMk5uWllmSGl4YkN6czhQVXFWTngvdng1OU8zYkZ3TUdETUQ2OWVzcmYrN2Z2NzlSYnJMTXBmeTA2SVFBUUNzQWNLcXRZREVSdlY2UEhUdDJJQzB0RFJrWkdmamdndzh3WThhTWE3N3h0MnpaZ3N6TVREejMzSFBJeTh2RHVuWHJybm10elpzM0l6NCtIbSsrK1NZMmI5Nk1kOTU1QjlIUjBkRHI5WGpycmJmd3pqdnZWQ1lRWldWbE5aS0V4bFRsdys3WVpCY3hENjVDaUJGQ2lCSGUzdDZGM3Q3ZTN4a01obzNGeGNYYms1T1Q4K3QxeG5uemdNUkVJRFJVcVNZSGxDL2pheEVDdU9NT1lQdDJaVDA2R2xpOEdManZQbVY1L255bE92Nk5OeTRkazVjSGxKZGZTZ3F1ZFg0QVVLbUF5Wk9CbVRPQmQ5OEZ4bzlYa3BpS1FneUFjazVqUW5Ea0NMQjBLVEI5K3FYRXhzWUc2TkdqNWpWT24xYXEvM3YwVUg3bml4Y3Y3WmVicXl3UEhYcnRXT2x5ZFhtZk5rcjV1V25USm56MzNYZFl1SEJoNVIxK3IxNjlhdjNTenNqSXdJNGRPekI0OEdEb2REb1VGaFppOE9EQkFJRDgvSHdNSGp6NGluZitCUVVGME9sMDhQTHlna3BWdCs1di9mcjFBNkIwOEw1YUxXOXRmUnlNc3o1MjdOZ1JuMzc2YVkyK0Z1bnA2Vml6WmcwKytlU1RPc1Z5TmVaU2ZscDZRdUFJb0ZtbTY2eExKejBIQndjNE9EamdsMTkrd1Y5Ly9ZWHQyN2ZEeDhjSC9mdjN4NG9WSzZvMUY1U1ZsVld1Zi9IRkZ4ZzRjQ0FHREJpQTExOS9IZEhSMFdqWHJoMzY5T2xUN2Z4Vm13eSsvUEpMZE8vZUhaczJiY0xGaXhjeFk4WU12UHp5eS9EMDlNVGl4WXZoNk9oWUxRbHA2b1RBOWxKMXRwMVdxNjI5czRQMWFRWGdhWlZLOVhTclZxMUtOQnJORmlubCt2ekVSTGhjYjQvNmpSdVZuNTkvRGd3ZkRqZzdYL3VZa0JEbFo3ZHVsN1o5OHcwUUVBRDg5UmR3OWl4dzAwMUtmNEs3N3daMjdsVE9YVjZ1dE1sZnlVY2ZLVFVCdzRkZjJuYkxMY0RXclVwVi8rdXZLODBOUzVkZWVyMjhIS2o2L3ZydU82WGZ3cGd4U3NJanhOV1RrRU9IbEJxTHp6NERmdnhSMmRhMnJiSWRxTm5zVVE4dDZIMTV1VnJmcDJqRThuUG56cDBvS1NuQjdObXpNV1hLRkFnaHF0Vm1YbTc5K3ZYNDg4OC9zWHIxYW56eHhSY0FsQ2FEOWV2WEExQnFBaTczN3J2dklpVWxCU2RPbk1DQkF3ZXdhdFVxZlAzMTE5WDJxVnJHQXBlYVZYTnljaXFiTEs1bHk1WXQrUHp6ejFGY1hJeHg0OFpodzRZTktDOHZ4MXR2dllXTWpBd01IandZR1JrWm1EQmhBblE2SGFLam95dmpycStxNVdlRFR0UkFscDRRQUxqK2FxZjZNSFlHdkpxUkkwZGkxS2hSc0xlM3g2SkZpL0Q1NTUralhidDJHRDE2TkZhc1dGSFo4UTlRbWd5cXJnUEFoZzBiWUd0cmk0RURCd0tvdlk5QVZXbHBhVWhMUzRPcnF5dUNnb0t3Y3VWS1JFVkY0WWNmZnNCLy8vdGZSRWRIWTlteVpiQ3pzMnZ5aEtDS0Zsbm5LNlZVVlZUWmV1dXY5LzFZVmdiOCtpdmc0YUZVdmQ5MEU3Qjc5N1h2NG8xMzMxbFpTdHYvNTU4clRRL1RwaWtkQTRjT3JYNFhEeWlkQkkzSFZKV1hwOVFrSEQ0TUdCTlA0NzVWM1hvcnNHdVgwbmt4S1FsWXZScVlNRUhwNzJCOGY2V2tLUDBkbkp5VW4rdlhLNTBYLy82NzV2bU03ZGVscGNEYmJ3T3padFgrdXhyN01adzVvL1NSb0hxcCtqNDFibXRvK1hucTFDblkyTmpBd2NFQk5qWTIyTFp0RzV5ZG5iRnExYW9hK3hwdmNzckt5akIvL255TU1mWlZ1VXpmdm4wQkFPZlBuNjlNTEdiUG5nMUFhVDRGZ09IRGgyTjRSZEphVkZTRU8rNjRBMXUyYkdsd2pVZGtaQ1FpSXlOeCsrMjNOMHIvZ090azB2TFRvaE1DS1dXSkVNSzV0TFMweVpzTnFyYi9YOHZjdVhQaDRlR0JuMzc2Q1ptWm1aZ3laY28xanpsMjdCZysrZVFUYURRYURCczJERTVPVGxpd1lNRVZoK3RzM2JvVk0yYk13TEJod3pCMzdseEVSVVdodExRVVU2ZE94ZGl4WStIbjU0Yzc3N3dUeTVZdHc4aVJJeUdsckhNMVczMVVHUXBVR2hzYlcwdjNlTXVqMFdqbUNDRW1YV1dYWWdDN0FIeW4wK25XSnlZbTVnQkFhK0NMNjdyUXdvVktOWDl5TWpCeEl0Qy92MUpOZjZtalVVMnhzVXB6UUVLQ01tUncwQ0NsNmNEWEYvamxGNlhwb0Y4L29LQkFHWFhRcGcyd1pBbFFTenN1eXN1VldvWXBVNVM3K2F1OVQ0NGVWWktQLy9zL3BRWmk0RUFsRWREcExwMzd3dytCRjE0QURoeFFtaG5zN0pUa3hOaXY0ZlRwbXNNT3Yvd1NHRFVLVUNaNlVmVHNDWHo2cWZJM0dUZE8rVHZaMlFGMXZOT3IrU2VMdGNwa3RiN3ZVNDFHODBGamxKL0xsaTNEWTQ4OWhxU2tKSXdlUFJxMnRyWjQ0NDAzTUdUSUVBQktNMEc3cXFOZW9OUVFEQnc0c1BMTEhWQWVrTFJxMVNwRVJVVmh6cHc1K09hYmIyQnJhOXNvUGZuZDNkMnhhTkdpSzc1K3JXR1JRNGNPclhXWXVKT1RFNWJYbGpoZnA2cmxaNE5QMWdBV25SQUFLQVRnWEZ4Y2JGYjlDSFE2SFR3OVBhSFQ2YW8rcC9xcVRRYk96czZJaW9wQ3AwNmQwS2xUcDhyMnFzek16QnJKU0s5ZXZhQlNxUkFXRm9iNzdyc1BjK2ZPQlFEOCtPT1AyTGR2SDNKemMvSFZWMStoc0xBUTJkblp1TysrKzVxOGRzQTRMRk5LV1hLTlhTMmFsTEpRQ0xIRFlEQjhVMTVlL2sxU1VsSkJnMDk2K0REdzNudktseUlBZE9taWZMbDM2Vkw3L3Q5L3I3ejJ4QlBLTXdNNmQxWnFGSGJ2VmtZWFBQcW8wcUVQVU83a3QyOEg5dTBEVnE1VStnTFVKaTlQNlVnNFkwYjE3Ym01U3YrR2I3OVZtaU9PSDFmTy85RkhTazJDamMybFp4bzRPaXJOQkttcGdMR0FOUTZkSEQxYVNUYnk4b0RiYnJzMENzSjRoemh4WXMyWWZ2dE5PZi9FaWNxeDgrWmQ4MDlKaWpxK1R4dGNmcGFVbE9EMDZkT1ZreU01T2lwTjRJTUdEY0tVS1ZOUVVGQ0FFU05HWU8zYXRRQXUzZVZIUlVYVk9OZWlSWXZRcTFjdlJFVkZZY3FVS1hXNmthcXJuSnljR3FPMnJzZTVjK2RxcmJHOWZPUlhmWmxMK1duUkNZRVFJZ05BdTV5Y25NcngvK2JnamFxZHVLcTRWcFBCSzYrOEFrQkpGdjc1NTU5cXlVUnRKa3lZVUczOW5udnVRY2VPSGVIcDZRbFhWMWM0T3p0ano1NDlLQzB0cmZ5Z05wV0xGeThhRjdPYjlFS21jUkhBcjFMS0RlZlBuOTk4K3ZUcDRrWTkrN3g1TlpzSE5teW9mcmRjMWJwMVNqTHd4Qk5LQjcvNGVHVzc4YTQ3S1VtNUN6Znk4d042OVZMK3ZmQkN6Zk9WbENoZjVyWDFrM252UGVWZnYzN0FXMjhCa1pFMWF4bXlzcFE3ZCtOMll4OEFJMk1ud1I0OWdKTW5nZng4b0h2M1MxWC9jK2NxdjBkdC9RVDArcHJiZi9rRjZOcTE1cjUwWGUvVHhpZy9IUndjS3ZzQUdCazdDUTRlUEJobno1NUZVVkVSQmc0Y1dGbjF2MmJOR2d3ZE9yUkdleitnREJXOGZQdVhYMzVaNjhPVGtwS1NrSnViVzZlWkdyLysrbXU4OHNvcmxjODJxT3F1dSs2Nll1MUJhbW9xVHAwNkJZUEJVRm5qMFJUTXBmeTA2SVFBd0ZrQW9WbFpXVTMyUEc2ZFRvZUNndXU3Q2N6T3pzWS8vL3lEdzRjUDQ5Q2hReGhhaDE3U3g0NGR3MisvL1lhWW1CZ2tKQ1NnUzVjdVdMWnMyWFZkdDNYcjFnaXZxSmE5Y09FQ3lzdkxjZWVkZCtMSEgzK3NVV1hYMlBMeThnQUFRZ2hyU2doK054Z01qNVdYbC8rWWxKUlUxbVJYdVR3Wk9IeFl1WnVQamIyMFRhVlNPdWJsNVNsZitGZTYwMjlzbzBZcGQvRlZteStNb3hTRVVKb0svdnRmSmRrd3V2eHU4OUFoNVhrS3ExY0RyNzJtakg3NDdqdWxPYURpb1RRQWxOcUh5OW5ZMUw2ZHFxcnYrN1JSeXMvTGh4T3VYNzhlVWtyODlOTlArT0tMTC9ER0cyOWc1ODZkbURoeFlyVnk2UEliSWtDcC9heHR1MUZabWZMclRaOCtIU2twS1pnK2ZmcFZZek4raVVzcFVWUlVWT3VYZWxGUkVkNnBlQ2JHazA4K2lVY2ZmUlFsSlNVb0t5dkRtREZqTUhQbVRLaFVxc3BhanFvYXE0YkFYTXBQaTA0SXBKUkhoUkFQbkRwMUNyZmNja3VUWENNbUpnWXZ2ZlRTZFIxejIyMjNvVzNidHJqaGhoc1FHUm1KTGwyNllNYU1HZFVlRnVUbDVWVzUvdXl6ejhMTnpRMFhMbHpBazA4K2lWbXpabFdPU3dWcXRtL1Y1Um5oRXlkT1JHSmlJb1FRYU5PbURkNTY2NjNyK2gydVY0YXhpaG80MWFRWGFrWnhjWEhmTlB0RmMzT1ZKL0dOSHEwOE5NaElwVktxNGQzZGxSNy9GWk9oSURQelV0dDgxZWNOWE9rNUJGVmxaQ2pQSlRoNXN2Wm5BZ0NBcDJmTmJldldBYzg4b3pRSGxKWXFveGkrKzY3MjQwK2VWSjVEc0htejhrVEZ2WHVWaHhpRmh3TkRoaWdkS2NlUEI2NVVuVnRiRFFHZ0RIOGNOcXoyWTFxWStyNVBtNkw4UEhmdUhEWnUzSWhkdTNhaFU2ZE9XTHAwS1h4OWZkRzFhMWRNblRvVmJtNXVHRHAwS0daYzNqUlZvYllhQWdCNDhjVVhFUmtaaWNURVJEZzVPU0VrSkFUdnZ2dnVOZnRGclYyN0ZsbFpXVmkwYUJINjlPbFQ2MGlEdSs2NnE4YVhmWEp5TWh3Y0hEQnIxaXlFaG9iQ1lEQlUxbncwQldzc1A1dGRlSGo0UzFxdFZzNmVQVnVhdS9Iang5ZnJ1RC8rK0tQR3RnTUhEbFJiZi9qaGgyczlWcWZUeWZMeThucGQ5M3F0V0xGQ2FyVmFxZEZvUGpUMSs4TFVwSEkvZlAxL3hMVnJsWitiTjB1cDA5WHRtSlNVUzh0cGFkVi8xclpQVmQyNlNXbGpJNld6czVUVHB0VTl6cUlpS1k4ZWxmTFFJU24vL1ZkS3ZiNzIvUllza0RJdlQ4cmx5NlU4ZDY3bTZ3YURsTHQyU1ptWldmZHIxMGZGLzRlcDN4Zm1wckhMejQwYk44cUNnZ0w1d3c4L3lPenM3QnF2R3d3R0dSTVRJeTljdU5DZzY5UjJmSGw1dVZ5OWVuV044azZuMDhscDA2Ykp0V3ZYU3YwVjNxZVRKMCt1ZFh0R1JrYmw4dGl4WTJ2ZFo4S0VDWFVOKzZyTXBmeTA2RjYzR28zbVhpSEVyN2ZjY2t1dEV3SlI4M256elRmeDg4OC9RNi9YUHhrZkg5K3dRYmtXcnZMTDV3cHpUMUF6cXhoV0p5eTh2R3RzTEQvTmg3bVVueFk5MjZGS3BZb0hnQlRqMDkzSVpPSXJPcmFwVktxOUpnNkZpT3FBNWFmNU1KZnkwNklUZ3BpWW1Dd3A1YjlaV1ZrNFhiVlhOVFdyek14TTR4U2lwK0xpNHM2WU9oNGl1amFXbitiQm5NcFBpMDRJS3Z3QUFIdjI3REYxSEMyV01idVZVckoyZ01peXNQdzBNWE1xUHkwK0lSQkNiQU9BZmZ2Mm1UcVVGbXZYcmwwQUFDSEVqOWZZbFlqTUNNdFAwek9uOHRQaUU0SUxGeTdzQkhEeDc3Ly9SbjUrL1NhYm8vb3JLaXJDamgwN2pFOUd1L0prNWtSa2RsaCttcGE1bFo4V254QWNQMzY4Qk1DcTh2SnliTjY4MmRUaHREaTdkdTB5UG5iejU1aVltQnB6cmhPUitXTDVhVnJtVm41YWZFSUFBSHE5ZmdtZ3pNc3RPZFNyMlVncHE4NW94Z2ZORTFrZ2xwK21ZWTdscDFVa0JQSHg4WEZTeWwwblRwekEvLzczUDFPSDAyTDg4Y2NmT0tKTXdSc2JGeGUzeTlUeEVOSDFZL2xwR3VaWWZscEZRbERoYlFCWXVIQmgxYWtrcVlub2REck1xNWg5em1Bd3ZHdmljSWlvWVZoK05pTnpMVCt0SmlHSWk0dmJEV0RyeVpNbnNYanhZbE9IWS9VMmJOaUE1T1JrU0NuM0hUeDRrSTJQUkJhTTVXZnpNdGZ5MDJvU0FnRFE2WFJqQUJSKy9mWFhTRXhNTkhVNFZpc2xKY1U0NVdteHdXQVlaZXA0aUtqaFdINDJEM011UDYwcUlVaElTRWd6R0F6amRUb2RKaytlWEhVR0tXb2tGeTVjd01TSkUxRldWZ2FEd1RBelBqNCt5ZFF4RVZIRHNmeHNldVplZmxwVlFnQUFCdzhlWEFKZzhmbno1L0hDQ3k4WUh3bEpqU0FyS3dzdnZ2Z2kwdFBUQVdERHdZTUhXL3pNaGtUV2hPVm4wN0dFOHRQcUVnSUFFRUs4RE9DNzlQUjBSRWRINDYrLy9qSjFTQll2TVRFUjBkSFJTRTFOQllEdEZ5OWVqRFoxVEVUVStGaCtOajVMS1QrdGVUcFFHNjFXK3hXQWFBQjQ1SkZITUhMa1NMUnYzOTdFWVZtV3JLd3NMRjI2RkJzMmJEQ09VZjVXQ1BGa1RFd011eUpmQWFjL05qT2MvcmcrV0g0MkFrc3JQNjMrQTZMVmFrY0JtQTNBVlFpQk8rNjRBL2ZlZXkrQ2c0UGg2ZWtKWjJkbjJOalltRHBNczZEWDYxRlFVSUNzckN3a0p5ZGoxNjVkMkxGakJ3d0dBd0FVU2ltbng4WEZmV0xxT00wZEV3SXp3NFNnM2xoKzFwMDFsSjh0NGdNU0docnFwVmFyUHdEd2xCQ2lsYW5qc1RERkFEYnBkTHJYRXhJU09FZHFIVEFoTUROTUNCcUU1V2VEV0ZUNTJhSStJTUhCd1M1T1RrNVJRb2k3QVlRQzhBVGdCb0FwcmtJdnBjd0RrQTBnUVVxNVI2L1hyMGhNVE13eGRXQ1doQW1CbVdGQzBDaFlmbDZUeFplZi9JQ1lBYTFXRzZIWDYxM2o0K04vTTNVczFIQk1DTXdNRXdLcm90Rm81Z2doSmtrcEo4WEZ4WDFxNm5pc2lWV09NckEwVXNwSFZDclZVRlBIUVVSRUxSZXJlc3lBRU9KcEthVURsRHNZM2xZU0VWR3pZdzJCaVdtMTJsQUFRVUlJMy9EdzhONm1qb2VJaUZvbUpnU20xOSs0d0dZRElpSXlGU1lFcHZlMGNVRksyYytVZ1ZDaktRSUFYTHhvNGpBSUJRWEdwUkpUaGtGa0NaZ1FtSkJXcSswT29MdHhYUWpSUWFQUjNHakNrS2h4S0JPV0hENXM0akFJeDQ4Ymw0NlpNQW9paThDRXdJUU1Cc1BEbDI4VFFqeGQyNzVrVWI0Q0FJd2RDeHc4Q09Ubm16aWNGcWlnQURoMENCZy8zcmhsb3luREliSUVIR1ZnUXJWOStWYzBHMHd3UVRqVWVKWUNlQUovL1hVdk5CcFR4MExBbndEZU4zVVFST2FPTlFRbUVoRVJFU1NFQ0w5OHV4Q2lhMFJFUkU5VHhFU05Rd0RsQUI0Q01CVkFBcFRIbDFMektnRndHTUM3QU80VVFKbUo0eUV5ZTZ3aE1CR0R3ZkN3RUxVL09NMWdNRHdONFBYbWpZZ2FVMFZTTUt2aUh4R1IyV01OZ1lrSUlhNDJ4REN5MlFJaElpSUNFd0tUQ0FrSkNRQnc4NVZlRjBLRWhJV0ZkVzNHa0lpSXFJVmpRbUFDOXZiMkQxMXJINVZLeGRFR1JFVFViTmlId0FSaVkyTVhBbGhvWE5kcXRiSmlPMmRqSXlJaWsyQU5BUkVSRVRFaElDSWlJaV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NREcxQUZRMDlCcXRkc0I5R25nYWJiR3hzWkdOa1k4UkVSazNsaERZTDBhbWd3UUVWRUx3aG9DS3hjYkd5dE1IUU1SRVprLzFoQVFFUkVSRXdJaUlpSmlrd0VSMVVLajBRUUtJZFpKS1RzWkRJWTc0dVBqajVvNkppSnFXcXdoSUtKcXdzTEMrZ0tJQTNDTEVNSkxyVmIvRlI0ZS9xaXA0eUtpcHNXRWdJaU0xQnFOWnBwYXJmNVpDT0VlRVJHQjNyMTdBNENyU3FYYXBORm9ab0cxaWtSV2l4OXVJa0pJU0lpSHZiMzkxd0FpVlNvVm5uLytlWXdjT1JJQXNHclZLc3liTjAvbzlmclhOQnJOemVYbDVVOGRPblFvdzdRUkUxRmpZdzBCVVFzWEhoNGVibWRuOXplQVNEYzNONVVnM3VFQUFCeEpTVVJCVk15ZE94ZWpSbzJDRUFKQ0NFUkhSMlBCZ2dWbzI3WXRoQkIzMjluWnhXbzBtbHROSFRjUk5TNG1CRVIxNTJUcUFCcWJWcXQ5UmdqeHB4Q2lZM0J3TUZhdlhvM2JicnV0dHYyd1pzMGFoSVdGQVlDUEVHS1hWcXQ5cGRrREpxSW13NFNBcnNXdWUvZnVjUUNjNjNwQXUzYnR4anM2T3ZwZWJSODNON2VCdnI2KzcxKytQU1FrNUFnQTlSV082VnZMZXR1Nnh0VzZkZXZIWFZ4Y2VsL3BkVWRIUno4SEI0ZU9BQkFXRnBZTEFNN096ajBBdEFmZ290Rm9jZ0E0MVBWNjVzelB6ODh4UER4OElZQmxRZ2k3QVFNRzRPdXZ2MGI3OXUydmVFeWJObTJ3YU5FaURCa3lCQUJzQWN6VGFEU3JRME5EV3pWVDJFVFVoSmdRRUFEQTNkMDlxbWZQbnFlci9xdlkva0JwYWVrcEFBVjFQWmRhcmZadTI3YnQxS3ZzSXRxM2IvOVdYbDdlL3k1L3dkN2VQaGhBclU5WDlQZjNYMVJsMWRuZjMzOEJBRjFkWXZMeThocnQ1K2MzeDJBd0ZGU3N2K3JvNkhoejFYMWF0V29WR1JBUXNMUnFuRDQrUGd1Y25aMkRXN1ZxZFhOcGFlbS9BRXJxY2oxenB0Rm9BajA5UFhlclZLcVJEZzRPZU91dHQvRDIyMi9EMXRiMm1zZmEyTmpnMVZkZnhZY2ZmZ2duSnljSUlZYXExZW9EWVdGaFhac2hkQ0pxUXV4VVNBQ0FuSnljVlRrNU9hdU02eHFOUmdjQTd1N3V3MTFjWE80MzNqRWJYYmh3NGF1c3JLeFBPM2Z1L0VmVjdiYTJ0cjdsNWVYcEFPRHA2Zm15Y2Rrb01USFJyMDJiTnRFbEpTV0hDd29LOXRuWjJYWHIxcTNiM3FyN2hJYUducXU2bnBDUVVLTVd3TnZiZTdTdHJhMXZhR2hveXVXdkhUMTZ0RmRKU1VsYXhXb3JmMy8vait6dDdUc2ZPblRvSmdCWkFHeExTMHZqTzNmdXZEa2pJK1Bqek16TVR3QWdLeXRyVWV2V3JSOTFjSEFJQkFCSFI4ZGVwYVdsUndvS0NuYjYrL3QvVmxCUXNQOGFmMGF6VnpHa2NKMFF3dDNIeHdlelo4OUc5Kzdkci9zOGZmdjJSZGV1WFRGcDBpUWNQMzc4aG9xaGljTVBIano0WGVOSFRVVE5nUWtCWFpHam82T2ZtNXRiWkZ4Y25BdUFjZ0FJRHc4dk9IandvQStBaTREeUJROUFiVzl2SDFSYVducFVvOUdVVkd5RFJxUFJKU1ltK3R2YjIzZXV1THNHZ0xidDJyV2Jldmp3NFh1OHZiMG5PVGs1OWFyNmhhL1ZhbVZDUW9JM3F0ejVoNFNFcEFBUXRyYTJ2aUVoSVNsbnpweDV4OFBEWTNoY1hGeHJBTVZWWSs3WnMrY3BJVVM1Y2IxejU4N3JYRjFkSTNVNjNmblEwTkFrZzhGUVlqQVlDdlY2Zlg1cGFlbGhUMC9QVVhaMmRnR25UNThlRnhJU2NoZ0Fnb0tDL3FkV3ExMDZkZXEwQWdCY1hWMGZkSGQzajVKU2x2Ym8wZU80U3FWeVVhbFU5cWRQbjU2UWxaVzF1TkgvOEUxRHJkRm9wZ29oM2dVZ2V2ZnVqUTgrK0FBdUxpNzFQbUdIRGgyd2N1Vkt2UFBPTzlpK2ZidHhhT0xzdUxpNGFhaGp6UTBSbVE4bUJIUkZiZHUyblFqQXhzN09McWlzck93SUFDOHBaVGtxa2dHamdJQ0EvOWphMnZxa3BxWU91UHdjam82T3ZwMDZkZnI1MUtsVFl5NWV2UGlqbDVmWDhJb3Y5ajFxdGRyajMzLy9EYjlXSEVsSlNaMWRYRng2QndZR3JrbEtTdW9jRUJDd0xDTWpZdzRBbThEQXdKVW5UcHg0RmhWZlFFSUkrK0xpNHNwcS9aU1VsR2VoVlBNWEJBUUVMQ3NyS3p0eTd0eTVqNnFjM3NYT3pzNjM0anJkN08zdGd3TUNBaGJZMmRsMXpNN09YbnZ1M0xsUDJyVnI5NEtOalUzYkkwZU8rQllWRlozeDl2WitXNjFXdTFwS01uQ2xJWVZDTkh6ZUt5Y25KM3owMFVjY21raGtCWmdRVUNWanZ3RUFFRUtvYlcxdEE3T3pzNzl5ZG5hKzdjS0ZDMGRjWFYyMXhjWEZpVldQOGZQeis5alIwVEVzT1RuNS90ck9XVnhjZlByZmYvK05EQTRPM3A2ZW5qNHVNek56UVdabTV0TE9uVHYvWDI1dTdwemk0dUpUb2FHaFdWV1BxZHBra0pLUzhrQlJVVkdNdTd2N1NMVmE3UjRZR1BqVitmUG4zelIrTVVzcEN3SElLbkhibzZMV29LSm1BUUJnWjJjWHFOZnJjL1I2L1IxdDJyUjV3ZGJXMXR0Z01CVHA5ZnFMQUNDbExNdk56ZjNlMmRuNXRoTW5Ub3pvMXEzYlh5VWxKUW5kdW5YYlVWaFl1Sytnb09BM1cxdmJIZ0RPT0RvNmh1VGw1ZjNjb0Q5Mk13a1BEdzhYUW13QzBOSE56UTB6Wjg2c2RSUkJReGlISm9hRWhHRHExS25JeXNveURrMThJaTR1N3ZkR3ZSZ1JrVFhUYXJWU3E5WEthKy9adE9jMDloc0FnTTZkTzI4SG9HcmR1dlZqblRwMStoWUEvUHo4WnZ2NituNVE1WkIyblRwMTJnQ2dzdDY1WGJ0MjQ0M0xYbDVlTHhtWEhSMGRid29JQ0ZobzNONjVjK2NmNmhxWG5aMWQ5K0RnNEQ5NzlPaHgzTXZMYTZLL3YvK25qbzZPdmlFaElhbjI5dlpCM2JwMWkwRkY3MytOUmxPSzZxTVVoSStQejd2QndjSDdLdUswYTlPbXpUTXVMaTYzMzNERERZZGF0V29WWnR6UHpjM3RDUUFxUHorL3p6MDhQQVpWYkc4TkFKNmVucS80K2ZsOURzQW1ORFEwMDhIQm9WTmQ0emNWclZiN2pFYWpLZFZxdFhMSWtDSHl6Smt6c3FsbFpXWEpaNTk5VmxhOC84bzROSkVhbTBham1hUFZhcVZHbzVsbzZsaXNEV3NJcUZZcEtTbjNBa0J1YnU0dkFRRUJpeHdjSERxNnU3c1BTVTFOcmZwTSs0eGp4NDRONnRtejUybVZTdFZLcFZLMTB1bDBtVjVlWHE4YWQvRHg4ZmtvSnlkbnc0a1RKMGFjUEhueWdKMmQzUTIrdnI2ZkZSUVU3QWtPRHY1VHI5Y1hwS1NrM0Z1MWRxS3F4TVRFZ0E0ZE9ueDE3dHk1ai8zOS9lZGtabVorQ3NBeEtDaG8zZG16WjE4dkxTMU52WGp4NGc4K1BqNnZuemx6WmdhVUVRcDZBTEMzdCs4U0dCaTRzTHk4UERNNU9YbWdwNmZuY0M4dnIzSDUrZmsvWldkbmJ6cCsvUGl3amgwN2Jzekx5L3YyOU9uVG4vbjUrYjNuNStmM1lVV2Zod2ZhdDI4L0V3Q1NrcEp1THlnbytMWjkrL1lIUzB0TFUwdExTOU5LU2txT05kWGZ2cUg4L1B3YzI3WnRPeGZBU0NFRUJnd1lnS2xUcDlacEZFRkRHWWNtenAwN0YydlhyalVPVGJ4VnI5ZVBURWhJS0d6eUFJaW8zcGdRVUswY0hCdzZsWlNVbkFCUW1KV1Z0YVJ6NTg0N3k4cktVb3VLaW1JdTM3ZWlFNkYzejU0OVk0NGRPL1pNWVdIaHI0QXloajh3TVBEYnMyZlB6akh1cTFhcjh6SXpNejhwS2lvNlhGcGFlcmlvcUNnWlVFWW54TWJHVm12VXJxaXhNQlFXRnU3THk4dmI2Ty92UHdjQTJyWnRHK1hxNnZxUWpZMU5XeTh2cjZscXRkclYxdGJXT3lzcmE0UEJZQ2dHQUh0Nys2Q3VYYnYrbHBHUjhYNnJWcTN1NmRteloweE9UczZHMU5UVSsyeHRiWDI3ZE9ueXpZVUxGMVluSlNWRitQdjd2eDhhR3BxWW5KeDhXNWN1WGY2WGxKVFVyYlMwTk5uSnlTa2lNREJ3T1lBTHhjWEZob3NYTC83bzcrLy9lVnBhMmlOTjlHZHZNSTFHRXdoZ294RGlSZ2NIQjB5ZVBCbVBQdHE4OHhJWmh5YUdob1ppNXN5WktDb3FHcXBXcThQRHdzSWU0NnlKUk9hTENRRmR6dDNQejIrcWg0Zkg4SVNFaERBQTU4ckt5azdZMmRrRjVPVGtiTHpLY2VkU1UxTWZEUW9LK3ZiMDZkT2pEUWFEbmIrLy84ZkhqeDhmVVZaV2R0aTRVM0Z4Y1hwNmV2b2JGYXYyTGk0dU4rYm41Kys3V2tEcDZlbXZWbDNQeXNyNnRyUzA5Si95OHZJekpTVWxGd0RrdWJ1N1I5clkyRGdhRElaQ0FDZ3RMVTFOVEV3TUFsRHE2T2dZSzZXYzR1cnEycTlEaHc2YkRBWkQ0Ymx6NTk2L2VQRmluTGUzOTR1blRwMmFjdXJVcVNrT0RnN3RDZ3NML3d3TURGeCs0Y0tGcGUzYXRadHk4dVRKRVFBTUFGUnF0ZG9OQUlRUVp2bHdvc1lhVXRoWU9EU1J5TEx3d1VRRUFIQndjT2dnaEZDRmhvWW1DeUZzRWhJU2JnQmdDQWdJV05hK2ZmdnB4NDRkZTh6TnplM0JUcDA2Zld0dmJ4OVUyem1LaW9yK3pzakkrS0JqeDQ3ZkJ3VUZiVGh6NXN6VWdvS0NuVlgzc2JPenU2RjkrL1p2ZHU3YytaZnc4UEJzSHgrZmorc1JibForZnY3ZWltcDdld0IyT1RrNVA5amIyM2NyS3lzN1ZXVy9VZzhQanljREF3TVhCZ1VGL1dacmF4dDA2dFNwRWFkUG4zN0syZG01ZDgrZVBZMjFIWG9BeFNVbEpjZlQwdEtHbDVTVS9PWHI2L3VwU3FWeWRYQndDQWRnR3hBUThKVmFyVzV6N05peHh3SUNBcGExYmR0MlpEM2liaXJWWmluczNiczMxcXhaWTlKa3dNZzROUEhlZSs4Rk9Hc2lrVm5qaDVJQUFQYjI5bDBMQ2dwMm5qaHhZbVJwYVdtS2o0L1B1NTZlbnVQejgvTzNKaVltaGdISXpNM04zZWJ2N3ovcmhodHVPSHo2OU9sSjU4K2YvNis5dlgxbkp5ZW5HMTFjWE81eWMzUHJWMXBhZWp3dExXMklqWTFObS9idDI3L3Y3ZTA5UFQ4L2YwZHhjZkhCNHVMaU5IdDcrelpxdGRvckt5dnJQeWtwS1U4Q3lESEdjSGsvQWlGRXJZOHdycXByMTY3Zk9Uczczd0pBbHBlWG56dHg0c1FMVlYrL2NPSEM3c0xDd2xpVlNsWFNxbFdyaDd5OXZkOTNjbklLejg3T1hwcVltQmdCSUxOaVY3ZUFnSURQWFYxZDc3NTQ4ZUwzOGZIeG5aMmRuYjJjblowZjZ0S2x5eThHZzZIdzZOR2ovUURrcDZXbFBkNmhRNGYxQUF4WldWbExHdmluYjVDbUhGTFlXRGcwa1lpb2pzeGxsRUZWcnE2dUR6ZzVPZDFZMjJzVmp4ZDJkblIwOUFzSkNmbTNVNmRPMzNoNWViM2s2T2dZY1BtK2pvNk90M2g3ZTc4ZEZCUzBwVk9uVG10eGhjY1N0MnJWNnI3THR6azdPL2VwdXQ2alI0L2pWd2pYQnNxejlXdnc4L1A3dUdmUG5xZERRa0tPK1B2Ny85ZlYxZlVCQUhhMTdldnU3dDRmdFV4ZzVPenNmT2ZsY1RzNk92cERxWjB3bWZEdzhIQ05Sbk5NcTlYS2UrNjVSKzdkdTdmSlJ4RTBWRXhNak96YnQ2OXhGRUk2WjAyazY4VlJCazNIZkc0aldqRGpGL2ZsbmVyTTdad1dxajJVZVJqeVRSMUlZOUpxdGM5SUtSY0tJZXlDZzRQeHlTZWZYSFZpSW5PU25aMk55Wk1uSXo0K0hsQ2VnRGt4TmpiMlB5WU9peXlFUnFPWkk0U1lKS1djRkJjWDk2bXA0N0VtN0VOQTF1NHNyQ2dacU04c2hlYUdzeVlTbVNjbUJFUVdvaUd6RkpvYnpwcElaSDZZRUJCWmdJb2hoWEZDaUJ0OWZIeXdaTW1TWm4rK1FGUG8yN2N2VnE1Y2lRNGRPa0FJWVJ5YWFQbS9HSkVGWWtKQVpON01ka2hoWStIUVJDTHp3SVNBeUV5RmhJUjRhTFhhNzRRUU0xVXFsUmc1Y2lTKytPS0xCazFaYks2TVF4UEhqeDhQdFZvdGhCQ3ZhVFNhYlQxNjlHaG42dGlJV2dvbUJFUm1LRHc4UE56T3p1NXZBSkZ1Ym02WU8zY3VSbzBhWlZiUEYyaHN4bGtURnl4WWdMWnQyMElJWVp3MWtVTVRpWm9CRXdJaU02UFZhcDhSUXZ3cGhPZ1lIQnlNMWF0WE4vcVV4ZVpNcTlWaXpabzFDQXNMQXdBZkljUXV6cHBJMVBUWVJtZmxHdmpBbzYyeHNiR1JqUllNWFpVcFp5azBONXcxa2FqNXNZYkFTa2twRDVnNkJxbzdheHBTMkZnNE5KR29lYkdHd0VyRnhjWGRiT29ZcUc3TWJaYkNoc2pQejRlenMzT0QranBJS1hIMjdGbjQrUGdBNEt5SlJNMkZOUVJFcGxPdklZVjc5dXpCd29VTDYzWEIxTlJVVEo4K0hWSldiMGxLU2txQ3dXQ29YTS9LeXNMOCtmT3JiVnUzYmgzUzA5TXIxMGVQSG8yeXNySnE1N243N3J0UlVGQlFyOWlNeXN2TDBiOS8vMnJiT0RTUnFPa3hJU0F5Z1lZTUtRd01ETVRhdFd0eDh1VEpHcThkUG53WWtaR1JpSXlNeEwzMzNvdVBQNzQwdTdUQllNQ3NXYk53NE1BQjdObXpwOXB4NjlldnI3YXZoNGNIMHRQVHNYWHJWZ0RBM3IxN3NYdjNibmg2ZWxidWMrREFBZWgwdXF2R1dsSlNndFRVMUd2K1RuWFJsRU1UZS9UbzRhL1Zha2MxUnB4RWxvclpOVkV6Q3c4UER4ZENiQUxRMGMzTkRUTm56cnppS0lKZXZYckJ5YW5HQkl5UVVpSTZPcnJhdHFLaUl2ejExMS80K09PUDRlSGhnZjM3OXlNcks2dnk5WVVMRjhMUjBSR0xGeS9HMkxGajBiTm5UN2k3dXdNQTNuenpUYnp3d2d0SVMwdkRhNis5Vm5uTXI3LytpcFVyVitMa3laTUlDQWhBVkZRVUJnMGFoRUdEQmwzejl5d3ZMOGRycjcwR2xVcUZ6ejc3REFhRG9jYnZXVlpXaHBpWW1HdWV5OGc0TkRFa0pBUlRwMDVGVmxhV2NXamlFM0Z4Y2IvWCtVUUFJaUlpZ2d3R3c4TkNpS0VBakUxczlhdDZJYklDVEFpSW10SDF6bEpvTUJpd1k4Y09uRHg1RWtWRlJRZ0pDUUVBbEphV1l2NzgrUmcvZmp3QVFLL1g0NmFiYmdLZ1ZPMzM3OThmT1RrNWFOMjZOUUJnNWNxVjJMWnRHNVl2WHc1WFYxZU1IRGtTNDhlUHgzLys4eCs0dUxqQXpzNE9peGN2aHAyZEhhWk9uWXJ6NTgramI5KytHREJnQU5hdlgxLzVjLy8rL2ZEMTliM203MWxjWEl6WFhuc05lcjBlbjM2cVRFaW5VcW13WU1FQ0JBY0h3OEhCQVJrWkdSZytmRGllZi81NUhEbHlwTVk1YnIvOWR1emR1L2RLZjBlc1diUEdPR3VpY1dqaU5XZE4xR3ExM1EwR1E2UVFZcWlVTXR5YW4rdEFkTDNZWkVEVURPbzdTK0hjdVhPaFVxbVFrWkdCTjk1NEE2Kzg4Z3FPSERtQ2twSVNyRm16cG5JL2xVcUZ1WFBuQWxEYS85M2QzWkdibXdzSEJ3Zk1uRGtUMzM3N0xSWXVYQWhYVjFjQXdJTVBQb2o3Nzc4Znc0WU53N2x6NXdBQWRuWjJBSUNPSFR0aTVjcVZTRTVPcmhaTGVubzYxcXhaQTI5djc4cHRmZnYyeGUyMzM0N2JiNzhkSDN6d0FRRGd6Smt6ZU82NTUrRG01b2JQUC84Yzl2YjJsZnZ2MnJVTGMrYk1BUUQ4ODg4L0NBa0p3WklsUzdCMzc5N0tmenQyN0FDQUt5WURSbldkTlZHcjFZWnF0ZG8zdFZydFlRQ0hWU3JWYkNGRStGVlBUdFFDTVQwMkE4Wm5CVWdwUHpGMUxOUmtlZ2toN3JTM3Q4ZVVLVk91YTJLaWZmdjJ3ZHZiRzRHQmdkaTRjU004UER3UUZoYUdKNTU0b2taZkFBQjQ2cW1uTUgvK2ZIejY2YWQ0OE1FSGtaQ1FBSzFXaTVrelo5YllkOHFVS2NqTHk4TVhYM3lCNHVKaWpCczNEaHMyYkVCNWVUbHNiVzBybXdxTVAzVTZIV3hzYkxCKy9YcEVSRVJnejU0OTFabzBJaUlpNE9ycWloRWpSdFJvMGdDVVpvUmh3NFpoMUtoUjJMMTdOM3IwNkFGZlgxOHNYNzRjOCtiTmc0Mk5EY3JLeW5EcnJiZGVWMVBDTDcvOGdoa3pacUNrcEFRQVlnR01sRkkrSW9SNEdrQlFuVTlFRmtOS09Ta3VMdTVUVThkaFRkaGtZQjZLQURnSklTYVpPaEJxR2xMS0dFQzVremZlcGRmVjJiTm44Zjc3N3lNb0tBaGp4b3hCMTY1ZGtaeWNERGMzdDFyM3o4N09SbFJVRkhKemMzSGd3QUg4NzMvL1ExbFpHYlpzMllKdDI3WWhJQ0FBd2NIQk9IcjBLQndkSGVIdjc0LysvZnZqOXR0dnIzUC9nS3VaTTJjT0lpSWlhbjNOMXRZV00yZk94Q3V2dkFLZFRvZng0OGVqVmF0VytQTExMekZ2M2p4TW1EQ2hYdGQwY1hHQldxMDJyanJxOVhwWGxVcmxJNlYwWUxPQVZTcVJVaWFhT2docnc0VEFEQmdNaHI1Q0NENDN3SXJwOWZxRmFyVjZlWEZ4OFJPVEowL0dzR0hEOFBMTEw4UEc1dG9md1NlZWVBS1BQUElJTm0zYVZGbXRuNXFhV2psTy8zTGJ0bTJyWE83WHJ4OEE0T21ubjhiMDZkT1JtWm1KNU9Sa0JBY0hZOFdLRllpTWpJUy92MytOY3d3ZE9yVFdFUVJPVGs1WXZuejVWZVB0MnZYcXp3M3EzTGt6SWlJaWtKYVdWcGtjVFo4K0hWRlJVWWlNakVSZ1lPQlZqNjlLcjlmanE2Kyt3b0lGQ3dBQVVzcWY4dkx5aGh3N2Rpd1B3RzhBUkhoNGVHK1ZTalZVU3RsUENOSGhhdWVMalkxbDlrQXRGaE1DTTNEdzRNRjlBUGFaT2c1cWNvTTBHczBrSWNTSEsxYXNzRDEwNkJCbXpacUZObTNhMUxwemNuSXlSbzRjV1czYi9QbnpBU2k5OHcwR0ErNjY2NjVxcjIvY3VCRXhNVEU0ZE9oUXRhcjgrKzY3RDcvODhnc0dEQmlBZDk1NUJ5KysrQ0xpNCtQeHpqdnYxSHJ0YytmT1ZiYmxWM1gvL2ZkZjhaY3JMeSt2ZGZ1c1diTXdZc1FJZUhsNUFRQlNVbEp3NE1BQitQajQ0TWNmZjBTL2Z2MFFGQlNFelpzM3c4dkxxOGF6RGE0a0x5OFBiNy85dHJHdmdRN0FlM0Z4Y1RNdTIwMVcvWHhwTkpvYmhSQlBWeVFIZk9JaFVSVk1DSWlhVVZ4YzNDZWhvYUVIYkd4czFzWEd4dm9NSFRvVXMyZlBOazdrVTAxd2NEQjI3ZHBWYlp1VUVvc1hMOGJDaFFzeGFkSWtQUG5razFXcnlyRjkrM1ljT25RSUVSRVJDQTBOeFpZdFd3QW9uZi9HakJtRDhlUEh3OTNkSFR0MzdvUldxNjFSUTVHYW1vcFRwMDdCWURBWU8rdGRVMkppSXI3Kyttc0VCZFhlVlAvOTk5OGpLaW9LZ1BJbFBtWEtGSXdiTnc0YWpRWXZ2ZlFTN3J6elRqZzdPMWNtREhXUm5KeU1TWk1tNGV6WnN3Q1FKYVVjRmhjWDk5TzFqb3VMaS9zYndOOEFKa1JFUlBRMEdBeFBBNGdVUW9UVStlSkVSRVNOcFVlUEh1M0N3OFAzYUxWYTJhdFhMN2wyN1ZwcE1CamtsZWoxZXJsMzcxNzU3TFBQeWllZmZGSnUzNzVkamg4L1h2YnIxMCt1WHIxYUZoY1gxemdtTFMxTkRoa3lwSEw5MzMvL3JWd2VOMjZjM0w5L2YrVjZjWEd4N05Xcmwzem9vWWZrMzMvL0xlKzU1NTVhNDdqdnZ2dWtsRkpldUhCQmFyVmFHUlVWSlFjTUdDRFhyVnNuQ3dzTDVVMDMzU1JQblRwVnVYOUtTb3JzM2J1MzFPdjFNaWNuUnc0Wk1rUis4TUVIbGE5djI3Wk5abVpteXZMeWNsbFVWQ1FOQm9OTVRFeVV2WHYzcnZYNkJvTkJidDY4V2Q1MDAwMVNxOVZLalVZVEV4RVJFZERRLzQrd3NMQ3VHbzNtOHRvRm9oYUZOUVJFSm5EbzBLRU1BUGVFaDRkL0RHRGN4eDkvTEJJU0VqQnQyclRLcXY0TEZ5NWc1ODZkaUkrUHgvNzkrK0h1N280aFE0YmdrVWNlZ1ZxdFJwOCtmWkNhbW9xbFM1ZGkrZkxsaUk2T1JuUjBORmF0V29XVksxZWlyS3dNNDhlUHg5aXhZM0hzMkxGcTE4L0l5TURSbzBlaFVxbXdaY3NXSkNjbnc4SEJBYk5telVKb2FDZ01CZ01HRHg1OHhmano4L01SR0JpSW9VT0g0b0VISG9CS3BZeGc3dCsvUDRZTUdWSTVLWk5PcDhQenp6OFBsVW9GbFVxRlhyMTZZZHk0Y1pYbnVlKysrd0FBcDArZnhvQUJBd0FvSFE5SGpCaFI0NW9sSlNXWU0yY092djMyV3dDUVVzcWxjWEZ4THdHb3ZhM2lPc1RIeHg4Rk1MMmg1eUVpSXFxM3NMQ3d3VnF0OXFKV3E1VURCdzZVYVdscFVrb3A4L1B6NWF1dnZpcVhMMTh1VTFKU3JsaDdJS1dVcWFtcGN2SGl4ZFh1cEs5WFJrWkc1ZkxZc1dOcjNXZkNoQW1WeTNxOS9ycXZjVFVsSlNXeXFLaW8xdk9tcDZmTHA1OStXbXExV3FuVmFnczBHczF6cHY1L0k3STI3RkZMWkFaQ1EwT0QxV3IxdDBLSTdrNU9UcGd4WXdiNjlPbGo2ckRNd3UrLy80NnBVNmNpUHo4ZlVzbzBnOEV3TUQ0K1BzN1VjUkZaRy9XMWR5R2lwcGFSa1pIdDVlVzFYQWpSVmFmVDNiQnQyemFVbEpUZ3hodHZyS3lPYjJuMGVqMldMbDJLZDk5OUYyVmxaY1loaGZjZk9YTGt1S2xqSTdKR3JDRWdNalBHb1lrQWJMVmE3VldISmxxcjJvWVV4c2JHc3RNZlVSTmlRa0JraGtKRFErK3dzYkZaQjhDbmJkdTJWeHlhYUkzcU82U1FpQnFHVFFaRVppZ2pJK05rbXpadFZnc2hiaWt1TGc3WXNtVUxYRnhjRUJJU0FtdDlGSytVRWovODhBTW1UcHlJaXhjdlFrb1pxMUtwK3NUR3h0WjlVZ01pcWpjbUJFUm1Lak16cy9EY3VYTXIyN1ZyNXdyZzV2Mzc5NHNUSjA3ZzFsdHZyUnpXWnkxS1NrcncwVWNmWWNHQ0JhZ1lJYkUwTGk3dXNiTm56K2FZT2phaWxzSTZieldJckV4WVdOaGd0VnE5QklCTHg0NGRNV2ZPSEhUbzBNSFVZVFdLTTJmT1lNcVVLZmpubjM4QW9GQktPUzR1TG02cHFlTWlhbWxZUTBCa0FUSXlNcEk4UFQwM0NTSHV6YzNOOWR5eVpRczZkT2lBamgwN21qcTBCdm45OTkveDBrc3ZJVDA5M1RpazhNR0RCdy8rYU9xNGlGb2lKZ1JFRnNLYWhpWnlTQ0dSK1dHVEFaRUZzdVNoaVJ4U1NHU2VtQkFRV1NoTEhKcklJWVZFNW90TkJrUVd5cEtHSm5KSUlaSDVZMEpBWk1Fc1lXZ2loeFFTV1FienVvMGdvbm96eDZHSkhGSklaRGxZUTBCa0pjeHRhQ0tIRkJKWkZpWUVSRmJFSElZbWNrZ2hrV1Zpa3dHUmxUTEYwRVFPS1NTeVhFd0lpS3hZY3c1TjVKQkNJc3ZHSmdNaUs5WWNReE01cEpESU9qQWhJTEp5VFRrMGtVTUtpYXdIbXd5SVdwREdISnJJSVlWRTFvVTFCRVF0U0dNTlRlU1FRaUxydzRTQXFJVnB5TkJFRGlra0lpS3lRaHFOWnBKV3F5M1Rhclh5K2VlZmwxbFpXZkpLY25OejVkaXhZNlZXcTVWYXJiWmNxOVZPTjNYOFJOUjQySWVBcUlXcnk5QkVEaWtrc241c01pQnE0YTQyTkJFQWh4UVN0UkNzSVNBaUk1dnc4UENQVlNyVk9BQ2lUNTgrY0hSMHhOYXRXd0hBT0tUd0pRRGxwZzJUaUpvQ0V3SWlxcWJxME1TS1RSeFNTTlFDTUNFZ29ocENRME9EYld4c05nSncwT3YxZytQajQrTk1IUk1SRVJFUkVSRVJFUkVSRVJFUkVSRVJFUkVSRVJFUkVSRVJFUkVSRVJFUkVSRVJFUkVSRVJFUkVSRVJFUkVSRVJFUkVSRVJFUkVSRVJFUkVSRVJFUkVSRVJFUkVSRVJFUkVSRVJFUkVSRVJFUkVSRVJFUkVSRVJFUkVSRVJFUkVSRVJFUkVSRVJFUkVSRVJFUkVSRVJFUkVSRVJFUkVSRVJFUkVSRVJFWm5VL3dPK29WUWczRnJpWndBQUFBQkpSVTVFcmtKZ2dnPT0iLAoJIlRoZW1lIiA6ICIiLAoJIlR5cGUiIDogImZsb3ciLAoJIlZlcnNpb24iIDogIjIiCn0K"/>
    </extobj>
    <extobj name="ECB019B1-382A-4266-B25C-5B523AA43C14-11">
      <extobjdata type="ECB019B1-382A-4266-B25C-5B523AA43C14" data="ewoJIkZpbGVJZCIgOiAiMjIzNTIxNzY4NjY1IiwKCSJHcm91cElkIiA6ICI2MDk3MzM3NDYiLAoJIkltYWdlIiA6ICJpVkJPUncwS0dnb0FBQUFOU1VoRVVnQUFBZ1FBQUFDV0NBWUFBQUNoTTVEM0FBQUFDWEJJV1hNQUFBc1RBQUFMRXdFQW1wd1lBQUFnQUVsRVFWUjRuTzNkZVZoVTlmNEg4UGNaRm9VUWxjUWxkeTIxYTZJTUx0MHlUVkN2bEZ1NHBtQy9UTk15Y0VueHFpbGFtVDZLVnU1QXBJbmJCYVJNelFWYzBOQmNBSmZzU2draXJpZ2lzaS9EZkg5L2NPZkVDS2dnekptQjkrdDVlRHljT1RQellUeDgrSnp2K1M0QU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HNVNFb0hRRlJObWF2VmFnOGh4QVFBblNWSmVrN3BnR3FZYkNIRUpRRGZ4OGJHQmdJb1VEb2dJbVBIZ29DbzhwbXIxZXBnQU84b0hRZ0JRb2hEc2JHeHJtQlJRUFJZTEFpSUtwbGFyWDRmd1BldFc3Zkd2SG56OE9LTEw2Sk9uVHBLaDFXalpHWm00dXJWcTFpMmJCbisrT01QQ0NIbXhNYkdMbFU2TGlKanBsSTZBS0xxNW4rM0NUQnYzanc0T2pxeUdGQ0FqWTBOT25YcWhNOCsrd3dBSUVuU3V3cUhSR1QwV0JBUVZiN09BUERpaXk4cUhVZU4xNnhaTTkzbVMwckdRV1FLV0JBUVZUSmRCMEsyRENqdnVlZmt2cHhXU3NaQlpBcFlFQkFSRVJFTEFpSWlJbUpCUUVSRVJHQkJRRVJFUkFETWxRN0FrSnljbkt5RkVBT0VFTDBsU1hvZFFGTUF6d093VURnMFk2RVJRcVFDdUNWSjBna0FrVmxaV2Z2aTR1SXlsQTZNaUpURi9QbEVKcDgvYThURVJKMDZkYXB2WVdFeEU4QW5BR3lWanNlVUNDR3loQkQrV3ExMjZZVUxGKzRxSFk4cFVLdlZBZ0NpbzZPVkRvVUFPRGs1QVFCaVltSnFSTDZyYk15ZkZXZHErYlBhLzRJNE9UbU4wR3ExZnBJazFaY2tDVjI2ZE1IcnI3OE90VnFOcGsyYm9sNjllakEzcjFFTkpXWFNhRFI0K1BBaGJ0KytqWmlZR0p3NGNRSm56NTZGRUFJQTBnRk1qWW1KMmFSc2xNYVBCWUZ4WVVGUWNjeWZUNjg2NU0vcS9BdGlwbGFyVndDWUNnQzllL2ZHMUtsVDBiSmxTNFhETWkyM2J0M0NxbFdyRUI0ZXJ0djFmVXhNekNRQUdnWERNbW9zQ0l3TEM0SUtZZjZzQkthV1A2dnJMNGk1V3EwT0FQQi9kZXJVd2Z6NTgrSGk0cUowVENidHQ5OSt3MmVmZllZSER4NEF3RStTSkkyTWpvN21ZakdsWUVGZ1hGZ1FsQnZ6WnlVemxmeFpMVWNaT0RvNkxnWHdmL2IyOXRpMGFSTlA1a3J3NnF1dklpZ29DRTJiTmdXQW9VSUlQNlZqSXFMS3gveForVXdsZjFhN2dxQkxseTVqSkVuNnRGNjllZ2dJQ0VDclZxMlVEcW5hYU5La0NRSUNBbUJ2Ync4QTc2dlY2aytVam9tSUtnL3paOVV4aGZ4WnJRb0NSMGZIRjFRcTFYb3pNek44OWRWWGFONjh1ZEloVlR1TkdqV0NyNjh2ek0zTklZUlkycWxUcHpaS3gwUkV6NDc1cytvWmUvNnNWZ1dCSkVuZkFMQWRQWG8wZXZUb29YUTQxZFlycjd5Q3laTW5RNUtrNTh6TnpmMlZqb2VJbmgzenAyRVljLzZzTmdXQmc0TkREd0FqbWpScGdrOCtNYnFXbUdySDNkMGRyVnExZ2lSSkxwMDdkKzZ2ZER4RVZISE1uNFpsclBtejJoUUVabVptaXdCZzRzU0pzTFMwVkRxY2FzL0N3Z0plWGw0QS92N3NpY2cwTVg4YWxySG16MnBSRUhUdTNMbWpKRW4vYXRxMEtRWVBIcXgwT0RWR3IxNjkwS1pOR3dCNDFjbkppVzJNUkNaSWlmeXAxV29OOGo3R3pCanpaN1VvQ016TXpDWUF3TkNoUXlGSkhHcHNLSklrd2NQREF3Q2cxV3FuS1J3T0VWV0FJZktucTZ1cjN2ZHZ2LzEybVkrVngrKy8vMTdtWS9uNStXVitDU0dRbDVmMzFJWEptVE5uS2h4aldZd3hmNXI4WDgrT0hUdGFXbHBhM3Jhd3NMQTdjT0FBNnRXcnAzUklOVXBtWmliNjl1Mkxnb0tDaDZtcHFZMFRFeE56bFk1SmFaeVl5TGh3WXFLeUdTcC91cnE2WXQrK2ZmajAwMDhCQUNkT25NQnJyNzFXWXR2THl3cy8vL3d6amh3NWd1dlhyOHNqSFhUYllXRmg2TmV2bnp6em43T3pNdzRmUHF4WFZPVGs1S0I5Ky9hNGMrY09BRUFJZ1Z1M2J1bm1BQUFBckZ5NUVqRXhNWWlJaU1DU0pVc3dhdFFvdlNtWU5Sb053c1BEc1h2M2Jnd2FORWgrbjhwbWJQblQ1Q2VodHJTMDdDVkprcDJqb3lPTEFRWFkyTmlnZCsvZWlJaUlxR3RuWnpja01USHhQMHJIUkVSUHg5RDU4OE1QUHdRQVhMaHdvZFR0Um8wYXdkUFRFNTZlbm5CMmRrWllXQmdBNkcyWDVxZWZmc0tSSTBmUXZuMTd6SjA3RjE1ZVh1allzU01BSUNrcENRc1dMTUNtVFp2MG50TzJiVnRrWkdSZzgrYk5BSUI5Ky9aQnE5VkNwVktoWDc5K0FJQjE2OVpoMEtCQmxmY0JQTUxZOHFmSkZ3UkNpSDZTSk9IMTExOVhPcFFhcTArZlBvaUlpSUFRNG0wQUxBaUlURVJWNTA4M056ZG9OQnJjdjM4ZmJtNXVtRGR2SHB5Y25MQjc5MjdVcmwwYkFQUzJpeXZQN1FzTEN3c2NPSEFBOCtmUHg3cDE2K1JpWU9EQWdjalB6MGRPVGc0R0Rod0lBTEMwdEVSWVdCank4dkl3ZnZ4NENDR3dkKzllQUVEZnZuMnJwQ1hnY1l3cGY1cDhRU0JKMGlDZ3FJTUdLYU56NTg2NnpUZVVqSU9JeXFlcTgyZFlXQmgrK3VrbitQbjV5VmY0M2JwMXc0c3Z2bGppMk9Ua1pCdytmQmdqUjQ2RVJxTkJWbFlXUm80Y0NRREl5TWpBeUpFak1XREFnRkxmUjZWU1lmSGl4UmczYmh6cTE2OHY3OC9PenNiaHc0ZVJtWmtKR3hzYkFFV3REZW5wNlJnN2RpeDhmSHpRdFd2WHl2Nnh5OFdZOHFkSmR5cnMyTEdqblNSSkw5dloyWEVWTGdVMWFkSUVqUm8xZ2lSSnJSd2NIQm9xSFE4UlBabWg4dWZSbzBlUm01dUxaY3VXQVNpNjhqY3pNeXZ4cFJNY0hJelpzMmVqZS9mdUNBNE9SbkJ3TU9yVXFZUGc0R0NNSHo5ZTdvZFFuS3VySzRZTkc0YkV4RVI0ZW5xaWUvZnVlaDBPaTNkaUJBQmJXMXY0K1BoZzFxeFp1SG56WmhYOTVFL0htUEtuU2JjUVdGaFlPQUFvdGRva3czSndjRUI0ZURqTXpjMTdBaWo3Wmg4UkdRVkQ1TS9yMTYvRDNOd2N0V3ZYaHJtNU9jTER3MkZqWTRNdFc3YVVPTmJaMlJsQTBlaUE5ZXZYdzlQVHM5VFg3TisvYUI2ZmUvZnV5WVhFdm4zN0FBQTllL2JFcmwyN01HREFBTFJ0MjFaK1RtbTNIN3AyN1lyUTBGQTgvL3p6anozT0VJd2xmNXAwQzRFa1NSMEFvSFhyMWtxSFV1TzkvUExMdWswbkplTWc0OFd4NThiRkVQbHo0OGFOZU9lZGR3QUFIMzMwRWZyMDZZT01qQXk4Kys2N2VQZmRkK0hzN0N4djZ3UUhCMlBZc0dIeTZCQ2dxR2pSRlJHK3ZyN28wYU1IM25ubm5WS0hMTjY0Y1FQdnZQTU9yS3lzNUgwV0ZoYWx4cGVRa0lETXpFd0FSYU1SbENvSWpDVi9Wb3VDd0podUZ4dy9maHgrZmhWYjJUSStQaDQrUGo0UVF1anR2M1Rwa2w0eVRVbEp3ZnIxNi9YMjdkaXhROUdtTDkyUUhpRkUyeWNjU21YUVhTRlZ0U05IamlBbkp3ZEEwYkNubVRObklqMDlYWDc4MkxGanVIang0ak8vanhKanorbnBWWFgrek0zTnhZMGJOK1FPaTFaV1ZqQTNOOGVJRVNPd2ZmdDJCQVFFb0VHREJ0aStmVHUyYjk4dTl3OXdkM2N2MGJQZjM5OGYzMzc3TFFEQTI5c2JwMDZkd3ErLy9vb1pNMmFVZU44MmJkcm90UzdjdTNldnpKL1IxOWNYbHk1ZEFnRGN2WHRYdHhLaHdSbEwvalRwV3daQ2lIYVNKS0ZGaXhaS2h5SnIyYklsNXMrZkQxZFgxeEp4L2ZISEgvRDI5Z1pRTkZaMndJQUJtRFZyRm9DaXE2ZWxTNWZpeG8wYk9INzh1RjRubitEZ1lGaGJXMlAyN05rQUFEczdPOXk4ZVJONzkrN0ZvRUdEOE91dnYrTFlzV053YzNNejBFOVpVcU5HalhTYnh2T2Y4WXdjSFIxZEFHaGlZMk9qQUdnTStkNWFyYmJVbnQ4blQ1NlV0d3NMQy9IYWE2L3BaanREWW1JaVRwNDhpZjc5KytzMWcxNjdkZzBuVHB5UXZ6OTc5aXlDZzRPeGV2VnEyTmpZd003T0RrdVdMTUdTSlV1UWxKU0VlZlBtNGYzMzMwZW5UcDJ3ZS9kdUxGeTQ4S2xpM3JoeEl4d2NIRXJzMTkzelRVdExLM1c3dkdQUHZieThETjRUM0poVjlEeXQ2dnhadTNadHJGcTFTbStmcnBQZ3lKRWpjZnYyYldSbloyUFlzR0Z5MC8rMmJkc3dac3dZZVVSQWNWcXR0c1QrdFd2WFByYWdtVDE3Tm80Y09ZTDQrSGhFUjBmRHljbEp6cVBaMmRsSVNrcUNnNE1ERGh3NGdKOS8vaGw1ZVhsNDhPQUJEaHc0OEV3L2Uza1pTLzQwNllJQVFCTUFhTkNnZ1NKdjNxMWJOMWhiVzVmWUw0U1FaNkRTeWM3T3hwa3paN0I4K1hMWTJkbmh4SWtUU0VsSmtSLzM4L09EbFpVVkFnSUM0T1hsaFU2ZE9zbTlaZWZObTRlSkV5Zmk2dFdyOHNrTUFCRVJFUWdLQ2tKU1VoSmF0R2dCZDNkM2pCZ3hBaU5HaktpaW43aHNkZXZXMVcwKy83ampUSXlySkVtZk9qbzZwcUpvT0ZCWVJrYkc4U3RYcnVSVjlSc0xJWkNmbnk5UGJsUllXSWp1M2J1WE9NN2UzaDdidDI4dkN2Wi9WOTFtWm1ieVBnQWxrdWowNmRPeFlNRUMzTHg1RXkxYnRzVDA2ZE94YWRNbUZCWVdJaUlpQWxPbVRNSG8wYU1CRkYzVi8rdGYvM3BpdkFNSERpeXpXYmFxeHA2VHJLTG5hWlhuejBlSEV3WUhCME1JZ1gzNzltSFZxbFdZTzNjdWpoNDlpaGt6WmhUL280ZzllL2FVZUsxdTNicVZ1djl4T25ic2lEbHo1c0RYMXhlTEZpM0M1TW1UOGRaYmJ3RUF6cDgvajNidDJzSEt5Z29aR1JrSURBeUVnNE1EM24vL2ZheFpzd2JObWpXVCt5WlVOV1BKbnlaZEVFaVMxQmlBM2pBVFE5SnF0VGg4K0RDU2twS1FuWjB0ajMzTnk4dkQrdlhyTVcxYTBXeVV4WlA1amgwN01HalFJRHg0OEVDZUNDUW9LQWpoNGVIWXRHa1RiRzF0OGVHSEgyTGF0R2xZczJZTjZ0U3BBMHRMU3dRRUJNRFMwaEp6NXN6QnZYdjMwTDkvZnd3Wk1nVEJ3Y0h5dnlkT25OQ2JqY3VRYkcxdEFRQ1NKRlduZ2dBQUlFbVNIWUNQQUh4a2EydWI3dWpvR0NxRTJIbjM3dDJqdDI3ZHluN1cxMSsyYkJtaW9xTHc4T0ZEREJreUJBQ2UrZy9odlh2MzVQdXZhV2xwQUlyT3QrTDNaRk5UVStYdDNyMTd5MWRqdi8zMm05NXJoWVNFeU52Ky92NG9MQ3hFWkdRa3pNM05NWHYyYkRnNU9XSG8wS0dsamhuWGFyVnlRV0Nvc2Vla3I3em5xYUh6NTUwN2R4QWFHb3JJeUVpMGFkTUdnWUdCYU5xMEtkcTFhNGM1YythZ2J0MjZHRE5tREJZdEtuMnRuOUphQ0FCZzh1VEpjSFoyUm01dXJ0NzVjL1RvVVh6NzdiZFlzbVFKT25Ub2dNREFRTXlZTVFQcDZla1lQWG8wb3FLaW9GYXJrWnFhaWhrelpzRFoyUm5UcDA5SGNIQXdQdmpnQTZ4YXRRcXRXclZDUmthRzNpeUdWY0ZZOHFkSkZ3UUFuZ05RNmxXNklYenp6VGRRcVZSSVRrN0draVZMMEx4NWMzenl5U2RvMHFRSnRtM2JKaGNFS3BVSzMzenpEWUNpKy8vMTY5ZEhXbG9hN08zdDhjVVhYeUEyTmhaK2ZuN3lTVEZnd0FDa3BLUmczTGh4V0w5K1BSbzNiaXl2UU5hNmRXdXNYTG15UkRQWnpaczNzVzNiTnF4WXNjS0FuOERmaWlWM3E4Y2RWdzNZU3BJMFhwS2s4WTBiTjg1cTNManhUMXF0TmpRbkorZFFYRnhjUmtWZTBOdmJHMWV1WE1Hb1VhT3dhOWN1QUVWLzFKOUVraVE0T2pwaXc0WU5BSUQ1OCtmanh4OS9SSThlUGZEMjIyOGpKQ1FFVTZkT3hkcTFhK1huWkdabTR2VHAwM3JEdk1xaTY5U2xVcWt3YnR3NEJBUUVJQ0FnQUdQR2pNSG8wYVB4M0hQUHljZHFOQnE1SUREVTJITjZyS2M1VHcyV1B5ZE1tSUE2ZGVxZ1ZhdFdHRE5tRE96czdPVEgyclp0aThEQVFNVEd4cUoxNjlibGJnVUFpbkptYm02dTNJRXhORFFVMjdkdmg2K3Zyenphd043ZUhuNStmcGc5ZXpiNjkrK1A3T3hzdlBIR0c1Z3dZUUw2OXUyTGp6NzZDRURSN1l5NmRldkMwdElTenM3TzBHcTE4amxaVll3bGY1cDBPYTVXcXdzQW1KODZkYXJLSzdpeVJFVkZvWEhqeG1qWnNpVkNRME5oWjJlSHpwMDdZL2p3NFRoKy9IaUo0MGVQSG8zMTY5ZGo1Y3FWR0RCZ0FDNWN1QUMxV28wdnZ2aWl4TEhlM3Q1NCtQQWhWcTFhaFp5Y0hFeWRPaFVoSVNFb0tDaUFoWVdGZkt0QTk2OUdvNEc1dVRtQ2c0TU44YVByS2RZS29vSHBGNW9Wa1N1RTJDT0VDRmFwVk1GQStkWXkyTEJoQXdJQ0FqQno1a3dNSERnUTF0Ylc2TjY5ZTRsYkJzVmZzN1ErSTNmdTNFSGp4bzBCRkJXZktwVUtkbloyYU5DZ0FmejkvZUhqNDRPNWMrYyt0bE9mbDVjWGhnNGRDaDhmbnhKWGF4Y3VYTURxMWF2UnZIbHpMRml3UU43ZnMyZFBCQWNINDRVWFhnQUFUSnMyRGVmUG40ZXJxeXU4dmIzUnZYdDN0R3ZYcnNSNzNicDFTKzRQY09yVUtXemR1bFcrNzF4OC92ajkrL2ZMaFVGNTU1VXYzbHVkOU03VGJWQTRmMVlWclZZTGpVWlQ2bExPajQ0bVNFOVBseS9HbEZJOGY4YkV4SlIrNzgwQXFzVlpvR1F6NCszYnQ3RjQ4V0swYmRzV25wNmVhTmV1SGVMaTRvcmZFOUp6Ly81OXVMdTdJeTB0RGFkUG44YUJBd2VRbjUrUFBYdjJJRHc4SEMxYXRFRDc5dTN4NTU5L3dzcktDczJiTjhlZ1FZUFFzMmRQeGZvSGxKTkpGNWtWSllSUS9hL0p0bkY1bjF0UVVJRFRwMC9EMXRZV2hZV0ZHRGR1SEw3Nzdyc25Yc1hycnI3VDB0SVFFUkdCYmR1MllmWHExVmkzYmgxY1hWM2g2dXFxZHhVUFFQNEQvK2dmMU16TVRLeFpzd1lKQ1FsNDlkVlg5WTR0enNIQkFRRUJBY2pMeTBOOGZEejI3ZHVIc1dQSElqOC9YMDYraGhwN1R1VlgybmxhSFcvVHFGU3FVb3NCb09UUHEzUXg4QWhGL3pOTXVpQVFRdVJLa21TVGw1ZW4yRzJENGNPSFkvRGd3UWdMQzVOUHdQajRlUGxLNlZHNm50SUE1TTR0dWlrMDc5NjlpN2k0T0xSdjN4NmJOMi9Hd0lFRDVSN1h4WTBaTXdZYVRjbk94TmJXMWlVVzhEQ1Vnb0lDM1daZVRFek1jNDg3MWxRNE9qcjZTcEpVY2xxMHYrVUFpQVR3azBhakNiNTQ4ZUlEQUZDcjFhc2U4NXdTZHU3Y2llN2R1eU14TVJIdTd1N28xYXNYSkVtU3Axb3R6ZVhMbC9IRER6L2dyNy8rUW5wNk92cjE2NGNOR3phZ1ljT0dXTGR1SFg3ODhVZDRlbm9pSnljSERSbzBRTjI2ZGJGZ3dZSlNrNlJHbzRHYm14dmVlKzg5ZUh0N1E2VXFlelR5dFd2WEVCRVJnWU1IRHlJbEpRVXVMaTZ3dExSRVlXR2gvTnE2c2VlWExsM0NSeDk5QkFzTEM4eWRPMWZ1MTVDY25LelhnUXg0L05oemQzZDMrUHI2WXVmT25iQ3dzS2p3YUpycXV0cGhSYzlUUjBmSHI1VE9uOFlzTnplMzFINHVWYUY0L2pUSUc1YkJwQXNDQUZrQWJISnljZ3grUXNmRnhjbTlwSFhXcjE4UG9PaHFSNnZWb25mdjNucVBoNGFHSWpvNkdyLy8vcnRldkgzNzlzWEJnd2N4Wk1nUUxGeTRFSk1uVDhiNTgrZkxITzUxNTg2ZFVwdE1kU3QwS1NFdnIrZzhGa0pVNitXUGhSQlpraVFkMW1xMU93c0tDblpldW5RcDgxbGY4K3JWcS9qNDQ0L2xXejB0V3JUQTZkT255eHdPRmhrWmlSWXRXc0RGeFFYSGpoMUQ4K2JORVJNVGc1aVlHR3pmdmgwelpzeVFPeExtNWVYaDlPblQrUDc3NzdGMzcxNjVMOHVqTWpNejRlL3ZEMzkvL3hMdmRlWEtGUnc1Y2dTSERoM0NyVnUzMEtkUEgzaDVlZUhWVjErRm1abVpQS2RCN2RxMVN4MTdEZ0FqUm95QXQ3YzNNak16TVg3OGVIa1VoRzQ2VzNkMzl4SXgrZnY3bzF1M2JuQjNkNGUzdDdjOFpKZWU3Q25QVTRQbHowT0hEdUh5NWN1WU1tV0szbjQzTnplRWhvYVdXb1QrOXR0dmNtdVY3dnNPSFRvODlhcU1odzhmeHZQUFAxOThyUUE5eWNuSjBHZzBhTnEwS1hyMzdvM0l5RWpFeDhlamJ0MjZzTGEyaHJPek00NGRPMVptUzBObE1wYjhhZElGZ1NSSnlRQWFQWGp3UUcvY3RTRzBiOThla1pHUmV2dUVFQWdJQ0lDZm54OCsvZlJUakJvMVNxOTU4OUNoUS9qOTk5L2g1T1FFQndjSHVmTk0vLzc5NGVucGlXblRwcUYrL2ZvNGV2UW8xR3AxaWZ0NjhmSHh1SDc5T3JSYXJWNHZjbU5RYkdLYiswckdVVVhTQVVRSUlVTHUzYnUzNjhhTkd6bVYrZUxlM3Q0bG1zRWpJaUxLdlBkOThPQkJ1TGk0b0cvZnZsaXhZZ1YyN05nQjRPOWhod2tKQ1hyRHBWeGRYZEd4WTBkMDdOaFI3blJWWEg1K1B2NzV6MytXT0o4QjRMdnZ2a05nWUNCZWYvMTFUSmd3QWIxNjlTcVJJTlBTMG1CaFlTSHZWM3JzZVExV3J2UFVVUGxUQ0lIdnZ2dE9ubk9sdUd2WHJwV1lpRTNueXkrL2xITmtkblkydnZycUsyemR1dldwM2pNME5CU2JOMitXTzFrSEJRWEIwZEVScjd6eWluek04ZVBIRVI0ZUxrOGtKNFRBNHNXTE1XWEtGR2cwR3JSbzBjSWd4UUJnUFBuVHBBc0NBTGNCT0tTa3BDaTZub0ZXcThYSmt5Y1JHQmlJN094c0xGKytITHQzNzhiV3JWc3hkdXhZdUxtNW9YYnQybkJ4Y1lHTGl3dUFva2xrZEpWdTY5YXQ1UkVMcTFhdHdyUnAwekJxMUNqNTlYTnpjNUdmbnc5UFQwOTg4Y1VYVUtsVWV1UE1kWlJzSVhqNDhDRUFRSktrNmxRUW5OUnF0ZThVRkJUOGN1blNwZnlxZXBOSGk0R0VoQVRzM2JzWDI3WnRrL2RKa2dSSmtwQ1ptWW40K0hpTUd6ZXVxc0xSTTJ6WU1Jd2VQVnJ2OW9WR280R1ptUmtrU1VKaFlTRkNRa0x3ajMvOFEzNWM2YkhuTlZCRnoxT0Q1TSs5ZS9laVRaczI2TktsQ3hJVEV6RisvSGk5eHgvTlc2VzFmb2FHaHVMdTNidnlzTnppZ29LQzVPSFdPVGs1V0xWcUZhNWZ2NDdObXplalhyMTYwR2cwYU5ldUhhWlBuNDczM250UGJvMXljM1BEMGFOSGNmdjJiUUJGRThlMWJ0MGFUazVPV0xGaVJhbVRiRlVWWThtZkpsMFFDQ0grbENUcFg5ZXZYOWRyV2pLRTFOUlVIRDE2Rk9mUG44ZUpFeWRRdjM1OXZQdnV1eGc4ZURETXpNemc3T3lNK1BoNEJBWUdZdE9tVGZEdzhJQ0hod2UyYk5tQ29LQWc1T2ZuWTlxMGFmRHk4a0pDUW9MZWF5Y25KK1BQUC8rRVNxWENuajE3RUJjWGg5cTFhMlBwMHFWd2NIQXd5RENZOGtwT1R0WnRYbGN5anNvVUd4dTcwOUR2bVpHUmdhbFRwMkw0OE9GNlY4RXFsUXF2dmZZYTNuenpUWFRxMUFrdnZmUVNnS0x6VU5kYVZIeStnYkxtSVNndU5UVVZOalkydUgzN2RwbjNTa3NibzM3Z3dBRXNYTGdRdFd2WFJrRkJBZXpzN0xCeTVjcFNuMStWWTg5TDIxOFRWZlE4TlVUK1RFdEx3OGFORytIdjc0K2dvQ0Q4OGNjZmVuL3duWnljRUI0ZXJsY1VEeGt5QkVJSXVRQ1lOR2tTOXV6Wmc4aklTTlNxVlV2djlkOTY2eTI5bHRRNWMrYmcrUEhqcUYrL1BrYU1HQUZMUzB0WVdWbkIydG9hYmRxMHdjNmRPM0g3OW0zTW1qVUx3NGNQQndCTW1USUYyZG5abUQ5L1BnRGd4SWtUK09XWFgyQnBhWW1CQXdjaUt5c0xCUVVGK1BUVFQwdHRZYXNNMVRGL0dseVhMbDArVnF2Vll0bXlaY0xRTWpJeXhNeVpNOFdtVFp2RWxTdFhIbnRzZkh5OENBZ0lrTC9YYXJYbGZyL2s1R1I1Mjh2THE5UmpwaytmWHU3WHJTeWJOMjhXYXJWYU9EbzZMbEg2dkZDYVdxMFdhclc2M0ovaC92MzdoUkJDSEQxNlZCUVdGajdWYzY1ZnZ5NXYzN3g1VSsvZjBvNHB6czNOVFhUcjFrMzA3TmxUckZ1Mzdxbmp6TTNORmRldVhSTlhybHdSU1VsSlpjWWFHaG9xTWpNenhlN2R1OFg5Ky9kTFBLN1Zha1YwZExSSVRVMTk2dmV1Q04zL2g5TG5oYkV4UlA0TUNnb1NQWHYyRkVPR0RCRnZ2dm1tdUhQblRvbi9HNDFHVStKNTU4NmRFMisvL2JZUVFnZ2ZIeC94ODg4L2k2eXNMUEhaWjUvcEhlL2k0aUllUEhnZ2YvL2d3UU9SbFpVbFAyL2p4bzE2cjV1VmxTV3VYcjBxZjUrWW1DZ21UcHdvZXZUb0lmejgvRVJXVnBiWXNtV0xVS3ZWNHU3ZHUwSUlJZno5L2NYS2xTdWY2WE40RW1QSm55YmRRaUJKVWh4UTFQeHVhRFkyTmxpK2ZQbFRIZHVtVFJ0NXZubWdZc044R2piOGU1bHMzU0lmanlycktzMFFMbCsrREFEUWFyV3hpZ1ZoNG5SVEJEL2FHZlZ4bWpWckptL3JSclk4T3NLbCtESEY3ZHhac1FhUVdyVnFQZFg4OThPR0RRTlFjdXBrSFVtU29GYXJLeFFEUFR0RDVNOWh3NFpoeUpBaCtQZS8vdzBQRHc4MGF0U294Q0pleFc4WnJGMjdGaSsvL0RMQ3dzS1FucDZPUllzV1ljcVVLYkMzdDBkQVFBQ3NyS3owOG1kK2ZyN2NhbEQ4ZHNMdDI3ZGhhMnVMMk5oWS9QampqN2gvL3o1cTE2NHREOE8xc0xCQTc5NjljZTdjT2ZqNCtNRER3d012dmZRU0prK2VqTTZkTzZOcjE2NklqNCtIdmIwOTR1UGo4ZHBycjFYWlp3UVlULzQwNllKQXBWS2RGMExneXBVclNvZFM0NTAvZng0QW9GS3BmbFU0RkNKNkNvYkluMVpXVmdnSkNZR0ZoWVZjSUQ1cFVxbXJWNi9pNnRXcnNMVzFSZHUyYlJFVUZBUjNkM2ZzM3IwYjY5YXRnNGVIQnpadTNBaExTMHU5Z21EWHJsMFFRbUREaGcwNGMrWU0xcXhaQXdzTEMremZ2eC9ObXpmSFYxOTloUysvL0JMdDJyV0RFQUtIRGgzQ2xDbFRzR0xGQ3N5ZlB4OTkrdlJCMTY1ZFVhZE9IZnpuUC8vQjhlUEgwYTFiTjV3OWU3Yk0rVEVxaTdIa1Q1TmUvamc2T2pwRkNQRlhTa29LYnR5NG9YUTROZGJkdTNkMUhYT3V4OGJHM2xJNkhpSjZNa1BrejRTRUJLeFlzUUo1ZVhrWU4yNGNKaytlREFEeXhGbVBmbW0xV2l4YXRFanVOT3Z1N280cFU2Wmc2ZEtsOFBMeVFyTm16ZENyVnk5czNMZ1JRZ2dJSWVRaGkwbEpTWmc4ZVRLU2twTGtqdDBqUm96QTVjdVg4ZEpMTCtIenp6K0h0N2MzdnYzMlc5eS9meC9yMXEyRG01c2JkdXpZSVcrLzk5NTdTRXRMUTU4K2ZiQi8vMzZFaElUZ2hSZGVxTkkxWW93cGY1cDBRZkEvdXdHVU9rMHdHWWF1dWhWQ3NIV0F5TFJVYWY2MHNiR0J1N3M3QmcwYWhMbHo1K0xycjc4R1VQUkhjTisrZlhwZnVxbTJPM2Z1akw1OSs4cXY4Y3N2dnlBcUtrb2VudnJMTDc4Z0tDZ0lDUWtKY3V2QWpSczNNR25TSlBUcjF3OWFyUlpqeDQ3RjlldlhzWDc5ZXZUdjN4K3paczNDWDMvOWhhMWJ0eUl2THc4alI0N0UxMTkvRFkxR2c3Q3dNSVNGaFdIeDRzVXdOemVIcmEwdEdqWnNpSjQ5ZTJMNTh1V1lNR0ZDbFh3Mk9zYVVQMDM2bGdFQVNKSVVEbUJHVkZTVTBZM05yeWwwNDljbFNmcEY0VkNJcUJ5cU9uODJiTmdRbjN6eUNZQ2krLzMvL2U5L3k1d29TR2Y2OU9sNjMvZnAwd2V0VzdlR3ZiMDliRzF0WVdOamcrUEhqeU12TDArZStLcFpzMmJZdFdzWExDMHQwYUZEQjB5ZE9oVlJVVkdZT1hNbXJLeXM4TUVISDZCOSsvWUlEUTNGMUtsVE1YWHFWTnkvZngrdnZQSUtmSHg4TUhUb1VQend3dy93OGZHQlNxV0NWcXRGWm1hbUhIZFZNcWI4YWZJdEJLbXBxVWNCcEo4OWV4WVpHUlZhYkk2ZVFYWjJOZzRmUHF5YkdZMkwxeE9aa0tyT253a0pDUWdNRE1USEgzOE1aMmZuTW1mS2ZKeDY5ZXFoUzVjdWFOcTBLUW9LQ2xCUVVJQmV2WG9oTVRGUmJ4NExTMHRMSER4NEVJc1hMOGFrU1pOdzQ4WU4rUGo0WU1tU0pUaC8vcnc4LzRCS3BVS3RXclh3d2dzdjRQUFBQMGZIamgyeFlzVUtaR1ptSWk0dURocU5Cb3NXTFVKYVdocFdyRmlCaFFzWFB2Vnk1T1ZsYlBuVDVGc0lFaE1UYyszczdMWVVGQlI4dkd2WHJsS25RS1dxRXhrWnFadDJjMzkwZEhTSk5kZUp5SGhWZGY2OGR1MGFVbE5UTVdyVUtDeGR1bFJ2SWFGSFY5elVhclZQZkwwWk0yYmc0c1dMa0NRSnp6Ly92RHgzZ0k1YXJVYUhEaDFRcTFZdFJFVkZZZTNhdGZqenp6OHhaTWdRYk5teVJWNTJPVE16RTh1WEwwZDBkRFI2OSs2TlhidDI0Y0dEQjRpS2lzTEhIMzhNS3lzcnJGNjlHdGJXMXZEMTljWHMyYk9oVXFrd2RPalFTdmhVL21acytiTmFMUGJSdVhOblJ6TXpzNWlXTFZ0aTU4NmQxWEwxTG1Na2hJQzd1enN1WDc0TUljU2JzYTRQakZRQUFBUkhTVVJCVkxHeEplZStyWUYwWTk3THMvd3hWUjNkRk5EVmRYR2paNlZFL2p4MTZoUjY5T2lodCsvTW1UUG8xcTJiL1AzQWdRTkxuYVd5c0xBUVFvaFNsMnorNXB0dmNPREFBVmhaV2FGYnQyNTQ4ODAzMGJWclYxaFlsRnhSK05peFkramV2WHVKU2JsaVltTGc2T2lvOXpra0p5ZWpmdjM2bFRxVnNUSG16MnJ6QytMbzZIaFVrcVRlaXhjdmx0ZE5wNnAxOHVSSjNmM0JtSmlZR0M0Ni96OHNDSXdMQzRJbnF5NzVNeVVsQmRiVzFpYXhlcU14NWsrVDcwTlF6QUlBOFBQeks3NlVKRlVSalVhRDFhdFhBd0MwV3UzbkNvZERSTSttV3VUUEJnMGFtRVF4WUt6NXM5b1VCTEd4c2NjQTdFMUtTa0pBUUlEUzRWUjdJU0VoaUl1TGd4QWk2dHk1Yzd1VWpvZUlLbzc1MDdDTU5YOVdtNElBQURRYWpTZUFyQjkrK0FFWEwxNVVPcHhxNjhxVks3b2xibk8wV3Uwa3BlTWhvbWZIL0drWXhwdy9xMVZCY09IQ2hhdGFyWGFhUnFQQnJGbXppcThnUlpVa05UVVZNMmJNUUg1K1ByUmE3UmZuejUrL3BIUk1SUFRzbUQrcm5ySG56MnBWRUFEQXVYUG52Z01RY08vZVBVeWNPRkZlNjVxZVhVcEtDaVpQbm95Yk4yOENRTWk1YytkcS9NcUdSTlVKODJmVk1ZWDhXZTBLQWdDUUpHa0tnSjl1M3J3SkR3OFBuRGx6UnVtUVRON0ZpeGZoNGVHQitQaDRBRGlVbnA3dW9YUk1SRlQ1bUQ4cm42bmt6K284RE1kY3JWWi9EOEFEQUFZUEhvd1BQL3dRVFpvMFVUZ3MwNUtTa29MQXdFQ0VoSVJBQ0FFQVAwcVNOQ282T3RwMHV5SlhNUTQ3TkM0Y2RsZ2h6SitWd05UeVo3WC9CVkdyMVpNQUxBTmdLMGtTM25qakRiaTR1S0I5Ky9hd3Q3ZUhqWTFOcVJOYzFFU0ZoWVhJek14RVNrb0s0dUxpRUJrWmljT0hEK3RtRU1zU1F2akV4c2F1VURwT1k4ZUN3TGl3SUtnNDVzK25WeDN5WjQzNEJYRndjR2hvWm1iMkZZRFJraVE5cDNROEppWUhRSmhHby9uM2hRc1h1TWIwVTJCQllGeFlFRHdiNXM5bllsTDVzMGI5Z3JSdjM3Nk90YlcxdXlSSmJ3SndBR0FQb0M2cXdab09sYVJRQ1BFUXdIMEFGNFFReHdzTEN6ZGZ2SGp4Z2RLQm1SSVdCTWFGQlVIbFlQNThJcFBQbi93RklhcGtMQWlNQ3dzQ29xZFRMVWNaRUJFUlVmbXdJQ0FpSWlJV0JFUkVSTVNDZ0lpSWlNQ0NnS2dxWkFOQVptYW0wbkhVZU5uWjJick5YQ1hqSURJRkxBaUlLcGtRNGhJQVhMMTZWZWxRYWp6ZFhQeENpQVNGUXlFeWVpd0lpQ3JmOXdDd2JOa3l4TVhGSVNzclMrbDRhcHpzN0d6RXg4ZkQxOWRYdHl0VXlYaUlUQUhINVJKVlBndEhSOGQ5a2lTNUtCMElBUUJPNWVYbDlicDA2VksrMG9FUUdUTXpwUU1ncW9hMGQrN2MyZDY0Y2VOc1NaSWFBckFGWUtGMFVEVk1yaERpVHdEcjgvUHp4N01ZSUNJaUlpSWlJaUlpSWlJaUlpSWlJaUlpSWlJaUlpSWlJaUlpSWlJaUlpSWlJaUlpSWlJaUlpSWlJaUlpSWlJaUlpSWlJaUlpSWlJaUlpSWlJaUlpSWlJaUlpSWlJaUlpSWlJaUlpSWlJaUlpSWlJaUlpSWlJaUlpSWlJaUlpSWlJaUlpSWlJaUlpSWlJaUlpSWlJaUlpSWlJaUlpSWlJaUlpSWlJaUo2WnY4UHBKLzVDZ3RUSnJrQUFBQUFTVVZPUks1Q1lJST0iLAoJIlRoZW1lIiA6ICIiLAoJIlR5cGUiIDogImZsb3ciLAoJIlZlcnNpb24iIDogIiIKfQo="/>
    </extobj>
    <extobj name="ECB019B1-382A-4266-B25C-5B523AA43C14-12">
      <extobjdata type="ECB019B1-382A-4266-B25C-5B523AA43C14" data="ewoJIkZpbGVJZCIgOiAiMjIzNTIyODAzMDY1IiwKCSJHcm91cElkIiA6ICI2MDk3MzM3NDYiLAoJIkltYWdlIiA6ICJpVkJPUncwS0dnb0FBQUFOU1VoRVVnQUFBZ1FBQUFFUENBWUFBQUE5TGR6SUFBQUFDWEJJV1hNQUFBc1RBQUFMRXdFQW1wd1lBQUFnQUVsRVFWUjRuTzNkZVZ4VVZmOEg4TStaWVpkRlVCQlpWVlEwRkpnaFcyeTNzakxNeXJRMDBMTFNyTnpUc2l3elc4eXNMSjhlOXpUM241cGxhZlZrbW50bEFRSmlZaUJ1cUNBSXlBNHpjMzUvWEFaQlVKRnRGajd2MThzWDk5NjV5eGVjT2ZPOVo3a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zZMc0xVQVJCWkl3bllBSWdHOER5QU1BQ3RUQnRSaTFNRUlBbkFWd0NXQ3FEY3hQRVFtVDBtQkVTTnJDSVpXQS9nTVZQSFFnQ0E3UUFlWWxKQWRIVXFVd2RBWklXaUFUeUdHMjRBZHU4R2NuSUFLZm12T2YvbDVRRy8vdzcwNmdVQTl3S1laTnEzQkpINVl3MEJVU09Ud0Q0QXZiRjdOM0RISGFZT3AyVTdlQkRRYUFBZ1FTaE5OMFIwQlV3SWlCcVpCQW9BdEVKT0R0QzZ0YW5EYWRueTh3RlhWd0FvRm9DVHFjTWhNbWRNQ0lnYW1RU2tzaUJOSEFrQkFJUlN6QW1XZDBSWHhUNEVSRVJFeElTQWlJaUltQkFRRVJFUm1CQVFFUkVSbEFlb3RCZ1JFUkZPVXNvSHBaUjNDU0Z1QStBTG9BMEFXeE9IWmk1MFVzb0xBTTRJSWZZRDJGVllXUGhUY25KeXZxa0RJeUxUWXZsNVRSWmZmcmFJWHJjOWUvWjB0N1cxZlJYQUt3QmNUUjJQSlpGU0Zrb3BGeGtNaGxrSkNRbVpwbzdIRW5DVWdabmhLSU1HWWZsWmY1WldmbHI5QnlRaUltS1F3V0JZS0lSd0YwSWdQRHdjdDkxMkc3UmFMWHg5ZmRHNmRXdlkyTFNvaXBJcjB1bDB5TXZMdzltelp4RWJHNHY5Ky9majc3Ly9obFMrMkM0Q0dCY2JHN3ZjdEZHYVB5WUVab1lKUWIyeC9LdzdheWcvcmZrRG90WnF0WjhBR0FjQWQ5MTFGOGFORzRmQXdFQVRoMlZaenB3NWd5KysrQUxidG0wemJ2b3FOaloyRkFDZENjTXlhMHdJekF3VGd2cGcrZGtJTEszOHROWVBpSTFXcTEwTTRCa1hGeGU4OWRaYnVQZmVlMDBkazBYNzQ0OC9NRzNhTk9UazVBREFkMEtJd1RFeE1ad3NwaFpNQ013TUU0THJ4Zkt6a1ZsSytXbVZvd3cwR3Mwc0FNOTRlbnBpK2ZMbGZETTNnbHR1dVFVclY2NkVyNjh2QUR3cXBWeG82cGlJcVBHeC9HeDhsbEorV2wzR0hCNGVQbFNsVXExdTNibzFsaTlmRG45L2YxT0haRlV5TWpJd2ZQaHduRDkvSGdER3hNYkcvc2ZVTVprYjFoQ1lHZFlRMUJuTHo2Wmw3dVduVlgxQU5CcU5qeERpSDdWYTdUcHYzanpjZlBQTnBnN0pLaDA2ZEFqUFBmY2N5c3ZMQzNVNlhXaGlZdUl4VThka1RwZ1FtQmttQkhYQzhyTjVtSFA1YVZWTkJrS0l1UUJjbjNycUtiNlptMUNQSGozdzRvc3ZRZ2pSeXNiR1pwR3A0eUdpaG1QNTJUek11ZnkwbW93NU5EVDBaaHNibXovYXQyK1BUWnMyd2M3T3p0UWhXYlh5OG5JODlkUlRPSDc4T1BSNi9RUHg4ZkcvbURvbWM4RWFBalBER29Kcll2blp2TXkxL0xTYUdnSzFXajBEQUY1NDRRVyttWnVCcmEwdHhvNGRDK0RTMzU2SUxCUEx6K1pscnVXblZTUUVZV0ZoSVVLSUIzeDlmZkhJSTQrWU9wd1c0ODQ3NzBTblRwMEE0SmFJaUFqV01SSlpJSmFmcG1HTzVhZFZKQVJxdGZwNUFIajAwVWNoQkdzRm00c1FBdEhSMFFBQWc4RXczc1RoRUZFOXNQdzBEWE1zUHkwK0lRZ0pDYkdUVWc2enNiSEI0NDgvYnVwd1dwdytmZnJBMXRZV1FvaUhPblRvNEdEcWVJaW83bGgrbXBhNWxaOFdueERZMmRuZEtZVHcwR2cwYU4yNnRhbkRhWEdjbloxeDExMTNBWUNiaDRmSEFGUEhRMFIxeC9MVHRNeXQvTFQ0aEVCS2VUOEEzSGJiYmFZT3BjVzY1NTU3QUFCU3lvZE5IQW9SWFFlV242Wm5UdVdueFNjRVFvaitnTkpCZzB3akxDek11SGlIS2VNZ291dkQ4dFAwektuOHRPaUVJQ1FreEVNSTBkM0R3NE96Y0psUSsvYnQwYTVkT3dnaE9vU0dobnFaT2g0aXVqYVduK2JCbk1wUGkwNEliRzF0UXdHZ2MrZk9wZzZseFFzTkRRVUEyTmpZM0c3aVVJaW9EbGgrbWc5ektUOHRPaUVRUW5RRGdJNGRPNW82bEZwbFptWldXOC9LeW9MQllBQUFGQllXbWlLa0p0TzllM2ZqWW9RcDR5QXpwdGViT2dLcW9xbkxUMk5aUjlkbUx1V25WU1FFNWxqZGRmRGdRWXdlUGJweVhVcUo1NTkvSHIvOTlodmk0dUl3WXNRSTZIUzZHc2R0Mzc0ZFgzNzVaWTN0anovKytCVS9ZSC84OFVlTjlkemMzQWIrQnRlbllscFBTQ21EbXZYQzFxUnQyK2E1enJmZkFzYUVOQzhQZVB4eFFKbW5YZkhERDhCbDc2bDY4Zk9ydmw3MWMzcjVhOWZqenovcmZ5eFZhdXp5ODZHSEhxcTIvdkRERDEveHRldHg2TkFoQUVCUlVSRSsrK3d6bEplWDE5aW5xS2dJRVJFUktDb3FxdlVjczJmUGh2NnloRFE1T1JtUmtaRTRlL1pzamYyVGtwS3FsYmRaV1ZtWVAzOSt0VzNyMXExRGVucDZ2WDZueTVsTCtXbGp5b3MzbEpTeXF4QUNBUUVCVFhxZGdvSUNsSmFXMW1uZk5tM2FBQUQrNy8vK3IvS2hFd0N3Yjk4K2VIaDRWTTR0M3FOSER5UWtKRUNyMVZidUk2WEVraVZMTUhueTVCcm5QWEhpQk9RVm5vMy8zbnZ2WWN1V0xRQ1VEOFlISDN5QTFhdFgxKzJYYXlUdDJyVXpMamJ0ZjBZejBtZzA5d0xReGNYRjdRTlFNM3RyU25vOTBLcFZ6ZTBsSlplV2RUckF5UW00NFFabFBUa1pLQzRHMnJjSEx2MS9BRWVQQWxVTHl0OStBNzc4RXZqcEo4RE5EZkR5QWthUEJ0YXRBLzc5RjNqNmFlRDExNEZiYmdHV0x3ZWVmYlp1TWUvZkQ5eDZhODN0ano2cS9Nek9ybjE1OW14ZzJUSWxVVWxKQVl4VjJNYmxJMGNBYjIvZzNEbGwrOE1QQTFsWmRZdXBCYWp2KzdTcHlzOUpreVlCQUhKemMydGRIanQyTEw3Ly9udjg5dHR2T0hYcVZPVVV5OGJsVFpzMjRmNzc3OGUyYmRzcTk5K3hZd2ZVYWpYKyt1c3Z6Smd4QSsrOTkxNmQ0MW0zYmgwMmJOaUFwS1NreW0wUFBmUVFObXpZZ0x5OFBMeisrdXVWMjhlTUdZTWJiN3dSNjlldmg1T1RFMTU3N1RVQWdJZUhCOUxUMDdGMTYxYjA3OThmZS9mdXhlN2R1eHZ0MlEzbVVuNWFkRUlBb0QwQXRHM2lPNnRaczJiaHA1OStxdE8rTVRFeE9IMzZOQTRmUG94MzMzMFgwNlpOdytUSms3Rmt5UktjT0hFQ2taR1JsZnYrV1hHbk0zMzZkUFRxMVF0YnQyNUZwMDZkRUI0ZWp1UEhqMlBFaUJIVnpuMy8vZmRYVzkreFkwZU42Mi9jdUJHWm1aa1lNS0Rta05hVksxZFdacUtOemMzTnpiallwa2t1WUJvUENTRW1hVFNhQ3dEK0Q4Q20vUHo4UFNrcEtYWExEaHRDU3FDMDlOSUVTVG9kWUd0YmN6OGZIK0RnUVdYWmVOZXRWbC9hQmdBZE9sUS81cE5QZ0dIRGdHUEhnT0JnWmYyamo1UnJiTmdBdlA4K01HYU1zbTkwTlBEVVU5ZU90Mk5INEVyUHdIL25IZVhuNzcvWHZ1em5CM3o0b2ZLdmJWc2xBUUNxTDlQVjFQZDkyaVRsNThpUkl3RUFDUWtKdFM2M2E5Y09ZOGFNd1pneFk5Q25UeDlzMnJRSkFLb3QxOGJlM2g1ejVzekJVMDg5aFo5Ly9oa1BQdmpnVmVNd0dBeVlQMzgrdG0zYmhvMGJOMkxGaWhXWU5tMGFoQkFZTzNZc3VuZnZqZzBiTm1EdTNMbTQ0NDQ3MEt0WHI4cGozM3p6VGJ6d3dndElTMHVyVEFvQTROZGZmOFhLbFN0eDh1UkpCQVFFSUNvcUNvTUdEY0tnUVlQcTk4ZXFZQzdscDBVbkJFSUlid0J3ZDNkdjB1dTg5OTU3MTVXUnpwOC9IODg5OXh6Ky9QTlBaR1ZsNGNDQkEwaE1URVJNVEV6bFByZmVlaXQrLy8zM3l2WGMzRndzVzdZTWl4WXR3c3FWSzNINDhPRnFYL2dSRVJIWXRtMGIxR3AxNWJZQkF3WkFTbG1aQUl3YU5RcGJ0bXpCcmwyN1lHOXZYeTJtZnYzNndjYW02ZjY3WFYxZEFRQkNDR3RLQ0FBQVFnZ1BBS01CakhaMWRiMm8wV2cyU2ltL3ljek0zSG5tekpuYTZ5aXZ4NWd4eXQxNmR2YWx1K082ZmhHZU9RT0VoeXZMMmRuS1Q3MyswallBcU5xWHBYVnJ3UGcrcUxnRHEvVGYvMTVhbmpGRFNSQnljNVhaQWdjTkF1NitHM2p1T2FWVzRuSjYvYVdFb0ZzM29Ld015TWhRbGhjc1VJNU5TN3QwYk5YbHF2am8zSHE3M3ZkcFk1V2Zqei8rT0hRNkhiS3pzL0g0NDQvanpUZmZSRVJFQkg3NDRRYzRPQ2dQMzZ1NmZGa00xM1V0SHg4ZkxGbXlwRTRkSVZVcUZUcDI3SWhWcTFiaDVaZGZSbDVlSHA1NTVoa0FRR2xwS1hKemMvSHNzOCtpdkx3Y3g0NGRxNVlRMk5uWllmSGl4YkN6czhQVXFWTngvdng1OU8zYkZ3TUdETUQ2OWVzcmYrN2Z2NzlSYnJMTXBmeTA2SVFBUUNzQWNLcXRZREVSdlY2UEhUdDJJQzB0RFJrWkdmamdndzh3WThhTWE3N3h0MnpaZ3N6TVREejMzSFBJeTh2RHVuWHJybm10elpzM0l6NCtIbSsrK1NZMmI5Nk1kOTU1QjlIUjBkRHI5WGpycmJmd3pqdnZWQ1lRWldWbE5aS0V4bFRsdys3WVpCY3hENjVDaUJGQ2lCSGUzdDZGM3Q3ZTN4a01obzNGeGNYYms1T1Q4K3QxeG5uemdNUkVJRFJVcVNZSGxDL2pheEVDdU9NT1lQdDJaVDA2R2xpOEdManZQbVY1L255bE92Nk5OeTRkazVjSGxKZGZTZ3F1ZFg0QVVLbUF5Wk9CbVRPQmQ5OEZ4bzlYa3BpS1FneUFjazVqUW5Ea0NMQjBLVEI5K3FYRXhzWUc2TkdqNWpWT24xYXEvM3YwVUg3bml4Y3Y3WmVicXl3UEhYcnRXT2x5ZFhtZk5rcjV1V25USm56MzNYZFl1SEJoNVIxK3IxNjlhdjNTenNqSXdJNGRPekI0OEdEb2REb1VGaFppOE9EQkFJRDgvSHdNSGp6NGluZitCUVVGME9sMDhQTHlna3BWdCs1di9mcjFBNkIwOEw1YUxXOXRmUnlNc3o1MjdOZ1JuMzc2YVkyK0Z1bnA2Vml6WmcwKytlU1RPc1Z5TmVaU2ZscDZRdUFJb0ZtbTY2eExKejBIQndjNE9EamdsMTkrd1Y5Ly9ZWHQyN2ZEeDhjSC9mdjN4NG9WSzZvMUY1U1ZsVld1Zi9IRkZ4ZzRjQ0FHREJpQTExOS9IZEhSMFdqWHJoMzY5T2xUN2Z4Vm13eSsvUEpMZE8vZUhaczJiY0xGaXhjeFk4WU12UHp5eS9EMDlNVGl4WXZoNk9oWUxRbHA2b1RBOWxKMXRwMVdxNjI5czRQMWFRWGdhWlZLOVhTclZxMUtOQnJORmlubCt2ekVSTGhjYjQvNmpSdVZuNTkvRGd3ZkRqZzdYL3VZa0JEbFo3ZHVsN1o5OHcwUUVBRDg5UmR3OWl4dzAwMUtmNEs3N3daMjdsVE9YVjZ1dE1sZnlVY2ZLVFVCdzRkZjJuYkxMY0RXclVwVi8rdXZLODBOUzVkZWVyMjhIS2o2L3ZydU82WGZ3cGd4U3NJanhOV1RrRU9IbEJxTHp6NERmdnhSMmRhMnJiSWRxTm5zVVE4dDZIMTV1VnJmcDJqRThuUG56cDBvS1NuQjdObXpNV1hLRkFnaHF0Vm1YbTc5K3ZYNDg4OC9zWHIxYW56eHhSY0FsQ2FEOWV2WEExQnFBaTczN3J2dklpVWxCU2RPbk1DQkF3ZXdhdFVxZlAzMTE5WDJxVnJHQXBlYVZYTnljaXFiTEs1bHk1WXQrUHp6ejFGY1hJeHg0OFpodzRZTktDOHZ4MXR2dllXTWpBd01IandZR1JrWm1EQmhBblE2SGFLam95dmpycStxNVdlRFR0UkFscDRRQUxqK2FxZjZNSFlHdkpxUkkwZGkxS2hSc0xlM3g2SkZpL0Q1NTUralhidDJHRDE2TkZhc1dGSFo4UTlRbWd5cXJnUEFoZzBiWUd0cmk0RURCd0tvdlk5QVZXbHBhVWhMUzRPcnF5dUNnb0t3Y3VWS1JFVkY0WWNmZnNCLy8vdGZSRWRIWTlteVpiQ3pzMnZ5aEtDS0Zsbm5LNlZVVlZUWmV1dXY5LzFZVmdiOCtpdmc0YUZVdmQ5MEU3Qjc5N1h2NG8xMzMxbFpTdHYvNTU4clRRL1RwaWtkQTRjT3JYNFhEeWlkQkkzSFZKV1hwOVFrSEQ0TUdCTlA0NzVWM1hvcnNHdVgwbmt4S1FsWXZScVlNRUhwNzJCOGY2V2tLUDBkbkp5VW4rdlhLNTBYLy82NzV2bU03ZGVscGNEYmJ3T3padFgrdXhyN01adzVvL1NSb0hxcCtqNDFibXRvK1hucTFDblkyTmpBd2NFQk5qWTIyTFp0RzV5ZG5iRnExYW9hK3hwdmNzckt5akIvL255TU1mWlZ1VXpmdm4wQkFPZlBuNjlNTEdiUG5nMUFhVDRGZ09IRGgyTjRSZEphVkZTRU8rNjRBMXUyYkdsd2pVZGtaQ1FpSXlOeCsrMjNOMHIvZ090azB2TFRvaE1DS1dXSkVNSzV0TFMweVpzTnFyYi9YOHZjdVhQaDRlR0JuMzc2Q1ptWm1aZ3laY28xanpsMjdCZysrZVFUYURRYURCczJERTVPVGxpd1lNRVZoK3RzM2JvVk0yYk13TEJod3pCMzdseEVSVVdodExRVVU2ZE94ZGl4WStIbjU0Yzc3N3dUeTVZdHc4aVJJeUdsckhNMVczMVVHUXBVR2hzYlcwdjNlTXVqMFdqbUNDRW1YV1dYWWdDN0FIeW4wK25XSnlZbTVnQkFhK0NMNjdyUXdvVktOWDl5TWpCeEl0Qy92MUpOZjZtalVVMnhzVXB6UUVLQ01tUncwQ0NsNmNEWEYvamxGNlhwb0Y4L29LQkFHWFhRcGcyd1pBbFFTenN1eXN1VldvWXBVNVM3K2F1OVQ0NGVWWktQLy9zL3BRWmk0RUFsRWREcExwMzd3dytCRjE0QURoeFFtaG5zN0pUa3hOaXY0ZlRwbXNNT3Yvd1NHRFVLVUNaNlVmVHNDWHo2cWZJM0dUZE8rVHZaMlFGMXZOT3IrU2VMdGNwa3RiN3ZVNDFHODBGamxKL0xsaTNEWTQ4OWhxU2tKSXdlUFJxMnRyWjQ0NDAzTUdUSUVBQktNMEc3cXFOZW9OUVFEQnc0c1BMTEhWQWVrTFJxMVNwRVJVVmh6cHc1K09hYmIyQnJhOXNvUGZuZDNkMnhhTkdpSzc1K3JXR1JRNGNPclhXWXVKT1RFNWJYbGpoZnA2cmxaNE5QMWdBV25SQUFLQVRnWEZ4Y2JGYjlDSFE2SFR3OVBhSFQ2YW8rcC9xcVRRYk96czZJaW9wQ3AwNmQwS2xUcDhyMnFzek16QnJKU0s5ZXZhQlNxUkFXRm9iNzdyc1BjK2ZPQlFEOCtPT1AyTGR2SDNKemMvSFZWMStoc0xBUTJkblp1TysrKzVxOGRzQTRMRk5LV1hLTlhTMmFsTEpRQ0xIRFlEQjhVMTVlL2sxU1VsSkJnMDk2K0REdzNudktseUlBZE9taWZMbDM2Vkw3L3Q5L3I3ejJ4QlBLTXdNNmQxWnFGSGJ2VmtZWFBQcW8wcUVQVU83a3QyOEg5dTBEVnE1VStnTFVKaTlQNlVnNFkwYjE3Ym01U3YrR2I3OVZtaU9PSDFmTy85RkhTazJDamMybFp4bzRPaXJOQkttcGdMR0FOUTZkSEQxYVNUYnk4b0RiYnJzMENzSjRoemh4WXMyWWZ2dE5PZi9FaWNxeDgrWmQ4MDlKaWpxK1R4dGNmcGFVbE9EMDZkT1ZreU01T2lwTjRJTUdEY0tVS1ZOUVVGQ0FFU05HWU8zYXRRQXUzZVZIUlVYVk9OZWlSWXZRcTFjdlJFVkZZY3FVS1hXNmthcXJuSnljR3FPMnJzZTVjK2RxcmJHOWZPUlhmWmxMK1duUkNZRVFJZ05BdTV5Y25NcngvK2JnamFxZHVLcTRWcFBCSzYrOEFrQkpGdjc1NTU5cXlVUnRKa3lZVUczOW5udnVRY2VPSGVIcDZRbFhWMWM0T3p0ano1NDlLQzB0cmZ5Z05wV0xGeThhRjdPYjlFS21jUkhBcjFMS0RlZlBuOTk4K3ZUcDRrWTkrN3g1TlpzSE5teW9mcmRjMWJwMVNqTHd4Qk5LQjcvNGVHVzc4YTQ3S1VtNUN6Znk4d042OVZMK3ZmQkN6Zk9WbENoZjVyWDFrM252UGVWZnYzN0FXMjhCa1pFMWF4bXlzcFE3ZCtOMll4OEFJMk1ud1I0OWdKTW5nZng4b0h2M1MxWC9jK2NxdjBkdC9RVDArcHJiZi9rRjZOcTE1cjUwWGUvVHhpZy9IUndjS3ZzQUdCazdDUTRlUEJobno1NUZVVkVSQmc0Y1dGbjF2MmJOR2d3ZE9yUkdleitnREJXOGZQdVhYMzVaNjhPVGtwS1NrSnViVzZlWkdyLysrbXU4OHNvcmxjODJxT3F1dSs2Nll1MUJhbW9xVHAwNkJZUEJVRm5qMFJUTXBmeTA2SVFBd0ZrQW9WbFpXVTMyUEc2ZFRvZUNndXU3Q2N6T3pzWS8vL3lEdzRjUDQ5Q2hReGhhaDE3U3g0NGR3MisvL1lhWW1CZ2tKQ1NnUzVjdVdMWnMyWFZkdDNYcjFnaXZxSmE5Y09FQ3lzdkxjZWVkZCtMSEgzK3NVV1hYMlBMeThnQUFRZ2hyU2doK054Z01qNVdYbC8rWWxKUlUxbVJYdVR3Wk9IeFl1WnVQamIyMFRhVlNPdWJsNVNsZitGZTYwMjlzbzBZcGQvRlZteStNb3hTRVVKb0svdnRmSmRrd3V2eHU4OUFoNVhrS3ExY0RyNzJtakg3NDdqdWxPYURpb1RRQWxOcUh5OW5ZMUw2ZHFxcnYrN1JSeXMvTGh4T3VYNzhlVWtyODlOTlArT0tMTC9ER0cyOWc1ODZkbURoeFlyVnk2UEliSWtDcC9heHR1MUZabWZMclRaOCtIU2twS1pnK2ZmcFZZek4raVVzcFVWUlVWT3VYZWxGUkVkNnBlQ2JHazA4K2lVY2ZmUlFsSlNVb0t5dkRtREZqTUhQbVRLaFVxc3BhanFvYXE0YkFYTXBQaTA0SXBKUkhoUkFQbkRwMUNyZmNja3VUWENNbUpnWXZ2ZlRTZFIxejIyMjNvVzNidHJqaGhoc1FHUm1KTGwyNllNYU1HZFVlRnVUbDVWVzUvdXl6ejhMTnpRMFhMbHpBazA4K2lWbXpabFdPU3dWcXRtL1Y1Um5oRXlkT1JHSmlJb1FRYU5PbURkNTY2NjNyK2gydVY0YXhpaG80MWFRWGFrWnhjWEhmTlB0RmMzT1ZKL0dOSHEwOE5NaElwVktxNGQzZGxSNy9GWk9oSURQelV0dDgxZWNOWE9rNUJGVmxaQ2pQSlRoNXN2Wm5BZ0NBcDJmTmJldldBYzg4b3pRSGxKWXFveGkrKzY3MjQwK2VWSjVEc0htejhrVEZ2WHVWaHhpRmh3TkRoaWdkS2NlUEI2NVVuVnRiRFFHZ0RIOGNOcXoyWTFxWStyNVBtNkw4UEhmdUhEWnUzSWhkdTNhaFU2ZE9XTHAwS1h4OWZkRzFhMWRNblRvVmJtNXVHRHAwS0daYzNqUlZvYllhQWdCNDhjVVhFUmtaaWNURVJEZzVPU0VrSkFUdnZ2dnVOZnRGclYyN0ZsbFpXVmkwYUJINjlPbFQ2MGlEdSs2NnE4YVhmWEp5TWh3Y0hEQnIxaXlFaG9iQ1lEQlUxbncwQldzc1A1dGRlSGo0UzFxdFZzNmVQVnVhdS9Iang5ZnJ1RC8rK0tQR3RnTUhEbFJiZi9qaGgyczlWcWZUeWZMeThucGQ5M3F0V0xGQ2FyVmFxZEZvUGpUMSs4TFVwSEkvZlAxL3hMVnJsWitiTjB1cDA5WHRtSlNVUzh0cGFkVi8xclpQVmQyNlNXbGpJNld6czVUVHB0VTl6cUlpS1k4ZWxmTFFJU24vL1ZkS3ZiNzIvUllza0RJdlQ4cmx5NlU4ZDY3bTZ3YURsTHQyU1ptWldmZHIxMGZGLzRlcDN4Zm1wckhMejQwYk44cUNnZ0w1d3c4L3lPenM3QnF2R3d3R0dSTVRJeTljdU5DZzY5UjJmSGw1dVZ5OWVuV044azZuMDhscDA2Ykp0V3ZYU3YwVjNxZVRKMCt1ZFh0R1JrYmw4dGl4WTJ2ZFo4S0VDWFVOKzZyTXBmeTA2RjYzR28zbVhpSEVyN2ZjY2t1dEV3SlI4M256elRmeDg4OC9RNi9YUHhrZkg5K3dRYmtXcnZMTDV3cHpUMUF6cXhoV0p5eTh2R3RzTEQvTmg3bVVueFk5MjZGS3BZb0hnQlRqMDkzSVpPSXJPcmFwVktxOUpnNkZpT3FBNWFmNU1KZnkwNklUZ3BpWW1Dd3A1YjlaV1ZrNFhiVlhOVFdyek14TTR4U2lwK0xpNHM2WU9oNGl1amFXbitiQm5NcFBpMDRJS3Z3QUFIdjI3REYxSEMyV01idVZVckoyZ01peXNQdzBNWE1xUHkwK0lSQkNiQU9BZmZ2Mm1UcVVGbXZYcmwwQUFDSEVqOWZZbFlqTUNNdFAwek9uOHRQaUU0SUxGeTdzQkhEeDc3Ly9SbjUrL1NhYm8vb3JLaXJDamgwN2pFOUd1L0prNWtSa2RsaCttcGE1bFo4V254QWNQMzY4Qk1DcTh2SnliTjY4MmRUaHREaTdkdTB5UG5iejU1aVltQnB6cmhPUitXTDVhVnJtVm41YWZFSUFBSHE5ZmdtZ3pNc3RPZFNyMlVncHE4NW94Z2ZORTFrZ2xwK21ZWTdscDFVa0JQSHg4WEZTeWwwblRwekEvLzczUDFPSDAyTDg4Y2NmT0tKTXdSc2JGeGUzeTlUeEVOSDFZL2xwR3VaWWZscEZRbERoYlFCWXVIQmgxYWtrcVlub2REck1xNWg5em1Bd3ZHdmljSWlvWVZoK05pTnpMVCt0SmlHSWk0dmJEV0RyeVpNbnNYanhZbE9IWS9VMmJOaUE1T1JrU0NuM0hUeDRrSTJQUkJhTTVXZnpNdGZ5MDJvU0FnRFE2WFJqQUJSKy9mWFhTRXhNTkhVNFZpc2xKY1U0NVdteHdXQVlaZXA0aUtqaFdINDJEM011UDYwcUlVaElTRWd6R0F6amRUb2RKaytlWEhVR0tXb2tGeTVjd01TSkUxRldWZ2FEd1RBelBqNCt5ZFF4RVZIRHNmeHNldVplZmxwVlFnQUFCdzhlWEFKZzhmbno1L0hDQ3k4WUh3bEpqU0FyS3dzdnZ2Z2kwdFBUQVdERHdZTUhXL3pNaGtUV2hPVm4wN0dFOHRQcUVnSUFFRUs4RE9DNzlQUjBSRWRINDYrLy9qSjFTQll2TVRFUjBkSFJTRTFOQllEdEZ5OWVqRFoxVEVUVStGaCtOajVMS1QrdGVUcFFHNjFXK3hXQWFBQjQ1SkZITUhMa1NMUnYzOTdFWVZtV3JLd3NMRjI2RkJzMmJEQ09VZjVXQ1BGa1RFd011eUpmQWFjL05qT2MvcmcrV0g0MkFrc3JQNjMrQTZMVmFrY0JtQTNBVlFpQk8rNjRBL2ZlZXkrQ2c0UGg2ZWtKWjJkbjJOalltRHBNczZEWDYxRlFVSUNzckN3a0p5ZGoxNjVkMkxGakJ3d0dBd0FVU2ltbng4WEZmV0xxT00wZEV3SXp3NFNnM2xoKzFwMDFsSjh0NGdNU0docnFwVmFyUHdEd2xCQ2lsYW5qc1RERkFEYnBkTHJYRXhJU09FZHFIVEFoTUROTUNCcUU1V2VEV0ZUNTJhSStJTUhCd1M1T1RrNVJRb2k3QVlRQzhBVGdCb0FwcmtJdnBjd0RrQTBnUVVxNVI2L1hyMGhNVE13eGRXQ1doQW1CbVdGQzBDaFlmbDZUeFplZi9JQ1lBYTFXRzZIWDYxM2o0K04vTTNVczFIQk1DTXdNRXdLcm90Rm81Z2doSmtrcEo4WEZ4WDFxNm5pc2lWV09NckEwVXNwSFZDclZVRlBIUVVSRUxSZXJlc3lBRU9KcEthVURsRHNZM2xZU0VWR3pZdzJCaVdtMTJsQUFRVUlJMy9EdzhONm1qb2VJaUZvbUpnU20xOSs0d0dZRElpSXlGU1lFcHZlMGNVRksyYytVZ1ZDaktRSUFYTHhvNGpBSUJRWEdwUkpUaGtGa0NaZ1FtSkJXcSswT29MdHhYUWpSUWFQUjNHakNrS2h4S0JPV0hENXM0akFJeDQ4Ymw0NlpNQW9paThDRXdJUU1Cc1BEbDI4VFFqeGQyNzVrVWI0Q0FJd2RDeHc4Q09Ubm16aWNGcWlnQURoMENCZy8zcmhsb3luREliSUVIR1ZnUXJWOStWYzBHMHd3UVRqVWVKWUNlQUovL1hVdk5CcFR4MExBbndEZU4zVVFST2FPTlFRbUVoRVJFU1NFQ0w5OHV4Q2lhMFJFUkU5VHhFU05Rd0RsQUI0Q01CVkFBcFRIbDFMektnRndHTUM3QU80VVFKbUo0eUV5ZTZ3aE1CR0R3ZkN3RUxVL09NMWdNRHdONFBYbWpZZ2FVMFZTTUt2aUh4R1IyV01OZ1lrSUlhNDJ4REN5MlFJaElpSUNFd0tUQ0FrSkNRQnc4NVZlRjBLRWhJV0ZkVzNHa0lpSXFJVmpRbUFDOXZiMkQxMXJINVZLeGRFR1JFVFViTmlId0FSaVkyTVhBbGhvWE5kcXRiSmlPMmRqSXlJaWsyQU5BUkVSRVRFaElDSWlJaV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NREcxQUZRMDlCcXRkc0I5R25nYWJiR3hzWkdOa1k4UkVSazNsaERZTDBhbWd3UUVWRUx3aG9DS3hjYkd5dE1IUU1SRVprLzFoQVFFUkVSRXdJaUlpSmlrd0VSMVVLajBRUUtJZFpKS1RzWkRJWTc0dVBqajVvNkppSnFXcXdoSUtKcXdzTEMrZ0tJQTNDTEVNSkxyVmIvRlI0ZS9xaXA0eUtpcHNXRWdJaU0xQnFOWnBwYXJmNVpDT0VlRVJHQjNyMTdBNENyU3FYYXBORm9ab0cxaWtSV2l4OXVJa0pJU0lpSHZiMzkxd0FpVlNvVm5uLytlWXdjT1JJQXNHclZLc3liTjAvbzlmclhOQnJOemVYbDVVOGRPblFvdzdRUkUxRmpZdzBCVVFzWEhoNGVibWRuOXplQVNEYzNONVVnM3VFQUFCeEpTVVJCVk15ZE94ZWpSbzJDRUFKQ0NFUkhSMlBCZ2dWbzI3WXRoQkIzMjluWnhXbzBtbHROSFRjUk5TNG1CRVIxNTJUcUFCcWJWcXQ5UmdqeHB4Q2lZM0J3TUZhdlhvM2JicnV0dHYyd1pzMGFoSVdGQVlDUEVHS1hWcXQ5cGRrREpxSW13NFNBcnNXdWUvZnVjUUNjNjNwQXUzYnR4anM2T3ZwZWJSODNON2VCdnI2KzcxKytQU1FrNUFnQTlSV082VnZMZXR1Nnh0VzZkZXZIWFZ4Y2VsL3BkVWRIUno4SEI0ZU9BQkFXRnBZTEFNN096ajBBdEFmZ290Rm9jZ0E0MVBWNjVzelB6ODh4UER4OElZQmxRZ2k3QVFNRzRPdXZ2MGI3OXUydmVFeWJObTJ3YU5FaURCa3lCQUJzQWN6VGFEU3JRME5EV3pWVDJFVFVoSmdRRUFEQTNkMDlxbWZQbnFlci9xdlkva0JwYWVrcEFBVjFQWmRhcmZadTI3YnQxS3ZzSXRxM2IvOVdYbDdlL3k1L3dkN2VQaGhBclU5WDlQZjNYMVJsMWRuZjMzOEJBRjFkWXZMeThocnQ1K2MzeDJBd0ZGU3N2K3JvNkhoejFYMWF0V29WR1JBUXNMUnFuRDQrUGd1Y25aMkRXN1ZxZFhOcGFlbS9BRXJxY2oxenB0Rm9BajA5UFhlclZLcVJEZzRPZU91dHQvRDIyMi9EMXRiMm1zZmEyTmpnMVZkZnhZY2ZmZ2duSnljSUlZYXExZW9EWVdGaFhac2hkQ0pxUXV4VVNBQ0FuSnljVlRrNU9hdU02eHFOUmdjQTd1N3V3MTFjWE80MzNqRWJYYmh3NGF1c3JLeFBPM2Z1L0VmVjdiYTJ0cjdsNWVYcEFPRHA2Zm15Y2Rrb01USFJyMDJiTnRFbEpTV0hDd29LOXRuWjJYWHIxcTNiM3FyN2hJYUducXU2bnBDUVVLTVd3TnZiZTdTdHJhMXZhR2hveXVXdkhUMTZ0RmRKU1VsYXhXb3JmMy8vait6dDdUc2ZPblRvSmdCWkFHeExTMHZqTzNmdXZEa2pJK1Bqek16TVR3QWdLeXRyVWV2V3JSOTFjSEFJQkFCSFI4ZGVwYVdsUndvS0NuYjYrL3QvVmxCUXNQOGFmMGF6VnpHa2NKMFF3dDNIeHdlelo4OUc5Kzdkci9zOGZmdjJSZGV1WFRGcDBpUWNQMzc4aG9xaGljTVBIano0WGVOSFRVVE5nUWtCWFpHam82T2ZtNXRiWkZ4Y25BdUFjZ0FJRHc4dk9IandvQStBaTREeUJROUFiVzl2SDFSYVducFVvOUdVVkd5RFJxUFJKU1ltK3R2YjIzZXV1THNHZ0xidDJyV2Jldmp3NFh1OHZiMG5PVGs1OWFyNmhhL1ZhbVZDUW9JM3F0ejVoNFNFcEFBUXRyYTJ2aUVoSVNsbnpweDV4OFBEWTNoY1hGeHJBTVZWWSs3WnMrY3BJVVM1Y2IxejU4N3JYRjFkSTNVNjNmblEwTkFrZzhGUVlqQVlDdlY2Zlg1cGFlbGhUMC9QVVhaMmRnR25UNThlRnhJU2NoZ0Fnb0tDL3FkV3ExMDZkZXEwQWdCY1hWMGZkSGQzajVKU2x2Ym8wZU80U3FWeVVhbFU5cWRQbjU2UWxaVzF1TkgvOEUxRHJkRm9wZ29oM2dVZ2V2ZnVqUTgrK0FBdUxpNzFQbUdIRGgyd2N1Vkt2UFBPTzlpK2ZidHhhT0xzdUxpNGFhaGp6UTBSbVE4bUJIUkZiZHUyblFqQXhzN09McWlzck93SUFDOHBaVGtxa2dHamdJQ0EvOWphMnZxa3BxWU91UHdjam82T3ZwMDZkZnI1MUtsVFl5NWV2UGlqbDVmWDhJb3Y5ajFxdGRyajMzLy9EYjlXSEVsSlNaMWRYRng2QndZR3JrbEtTdW9jRUJDd0xDTWpZdzRBbThEQXdKVW5UcHg0RmhWZlFFSUkrK0xpNHNwcS9aU1VsR2VoVlBNWEJBUUVMQ3NyS3p0eTd0eTVqNnFjM3NYT3pzNjM0anJkN08zdGd3TUNBaGJZMmRsMXpNN09YbnZ1M0xsUDJyVnI5NEtOalUzYkkwZU8rQllWRlozeDl2WitXNjFXdTFwS01uQ2xJWVZDTkh6ZUt5Y25KM3owMFVjY21raGtCWmdRVUNWanZ3RUFFRUtvYlcxdEE3T3pzNzl5ZG5hKzdjS0ZDMGRjWFYyMXhjWEZpVldQOGZQeis5alIwVEVzT1RuNS90ck9XVnhjZlByZmYvK05EQTRPM3A2ZW5qNHVNek56UVdabTV0TE9uVHYvWDI1dTdwemk0dUpUb2FHaFdWV1BxZHBra0pLUzhrQlJVVkdNdTd2N1NMVmE3UjRZR1BqVitmUG4zelIrTVVzcEN3SElLbkhibzZMV29LSm1BUUJnWjJjWHFOZnJjL1I2L1IxdDJyUjV3ZGJXMXR0Z01CVHA5ZnFMQUNDbExNdk56ZjNlMmRuNXRoTW5Ub3pvMXEzYlh5VWxKUW5kdW5YYlVWaFl1Sytnb09BM1cxdmJIZ0RPT0RvNmh1VGw1ZjNjb0Q5Mk13a1BEdzhYUW13QzBOSE56UTB6Wjg2c2RSUkJReGlISm9hRWhHRHExS25JeXNveURrMThJaTR1N3ZkR3ZSZ1JrVFhUYXJWU3E5WEthKy9adE9jMDloc0FnTTZkTzI4SG9HcmR1dlZqblRwMStoWUEvUHo4WnZ2NituNVE1WkIyblRwMTJnQ2dzdDY1WGJ0MjQ0M0xYbDVlTHhtWEhSMGRid29JQ0ZobzNONjVjK2NmNmhxWG5aMWQ5K0RnNEQ5NzlPaHgzTXZMYTZLL3YvK25qbzZPdmlFaElhbjI5dlpCM2JwMWkwRkY3MytOUmxPSzZxTVVoSStQejd2QndjSDdLdUswYTlPbXpUTXVMaTYzMzNERERZZGF0V29WWnR6UHpjM3RDUUFxUHorL3p6MDhQQVpWYkc4TkFKNmVucS80K2ZsOURzQW1ORFEwMDhIQm9WTmQ0emNWclZiN2pFYWpLZFZxdFhMSWtDSHl6Smt6c3FsbFpXWEpaNTk5VmxhOC84bzROSkVhbTBham1hUFZhcVZHbzVsbzZsaXNEV3NJcUZZcEtTbjNBa0J1YnU0dkFRRUJpeHdjSERxNnU3c1BTVTFOcmZwTSs0eGp4NDRONnRtejUybVZTdFZLcFZLMTB1bDBtVjVlWHE4YWQvRHg4ZmtvSnlkbnc0a1RKMGFjUEhueWdKMmQzUTIrdnI2ZkZSUVU3QWtPRHY1VHI5Y1hwS1NrM0Z1MWRxS3F4TVRFZ0E0ZE9ueDE3dHk1ai8zOS9lZGtabVorQ3NBeEtDaG8zZG16WjE4dkxTMU52WGp4NGc4K1BqNnZuemx6WmdhVUVRcDZBTEMzdCs4U0dCaTRzTHk4UERNNU9YbWdwNmZuY0M4dnIzSDUrZmsvWldkbmJ6cCsvUGl3amgwN2Jzekx5L3YyOU9uVG4vbjUrYjNuNStmM1lVV2Zod2ZhdDI4L0V3Q1NrcEp1THlnbytMWjkrL1lIUzB0TFUwdExTOU5LU2txT05kWGZ2cUg4L1B3YzI3WnRPeGZBU0NFRUJnd1lnS2xUcDlacEZFRkRHWWNtenAwN0YydlhyalVPVGJ4VnI5ZVBURWhJS0d6eUFJaW8zcGdRVUswY0hCdzZsWlNVbkFCUW1KV1Z0YVJ6NTg0N3k4cktVb3VLaW1JdTM3ZWlFNkYzejU0OVk0NGRPL1pNWVdIaHI0QXloajh3TVBEYnMyZlB6akh1cTFhcjh6SXpNejhwS2lvNlhGcGFlcmlvcUNnWlVFWW54TWJHVm12VXJxaXhNQlFXRnU3THk4dmI2Ty92UHdjQTJyWnRHK1hxNnZxUWpZMU5XeTh2cjZscXRkclYxdGJXT3lzcmE0UEJZQ2dHQUh0Nys2Q3VYYnYrbHBHUjhYNnJWcTN1NmRteloweE9UczZHMU5UVSsyeHRiWDI3ZE9ueXpZVUxGMVluSlNWRitQdjd2eDhhR3BxWW5KeDhXNWN1WGY2WGxKVFVyYlMwTk5uSnlTa2lNREJ3T1lBTHhjWEZob3NYTC83bzcrLy9lVnBhMmlOTjlHZHZNSTFHRXdoZ294RGlSZ2NIQjB5ZVBCbVBQdHE4OHhJWmh5YUdob1ppNXN5WktDb3FHcXBXcThQRHdzSWU0NnlKUk9hTENRRmR6dDNQejIrcWg0Zkg4SVNFaERBQTU4ckt5azdZMmRrRjVPVGtiTHpLY2VkU1UxTWZEUW9LK3ZiMDZkT2pEUWFEbmIrLy84ZkhqeDhmVVZaV2R0aTRVM0Z4Y1hwNmV2b2JGYXYyTGk0dU4rYm41Kys3V2tEcDZlbXZWbDNQeXNyNnRyUzA5Si95OHZJekpTVWxGd0RrdWJ1N1I5clkyRGdhRElaQ0FDZ3RMVTFOVEV3TUFsRHE2T2dZSzZXYzR1cnEycTlEaHc2YkRBWkQ0Ymx6NTk2L2VQRmluTGUzOTR1blRwMmFjdXJVcVNrT0RnN3RDZ3NML3d3TURGeCs0Y0tGcGUzYXRadHk4dVRKRVFBTUFGUnF0ZG9OQUlRUVp2bHdvc1lhVXRoWU9EU1J5TEx3d1VRRUFIQndjT2dnaEZDRmhvWW1DeUZzRWhJU2JnQmdDQWdJV05hK2ZmdnB4NDRkZTh6TnplM0JUcDA2Zld0dmJ4OVUyem1LaW9yK3pzakkrS0JqeDQ3ZkJ3VUZiVGh6NXN6VWdvS0NuVlgzc2JPenU2RjkrL1p2ZHU3YytaZnc4UEJzSHgrZmorc1JibForZnY3ZWltcDdld0IyT1RrNVA5amIyM2NyS3lzN1ZXVy9VZzhQanljREF3TVhCZ1VGL1dacmF4dDA2dFNwRWFkUG4zN0syZG01ZDgrZVBZMjFIWG9BeFNVbEpjZlQwdEtHbDVTVS9PWHI2L3VwU3FWeWRYQndDQWRnR3hBUThKVmFyVzV6N05peHh3SUNBcGExYmR0MlpEM2liaXJWWmluczNiczMxcXhaWTlKa3dNZzROUEhlZSs4Rk9Hc2lrVm5qaDVJQUFQYjI5bDBMQ2dwMm5qaHhZbVJwYVdtS2o0L1B1NTZlbnVQejgvTzNKaVltaGdISXpNM04zZWJ2N3ovcmhodHVPSHo2OU9sSjU4K2YvNis5dlgxbkp5ZW5HMTFjWE81eWMzUHJWMXBhZWp3dExXMklqWTFObS9idDI3L3Y3ZTA5UFQ4L2YwZHhjZkhCNHVMaU5IdDcrelpxdGRvckt5dnJQeWtwS1U4Q3lESEdjSGsvQWlGRXJZOHdycXByMTY3Zk9Uczczd0pBbHBlWG56dHg0c1FMVlYrL2NPSEM3c0xDd2xpVlNsWFNxbFdyaDd5OXZkOTNjbklLejg3T1hwcVltQmdCSUxOaVY3ZUFnSURQWFYxZDc3NTQ4ZUwzOGZIeG5aMmRuYjJjblowZjZ0S2x5eThHZzZIdzZOR2ovUURrcDZXbFBkNmhRNGYxQUF4WldWbExHdmluYjVDbUhGTFlXRGcwa1lpb2pzeGxsRUZWcnE2dUR6ZzVPZDFZMjJzVmp4ZDJkblIwOUFzSkNmbTNVNmRPMzNoNWViM2s2T2dZY1BtK2pvNk90M2g3ZTc4ZEZCUzBwVk9uVG10eGhjY1N0MnJWNnI3THR6azdPL2VwdXQ2alI0L2pWd2pYQnNxejlXdnc4L1A3dUdmUG5xZERRa0tPK1B2Ny85ZlYxZlVCQUhhMTdldnU3dDRmdFV4ZzVPenNmT2ZsY1RzNk92cERxWjB3bWZEdzhIQ05Sbk5NcTlYS2UrNjVSKzdkdTdmSlJ4RTBWRXhNak96YnQ2OXhGRUk2WjAyazY4VlJCazNIZkc0aldqRGpGL2ZsbmVyTTdad1dxajJVZVJqeVRSMUlZOUpxdGM5SUtSY0tJZXlDZzRQeHlTZWZYSFZpSW5PU25aMk55Wk1uSXo0K0hsQ2VnRGt4TmpiMlB5WU9peXlFUnFPWkk0U1lKS1djRkJjWDk2bXA0N0VtN0VOQTF1NHNyQ2dacU04c2hlYUdzeVlTbVNjbUJFUVdvaUd6RkpvYnpwcElaSDZZRUJCWmdJb2hoWEZDaUJ0OWZIeXdaTW1TWm4rK1FGUG8yN2N2VnE1Y2lRNGRPa0FJWVJ5YWFQbS9HSkVGWWtKQVpON01ka2hoWStIUVJDTHp3SVNBeUV5RmhJUjRhTFhhNzRRUU0xVXFsUmc1Y2lTKytPS0xCazFaYks2TVF4UEhqeDhQdFZvdGhCQ3ZhVFNhYlQxNjlHaG42dGlJV2dvbUJFUm1LRHc4UE56T3p1NXZBSkZ1Ym02WU8zY3VSbzBhWlZiUEYyaHN4bGtURnl4WWdMWnQyMElJWVp3MWtVTVRpWm9CRXdJaU02UFZhcDhSUXZ3cGhPZ1lIQnlNMWF0WE4vcVV4ZVpNcTlWaXpabzFDQXNMQXdBZkljUXV6cHBJMVBUWVJtZmxHdmpBbzYyeHNiR1JqUllNWFpVcFp5azBONXcxa2FqNXNZYkFTa2twRDVnNkJxbzdheHBTMkZnNE5KR29lYkdHd0VyRnhjWGRiT29ZcUc3TWJaYkNoc2pQejRlenMzT0QranBJS1hIMjdGbjQrUGdBNEt5SlJNMkZOUVJFcGxPdklZVjc5dXpCd29VTDYzWEIxTlJVVEo4K0hWSldiMGxLU2txQ3dXQ29YTS9LeXNMOCtmT3JiVnUzYmgzUzA5TXIxMGVQSG8yeXNySnE1N243N3J0UlVGQlFyOWlNeXN2TDBiOS8vMnJiT0RTUnFPa3hJU0F5Z1lZTUtRd01ETVRhdFd0eDh1VEpHcThkUG53WWtaR1JpSXlNeEwzMzNvdVBQNzQwdTdUQllNQ3NXYk53NE1BQjdObXpwOXB4NjlldnI3YXZoNGNIMHRQVHNYWHJWZ0RBM3IxN3NYdjNibmg2ZWxidWMrREFBZWgwdXF2R1dsSlNndFRVMUd2K1RuWFJsRU1UZS9UbzRhL1Zha2MxUnB4RWxvclpOVkV6Q3c4UER4ZENiQUxRMGMzTkRUTm56cnppS0lKZXZYckJ5YW5HQkl5UVVpSTZPcnJhdHFLaUl2ejExMS80K09PUDRlSGhnZjM3OXlNcks2dnk5WVVMRjhMUjBSR0xGeS9HMkxGajBiTm5UN2k3dXdNQTNuenpUYnp3d2d0SVMwdkRhNis5Vm5uTXI3LytpcFVyVitMa3laTUlDQWhBVkZRVUJnMGFoRUdEQmwzejl5d3ZMOGRycjcwR2xVcUZ6ejc3REFhRG9jYnZXVlpXaHBpWW1HdWV5OGc0TkRFa0pBUlRwMDVGVmxhV2NXamlFM0Z4Y2IvWCtVUUFJaUlpZ2d3R3c4TkNpS0VBakUxczlhdDZJYklDVEFpSW10SDF6bEpvTUJpd1k4Y09uRHg1RWtWRlJRZ0pDUUVBbEphV1l2NzgrUmcvZmp3QVFLL1g0NmFiYmdLZ1ZPMzM3OThmT1RrNWFOMjZOUUJnNWNxVjJMWnRHNVl2WHc1WFYxZU1IRGtTNDhlUHgzLys4eCs0dUxqQXpzNE9peGN2aHAyZEhhWk9uWXJ6NTgramI5KytHREJnQU5hdlgxLzVjLy8rL2ZEMTliM203MWxjWEl6WFhuc05lcjBlbjM2cVRFaW5VcW13WU1FQ0JBY0h3OEhCQVJrWkdSZytmRGllZi81NUhEbHlwTVk1YnIvOWR1emR1L2RLZjBlc1diUEdPR3VpY1dqaU5XZE4xR3ExM1EwR1E2UVFZcWlVTXR5YW4rdEFkTDNZWkVEVURPbzdTK0hjdVhPaFVxbVFrWkdCTjk1NEE2Kzg4Z3FPSERtQ2twSVNyRm16cG5JL2xVcUZ1WFBuQWxEYS85M2QzWkdibXdzSEJ3Zk1uRGtUMzM3N0xSWXVYQWhYVjFjQXdJTVBQb2o3Nzc4Znc0WU53N2x6NXdBQWRuWjJBSUNPSFR0aTVjcVZTRTVPcmhaTGVubzYxcXhaQTI5djc4cHRmZnYyeGUyMzM0N2JiNzhkSDN6d0FRRGd6Smt6ZU82NTUrRG01b2JQUC84Yzl2YjJsZnZ2MnJVTGMrYk1BUUQ4ODg4L0NBa0p3WklsUzdCMzc5N0tmenQyN0FDQUt5WURSbldkTlZHcjFZWnF0ZG8zdFZydFlRQ0hWU3JWYkNGRStGVlBUdFFDTVQwMkE4Wm5CVWdwUHpGMUxOUmtlZ2toN3JTM3Q4ZVVLVk91YTJLaWZmdjJ3ZHZiRzRHQmdkaTRjU004UER3UUZoYUdKNTU0b2taZkFBQjQ2cW1uTUgvK2ZIejY2YWQ0OE1FSGtaQ1FBSzFXaTVrelo5YllkOHFVS2NqTHk4TVhYM3lCNHVKaWpCczNEaHMyYkVCNWVUbHNiVzBybXdxTVAzVTZIV3hzYkxCKy9YcEVSRVJnejU0OTFabzBJaUlpNE9ycWloRWpSdFJvMGdDVVpvUmh3NFpoMUtoUjJMMTdOM3IwNkFGZlgxOHNYNzRjOCtiTmc0Mk5EY3JLeW5EcnJiZGVWMVBDTDcvOGdoa3pacUNrcEFRQVlnR01sRkkrSW9SNEdrQlFuVTlFRmtOS09Ta3VMdTVUVThkaFRkaGtZQjZLQURnSklTYVpPaEJxR2xMS0dFQzVremZlcGRmVjJiTm44Zjc3N3lNb0tBaGp4b3hCMTY1ZGtaeWNERGMzdDFyM3o4N09SbFJVRkhKemMzSGd3QUg4NzMvL1ExbFpHYlpzMllKdDI3WWhJQ0FBd2NIQk9IcjBLQndkSGVIdjc0LysvZnZqOXR0dnIzUC9nS3VaTTJjT0lpSWlhbjNOMXRZV00yZk94Q3V2dkFLZFRvZng0OGVqVmF0VytQTExMekZ2M2p4TW1EQ2hYdGQwY1hHQldxMDJyanJxOVhwWGxVcmxJNlYwWUxPQVZTcVJVaWFhT2docnc0VEFEQmdNaHI1Q0NENDN3SXJwOWZxRmFyVjZlWEZ4OFJPVEowL0dzR0hEOFBMTEw4UEc1dG9md1NlZWVBS1BQUElJTm0zYVZGbXRuNXFhV2psTy8zTGJ0bTJyWE83WHJ4OEE0T21ubjhiMDZkT1JtWm1KNU9Sa0JBY0hZOFdLRllpTWpJUy92MytOY3d3ZE9yVFdFUVJPVGs1WXZuejVWZVB0MnZYcXp3M3EzTGt6SWlJaWtKYVdWcGtjVFo4K0hWRlJVWWlNakVSZ1lPQlZqNjlLcjlmanE2Kyt3b0lGQ3dBQVVzcWY4dkx5aGh3N2Rpd1B3RzhBUkhoNGVHK1ZTalZVU3RsUENOSGhhdWVMalkxbDlrQXRGaE1DTTNEdzRNRjlBUGFaT2c1cWNvTTBHczBrSWNTSEsxYXNzRDEwNkJCbXpacUZObTNhMUxwemNuSXlSbzRjV1czYi9QbnpBU2k5OHcwR0ErNjY2NjVxcjIvY3VCRXhNVEU0ZE9oUXRhcjgrKzY3RDcvODhnc0dEQmlBZDk1NUJ5KysrQ0xpNCtQeHpqdnYxSHJ0YytmT1ZiYmxWM1gvL2ZkZjhaY3JMeSt2ZGZ1c1diTXdZc1FJZUhsNUFRQlNVbEp3NE1BQitQajQ0TWNmZjBTL2Z2MFFGQlNFelpzM3c4dkxxOGF6RGE0a0x5OFBiNy85dHJHdmdRN0FlM0Z4Y1RNdTIwMVcvWHhwTkpvYmhSQlBWeVFIZk9JaFVSVk1DSWlhVVZ4YzNDZWhvYUVIYkd4czFzWEd4dm9NSFRvVXMyZlBOazdrVTAxd2NEQjI3ZHBWYlp1VUVvc1hMOGJDaFFzeGFkSWtQUG5razFXcnlyRjkrM1ljT25RSUVSRVJDQTBOeFpZdFd3QW9uZi9HakJtRDhlUEh3OTNkSFR0MzdvUldxNjFSUTVHYW1vcFRwMDdCWURBWU8rdGRVMkppSXI3Kyttc0VCZFhlVlAvOTk5OGpLaW9LZ1BJbFBtWEtGSXdiTnc0YWpRWXZ2ZlFTN3J6elRqZzdPMWNtREhXUm5KeU1TWk1tNGV6WnN3Q1FKYVVjRmhjWDk5TzFqb3VMaS9zYndOOEFKa1JFUlBRMEdBeFBBNGdVUW9UVStlSkVSRVNOcFVlUEh1M0N3OFAzYUxWYTJhdFhMN2wyN1ZwcE1CamtsZWoxZXJsMzcxNzU3TFBQeWllZmZGSnUzNzVkamg4L1h2YnIxMCt1WHIxYUZoY1gxemdtTFMxTkRoa3lwSEw5MzMvL3JWd2VOMjZjM0w5L2YrVjZjWEd4N05Xcmwzem9vWWZrMzMvL0xlKzU1NTVhNDdqdnZ2dWtsRkpldUhCQmFyVmFHUlVWSlFjTUdDRFhyVnNuQ3dzTDVVMDMzU1JQblRwVnVYOUtTb3JzM2J1MzFPdjFNaWNuUnc0Wk1rUis4TUVIbGE5djI3Wk5abVpteXZMeWNsbFVWQ1FOQm9OTVRFeVV2WHYzcnZYNkJvTkJidDY4V2Q1MDAwMVNxOVZLalVZVEV4RVJFZERRLzQrd3NMQ3VHbzNtOHRvRm9oYUZOUVJFSm5EbzBLRU1BUGVFaDRkL0RHRGN4eDkvTEJJU0VqQnQyclRLcXY0TEZ5NWc1ODZkaUkrUHgvNzkrK0h1N280aFE0YmdrVWNlZ1ZxdFJwOCtmWkNhbW9xbFM1ZGkrZkxsaUk2T1JuUjBORmF0V29XVksxZWlyS3dNNDhlUHg5aXhZM0hzMkxGcTE4L0l5TURSbzBlaFVxbXdaY3NXSkNjbnc4SEJBYk5telVKb2FDZ01CZ01HRHg1OHhmano4L01SR0JpSW9VT0g0b0VISG9CS3BZeGc3dCsvUDRZTUdWSTVLWk5PcDhQenp6OFBsVW9GbFVxRlhyMTZZZHk0Y1pYbnVlKysrd0FBcDArZnhvQUJBd0FvSFE5SGpCaFI0NW9sSlNXWU0yY092djMyV3dDUVVzcWxjWEZ4THdHb3ZhM2lPc1RIeHg4Rk1MMmg1eUVpSXFxM3NMQ3d3VnF0OXFKV3E1VURCdzZVYVdscFVrb3A4L1B6NWF1dnZpcVhMMTh1VTFKU3JsaDdJS1dVcWFtcGN2SGl4ZFh1cEs5WFJrWkc1ZkxZc1dOcjNXZkNoQW1WeTNxOS9ycXZjVFVsSlNXeXFLaW8xdk9tcDZmTHA1OStXbXExV3FuVmFnczBHczF6cHY1L0k3STI3RkZMWkFaQ1EwT0QxV3IxdDBLSTdrNU9UcGd4WXdiNjlPbGo2ckRNd3UrLy80NnBVNmNpUHo4ZlVzbzBnOEV3TUQ0K1BzN1VjUkZaRy9XMWR5R2lwcGFSa1pIdDVlVzFYQWpSVmFmVDNiQnQyemFVbEpUZ3hodHZyS3lPYjJuMGVqMldMbDJLZDk5OUYyVmxaY1loaGZjZk9YTGt1S2xqSTdKR3JDRWdNalBHb1lrQWJMVmE3VldISmxxcjJvWVV4c2JHc3RNZlVSTmlRa0JraGtKRFErK3dzYkZaQjhDbmJkdTJWeHlhYUkzcU82U1FpQnFHVFFaRVppZ2pJK05rbXpadFZnc2hiaWt1TGc3WXNtVUxYRnhjRUJJU0FtdDlGSytVRWovODhBTW1UcHlJaXhjdlFrb1pxMUtwK3NUR3h0WjlVZ01pcWpjbUJFUm1Lak16cy9EY3VYTXIyN1ZyNXdyZzV2Mzc5NHNUSjA3ZzFsdHZyUnpXWnkxS1NrcncwVWNmWWNHQ0JhZ1lJYkUwTGk3dXNiTm56K2FZT2phaWxzSTZieldJckV4WVdOaGd0VnE5QklCTHg0NGRNV2ZPSEhUbzBNSFVZVFdLTTJmT1lNcVVLZmpubjM4QW9GQktPUzR1TG02cHFlTWlhbWxZUTBCa0FUSXlNcEk4UFQwM0NTSHV6YzNOOWR5eVpRczZkT2lBamgwN21qcTBCdm45OTkveDBrc3ZJVDA5M1RpazhNR0RCdy8rYU9xNGlGb2lKZ1JFRnNLYWhpWnlTQ0dSK1dHVEFaRUZzdVNoaVJ4U1NHU2VtQkFRV1NoTEhKcklJWVZFNW90TkJrUVd5cEtHSm5KSUlaSDVZMEpBWk1Fc1lXZ2loeFFTV1FienVvMGdvbm96eDZHSkhGSklaRGxZUTBCa0pjeHRhQ0tIRkJKWkZpWUVSRmJFSElZbWNrZ2hrV1Zpa3dHUmxUTEYwRVFPS1NTeVhFd0lpS3hZY3c1TjVKQkNJc3ZHSmdNaUs5WWNReE01cEpESU9qQWhJTEp5VFRrMGtVTUtpYXdIbXd5SVdwREdISnJJSVlWRTFvVTFCRVF0U0dNTlRlU1FRaUxydzRTQXFJVnB5TkJFRGlra0lpS3lRaHFOWnBKV3F5M1Rhclh5K2VlZmwxbFpXZkpLY25OejVkaXhZNlZXcTVWYXJiWmNxOVZPTjNYOFJOUjQySWVBcUlXcnk5QkVEaWtrc241c01pQnE0YTQyTkJFQWh4UVN0UkNzSVNBaUk1dnc4UENQVlNyVk9BQ2lUNTgrY0hSMHhOYXRXd0hBT0tUd0pRRGxwZzJUaUpvQ0V3SWlxcWJxME1TS1RSeFNTTlFDTUNFZ29ocENRME9EYld4c05nSncwT3YxZytQajQrTk1IUk1SRVJFUkVSRVJFUkVSRVJFUkVSRVJFUkVSRVJFUkVSRVJFUkVSRVJFUkVSRVJFUkVSRVJFUkVSRVJFUkVSRVJFUkVSRVJFUkVSRVJFUkVSRVJFUkVSRVJFUkVSRVJFUkVSRVJFUkVSRVJFUkVSRVJFUkVSRVJFUkVSRVJFUkVSRVJFUkVSRVJFUkVSRVJFUkVSRVJFUkVSRVJFUkVSRVJFUkVSRVJFWm5VL3dPK29WUWczRnJpWndBQUFBQkpSVTVFcmtKZ2dnPT0iLAoJIlRoZW1lIiA6ICIiLAoJIlR5cGUiIDogImZsb3ciLAoJIlZlcnNpb24iIDogIjIiCn0K"/>
    </extobj>
    <extobj name="ECB019B1-382A-4266-B25C-5B523AA43C14-13">
      <extobjdata type="ECB019B1-382A-4266-B25C-5B523AA43C14" data="ewoJIkZpbGVJZCIgOiAiMjIzNTIyODAzMDY1IiwKCSJHcm91cElkIiA6ICI2MDk3MzM3NDYiLAoJIkltYWdlIiA6ICJpVkJPUncwS0dnb0FBQUFOU1VoRVVnQUFBZ1FBQUFFUENBWUFBQUE5TGR6SUFBQUFDWEJJV1hNQUFBc1RBQUFMRXdFQW1wd1lBQUFnQUVsRVFWUjRuTzNkZVZ4VVZmOEg4TStaWVpkRlVCQlpWVlEwRkpnaFcyeTNzakxNeXJRMDBMTFNyTnpUc2l3elc4eXNMSjhlOXpUM241cGxhZlZrbW50bEFRSmlZaUJ1cUNBSXlBNHpjMzUvWEFaQlVKRnRGajd2MThzWDk5NjV5eGVjT2ZPOVo3a0hJQ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zZMc0xVQVJCWkl3bllBSWdHOER5QU1BQ3RUQnRSaTFNRUlBbkFWd0NXQ3FEY3hQRVFtVDBtQkVTTnJDSVpXQS9nTVZQSFFnQ0E3UUFlWWxKQWRIVXFVd2RBWklXaUFUeUdHMjRBZHU4R2NuSUFLZm12T2YvbDVRRy8vdzcwNmdVQTl3S1laTnEzQkpINVl3MEJVU09Ud0Q0QXZiRjdOM0RISGFZT3AyVTdlQkRRYUFBZ1FTaE5OMFIwQlV3SWlCcVpCQW9BdEVKT0R0QzZ0YW5EYWRueTh3RlhWd0FvRm9DVHFjTWhNbWRNQ0lnYW1RU2tzaUJOSEFrQkFJUlN6QW1XZDBSWHhUNEVSRVJFeElTQWlJaUltQkFRRVJFUm1CQVFFUkVSbEFlb3RCZ1JFUkZPVXNvSHBaUjNDU0Z1QStBTG9BMEFXeE9IWmk1MFVzb0xBTTRJSWZZRDJGVllXUGhUY25KeXZxa0RJeUxUWXZsNVRSWmZmcmFJWHJjOWUvWjB0N1cxZlJYQUt3QmNUUjJQSlpGU0Zrb3BGeGtNaGxrSkNRbVpwbzdIRW5DVWdabmhLSU1HWWZsWmY1WldmbHI5QnlRaUltS1F3V0JZS0lSd0YwSWdQRHdjdDkxMkc3UmFMWHg5ZmRHNmRXdlkyTFNvaXBJcjB1bDB5TXZMdzltelp4RWJHNHY5Ky9majc3Ly9obFMrMkM0Q0dCY2JHN3ZjdEZHYVB5WUVab1lKUWIyeC9LdzdheWcvcmZrRG90WnF0WjhBR0FjQWQ5MTFGOGFORzRmQXdFQVRoMlZaenB3NWd5KysrQUxidG0wemJ2b3FOaloyRkFDZENjTXlhMHdJekF3VGd2cGcrZGtJTEszOHROWVBpSTFXcTEwTTRCa1hGeGU4OWRaYnVQZmVlMDBkazBYNzQ0OC9NRzNhTk9UazVBREFkMEtJd1RFeE1ad3NwaFpNQ013TUU0THJ4Zkt6a1ZsSytXbVZvd3cwR3Mwc0FNOTRlbnBpK2ZMbGZETTNnbHR1dVFVclY2NkVyNjh2QUR3cXBWeG82cGlJcVBHeC9HeDhsbEorV2wzR0hCNGVQbFNsVXExdTNibzFsaTlmRG45L2YxT0haRlV5TWpJd2ZQaHduRDkvSGdER3hNYkcvc2ZVTVprYjFoQ1lHZFlRMUJuTHo2Wmw3dVduVlgxQU5CcU5qeERpSDdWYTdUcHYzanpjZlBQTnBnN0pLaDA2ZEFqUFBmY2N5c3ZMQzNVNlhXaGlZdUl4VThka1RwZ1FtQmttQkhYQzhyTjVtSFA1YVZWTkJrS0l1UUJjbjNycUtiNlptMUNQSGozdzRvc3ZRZ2pSeXNiR1pwR3A0eUdpaG1QNTJUek11ZnkwbW93NU5EVDBaaHNibXovYXQyK1BUWnMyd2M3T3p0UWhXYlh5OG5JODlkUlRPSDc4T1BSNi9RUHg4ZkcvbURvbWM4RWFBalBER29Kcll2blp2TXkxL0xTYUdnSzFXajBEQUY1NDRRVyttWnVCcmEwdHhvNGRDK0RTMzU2SUxCUEx6K1pscnVXblZTUUVZV0ZoSVVLSUIzeDlmZkhJSTQrWU9wd1c0ODQ3NzBTblRwMEE0SmFJaUFqV01SSlpJSmFmcG1HTzVhZFZKQVJxdGZwNUFIajAwVWNoQkdzRm00c1FBdEhSMFFBQWc4RXczc1RoRUZFOXNQdzBEWE1zUHkwK0lRZ0pDYkdUVWc2enNiSEI0NDgvYnVwd1dwdytmZnJBMXRZV1FvaUhPblRvNEdEcWVJaW83bGgrbXBhNWxaOFdueERZMmRuZEtZVHcwR2cwYU4yNnRhbkRhWEdjbloxeDExMTNBWUNiaDRmSEFGUEhRMFIxeC9MVHRNeXQvTFQ0aEVCS2VUOEEzSGJiYmFZT3BjVzY1NTU3QUFCU3lvZE5IQW9SWFFlV242Wm5UdVdueFNjRVFvaitnTkpCZzB3akxDek11SGlIS2VNZ291dkQ4dFAwektuOHRPaUVJQ1FreEVNSTBkM0R3NE96Y0psUSsvYnQwYTVkT3dnaE9vU0dobnFaT2g0aXVqYVduK2JCbk1wUGkwNEliRzF0UXdHZ2MrZk9wZzZseFFzTkRRVUEyTmpZM0c3aVVJaW9EbGgrbWc5ektUOHRPaUVRUW5RRGdJNGRPNW82bEZwbFptWldXOC9LeW9MQllBQUFGQllXbWlLa0p0TzllM2ZqWW9RcDR5QXpwdGViT2dLcW9xbkxUMk5aUjlkbUx1V25WU1FFNWxqZGRmRGdRWXdlUGJweVhVcUo1NTkvSHIvOTlodmk0dUl3WXNRSTZIUzZHc2R0Mzc0ZFgzNzVaWTN0anovKytCVS9ZSC84OFVlTjlkemMzQWIrQnRlbllscFBTQ21EbXZYQzFxUnQyK2E1enJmZkFzYUVOQzhQZVB4eFFKbW5YZkhERDhCbDc2bDY4Zk9ydmw3MWMzcjVhOWZqenovcmZ5eFZhdXp5ODZHSEhxcTIvdkRERDEveHRldHg2TkFoQUVCUlVSRSsrK3d6bEplWDE5aW5xS2dJRVJFUktDb3FxdlVjczJmUGh2NnloRFE1T1JtUmtaRTRlL1pzamYyVGtwS3FsYmRaV1ZtWVAzOSt0VzNyMXExRGVucDZ2WDZueTVsTCtXbGp5b3MzbEpTeXF4QUNBUUVCVFhxZGdvSUNsSmFXMW1uZk5tM2FBQUQrNy8vK3IvS2hFd0N3Yjk4K2VIaDRWTTR0M3FOSER5UWtKRUNyMVZidUk2WEVraVZMTUhueTVCcm5QWEhpQk9RVm5vMy8zbnZ2WWN1V0xRQ1VEOFlISDN5QTFhdFgxKzJYYXlUdDJyVXpMamJ0ZjBZejBtZzA5d0xReGNYRjdRTlFNM3RyU25vOTBLcFZ6ZTBsSlplV2RUckF5UW00NFFabFBUa1pLQzRHMnJjSEx2MS9BRWVQQWxVTHl0OStBNzc4RXZqcEo4RE5EZkR5QWthUEJ0YXRBLzc5RjNqNmFlRDExNEZiYmdHV0x3ZWVmYlp1TWUvZkQ5eDZhODN0ano2cS9Nek9ybjE1OW14ZzJUSWxVVWxKQVl4VjJNYmxJMGNBYjIvZzNEbGwrOE1QQTFsWmRZdXBCYWp2KzdTcHlzOUpreVlCQUhKemMydGRIanQyTEw3Ly9udjg5dHR2T0hYcVZPVVV5OGJsVFpzMjRmNzc3OGUyYmRzcTk5K3hZd2ZVYWpYKyt1c3Z6Smd4QSsrOTkxNmQ0MW0zYmgwMmJOaUFwS1NreW0wUFBmUVFObXpZZ0x5OFBMeisrdXVWMjhlTUdZTWJiN3dSNjlldmg1T1RFMTU3N1RVQWdJZUhCOUxUMDdGMTYxYjA3OThmZS9mdXhlN2R1eHZ0MlEzbVVuNWFkRUlBb0QwQXRHM2lPNnRaczJiaHA1OStxdE8rTVRFeE9IMzZOQTRmUG94MzMzMFgwNlpOdytUSms3Rmt5UktjT0hFQ2taR1JsZnYrV1hHbk0zMzZkUFRxMVF0YnQyNUZwMDZkRUI0ZWp1UEhqMlBFaUJIVnpuMy8vZmRYVzkreFkwZU42Mi9jdUJHWm1aa1lNS0Rta05hVksxZFdacUtOemMzTnpiallwa2t1WUJvUENTRW1hVFNhQ3dEK0Q4Q20vUHo4UFNrcEtYWExEaHRDU3FDMDlOSUVTVG9kWUd0YmN6OGZIK0RnUVdYWmVOZXRWbC9hQmdBZE9sUS81cE5QZ0dIRGdHUEhnT0JnWmYyamo1UnJiTmdBdlA4K01HYU1zbTkwTlBEVVU5ZU90Mk5INEVyUHdIL25IZVhuNzcvWHZ1em5CM3o0b2ZLdmJWc2xBUUNxTDlQVjFQZDkyaVRsNThpUkl3RUFDUWtKdFM2M2E5Y09ZOGFNd1pneFk5Q25UeDlzMnJRSkFLb3QxOGJlM2g1ejVzekJVMDg5aFo5Ly9oa1BQdmpnVmVNd0dBeVlQMzgrdG0zYmhvMGJOMkxGaWhXWU5tMGFoQkFZTzNZc3VuZnZqZzBiTm1EdTNMbTQ0NDQ3MEt0WHI4cGozM3p6VGJ6d3dndElTMHVyVEFvQTROZGZmOFhLbFN0eDh1UkpCQVFFSUNvcUNvTUdEY0tnUVlQcTk4ZXFZQzdscDBVbkJFSUlid0J3ZDNkdjB1dTg5OTU3MTVXUnpwOC9IODg5OXh6Ky9QTlBaR1ZsNGNDQkEwaE1URVJNVEV6bFByZmVlaXQrLy8zM3l2WGMzRndzVzdZTWl4WXR3c3FWSzNINDhPRnFYL2dSRVJIWXRtMGIxR3AxNWJZQkF3WkFTbG1aQUl3YU5RcGJ0bXpCcmwyN1lHOXZYeTJtZnYzNndjYW02ZjY3WFYxZEFRQkNDR3RLQ0FBQVFnZ1BBS01CakhaMWRiMm8wV2cyU2ltL3ljek0zSG5tekpuYTZ5aXZ4NWd4eXQxNmR2YWx1K082ZmhHZU9RT0VoeXZMMmRuS1Q3MyswallBcU5xWHBYVnJ3UGcrcUxnRHEvVGYvMTVhbmpGRFNSQnljNVhaQWdjTkF1NitHM2p1T2FWVzRuSjYvYVdFb0ZzM29Ld015TWhRbGhjc1VJNU5TN3QwYk5YbHF2am8zSHE3M3ZkcFk1V2Zqei8rT0hRNkhiS3pzL0g0NDQvanpUZmZSRVJFQkg3NDRRYzRPQ2dQMzZ1NmZGa00xM1V0SHg4ZkxGbXlwRTRkSVZVcUZUcDI3SWhWcTFiaDVaZGZSbDVlSHA1NTVoa0FRR2xwS1hKemMvSHNzOCtpdkx3Y3g0NGRxNVlRMk5uWllmSGl4YkN6czhQVXFWTngvdng1OU8zYkZ3TUdETUQ2OWVzcmYrN2Z2NzlSYnJMTXBmeTA2SVFBUUNzQWNLcXRZREVSdlY2UEhUdDJJQzB0RFJrWkdmamdndzh3WThhTWE3N3h0MnpaZ3N6TVREejMzSFBJeTh2RHVuWHJybm10elpzM0l6NCtIbSsrK1NZMmI5Nk1kOTU1QjlIUjBkRHI5WGpycmJmd3pqdnZWQ1lRWldWbE5aS0V4bFRsdys3WVpCY3hENjVDaUJGQ2lCSGUzdDZGM3Q3ZTN4a01obzNGeGNYYms1T1Q4K3QxeG5uemdNUkVJRFJVcVNZSGxDL2pheEVDdU9NT1lQdDJaVDA2R2xpOEdManZQbVY1L255bE92Nk5OeTRkazVjSGxKZGZTZ3F1ZFg0QVVLbUF5Wk9CbVRPQmQ5OEZ4bzlYa3BpS1FneUFjazVqUW5Ea0NMQjBLVEI5K3FYRXhzWUc2TkdqNWpWT24xYXEvM3YwVUg3bml4Y3Y3WmVicXl3UEhYcnRXT2x5ZFhtZk5rcjV1V25USm56MzNYZFl1SEJoNVIxK3IxNjlhdjNTenNqSXdJNGRPekI0OEdEb2REb1VGaFppOE9EQkFJRDgvSHdNSGp6NGluZitCUVVGME9sMDhQTHlna3BWdCs1di9mcjFBNkIwOEw1YUxXOXRmUnlNc3o1MjdOZ1JuMzc2YVkyK0Z1bnA2Vml6WmcwKytlU1RPc1Z5TmVaU2ZscDZRdUFJb0ZtbTY2eExKejBIQndjNE9EamdsMTkrd1Y5Ly9ZWHQyN2ZEeDhjSC9mdjN4NG9WSzZvMUY1U1ZsVld1Zi9IRkZ4ZzRjQ0FHREJpQTExOS9IZEhSMFdqWHJoMzY5T2xUN2Z4Vm13eSsvUEpMZE8vZUhaczJiY0xGaXhjeFk4WU12UHp5eS9EMDlNVGl4WXZoNk9oWUxRbHA2b1RBOWxKMXRwMVdxNjI5czRQMWFRWGdhWlZLOVhTclZxMUtOQnJORmlubCt2ekVSTGhjYjQvNmpSdVZuNTkvRGd3ZkRqZzdYL3VZa0JEbFo3ZHVsN1o5OHcwUUVBRDg5UmR3OWl4dzAwMUtmNEs3N3daMjdsVE9YVjZ1dE1sZnlVY2ZLVFVCdzRkZjJuYkxMY0RXclVwVi8rdXZLODBOUzVkZWVyMjhIS2o2L3ZydU82WGZ3cGd4U3NJanhOV1RrRU9IbEJxTHp6NERmdnhSMmRhMnJiSWRxTm5zVVE4dDZIMTV1VnJmcDJqRThuUG56cDBvS1NuQjdObXpNV1hLRkFnaHF0Vm1YbTc5K3ZYNDg4OC9zWHIxYW56eHhSY0FsQ2FEOWV2WEExQnFBaTczN3J2dklpVWxCU2RPbk1DQkF3ZXdhdFVxZlAzMTE5WDJxVnJHQXBlYVZYTnljaXFiTEs1bHk1WXQrUHp6ejFGY1hJeHg0OFpodzRZTktDOHZ4MXR2dllXTWpBd01IandZR1JrWm1EQmhBblE2SGFLam95dmpycStxNVdlRFR0UkFscDRRQUxqK2FxZjZNSFlHdkpxUkkwZGkxS2hSc0xlM3g2SkZpL0Q1NTUralhidDJHRDE2TkZhc1dGSFo4UTlRbWd5cXJnUEFoZzBiWUd0cmk0RURCd0tvdlk5QVZXbHBhVWhMUzRPcnF5dUNnb0t3Y3VWS1JFVkY0WWNmZnNCLy8vdGZSRWRIWTlteVpiQ3pzMnZ5aEtDS0Zsbm5LNlZVVlZUWmV1dXY5LzFZVmdiOCtpdmc0YUZVdmQ5MEU3Qjc5N1h2NG8xMzMxbFpTdHYvNTU4clRRL1RwaWtkQTRjT3JYNFhEeWlkQkkzSFZKV1hwOVFrSEQ0TUdCTlA0NzVWM1hvcnNHdVgwbmt4S1FsWXZScVlNRUhwNzJCOGY2V2tLUDBkbkp5VW4rdlhLNTBYLy82NzV2bU03ZGVscGNEYmJ3T3padFgrdXhyN01adzVvL1NSb0hxcCtqNDFibXRvK1hucTFDblkyTmpBd2NFQk5qWTIyTFp0RzV5ZG5iRnExYW9hK3hwdmNzckt5akIvL255TU1mWlZ1VXpmdm4wQkFPZlBuNjlNTEdiUG5nMUFhVDRGZ09IRGgyTjRSZEphVkZTRU8rNjRBMXUyYkdsd2pVZGtaQ1FpSXlOeCsrMjNOMHIvZ090azB2TFRvaE1DS1dXSkVNSzV0TFMweVpzTnFyYi9YOHZjdVhQaDRlR0JuMzc2Q1ptWm1aZ3laY28xanpsMjdCZysrZVFUYURRYURCczJERTVPVGxpd1lNRVZoK3RzM2JvVk0yYk13TEJod3pCMzdseEVSVVdodExRVVU2ZE94ZGl4WStIbjU0Yzc3N3dUeTVZdHc4aVJJeUdsckhNMVczMVVHUXBVR2hzYlcwdjNlTXVqMFdqbUNDRW1YV1dYWWdDN0FIeW4wK25XSnlZbTVnQkFhK0NMNjdyUXdvVktOWDl5TWpCeEl0Qy92MUpOZjZtalVVMnhzVXB6UUVLQ01tUncwQ0NsNmNEWEYvamxGNlhwb0Y4L29LQkFHWFhRcGcyd1pBbFFTenN1eXN1VldvWXBVNVM3K2F1OVQ0NGVWWktQLy9zL3BRWmk0RUFsRWREcExwMzd3dytCRjE0QURoeFFtaG5zN0pUa3hOaXY0ZlRwbXNNT3Yvd1NHRFVLVUNaNlVmVHNDWHo2cWZJM0dUZE8rVHZaMlFGMXZOT3IrU2VMdGNwa3RiN3ZVNDFHODBGamxKL0xsaTNEWTQ4OWhxU2tKSXdlUFJxMnRyWjQ0NDAzTUdUSUVBQktNMEc3cXFOZW9OUVFEQnc0c1BMTEhWQWVrTFJxMVNwRVJVVmh6cHc1K09hYmIyQnJhOXNvUGZuZDNkMnhhTkdpSzc1K3JXR1JRNGNPclhXWXVKT1RFNWJYbGpoZnA2cmxaNE5QMWdBV25SQUFLQVRnWEZ4Y2JGYjlDSFE2SFR3OVBhSFQ2YW8rcC9xcVRRYk96czZJaW9wQ3AwNmQwS2xUcDhyMnFzek16QnJKU0s5ZXZhQlNxUkFXRm9iNzdyc1BjK2ZPQlFEOCtPT1AyTGR2SDNKemMvSFZWMStoc0xBUTJkblp1TysrKzVxOGRzQTRMRk5LV1hLTlhTMmFsTEpRQ0xIRFlEQjhVMTVlL2sxU1VsSkJnMDk2K0REdzNudktseUlBZE9taWZMbDM2Vkw3L3Q5L3I3ejJ4QlBLTXdNNmQxWnFGSGJ2VmtZWFBQcW8wcUVQVU83a3QyOEg5dTBEVnE1VStnTFVKaTlQNlVnNFkwYjE3Ym01U3YrR2I3OVZtaU9PSDFmTy85RkhTazJDamMybFp4bzRPaXJOQkttcGdMR0FOUTZkSEQxYVNUYnk4b0RiYnJzMENzSjRoemh4WXMyWWZ2dE5PZi9FaWNxeDgrWmQ4MDlKaWpxK1R4dGNmcGFVbE9EMDZkT1ZreU01T2lwTjRJTUdEY0tVS1ZOUVVGQ0FFU05HWU8zYXRRQXUzZVZIUlVYVk9OZWlSWXZRcTFjdlJFVkZZY3FVS1hXNmthcXJuSnljR3FPMnJzZTVjK2RxcmJHOWZPUlhmWmxMK1duUkNZRVFJZ05BdTV5Y25NcngvK2JnamFxZHVLcTRWcFBCSzYrOEFrQkpGdjc1NTU5cXlVUnRKa3lZVUczOW5udnVRY2VPSGVIcDZRbFhWMWM0T3p0ano1NDlLQzB0cmZ5Z05wV0xGeThhRjdPYjlFS21jUkhBcjFMS0RlZlBuOTk4K3ZUcDRrWTkrN3g1TlpzSE5teW9mcmRjMWJwMVNqTHd4Qk5LQjcvNGVHVzc4YTQ3S1VtNUN6Znk4d042OVZMK3ZmQkN6Zk9WbENoZjVyWDFrM252UGVWZnYzN0FXMjhCa1pFMWF4bXlzcFE3ZCtOMll4OEFJMk1ud1I0OWdKTW5nZng4b0h2M1MxWC9jK2NxdjBkdC9RVDArcHJiZi9rRjZOcTE1cjUwWGUvVHhpZy9IUndjS3ZzQUdCazdDUTRlUEJobno1NUZVVkVSQmc0Y1dGbjF2MmJOR2d3ZE9yUkdleitnREJXOGZQdVhYMzVaNjhPVGtwS1NrSnViVzZlWkdyLysrbXU4OHNvcmxjODJxT3F1dSs2Nll1MUJhbW9xVHAwNkJZUEJVRm5qMFJUTXBmeTA2SVFBd0ZrQW9WbFpXVTMyUEc2ZFRvZUNndXU3Q2N6T3pzWS8vL3lEdzRjUDQ5Q2hReGhhaDE3U3g0NGR3MisvL1lhWW1CZ2tKQ1NnUzVjdVdMWnMyWFZkdDNYcjFnaXZxSmE5Y09FQ3lzdkxjZWVkZCtMSEgzK3NVV1hYMlBMeThnQUFRZ2hyU2doK054Z01qNVdYbC8rWWxKUlUxbVJYdVR3Wk9IeFl1WnVQamIyMFRhVlNPdWJsNVNsZitGZTYwMjlzbzBZcGQvRlZteStNb3hTRVVKb0svdnRmSmRrd3V2eHU4OUFoNVhrS3ExY0RyNzJtakg3NDdqdWxPYURpb1RRQWxOcUh5OW5ZMUw2ZHFxcnYrN1JSeXMvTGh4T3VYNzhlVWtyODlOTlArT0tMTC9ER0cyOWc1ODZkbURoeFlyVnk2UEliSWtDcC9heHR1MUZabWZMclRaOCtIU2twS1pnK2ZmcFZZek4raVVzcFVWUlVWT3VYZWxGUkVkNnBlQ2JHazA4K2lVY2ZmUlFsSlNVb0t5dkRtREZqTUhQbVRLaFVxc3BhanFvYXE0YkFYTXBQaTA0SXBKUkhoUkFQbkRwMUNyZmNja3VUWENNbUpnWXZ2ZlRTZFIxejIyMjNvVzNidHJqaGhoc1FHUm1KTGwyNllNYU1HZFVlRnVUbDVWVzUvdXl6ejhMTnpRMFhMbHpBazA4K2lWbXpabFdPU3dWcXRtL1Y1Um5oRXlkT1JHSmlJb1FRYU5PbURkNTY2NjNyK2gydVY0YXhpaG80MWFRWGFrWnhjWEhmTlB0RmMzT1ZKL0dOSHEwOE5NaElwVktxNGQzZGxSNy9GWk9oSURQelV0dDgxZWNOWE9rNUJGVmxaQ2pQSlRoNXN2Wm5BZ0NBcDJmTmJldldBYzg4b3pRSGxKWXFveGkrKzY3MjQwK2VWSjVEc0htejhrVEZ2WHVWaHhpRmh3TkRoaWdkS2NlUEI2NVVuVnRiRFFHZ0RIOGNOcXoyWTFxWStyNVBtNkw4UEhmdUhEWnUzSWhkdTNhaFU2ZE9XTHAwS1h4OWZkRzFhMWRNblRvVmJtNXVHRHAwS0daYzNqUlZvYllhQWdCNDhjVVhFUmtaaWNURVJEZzVPU0VrSkFUdnZ2dnVOZnRGclYyN0ZsbFpXVmkwYUJINjlPbFQ2MGlEdSs2NnE4YVhmWEp5TWh3Y0hEQnIxaXlFaG9iQ1lEQlUxbncwQldzc1A1dGRlSGo0UzFxdFZzNmVQVnVhdS9Iang5ZnJ1RC8rK0tQR3RnTUhEbFJiZi9qaGgyczlWcWZUeWZMeThucGQ5M3F0V0xGQ2FyVmFxZEZvUGpUMSs4TFVwSEkvZlAxL3hMVnJsWitiTjB1cDA5WHRtSlNVUzh0cGFkVi8xclpQVmQyNlNXbGpJNld6czVUVHB0VTl6cUlpS1k4ZWxmTFFJU24vL1ZkS3ZiNzIvUllza0RJdlQ4cmx5NlU4ZDY3bTZ3YURsTHQyU1ptWldmZHIxMGZGLzRlcDN4Zm1wckhMejQwYk44cUNnZ0w1d3c4L3lPenM3QnF2R3d3R0dSTVRJeTljdU5DZzY5UjJmSGw1dVZ5OWVuV044azZuMDhscDA2Ykp0V3ZYU3YwVjNxZVRKMCt1ZFh0R1JrYmw4dGl4WTJ2ZFo4S0VDWFVOKzZyTXBmeTA2RjYzR28zbVhpSEVyN2ZjY2t1dEV3SlI4M256elRmeDg4OC9RNi9YUHhrZkg5K3dRYmtXcnZMTDV3cHpUMUF6cXhoV0p5eTh2R3RzTEQvTmg3bVVueFk5MjZGS3BZb0hnQlRqMDkzSVpPSXJPcmFwVktxOUpnNkZpT3FBNWFmNU1KZnkwNklUZ3BpWW1Dd3A1YjlaV1ZrNFhiVlhOVFdyek14TTR4U2lwK0xpNHM2WU9oNGl1amFXbitiQm5NcFBpMDRJS3Z3QUFIdjI3REYxSEMyV01idVZVckoyZ01peXNQdzBNWE1xUHkwK0lSQkNiQU9BZmZ2Mm1UcVVGbXZYcmwwQUFDSEVqOWZZbFlqTUNNdFAwek9uOHRQaUU0SUxGeTdzQkhEeDc3Ly9SbjUrL1NhYm8vb3JLaXJDamgwN2pFOUd1L0prNWtSa2RsaCttcGE1bFo4V254QWNQMzY4Qk1DcTh2SnliTjY4MmRUaHREaTdkdTB5UG5iejU1aVltQnB6cmhPUitXTDVhVnJtVm41YWZFSUFBSHE5ZmdtZ3pNc3RPZFNyMlVncHE4NW94Z2ZORTFrZ2xwK21ZWTdscDFVa0JQSHg4WEZTeWwwblRwekEvLzczUDFPSDAyTDg4Y2NmT0tKTXdSc2JGeGUzeTlUeEVOSDFZL2xwR3VaWWZscEZRbERoYlFCWXVIQmgxYWtrcVlub2REck1xNWg5em1Bd3ZHdmljSWlvWVZoK05pTnpMVCt0SmlHSWk0dmJEV0RyeVpNbnNYanhZbE9IWS9VMmJOaUE1T1JrU0NuM0hUeDRrSTJQUkJhTTVXZnpNdGZ5MDJvU0FnRFE2WFJqQUJSKy9mWFhTRXhNTkhVNFZpc2xKY1U0NVdteHdXQVlaZXA0aUtqaFdINDJEM011UDYwcUlVaElTRWd6R0F6amRUb2RKaytlWEhVR0tXb2tGeTVjd01TSkUxRldWZ2FEd1RBelBqNCt5ZFF4RVZIRHNmeHNldVplZmxwVlFnQUFCdzhlWEFKZzhmbno1L0hDQ3k4WUh3bEpqU0FyS3dzdnZ2Z2kwdFBUQVdERHdZTUhXL3pNaGtUV2hPVm4wN0dFOHRQcUVnSUFFRUs4RE9DNzlQUjBSRWRINDYrLy9qSjFTQll2TVRFUjBkSFJTRTFOQllEdEZ5OWVqRFoxVEVUVStGaCtOajVMS1QrdGVUcFFHNjFXK3hXQWFBQjQ1SkZITUhMa1NMUnYzOTdFWVZtV3JLd3NMRjI2RkJzMmJEQ09VZjVXQ1BGa1RFd011eUpmQWFjL05qT2MvcmcrV0g0MkFrc3JQNjMrQTZMVmFrY0JtQTNBVlFpQk8rNjRBL2ZlZXkrQ2c0UGg2ZWtKWjJkbjJOalltRHBNczZEWDYxRlFVSUNzckN3a0p5ZGoxNjVkMkxGakJ3d0dBd0FVU2ltbng4WEZmV0xxT00wZEV3SXp3NFNnM2xoKzFwMDFsSjh0NGdNU0docnFwVmFyUHdEd2xCQ2lsYW5qc1RERkFEYnBkTHJYRXhJU09FZHFIVEFoTUROTUNCcUU1V2VEV0ZUNTJhSStJTUhCd1M1T1RrNVJRb2k3QVlRQzhBVGdCb0FwcmtJdnBjd0RrQTBnUVVxNVI2L1hyMGhNVE13eGRXQ1doQW1CbVdGQzBDaFlmbDZUeFplZi9JQ1lBYTFXRzZIWDYxM2o0K04vTTNVczFIQk1DTXdNRXdLcm90Rm81Z2doSmtrcEo4WEZ4WDFxNm5pc2lWV09NckEwVXNwSFZDclZVRlBIUVVSRUxSZXJlc3lBRU9KcEthVURsRHNZM2xZU0VWR3pZdzJCaVdtMTJsQUFRVUlJMy9EdzhONm1qb2VJaUZvbUpnU20xOSs0d0dZRElpSXlGU1lFcHZlMGNVRksyYytVZ1ZDaktRSUFYTHhvNGpBSUJRWEdwUkpUaGtGa0NaZ1FtSkJXcSswT29MdHhYUWpSUWFQUjNHakNrS2h4S0JPV0hENXM0akFJeDQ4Ymw0NlpNQW9paThDRXdJUU1Cc1BEbDI4VFFqeGQyNzVrVWI0Q0FJd2RDeHc4Q09Ubm16aWNGcWlnQURoMENCZy8zcmhsb3luREliSUVIR1ZnUXJWOStWYzBHMHd3UVRqVWVKWUNlQUovL1hVdk5CcFR4MExBbndEZU4zVVFST2FPTlFRbUVoRVJFU1NFQ0w5OHV4Q2lhMFJFUkU5VHhFU05Rd0RsQUI0Q01CVkFBcFRIbDFMektnRndHTUM3QU80VVFKbUo0eUV5ZTZ3aE1CR0R3ZkN3RUxVL09NMWdNRHdONFBYbWpZZ2FVMFZTTUt2aUh4R1IyV01OZ1lrSUlhNDJ4REN5MlFJaElpSUNFd0tUQ0FrSkNRQnc4NVZlRjBLRWhJV0ZkVzNHa0lpSXFJVmpRbUFDOXZiMkQxMXJINVZLeGRFR1JFVFViTmlId0FSaVkyTVhBbGhvWE5kcXRiSmlPMmRqSXlJaWsyQU5BUkVSRVRFaElDSWlJaV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DWUVSRVJFQkNZRVJFUkVCQ1lFUkVSRUJNREcxQUZRMDlCcXRkc0I5R25nYWJiR3hzWkdOa1k4UkVSazNsaERZTDBhbWd3UUVWRUx3aG9DS3hjYkd5dE1IUU1SRVprLzFoQVFFUkVSRXdJaUlpSmlrd0VSMVVLajBRUUtJZFpKS1RzWkRJWTc0dVBqajVvNkppSnFXcXdoSUtKcXdzTEMrZ0tJQTNDTEVNSkxyVmIvRlI0ZS9xaXA0eUtpcHNXRWdJaU0xQnFOWnBwYXJmNVpDT0VlRVJHQjNyMTdBNENyU3FYYXBORm9ab0cxaWtSV2l4OXVJa0pJU0lpSHZiMzkxd0FpVlNvVm5uLytlWXdjT1JJQXNHclZLc3liTjAvbzlmclhOQnJOemVYbDVVOGRPblFvdzdRUkUxRmpZdzBCVVFzWEhoNGVibWRuOXplQVNEYzNONVVnM3VFQUFCeEpTVVJCVk15ZE94ZWpSbzJDRUFKQ0NFUkhSMlBCZ2dWbzI3WXRoQkIzMjluWnhXbzBtbHROSFRjUk5TNG1CRVIxNTJUcUFCcWJWcXQ5UmdqeHB4Q2lZM0J3TUZhdlhvM2JicnV0dHYyd1pzMGFoSVdGQVlDUEVHS1hWcXQ5cGRrREpxSW13NFNBcnNXdWUvZnVjUUNjNjNwQXUzYnR4anM2T3ZwZWJSODNON2VCdnI2KzcxKytQU1FrNUFnQTlSV082VnZMZXR1Nnh0VzZkZXZIWFZ4Y2VsL3BkVWRIUno4SEI0ZU9BQkFXRnBZTEFNN096ajBBdEFmZ290Rm9jZ0E0MVBWNjVzelB6ODh4UER4OElZQmxRZ2k3QVFNRzRPdXZ2MGI3OXUydmVFeWJObTJ3YU5FaURCa3lCQUJzQWN6VGFEU3JRME5EV3pWVDJFVFVoSmdRRUFEQTNkMDlxbWZQbnFlci9xdlkva0JwYWVrcEFBVjFQWmRhcmZadTI3YnQxS3ZzSXRxM2IvOVdYbDdlL3k1L3dkN2VQaGhBclU5WDlQZjNYMVJsMWRuZjMzOEJBRjFkWXZMeThocnQ1K2MzeDJBd0ZGU3N2K3JvNkhoejFYMWF0V29WR1JBUXNMUnFuRDQrUGd1Y25aMkRXN1ZxZFhOcGFlbS9BRXJxY2oxenB0Rm9BajA5UFhlclZLcVJEZzRPZU91dHQvRDIyMi9EMXRiMm1zZmEyTmpnMVZkZnhZY2ZmZ2duSnljSUlZYXExZW9EWVdGaFhac2hkQ0pxUXV4VVNBQ0FuSnljVlRrNU9hdU02eHFOUmdjQTd1N3V3MTFjWE80MzNqRWJYYmh3NGF1c3JLeFBPM2Z1L0VmVjdiYTJ0cjdsNWVYcEFPRHA2Zm15Y2Rrb01USFJyMDJiTnRFbEpTV0hDd29LOXRuWjJYWHIxcTNiM3FyN2hJYUducXU2bnBDUVVLTVd3TnZiZTdTdHJhMXZhR2hveXVXdkhUMTZ0RmRKU1VsYXhXb3JmMy8vait6dDdUc2ZPblRvSmdCWkFHeExTMHZqTzNmdXZEa2pJK1Bqek16TVR3QWdLeXRyVWV2V3JSOTFjSEFJQkFCSFI4ZGVwYVdsUndvS0NuYjYrL3QvVmxCUXNQOGFmMGF6VnpHa2NKMFF3dDNIeHdlelo4OUc5Kzdkci9zOGZmdjJSZGV1WFRGcDBpUWNQMzc4aG9xaGljTVBIano0WGVOSFRVVE5nUWtCWFpHam82T2ZtNXRiWkZ4Y25BdUFjZ0FJRHc4dk9IandvQStBaTREeUJROUFiVzl2SDFSYVducFVvOUdVVkd5RFJxUFJKU1ltK3R2YjIzZXV1THNHZ0xidDJyV2Jldmp3NFh1OHZiMG5PVGs1OWFyNmhhL1ZhbVZDUW9JM3F0ejVoNFNFcEFBUXRyYTJ2aUVoSVNsbnpweDV4OFBEWTNoY1hGeHJBTVZWWSs3WnMrY3BJVVM1Y2IxejU4N3JYRjFkSTNVNjNmblEwTkFrZzhGUVlqQVlDdlY2Zlg1cGFlbGhUMC9QVVhaMmRnR25UNThlRnhJU2NoZ0Fnb0tDL3FkV3ExMDZkZXEwQWdCY1hWMGZkSGQzajVKU2x2Ym8wZU80U3FWeVVhbFU5cWRQbjU2UWxaVzF1TkgvOEUxRHJkRm9wZ29oM2dVZ2V2ZnVqUTgrK0FBdUxpNzFQbUdIRGgyd2N1Vkt2UFBPTzlpK2ZidHhhT0xzdUxpNGFhaGp6UTBSbVE4bUJIUkZiZHUyblFqQXhzN09McWlzck93SUFDOHBaVGtxa2dHamdJQ0EvOWphMnZxa3BxWU91UHdjam82T3ZwMDZkZnI1MUtsVFl5NWV2UGlqbDVmWDhJb3Y5ajFxdGRyajMzLy9EYjlXSEVsSlNaMWRYRng2QndZR3JrbEtTdW9jRUJDd0xDTWpZdzRBbThEQXdKVW5UcHg0RmhWZlFFSUkrK0xpNHNwcS9aU1VsR2VoVlBNWEJBUUVMQ3NyS3p0eTd0eTVqNnFjM3NYT3pzNjM0anJkN08zdGd3TUNBaGJZMmRsMXpNN09YbnZ1M0xsUDJyVnI5NEtOalUzYkkwZU8rQllWRlozeDl2WitXNjFXdTFwS01uQ2xJWVZDTkh6ZUt5Y25KM3owMFVjY21raGtCWmdRVUNWanZ3RUFFRUtvYlcxdEE3T3pzNzl5ZG5hKzdjS0ZDMGRjWFYyMXhjWEZpVldQOGZQeis5alIwVEVzT1RuNS90ck9XVnhjZlByZmYvK05EQTRPM3A2ZW5qNHVNek56UVdabTV0TE9uVHYvWDI1dTdwemk0dUpUb2FHaFdWV1BxZHBra0pLUzhrQlJVVkdNdTd2N1NMVmE3UjRZR1BqVitmUG4zelIrTVVzcEN3SElLbkhibzZMV29LSm1BUUJnWjJjWHFOZnJjL1I2L1IxdDJyUjV3ZGJXMXR0Z01CVHA5ZnFMQUNDbExNdk56ZjNlMmRuNXRoTW5Ub3pvMXEzYlh5VWxKUW5kdW5YYlVWaFl1Sytnb09BM1cxdmJIZ0RPT0RvNmh1VGw1ZjNjb0Q5Mk13a1BEdzhYUW13QzBOSE56UTB6Wjg2c2RSUkJReGlISm9hRWhHRHExS25JeXNveURrMThJaTR1N3ZkR3ZSZ1JrVFhUYXJWU3E5WEthKy9adE9jMDloc0FnTTZkTzI4SG9HcmR1dlZqblRwMStoWUEvUHo4WnZ2NituNVE1WkIyblRwMTJnQ2dzdDY1WGJ0MjQ0M0xYbDVlTHhtWEhSMGRid29JQ0ZobzNONjVjK2NmNmhxWG5aMWQ5K0RnNEQ5NzlPaHgzTXZMYTZLL3YvK25qbzZPdmlFaElhbjI5dlpCM2JwMWkwRkY3MytOUmxPSzZxTVVoSStQejd2QndjSDdLdUswYTlPbXpUTXVMaTYzMzNERERZZGF0V29WWnR6UHpjM3RDUUFxUHorL3p6MDhQQVpWYkc4TkFKNmVucS80K2ZsOURzQW1ORFEwMDhIQm9WTmQ0emNWclZiN2pFYWpLZFZxdFhMSWtDSHl6Smt6c3FsbFpXWEpaNTk5VmxhOC84bzROSkVhbTBham1hUFZhcVZHbzVsbzZsaXNEV3NJcUZZcEtTbjNBa0J1YnU0dkFRRUJpeHdjSERxNnU3c1BTVTFOcmZwTSs0eGp4NDRONnRtejUybVZTdFZLcFZLMTB1bDBtVjVlWHE4YWQvRHg4ZmtvSnlkbnc0a1RKMGFjUEhueWdKMmQzUTIrdnI2ZkZSUVU3QWtPRHY1VHI5Y1hwS1NrM0Z1MWRxS3F4TVRFZ0E0ZE9ueDE3dHk1ai8zOS9lZGtabVorQ3NBeEtDaG8zZG16WjE4dkxTMU52WGp4NGc4K1BqNnZuemx6WmdhVUVRcDZBTEMzdCs4U0dCaTRzTHk4UERNNU9YbWdwNmZuY0M4dnIzSDUrZmsvWldkbmJ6cCsvUGl3amgwN2Jzekx5L3YyOU9uVG4vbjUrYjNuNStmM1lVV2Zod2ZhdDI4L0V3Q1NrcEp1THlnbytMWjkrL1lIUzB0TFUwdExTOU5LU2txT05kWGZ2cUg4L1B3YzI3WnRPeGZBU0NFRUJnd1lnS2xUcDlacEZFRkRHWWNtenAwN0YydlhyalVPVGJ4VnI5ZVBURWhJS0d6eUFJaW8zcGdRVUswY0hCdzZsWlNVbkFCUW1KV1Z0YVJ6NTg0N3k4cktVb3VLaW1JdTM3ZWlFNkYzejU0OVk0NGRPL1pNWVdIaHI0QXloajh3TVBEYnMyZlB6akh1cTFhcjh6SXpNejhwS2lvNlhGcGFlcmlvcUNnWlVFWW54TWJHVm12VXJxaXhNQlFXRnU3THk4dmI2Ty92UHdjQTJyWnRHK1hxNnZxUWpZMU5XeTh2cjZscXRkclYxdGJXT3lzcmE0UEJZQ2dHQUh0Nys2Q3VYYnYrbHBHUjhYNnJWcTN1NmRteloweE9UczZHMU5UVSsyeHRiWDI3ZE9ueXpZVUxGMVluSlNWRitQdjd2eDhhR3BxWW5KeDhXNWN1WGY2WGxKVFVyYlMwTk5uSnlTa2lNREJ3T1lBTHhjWEZob3NYTC83bzcrLy9lVnBhMmlOTjlHZHZNSTFHRXdoZ294RGlSZ2NIQjB5ZVBCbVBQdHE4OHhJWmh5YUdob1ppNXN5WktDb3FHcXBXcThQRHdzSWU0NnlKUk9hTENRRmR6dDNQejIrcWg0Zkg4SVNFaERBQTU4ckt5azdZMmRrRjVPVGtiTHpLY2VkU1UxTWZEUW9LK3ZiMDZkT2pEUWFEbmIrLy84ZkhqeDhmVVZaV2R0aTRVM0Z4Y1hwNmV2b2JGYXYyTGk0dU4rYm41Kys3V2tEcDZlbXZWbDNQeXNyNnRyUzA5Si95OHZJekpTVWxGd0RrdWJ1N1I5clkyRGdhRElaQ0FDZ3RMVTFOVEV3TUFsRHE2T2dZSzZXYzR1cnEycTlEaHc2YkRBWkQ0Ymx6NTk2L2VQRmluTGUzOTR1blRwMmFjdXJVcVNrT0RnN3RDZ3NML3d3TURGeCs0Y0tGcGUzYXRadHk4dVRKRVFBTUFGUnF0ZG9OQUlRUVp2bHdvc1lhVXRoWU9EU1J5TEx3d1VRRUFIQndjT2dnaEZDRmhvWW1DeUZzRWhJU2JnQmdDQWdJV05hK2ZmdnB4NDRkZTh6TnplM0JUcDA2Zld0dmJ4OVUyem1LaW9yK3pzakkrS0JqeDQ3ZkJ3VUZiVGh6NXN6VWdvS0NuVlgzc2JPenU2RjkrL1p2ZHU3YytaZnc4UEJzSHgrZmorc1JibForZnY3ZWltcDdld0IyT1RrNVA5amIyM2NyS3lzN1ZXVy9VZzhQanljREF3TVhCZ1VGL1dacmF4dDA2dFNwRWFkUG4zN0syZG01ZDgrZVBZMjFIWG9BeFNVbEpjZlQwdEtHbDVTVS9PWHI2L3VwU3FWeWRYQndDQWRnR3hBUThKVmFyVzV6N05peHh3SUNBcGExYmR0MlpEM2liaXJWWmluczNiczMxcXhaWTlKa3dNZzROUEhlZSs4Rk9Hc2lrVm5qaDVJQUFQYjI5bDBMQ2dwMm5qaHhZbVJwYVdtS2o0L1B1NTZlbnVQejgvTzNKaVltaGdISXpNM04zZWJ2N3ovcmhodHVPSHo2OU9sSjU4K2YvNis5dlgxbkp5ZW5HMTFjWE81eWMzUHJWMXBhZWp3dExXMklqWTFObS9idDI3L3Y3ZTA5UFQ4L2YwZHhjZkhCNHVMaU5IdDcrelpxdGRvckt5dnJQeWtwS1U4Q3lESEdjSGsvQWlGRXJZOHdycXByMTY3Zk9Uczczd0pBbHBlWG56dHg0c1FMVlYrL2NPSEM3c0xDd2xpVlNsWFNxbFdyaDd5OXZkOTNjbklLejg3T1hwcVltQmdCSUxOaVY3ZUFnSURQWFYxZDc3NTQ4ZUwzOGZIeG5aMmRuYjJjblowZjZ0S2x5eThHZzZIdzZOR2ovUURrcDZXbFBkNmhRNGYxQUF4WldWbExHdmluYjVDbUhGTFlXRGcwa1lpb2pzeGxsRUZWcnE2dUR6ZzVPZDFZMjJzVmp4ZDJkblIwOUFzSkNmbTNVNmRPMzNoNWViM2s2T2dZY1BtK2pvNk90M2g3ZTc4ZEZCUzBwVk9uVG10eGhjY1N0MnJWNnI3THR6azdPL2VwdXQ2alI0L2pWd2pYQnNxejlXdnc4L1A3dUdmUG5xZERRa0tPK1B2Ny85ZlYxZlVCQUhhMTdldnU3dDRmdFV4ZzVPenNmT2ZsY1RzNk92cERxWjB3bWZEdzhIQ05Sbk5NcTlYS2UrNjVSKzdkdTdmSlJ4RTBWRXhNak96YnQ2OXhGRUk2WjAyazY4VlJCazNIZkc0aldqRGpGL2ZsbmVyTTdad1dxajJVZVJqeVRSMUlZOUpxdGM5SUtSY0tJZXlDZzRQeHlTZWZYSFZpSW5PU25aMk55Wk1uSXo0K0hsQ2VnRGt4TmpiMlB5WU9peXlFUnFPWkk0U1lKS1djRkJjWDk2bXA0N0VtN0VOQTF1NHNyQ2dacU04c2hlYUdzeVlTbVNjbUJFUVdvaUd6RkpvYnpwcElaSDZZRUJCWmdJb2hoWEZDaUJ0OWZIeXdaTW1TWm4rK1FGUG8yN2N2VnE1Y2lRNGRPa0FJWVJ5YWFQbS9HSkVGWWtKQVpON01ka2hoWStIUVJDTHp3SVNBeUV5RmhJUjRhTFhhNzRRUU0xVXFsUmc1Y2lTKytPS0xCazFaYks2TVF4UEhqeDhQdFZvdGhCQ3ZhVFNhYlQxNjlHaG42dGlJV2dvbUJFUm1LRHc4UE56T3p1NXZBSkZ1Ym02WU8zY3VSbzBhWlZiUEYyaHN4bGtURnl4WWdMWnQyMElJWVp3MWtVTVRpWm9CRXdJaU02UFZhcDhSUXZ3cGhPZ1lIQnlNMWF0WE4vcVV4ZVpNcTlWaXpabzFDQXNMQXdBZkljUXV6cHBJMVBUWVJtZmxHdmpBbzYyeHNiR1JqUllNWFpVcFp5azBONXcxa2FqNXNZYkFTa2twRDVnNkJxbzdheHBTMkZnNE5KR29lYkdHd0VyRnhjWGRiT29ZcUc3TWJaYkNoc2pQejRlenMzT0QranBJS1hIMjdGbjQrUGdBNEt5SlJNMkZOUVJFcGxPdklZVjc5dXpCd29VTDYzWEIxTlJVVEo4K0hWSldiMGxLU2txQ3dXQ29YTS9LeXNMOCtmT3JiVnUzYmgzUzA5TXIxMGVQSG8yeXNySnE1N243N3J0UlVGQlFyOWlNeXN2TDBiOS8vMnJiT0RTUnFPa3hJU0F5Z1lZTUtRd01ETVRhdFd0eDh1VEpHcThkUG53WWtaR1JpSXlNeEwzMzNvdVBQNzQwdTdUQllNQ3NXYk53NE1BQjdObXpwOXB4NjlldnI3YXZoNGNIMHRQVHNYWHJWZ0RBM3IxN3NYdjNibmg2ZWxidWMrREFBZWgwdXF2R1dsSlNndFRVMUd2K1RuWFJsRU1UZS9UbzRhL1Zha2MxUnB4RWxvclpOVkV6Q3c4UER4ZENiQUxRMGMzTkRUTm56cnppS0lKZXZYckJ5YW5HQkl5UVVpSTZPcnJhdHFLaUl2ejExMS80K09PUDRlSGhnZjM3OXlNcks2dnk5WVVMRjhMUjBSR0xGeS9HMkxGajBiTm5UN2k3dXdNQTNuenpUYnp3d2d0SVMwdkRhNis5Vm5uTXI3LytpcFVyVitMa3laTUlDQWhBVkZRVUJnMGFoRUdEQmwzejl5d3ZMOGRycjcwR2xVcUZ6ejc3REFhRG9jYnZXVlpXaHBpWW1HdWV5OGc0TkRFa0pBUlRwMDVGVmxhV2NXamlFM0Z4Y2IvWCtVUUFJaUlpZ2d3R3c4TkNpS0VBakUxczlhdDZJYklDVEFpSW10SDF6bEpvTUJpd1k4Y09uRHg1RWtWRlJRZ0pDUUVBbEphV1l2NzgrUmcvZmp3QVFLL1g0NmFiYmdLZ1ZPMzM3OThmT1RrNWFOMjZOUUJnNWNxVjJMWnRHNVl2WHc1WFYxZU1IRGtTNDhlUHgzLys4eCs0dUxqQXpzNE9peGN2aHAyZEhhWk9uWXJ6NTgramI5KytHREJnQU5hdlgxLzVjLy8rL2ZEMTliM203MWxjWEl6WFhuc05lcjBlbjM2cVRFaW5VcW13WU1FQ0JBY0h3OEhCQVJrWkdSZytmRGllZi81NUhEbHlwTVk1YnIvOWR1emR1L2RLZjBlc1diUEdPR3VpY1dqaU5XZE4xR3ExM1EwR1E2UVFZcWlVTXR5YW4rdEFkTDNZWkVEVURPbzdTK0hjdVhPaFVxbVFrWkdCTjk1NEE2Kzg4Z3FPSERtQ2twSVNyRm16cG5JL2xVcUZ1WFBuQWxEYS85M2QzWkdibXdzSEJ3Zk1uRGtUMzM3N0xSWXVYQWhYVjFjQXdJTVBQb2o3Nzc4Znc0WU53N2x6NXdBQWRuWjJBSUNPSFR0aTVjcVZTRTVPcmhaTGVubzYxcXhaQTI5djc4cHRmZnYyeGUyMzM0N2JiNzhkSDN6d0FRRGd6Smt6ZU82NTUrRG01b2JQUC84Yzl2YjJsZnZ2MnJVTGMrYk1BUUQ4ODg4L0NBa0p3WklsUzdCMzc5N0tmenQyN0FDQUt5WURSbldkTlZHcjFZWnF0ZG8zdFZydFlRQ0hWU3JWYkNGRStGVlBUdFFDTVQwMkE4Wm5CVWdwUHpGMUxOUmtlZ2toN3JTM3Q4ZVVLVk91YTJLaWZmdjJ3ZHZiRzRHQmdkaTRjU004UER3UUZoYUdKNTU0b2taZkFBQjQ2cW1uTUgvK2ZIejY2YWQ0OE1FSGtaQ1FBSzFXaTVrelo5YllkOHFVS2NqTHk4TVhYM3lCNHVKaWpCczNEaHMyYkVCNWVUbHNiVzBybXdxTVAzVTZIV3hzYkxCKy9YcEVSRVJnejU0OTFabzBJaUlpNE9ycWloRWpSdFJvMGdDVVpvUmh3NFpoMUtoUjJMMTdOM3IwNkFGZlgxOHNYNzRjOCtiTmc0Mk5EY3JLeW5EcnJiZGVWMVBDTDcvOGdoa3pacUNrcEFRQVlnR01sRkkrSW9SNEdrQlFuVTlFRmtOS09Ta3VMdTVUVThkaFRkaGtZQjZLQURnSklTYVpPaEJxR2xMS0dFQzVremZlcGRmVjJiTm44Zjc3N3lNb0tBaGp4b3hCMTY1ZGtaeWNERGMzdDFyM3o4N09SbFJVRkhKemMzSGd3QUg4NzMvL1ExbFpHYlpzMllKdDI3WWhJQ0FBd2NIQk9IcjBLQndkSGVIdjc0LysvZnZqOXR0dnIzUC9nS3VaTTJjT0lpSWlhbjNOMXRZV00yZk94Q3V2dkFLZFRvZng0OGVqVmF0VytQTExMekZ2M2p4TW1EQ2hYdGQwY1hHQldxMDJyanJxOVhwWGxVcmxJNlYwWUxPQVZTcVJVaWFhT2docnc0VEFEQmdNaHI1Q0NENDN3SXJwOWZxRmFyVjZlWEZ4OFJPVEowL0dzR0hEOFBMTEw4UEc1dG9md1NlZWVBS1BQUElJTm0zYVZGbXRuNXFhV2psTy8zTGJ0bTJyWE83WHJ4OEE0T21ubjhiMDZkT1JtWm1KNU9Sa0JBY0hZOFdLRllpTWpJUy92MytOY3d3ZE9yVFdFUVJPVGs1WXZuejVWZVB0MnZYcXp3M3EzTGt6SWlJaWtKYVdWcGtjVFo4K0hWRlJVWWlNakVSZ1lPQlZqNjlLcjlmanE2Kyt3b0lGQ3dBQVVzcWY4dkx5aGh3N2Rpd1B3RzhBUkhoNGVHK1ZTalZVU3RsUENOSGhhdWVMalkxbDlrQXRGaE1DTTNEdzRNRjlBUGFaT2c1cWNvTTBHczBrSWNTSEsxYXNzRDEwNkJCbXpacUZObTNhMUxwemNuSXlSbzRjV1czYi9QbnpBU2k5OHcwR0ErNjY2NjVxcjIvY3VCRXhNVEU0ZE9oUXRhcjgrKzY3RDcvODhnc0dEQmlBZDk1NUJ5KysrQ0xpNCtQeHpqdnYxSHJ0YytmT1ZiYmxWM1gvL2ZkZjhaY3JMeSt2ZGZ1c1diTXdZc1FJZUhsNUFRQlNVbEp3NE1BQitQajQ0TWNmZjBTL2Z2MFFGQlNFelpzM3c4dkxxOGF6RGE0a0x5OFBiNy85dHJHdmdRN0FlM0Z4Y1RNdTIwMVcvWHhwTkpvYmhSQlBWeVFIZk9JaFVSVk1DSWlhVVZ4YzNDZWhvYUVIYkd4czFzWEd4dm9NSFRvVXMyZlBOazdrVTAxd2NEQjI3ZHBWYlp1VUVvc1hMOGJDaFFzeGFkSWtQUG5razFXcnlyRjkrM1ljT25RSUVSRVJDQTBOeFpZdFd3QW9uZi9HakJtRDhlUEh3OTNkSFR0MzdvUldxNjFSUTVHYW1vcFRwMDdCWURBWU8rdGRVMkppSXI3Kyttc0VCZFhlVlAvOTk5OGpLaW9LZ1BJbFBtWEtGSXdiTnc0YWpRWXZ2ZlFTN3J6elRqZzdPMWNtREhXUm5KeU1TWk1tNGV6WnN3Q1FKYVVjRmhjWDk5TzFqb3VMaS9zYndOOEFKa1JFUlBRMEdBeFBBNGdVUW9UVStlSkVSRVNOcFVlUEh1M0N3OFAzYUxWYTJhdFhMN2wyN1ZwcE1CamtsZWoxZXJsMzcxNzU3TFBQeWllZmZGSnUzNzVkamg4L1h2YnIxMCt1WHIxYUZoY1gxemdtTFMxTkRoa3lwSEw5MzMvL3JWd2VOMjZjM0w5L2YrVjZjWEd4N05Xcmwzem9vWWZrMzMvL0xlKzU1NTVhNDdqdnZ2dWtsRkpldUhCQmFyVmFHUlVWSlFjTUdDRFhyVnNuQ3dzTDVVMDMzU1JQblRwVnVYOUtTb3JzM2J1MzFPdjFNaWNuUnc0Wk1rUis4TUVIbGE5djI3Wk5abVpteXZMeWNsbFVWQ1FOQm9OTVRFeVV2WHYzcnZYNkJvTkJidDY4V2Q1MDAwMVNxOVZLalVZVEV4RVJFZERRLzQrd3NMQ3VHbzNtOHRvRm9oYUZOUVJFSm5EbzBLRU1BUGVFaDRkL0RHRGN4eDkvTEJJU0VqQnQyclRLcXY0TEZ5NWc1ODZkaUkrUHgvNzkrK0h1N280aFE0YmdrVWNlZ1ZxdFJwOCtmWkNhbW9xbFM1ZGkrZkxsaUk2T1JuUjBORmF0V29XVksxZWlyS3dNNDhlUHg5aXhZM0hzMkxGcTE4L0l5TURSbzBlaFVxbXdaY3NXSkNjbnc4SEJBYk5telVKb2FDZ01CZ01HRHg1OHhmano4L01SR0JpSW9VT0g0b0VISG9CS3BZeGc3dCsvUDRZTUdWSTVLWk5PcDhQenp6OFBsVW9GbFVxRlhyMTZZZHk0Y1pYbnVlKysrd0FBcDArZnhvQUJBd0FvSFE5SGpCaFI0NW9sSlNXWU0yY092djMyV3dDUVVzcWxjWEZ4THdHb3ZhM2lPc1RIeHg4Rk1MMmg1eUVpSXFxM3NMQ3d3VnF0OXFKV3E1VURCdzZVYVdscFVrb3A4L1B6NWF1dnZpcVhMMTh1VTFKU3JsaDdJS1dVcWFtcGN2SGl4ZFh1cEs5WFJrWkc1ZkxZc1dOcjNXZkNoQW1WeTNxOS9ycXZjVFVsSlNXeXFLaW8xdk9tcDZmTHA1OStXbXExV3FuVmFnczBHczF6cHY1L0k3STI3RkZMWkFaQ1EwT0QxV3IxdDBLSTdrNU9UcGd4WXdiNjlPbGo2ckRNd3UrLy80NnBVNmNpUHo4ZlVzbzBnOEV3TUQ0K1BzN1VjUkZaRy9XMWR5R2lwcGFSa1pIdDVlVzFYQWpSVmFmVDNiQnQyemFVbEpUZ3hodHZyS3lPYjJuMGVqMldMbDJLZDk5OUYyVmxaY1loaGZjZk9YTGt1S2xqSTdKR3JDRWdNalBHb1lrQWJMVmE3VldISmxxcjJvWVV4c2JHc3RNZlVSTmlRa0JraGtKRFErK3dzYkZaQjhDbmJkdTJWeHlhYUkzcU82U1FpQnFHVFFaRVppZ2pJK05rbXpadFZnc2hiaWt1TGc3WXNtVUxYRnhjRUJJU0FtdDlGSytVRWovODhBTW1UcHlJaXhjdlFrb1pxMUtwK3NUR3h0WjlVZ01pcWpjbUJFUm1Lak16cy9EY3VYTXIyN1ZyNXdyZzV2Mzc5NHNUSjA3ZzFsdHZyUnpXWnkxS1NrcncwVWNmWWNHQ0JhZ1lJYkUwTGk3dXNiTm56K2FZT2phaWxzSTZieldJckV4WVdOaGd0VnE5QklCTHg0NGRNV2ZPSEhUbzBNSFVZVFdLTTJmT1lNcVVLZmpubjM4QW9GQktPUzR1TG02cHFlTWlhbWxZUTBCa0FUSXlNcEk4UFQwM0NTSHV6YzNOOWR5eVpRczZkT2lBamgwN21qcTBCdm45OTkveDBrc3ZJVDA5M1RpazhNR0RCdy8rYU9xNGlGb2lKZ1JFRnNLYWhpWnlTQ0dSK1dHVEFaRUZzdVNoaVJ4U1NHU2VtQkFRV1NoTEhKcklJWVZFNW90TkJrUVd5cEtHSm5KSUlaSDVZMEpBWk1Fc1lXZ2loeFFTV1FienVvMGdvbm96eDZHSkhGSklaRGxZUTBCa0pjeHRhQ0tIRkJKWkZpWUVSRmJFSElZbWNrZ2hrV1Zpa3dHUmxUTEYwRVFPS1NTeVhFd0lpS3hZY3c1TjVKQkNJc3ZHSmdNaUs5WWNReE01cEpESU9qQWhJTEp5VFRrMGtVTUtpYXdIbXd5SVdwREdISnJJSVlWRTFvVTFCRVF0U0dNTlRlU1FRaUxydzRTQXFJVnB5TkJFRGlra0lpS3lRaHFOWnBKV3F5M1Rhclh5K2VlZmwxbFpXZkpLY25OejVkaXhZNlZXcTVWYXJiWmNxOVZPTjNYOFJOUjQySWVBcUlXcnk5QkVEaWtrc241c01pQnE0YTQyTkJFQWh4UVN0UkNzSVNBaUk1dnc4UENQVlNyVk9BQ2lUNTgrY0hSMHhOYXRXd0hBT0tUd0pRRGxwZzJUaUpvQ0V3SWlxcWJxME1TS1RSeFNTTlFDTUNFZ29ocENRME9EYld4c05nSncwT3YxZytQajQrTk1IUk1SRVJFUkVSRVJFUkVSRVJFUkVSRVJFUkVSRVJFUkVSRVJFUkVSRVJFUkVSRVJFUkVSRVJFUkVSRVJFUkVSRVJFUkVSRVJFUkVSRVJFUkVSRVJFUkVSRVJFUkVSRVJFUkVSRVJFUkVSRVJFUkVSRVJFUkVSRVJFUkVSRVJFUkVSRVJFUkVSRVJFUkVSRVJFUkVSRVJFUkVSRVJFUkVSRVJFUkVSRVJFWm5VL3dPK29WUWczRnJpWndBQUFBQkpSVTVFcmtKZ2dnPT0iLAoJIlRoZW1lIiA6ICIiLAoJIlR5cGUiIDogImZsb3ciLAoJIlZlcnNpb24iIDogIjIiCn0K"/>
    </extobj>
  </extobjs>
</s:customData>
</file>

<file path=customXml/itemProps14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D:\论文答辩\oral report.pot</Template>
  <TotalTime>0</TotalTime>
  <Words>3191</Words>
  <Application>WPS 演示</Application>
  <PresentationFormat>全屏显示(4:3)</PresentationFormat>
  <Paragraphs>276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GillSans</vt:lpstr>
      <vt:lpstr>RomanS</vt:lpstr>
      <vt:lpstr>黑体</vt:lpstr>
      <vt:lpstr>Times</vt:lpstr>
      <vt:lpstr>Times New Roman</vt:lpstr>
      <vt:lpstr>Wingdings</vt:lpstr>
      <vt:lpstr>微软雅黑</vt:lpstr>
      <vt:lpstr>Calibri</vt:lpstr>
      <vt:lpstr>Cambria Math</vt:lpstr>
      <vt:lpstr>MS Mincho</vt:lpstr>
      <vt:lpstr>Times New Roman</vt:lpstr>
      <vt:lpstr>Arial Unicode MS</vt:lpstr>
      <vt:lpstr>GillSans</vt:lpstr>
      <vt:lpstr>Calibri</vt:lpstr>
      <vt:lpstr>oral report</vt:lpstr>
      <vt:lpstr> XAS解析需求：三维和径向结构解析 </vt:lpstr>
      <vt:lpstr>XAS数据解析</vt:lpstr>
      <vt:lpstr>简介XAS</vt:lpstr>
      <vt:lpstr>背景 </vt:lpstr>
      <vt:lpstr>ML应用于XAS数据解析</vt:lpstr>
      <vt:lpstr>ML应用于XAS数据解析</vt:lpstr>
      <vt:lpstr>XAS三维结构拟合面临的问题</vt:lpstr>
      <vt:lpstr>研究内容</vt:lpstr>
      <vt:lpstr>研究基础 材料体系XAS三维结构拟合</vt:lpstr>
      <vt:lpstr>ML+电子信息-&gt;XAS预测</vt:lpstr>
      <vt:lpstr>PowerPoint 演示文稿</vt:lpstr>
      <vt:lpstr>PowerPoint 演示文稿</vt:lpstr>
      <vt:lpstr>PowerPoint 演示文稿</vt:lpstr>
      <vt:lpstr>ML+电子信息-&gt;XAS预测</vt:lpstr>
      <vt:lpstr>研究内容3 融合物理内容的模型</vt:lpstr>
      <vt:lpstr>研究内容2 能量和谱学双目标拟合</vt:lpstr>
    </vt:vector>
  </TitlesOfParts>
  <Company>bsrf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生物体系的X射线吸收谱学研究</dc:title>
  <dc:creator>lsj</dc:creator>
  <cp:lastModifiedBy>z6shz6sh</cp:lastModifiedBy>
  <cp:revision>2601</cp:revision>
  <dcterms:created xsi:type="dcterms:W3CDTF">2005-06-03T02:51:00Z</dcterms:created>
  <dcterms:modified xsi:type="dcterms:W3CDTF">2024-10-14T07:10:24Z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3472E9F2A2274CFB82CB6EE1E4EC7F7E</vt:lpwstr>
  </property>
  <property fmtid="{D5CDD505-2E9C-101B-9397-08002B2CF9AE}" pid="3" name="KSOProductBuildVer">
    <vt:lpwstr>2052-12.1.0.18276</vt:lpwstr>
  </property>
</Properties>
</file>