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797675" cy="9872663"/>
  <p:embeddedFontLst>
    <p:embeddedFont>
      <p:font typeface="HarmonyOS Sans SC" panose="02010600030101010101" charset="-122"/>
      <p:regular r:id="rId13"/>
      <p:bold r:id="rId14"/>
    </p:embeddedFont>
    <p:embeddedFont>
      <p:font typeface="HarmonyOS Sans SC Black" panose="02010600030101010101" charset="-122"/>
      <p:bold r:id="rId15"/>
    </p:embeddedFont>
    <p:embeddedFont>
      <p:font typeface="Wingdings 2" panose="05020102010507070707" pitchFamily="18" charset="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3C44F15-C853-494F-8FC6-ADD500B0901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2B2"/>
    <a:srgbClr val="000099"/>
    <a:srgbClr val="FFFF00"/>
    <a:srgbClr val="990099"/>
    <a:srgbClr val="01157D"/>
    <a:srgbClr val="CC3399"/>
    <a:srgbClr val="001C93"/>
    <a:srgbClr val="002B9B"/>
    <a:srgbClr val="C00000"/>
    <a:srgbClr val="088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79979" autoAdjust="0"/>
  </p:normalViewPr>
  <p:slideViewPr>
    <p:cSldViewPr snapToGrid="0" showGuides="1">
      <p:cViewPr varScale="1">
        <p:scale>
          <a:sx n="66" d="100"/>
          <a:sy n="66" d="100"/>
        </p:scale>
        <p:origin x="67" y="763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37EC3-448E-4185-A19D-DC6F35712D9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3BF4D-4860-4E2A-A205-D57FCC14A0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tiff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591319" y="-2591322"/>
            <a:ext cx="913354" cy="6096012"/>
          </a:xfrm>
          <a:prstGeom prst="flowChartManualInput">
            <a:avLst/>
          </a:prstGeom>
          <a:gradFill>
            <a:gsLst>
              <a:gs pos="64000">
                <a:srgbClr val="000099"/>
              </a:gs>
              <a:gs pos="100000">
                <a:schemeClr val="bg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穆洋洋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pPr lvl="0"/>
            <a:r>
              <a:rPr lang="en-US" altLang="zh-CN" dirty="0"/>
              <a:t>HEPS-B2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pPr lvl="0"/>
            <a:r>
              <a:rPr lang="en-US" altLang="zh-CN" dirty="0"/>
              <a:t>2024</a:t>
            </a:r>
            <a:r>
              <a:rPr lang="en-GB" altLang="zh-CN" dirty="0"/>
              <a:t>.10.15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640295" y="147953"/>
            <a:ext cx="1310968" cy="63455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47" y="86965"/>
            <a:ext cx="1279463" cy="7565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587515" y="6041"/>
            <a:ext cx="913331" cy="914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>
                <a:solidFill>
                  <a:srgbClr val="99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pPr lvl="0"/>
            <a:r>
              <a:rPr lang="zh-CN" altLang="en-US" dirty="0"/>
              <a:t>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64854" y="549869"/>
            <a:ext cx="386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标题 4"/>
          <p:cNvSpPr txBox="1"/>
          <p:nvPr userDrawn="1"/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+mj-cs"/>
              </a:defRPr>
            </a:lvl1pPr>
          </a:lstStyle>
          <a:p>
            <a:r>
              <a:rPr lang="en-US" altLang="zh-CN" b="0"/>
              <a:t>Click here to add text</a:t>
            </a:r>
            <a:endParaRPr lang="zh-CN" altLang="en-US" b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7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7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标题 4"/>
          <p:cNvSpPr txBox="1"/>
          <p:nvPr userDrawn="1"/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spc="-6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+mj-cs"/>
              </a:defRPr>
            </a:lvl1pPr>
          </a:lstStyle>
          <a:p>
            <a:r>
              <a:rPr lang="en-US" altLang="zh-CN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8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799" y="1277256"/>
            <a:ext cx="4539343" cy="4875893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6" y="-13273"/>
            <a:ext cx="5664611" cy="68712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65" y="5473762"/>
            <a:ext cx="2203686" cy="302942"/>
          </a:xfrm>
          <a:prstGeom prst="rect">
            <a:avLst/>
          </a:prstGeom>
        </p:spPr>
      </p:pic>
      <p:sp>
        <p:nvSpPr>
          <p:cNvPr id="6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 userDrawn="1"/>
        </p:nvSpPr>
        <p:spPr>
          <a:xfrm rot="5400000">
            <a:off x="2591319" y="-2591322"/>
            <a:ext cx="913354" cy="6096012"/>
          </a:xfrm>
          <a:prstGeom prst="flowChartManualInput">
            <a:avLst/>
          </a:prstGeom>
          <a:gradFill>
            <a:gsLst>
              <a:gs pos="64000">
                <a:srgbClr val="000099"/>
              </a:gs>
              <a:gs pos="100000">
                <a:schemeClr val="bg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640295" y="147953"/>
            <a:ext cx="1310968" cy="6345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47" y="86965"/>
            <a:ext cx="1279463" cy="7565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587515" y="6041"/>
            <a:ext cx="913331" cy="914748"/>
          </a:xfrm>
          <a:prstGeom prst="rect">
            <a:avLst/>
          </a:prstGeom>
        </p:spPr>
      </p:pic>
      <p:sp>
        <p:nvSpPr>
          <p:cNvPr id="25" name="文本框 24"/>
          <p:cNvSpPr txBox="1"/>
          <p:nvPr userDrawn="1"/>
        </p:nvSpPr>
        <p:spPr>
          <a:xfrm>
            <a:off x="564854" y="549869"/>
            <a:ext cx="386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流程图: 手动输入 35"/>
          <p:cNvSpPr/>
          <p:nvPr userDrawn="1"/>
        </p:nvSpPr>
        <p:spPr>
          <a:xfrm rot="5400000">
            <a:off x="2591319" y="-2591322"/>
            <a:ext cx="913354" cy="6096012"/>
          </a:xfrm>
          <a:prstGeom prst="flowChartManualInput">
            <a:avLst/>
          </a:prstGeom>
          <a:gradFill>
            <a:gsLst>
              <a:gs pos="64000">
                <a:srgbClr val="000099"/>
              </a:gs>
              <a:gs pos="100000">
                <a:schemeClr val="bg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/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640295" y="147953"/>
            <a:ext cx="1310968" cy="6345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47" y="86965"/>
            <a:ext cx="1279463" cy="7565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587515" y="6041"/>
            <a:ext cx="913331" cy="914748"/>
          </a:xfrm>
          <a:prstGeom prst="rect">
            <a:avLst/>
          </a:prstGeom>
        </p:spPr>
      </p:pic>
      <p:sp>
        <p:nvSpPr>
          <p:cNvPr id="34" name="文本框 33"/>
          <p:cNvSpPr txBox="1"/>
          <p:nvPr userDrawn="1"/>
        </p:nvSpPr>
        <p:spPr>
          <a:xfrm>
            <a:off x="564854" y="549869"/>
            <a:ext cx="386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5" name="组合 4"/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/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3070972" y="441443"/>
            <a:ext cx="1249185" cy="6046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57" y="430815"/>
            <a:ext cx="1058545" cy="62590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2009980" y="298826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/>
          <p:cNvSpPr/>
          <p:nvPr/>
        </p:nvSpPr>
        <p:spPr>
          <a:xfrm>
            <a:off x="6591300" y="1352305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/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/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0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/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4644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9"/>
          <a:stretch>
            <a:fillRect/>
          </a:stretch>
        </p:blipFill>
        <p:spPr>
          <a:xfrm>
            <a:off x="-10274" y="55150"/>
            <a:ext cx="1304818" cy="9279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 flipV="1">
            <a:off x="1" y="956662"/>
            <a:ext cx="12192000" cy="50561"/>
          </a:xfrm>
          <a:prstGeom prst="rect">
            <a:avLst/>
          </a:prstGeom>
          <a:gradFill flip="none" rotWithShape="1">
            <a:gsLst>
              <a:gs pos="52000">
                <a:srgbClr val="000099"/>
              </a:gs>
              <a:gs pos="100000">
                <a:srgbClr val="0882D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10274" y="6309475"/>
            <a:ext cx="12212548" cy="556056"/>
          </a:xfrm>
          <a:prstGeom prst="rect">
            <a:avLst/>
          </a:prstGeom>
          <a:blipFill dpi="0"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  <a:alpha val="98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90710" y="6418226"/>
            <a:ext cx="976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IHEP  ·</a:t>
            </a:r>
            <a:endParaRPr lang="zh-CN" altLang="en-US" sz="1600" b="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5036455" y="6418226"/>
            <a:ext cx="2815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2024</a:t>
            </a:r>
            <a:r>
              <a:rPr lang="zh-CN" altLang="en-US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年</a:t>
            </a:r>
            <a:r>
              <a:rPr lang="en-US" altLang="zh-CN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10</a:t>
            </a:r>
            <a:r>
              <a:rPr lang="zh-CN" altLang="en-US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52393" y="6418226"/>
            <a:ext cx="425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纳米相干多模态成像方法的</a:t>
            </a:r>
            <a:r>
              <a:rPr lang="en-GB" altLang="zh-CN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AI</a:t>
            </a:r>
            <a:r>
              <a:rPr lang="zh-CN" altLang="en-US" sz="1600" b="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</a:rPr>
              <a:t>研究</a:t>
            </a:r>
            <a:endParaRPr lang="zh-CN" altLang="en-US" sz="1600" b="0" dirty="0">
              <a:solidFill>
                <a:srgbClr val="FFC000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10040530" y="6309475"/>
            <a:ext cx="2162838" cy="548526"/>
          </a:xfrm>
          <a:prstGeom prst="rect">
            <a:avLst/>
          </a:prstGeom>
          <a:gradFill>
            <a:gsLst>
              <a:gs pos="67000">
                <a:srgbClr val="808ABE"/>
              </a:gs>
              <a:gs pos="0">
                <a:srgbClr val="01157D">
                  <a:alpha val="0"/>
                </a:srgb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/>
          <p:nvPr/>
        </p:nvSpPr>
        <p:spPr>
          <a:xfrm>
            <a:off x="9535362" y="6376833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0" smtClean="0">
                <a:latin typeface="HarmonyOS Sans SC Black" panose="00000A00000000000000" pitchFamily="2" charset="-122"/>
                <a:ea typeface="HarmonyOS Sans SC Black" panose="00000A00000000000000" pitchFamily="2" charset="-122"/>
                <a:cs typeface="Calibri" panose="020F0502020204030204" pitchFamily="34" charset="0"/>
              </a:rPr>
              <a:t>‹#›</a:t>
            </a:fld>
            <a:endParaRPr lang="zh-CN" altLang="en-US" sz="1800" b="0" dirty="0">
              <a:latin typeface="HarmonyOS Sans SC Black" panose="00000A00000000000000" pitchFamily="2" charset="-122"/>
              <a:ea typeface="HarmonyOS Sans SC Black" panose="00000A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072698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4799" r="23233" b="39054"/>
          <a:stretch>
            <a:fillRect/>
          </a:stretch>
        </p:blipFill>
        <p:spPr>
          <a:xfrm>
            <a:off x="10811497" y="6301468"/>
            <a:ext cx="565839" cy="5720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2"/>
          <a:stretch>
            <a:fillRect/>
          </a:stretch>
        </p:blipFill>
        <p:spPr>
          <a:xfrm>
            <a:off x="11470076" y="6361345"/>
            <a:ext cx="697871" cy="4414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/>
              <a:t>纳米相干多模态成像方法的</a:t>
            </a:r>
            <a:r>
              <a:rPr lang="en-GB" altLang="zh-CN" sz="4800" dirty="0"/>
              <a:t>AI</a:t>
            </a:r>
            <a:r>
              <a:rPr lang="zh-CN" altLang="en-US" sz="4800" dirty="0"/>
              <a:t>研究</a:t>
            </a:r>
            <a:endParaRPr lang="en-GB" sz="4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穆洋洋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HEPS-B2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2024.</a:t>
            </a:r>
            <a:r>
              <a:rPr lang="en-GB" altLang="zh-CN" dirty="0"/>
              <a:t>10.16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北京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zh-CN" dirty="0"/>
          </a:p>
          <a:p>
            <a:pPr marL="0" indent="0">
              <a:buNone/>
            </a:pPr>
            <a:endParaRPr lang="en-GB" altLang="zh-CN" dirty="0"/>
          </a:p>
          <a:p>
            <a:pPr marL="0" indent="0">
              <a:buNone/>
            </a:pPr>
            <a:endParaRPr lang="en-GB" altLang="zh-CN" dirty="0"/>
          </a:p>
          <a:p>
            <a:pPr marL="0" indent="0" algn="ctr">
              <a:buNone/>
            </a:pPr>
            <a:r>
              <a:rPr lang="zh-CN" altLang="en-US" dirty="0"/>
              <a:t>感谢各位领导，各位老师的聆听。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相干衍射成像方法概述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相干多模态成像面临的挑战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altLang="zh-CN" dirty="0"/>
              <a:t>AI</a:t>
            </a:r>
            <a:r>
              <a:rPr lang="zh-CN" altLang="en-US" dirty="0"/>
              <a:t>解决方案及发展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总结及展望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ea"/>
                <a:ea typeface="+mn-ea"/>
              </a:rPr>
              <a:t>主要内容</a:t>
            </a:r>
            <a:endParaRPr lang="en-GB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ea"/>
                <a:ea typeface="+mn-ea"/>
              </a:rPr>
              <a:t>相干衍射成像方法概述</a:t>
            </a:r>
            <a:endParaRPr lang="en-GB" b="1" dirty="0">
              <a:latin typeface="+mn-ea"/>
              <a:ea typeface="+mn-ea"/>
            </a:endParaRPr>
          </a:p>
        </p:txBody>
      </p:sp>
      <p:pic>
        <p:nvPicPr>
          <p:cNvPr id="14" name="Picture 13" descr="Diagram of a diagram showing different types of ligh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97" y="1342663"/>
            <a:ext cx="4627489" cy="46016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2805" y="5944328"/>
            <a:ext cx="61114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Prosekov</a:t>
            </a:r>
            <a:r>
              <a:rPr lang="en-GB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P.A., </a:t>
            </a:r>
            <a:r>
              <a:rPr lang="en-GB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Nosik</a:t>
            </a:r>
            <a:r>
              <a:rPr lang="en-GB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V.L. &amp; </a:t>
            </a:r>
            <a:r>
              <a:rPr lang="en-GB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Blagov</a:t>
            </a:r>
            <a:r>
              <a:rPr lang="en-GB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A.E. Methods of Coherent X-Ray Diffraction Imaging. </a:t>
            </a:r>
            <a:r>
              <a:rPr lang="en-GB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Crystallogr</a:t>
            </a:r>
            <a:r>
              <a:rPr lang="en-GB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Rep.</a:t>
            </a:r>
            <a:r>
              <a:rPr lang="en-GB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GB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867–882 (2021).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241" y="1342663"/>
            <a:ext cx="56155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相干衍射成像</a:t>
            </a:r>
            <a:r>
              <a:rPr lang="en-GB" altLang="zh-CN" dirty="0"/>
              <a:t>(CDI)</a:t>
            </a:r>
            <a:r>
              <a:rPr lang="zh-CN" altLang="en-US" dirty="0"/>
              <a:t>方法是一种基于相干光的无透镜成像技术。它具有高分辨及获得完整样品复数表征的特点。</a:t>
            </a:r>
            <a:endParaRPr lang="en-GB" altLang="zh-CN" dirty="0"/>
          </a:p>
          <a:p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35663" y="2903403"/>
            <a:ext cx="5237566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针对不同的实验设计和实验目的，相干衍射成像延伸出了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扫描相干衍射成像（</a:t>
            </a:r>
            <a:r>
              <a:rPr lang="en-US" altLang="zh-CN" dirty="0">
                <a:solidFill>
                  <a:srgbClr val="FF0000"/>
                </a:solidFill>
              </a:rPr>
              <a:t>Ptychography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en-GB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布拉格相干衍射成像（</a:t>
            </a:r>
            <a:r>
              <a:rPr lang="en-GB" altLang="zh-CN" dirty="0"/>
              <a:t>BCDI</a:t>
            </a:r>
            <a:r>
              <a:rPr lang="zh-CN" altLang="en-US" dirty="0"/>
              <a:t>）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反射相干衍射成像 </a:t>
            </a:r>
            <a:r>
              <a:rPr lang="en-GB" altLang="zh-CN" dirty="0"/>
              <a:t>(RCDI</a:t>
            </a:r>
            <a:r>
              <a:rPr lang="zh-CN" altLang="en-US" dirty="0"/>
              <a:t>）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傅里叶相干衍射成像（</a:t>
            </a:r>
            <a:r>
              <a:rPr lang="en-GB" altLang="zh-CN" dirty="0"/>
              <a:t>FCDI</a:t>
            </a:r>
            <a:r>
              <a:rPr lang="zh-CN" altLang="en-US" dirty="0"/>
              <a:t>）</a:t>
            </a:r>
            <a:endParaRPr lang="en-GB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等新实验方法。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j-ea"/>
                <a:ea typeface="+mj-ea"/>
              </a:rPr>
              <a:t>相干衍射成像方法概述</a:t>
            </a:r>
            <a:endParaRPr lang="en-GB" b="1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455" y="1066368"/>
            <a:ext cx="554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相干衍射成像作为第四代光源标志性的实验方法，已经广泛应用在各种前沿应用中。</a:t>
            </a:r>
            <a:endParaRPr lang="en-GB" b="1" dirty="0"/>
          </a:p>
        </p:txBody>
      </p:sp>
      <p:pic>
        <p:nvPicPr>
          <p:cNvPr id="5" name="图片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4" y="1659645"/>
            <a:ext cx="5319165" cy="4617977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423" y="1921007"/>
            <a:ext cx="6086895" cy="4095252"/>
          </a:xfrm>
          <a:prstGeom prst="rect">
            <a:avLst/>
          </a:prstGeom>
        </p:spPr>
      </p:pic>
      <p:sp>
        <p:nvSpPr>
          <p:cNvPr id="8" name="文本框 13"/>
          <p:cNvSpPr txBox="1"/>
          <p:nvPr/>
        </p:nvSpPr>
        <p:spPr>
          <a:xfrm>
            <a:off x="6096000" y="5904194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Hirose, M., Ishiguro, N., Shimomura, K.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Oxygen-diffusion-driven oxidation behavior and tracking areas visualized by X-ray </a:t>
            </a:r>
            <a:r>
              <a:rPr lang="en-US" altLang="zh-CN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spectro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-ptychography with unsupervised learning. </a:t>
            </a:r>
            <a:r>
              <a:rPr lang="en-US" altLang="zh-CN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Chem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50 (2019)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9386" y="1336479"/>
            <a:ext cx="554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相干衍射成像与其他方法相结合的多模态成像，是未来线站发展的一个重要方向。</a:t>
            </a:r>
            <a:endParaRPr lang="en-GB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ea"/>
                <a:ea typeface="+mn-ea"/>
              </a:rPr>
              <a:t>相干多模态成像面临的挑战</a:t>
            </a:r>
            <a:endParaRPr lang="en-GB" b="1" dirty="0">
              <a:latin typeface="+mn-ea"/>
              <a:ea typeface="+mn-ea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60" y="1164037"/>
            <a:ext cx="6440066" cy="4783054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5824999" y="5947091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Babu, A.V., Zhou, T., Kandel, S.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Deep learning at the edge enables real-time streaming ptychographic imaging.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altLang="zh-CN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7059 (2023).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874" y="1331089"/>
            <a:ext cx="415531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相干多模态成像未来的应用方向：</a:t>
            </a:r>
            <a:endParaRPr lang="en-GB" altLang="zh-CN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实现更高的分辨率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更大的扫描面积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样品变化过程的实时捕获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3171" y="3562238"/>
            <a:ext cx="415531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为了满足上述要求，就需要面临：</a:t>
            </a:r>
            <a:endParaRPr lang="en-GB" altLang="zh-CN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更长的实验时间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海量待处理数据</a:t>
            </a:r>
            <a:endParaRPr lang="en-GB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对算力的强烈需求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AI</a:t>
            </a:r>
            <a:r>
              <a:rPr lang="zh-CN" altLang="en-US" dirty="0"/>
              <a:t>解决方案及发展</a:t>
            </a:r>
            <a:r>
              <a:rPr lang="en-GB" altLang="zh-CN" dirty="0"/>
              <a:t>-</a:t>
            </a:r>
            <a:r>
              <a:rPr lang="zh-CN" altLang="en-US" dirty="0"/>
              <a:t>成像</a:t>
            </a:r>
            <a:endParaRPr lang="en-GB" dirty="0"/>
          </a:p>
        </p:txBody>
      </p:sp>
      <p:sp>
        <p:nvSpPr>
          <p:cNvPr id="5" name="文本框 3"/>
          <p:cNvSpPr txBox="1"/>
          <p:nvPr/>
        </p:nvSpPr>
        <p:spPr>
          <a:xfrm>
            <a:off x="545436" y="1226965"/>
            <a:ext cx="687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 </a:t>
            </a:r>
            <a:r>
              <a:rPr lang="zh-CN" altLang="en-US" b="1" dirty="0"/>
              <a:t>基于强化学习</a:t>
            </a:r>
            <a:r>
              <a:rPr lang="en-US" altLang="zh-CN" b="1" dirty="0"/>
              <a:t>DRL</a:t>
            </a:r>
            <a:r>
              <a:rPr lang="zh-CN" altLang="en-US" b="1" dirty="0"/>
              <a:t>的</a:t>
            </a:r>
            <a:r>
              <a:rPr lang="en-US" altLang="zh-CN" b="1" dirty="0"/>
              <a:t>Ptychography</a:t>
            </a:r>
            <a:r>
              <a:rPr lang="zh-CN" altLang="en-US" b="1" dirty="0"/>
              <a:t>自适应扫描方法优化数据采集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3" y="3350609"/>
            <a:ext cx="4764949" cy="2540335"/>
          </a:xfrm>
          <a:prstGeom prst="rect">
            <a:avLst/>
          </a:prstGeom>
        </p:spPr>
      </p:pic>
      <p:sp>
        <p:nvSpPr>
          <p:cNvPr id="7" name="文本框 9"/>
          <p:cNvSpPr txBox="1"/>
          <p:nvPr/>
        </p:nvSpPr>
        <p:spPr>
          <a:xfrm>
            <a:off x="1156349" y="5928198"/>
            <a:ext cx="6097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Schloz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M., Müller, J., Pekin, T.C.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Deep reinforcement learning for data-driven adaptive scanning in ptychography.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 Rep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51" y="2408871"/>
            <a:ext cx="3392389" cy="3367627"/>
          </a:xfrm>
          <a:prstGeom prst="rect">
            <a:avLst/>
          </a:prstGeom>
        </p:spPr>
      </p:pic>
      <p:sp>
        <p:nvSpPr>
          <p:cNvPr id="9" name="文本框 10"/>
          <p:cNvSpPr txBox="1"/>
          <p:nvPr/>
        </p:nvSpPr>
        <p:spPr>
          <a:xfrm>
            <a:off x="7725796" y="1299914"/>
            <a:ext cx="361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所需记录衍射信息量：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10000 </a:t>
            </a:r>
            <a:r>
              <a:rPr lang="en-US" altLang="zh-CN" dirty="0" err="1"/>
              <a:t>dps</a:t>
            </a:r>
            <a:r>
              <a:rPr lang="en-US" altLang="zh-CN" dirty="0"/>
              <a:t>                    250 </a:t>
            </a:r>
            <a:r>
              <a:rPr lang="en-US" altLang="zh-CN" dirty="0" err="1"/>
              <a:t>dps</a:t>
            </a:r>
            <a:endParaRPr lang="zh-CN" altLang="en-US" dirty="0"/>
          </a:p>
        </p:txBody>
      </p:sp>
      <p:sp>
        <p:nvSpPr>
          <p:cNvPr id="10" name="Arrow: Right 9"/>
          <p:cNvSpPr/>
          <p:nvPr/>
        </p:nvSpPr>
        <p:spPr>
          <a:xfrm>
            <a:off x="8874409" y="1943692"/>
            <a:ext cx="871475" cy="2234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03311" y="1761579"/>
            <a:ext cx="6111432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通过学习最佳的扫描路径和参数，</a:t>
            </a:r>
            <a:r>
              <a:rPr lang="en-US" altLang="zh-CN" dirty="0"/>
              <a:t>AI </a:t>
            </a:r>
            <a:r>
              <a:rPr lang="zh-CN" altLang="en-US" dirty="0"/>
              <a:t>能根据实时数据动态调整扫描策略，从而在减少曝光时间和样品辐射损伤的同时，保证图像的高分辨率。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AI</a:t>
            </a:r>
            <a:r>
              <a:rPr lang="zh-CN" altLang="en-US" dirty="0"/>
              <a:t>解决方案及发展</a:t>
            </a:r>
            <a:r>
              <a:rPr lang="en-GB" altLang="zh-CN" dirty="0"/>
              <a:t>-</a:t>
            </a:r>
            <a:r>
              <a:rPr lang="zh-CN" altLang="en-US" dirty="0"/>
              <a:t>成像</a:t>
            </a:r>
            <a:endParaRPr lang="en-GB" dirty="0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4" y="1835778"/>
            <a:ext cx="5601102" cy="4059264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1718848" y="6056861"/>
            <a:ext cx="38832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https://developer.nvidia.com/blog/facing-the-edge-data-challenge-with-hpc-ai/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603311" y="1226965"/>
            <a:ext cx="687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2.  </a:t>
            </a:r>
            <a:r>
              <a:rPr lang="zh-CN" altLang="en-US" b="1" dirty="0"/>
              <a:t>基于数据驱动的</a:t>
            </a:r>
            <a:r>
              <a:rPr lang="en-US" altLang="zh-CN" b="1" dirty="0"/>
              <a:t>Ptychography</a:t>
            </a:r>
            <a:r>
              <a:rPr lang="zh-CN" altLang="en-US" b="1" dirty="0"/>
              <a:t>快速数据重建方法</a:t>
            </a:r>
          </a:p>
        </p:txBody>
      </p:sp>
      <p:sp>
        <p:nvSpPr>
          <p:cNvPr id="7" name="文本框 10"/>
          <p:cNvSpPr txBox="1"/>
          <p:nvPr/>
        </p:nvSpPr>
        <p:spPr>
          <a:xfrm>
            <a:off x="6714743" y="1572403"/>
            <a:ext cx="4873946" cy="171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相较于传统算法，在某些情况下</a:t>
            </a:r>
            <a:r>
              <a:rPr lang="en-US" altLang="zh-CN" dirty="0"/>
              <a:t>AI</a:t>
            </a:r>
            <a:r>
              <a:rPr lang="zh-CN" altLang="en-US" dirty="0"/>
              <a:t>推理速度可以提高</a:t>
            </a:r>
            <a:r>
              <a:rPr lang="en-US" altLang="zh-CN" dirty="0">
                <a:solidFill>
                  <a:srgbClr val="FF0000"/>
                </a:solidFill>
              </a:rPr>
              <a:t>1000</a:t>
            </a:r>
            <a:r>
              <a:rPr lang="zh-CN" altLang="en-US" dirty="0">
                <a:solidFill>
                  <a:srgbClr val="FF0000"/>
                </a:solidFill>
              </a:rPr>
              <a:t>倍。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同时，得益于持续学习，推理准确性会随着数据增加而提高。</a:t>
            </a:r>
          </a:p>
        </p:txBody>
      </p:sp>
      <p:sp>
        <p:nvSpPr>
          <p:cNvPr id="8" name="文本框 11"/>
          <p:cNvSpPr txBox="1"/>
          <p:nvPr/>
        </p:nvSpPr>
        <p:spPr>
          <a:xfrm>
            <a:off x="6714743" y="4417714"/>
            <a:ext cx="4052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相比较传统迭代算法：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图像处理速度提升 </a:t>
            </a:r>
            <a:r>
              <a:rPr lang="en-US" altLang="zh-CN" dirty="0">
                <a:solidFill>
                  <a:srgbClr val="FF0000"/>
                </a:solidFill>
              </a:rPr>
              <a:t>300</a:t>
            </a:r>
            <a:r>
              <a:rPr lang="zh-CN" altLang="en-US" dirty="0">
                <a:solidFill>
                  <a:srgbClr val="FF0000"/>
                </a:solidFill>
              </a:rPr>
              <a:t>倍！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zh-CN" altLang="en-US" dirty="0"/>
              <a:t>重建所需的数据量减少 </a:t>
            </a:r>
            <a:r>
              <a:rPr lang="en-US" altLang="zh-CN" dirty="0">
                <a:solidFill>
                  <a:srgbClr val="FF0000"/>
                </a:solidFill>
              </a:rPr>
              <a:t>25</a:t>
            </a:r>
            <a:r>
              <a:rPr lang="zh-CN" altLang="en-US" dirty="0">
                <a:solidFill>
                  <a:srgbClr val="FF0000"/>
                </a:solidFill>
              </a:rPr>
              <a:t>倍！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6714742" y="3910039"/>
            <a:ext cx="2128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 err="1">
                <a:solidFill>
                  <a:srgbClr val="1A1A1A"/>
                </a:solidFill>
                <a:effectLst/>
              </a:rPr>
              <a:t>PtychoNN</a:t>
            </a:r>
            <a:r>
              <a:rPr lang="en-US" altLang="zh-CN" b="1" i="0" dirty="0">
                <a:solidFill>
                  <a:srgbClr val="1A1A1A"/>
                </a:solidFill>
                <a:effectLst/>
              </a:rPr>
              <a:t> </a:t>
            </a:r>
            <a:r>
              <a:rPr lang="zh-CN" altLang="en-US" b="1" i="0" dirty="0">
                <a:solidFill>
                  <a:srgbClr val="1A1A1A"/>
                </a:solidFill>
                <a:effectLst/>
              </a:rPr>
              <a:t>网络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AI</a:t>
            </a:r>
            <a:r>
              <a:rPr lang="zh-CN" altLang="en-US" dirty="0"/>
              <a:t>解决方案及发展</a:t>
            </a:r>
            <a:r>
              <a:rPr lang="en-GB" altLang="zh-CN" dirty="0"/>
              <a:t>-</a:t>
            </a:r>
            <a:r>
              <a:rPr lang="zh-CN" altLang="en-US" dirty="0"/>
              <a:t>成像</a:t>
            </a:r>
            <a:endParaRPr lang="en-GB" dirty="0"/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9" y="1964407"/>
            <a:ext cx="4911954" cy="3770739"/>
          </a:xfrm>
          <a:prstGeom prst="rect">
            <a:avLst/>
          </a:prstGeom>
        </p:spPr>
      </p:pic>
      <p:sp>
        <p:nvSpPr>
          <p:cNvPr id="5" name="文本框 12"/>
          <p:cNvSpPr txBox="1"/>
          <p:nvPr/>
        </p:nvSpPr>
        <p:spPr>
          <a:xfrm>
            <a:off x="577587" y="5902567"/>
            <a:ext cx="5518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Hoidn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O., Mishra, A.A. &amp; Mehta, A. Physics constrained unsupervised deep learning for rapid, high resolution scanning coherent diffraction reconstruction. </a:t>
            </a:r>
            <a:r>
              <a:rPr lang="en-US" altLang="zh-CN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 Rep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zh-CN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22789 (2023)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5894" y="1307520"/>
            <a:ext cx="611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由数据驱动转向物理驱动</a:t>
            </a:r>
          </a:p>
        </p:txBody>
      </p:sp>
      <p:sp>
        <p:nvSpPr>
          <p:cNvPr id="8" name="文本框 15"/>
          <p:cNvSpPr txBox="1"/>
          <p:nvPr/>
        </p:nvSpPr>
        <p:spPr>
          <a:xfrm>
            <a:off x="5724849" y="1307520"/>
            <a:ext cx="581511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通过加入物理约束，使神经网络模型和真实样品保持物理一致性，并在此基础上结合损失函数等信息，帮助重建的结果在与物理模型相符的前提下具有更高的分辨率。</a:t>
            </a: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6418"/>
            <a:ext cx="4497404" cy="33154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总结及展望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44605" y="1165291"/>
            <a:ext cx="662335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相干多模态成像是第四代同步辐射光源特征性的技术，它集成不同的成像模式，可以弥补单一成像方法的局限性，从而获得更高的分辨率、对比度以及更丰富的物理和化学信息。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44605" y="2815143"/>
            <a:ext cx="5751395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面对多模态成像庞大的数据量，以及复杂的数据组成，我们要充分意识到人工智能在相干多模态成像领域的广阔前景，尤其是其高效率、高分辨率、多源信息整合及自动化与智能化特征提取能力。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44605" y="4930815"/>
            <a:ext cx="5512185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dirty="0"/>
              <a:t>AI</a:t>
            </a:r>
            <a:r>
              <a:rPr lang="zh-CN" altLang="en-US" dirty="0"/>
              <a:t>所带来的物理可解释性问题及与现有技术集成问题，依然待解决。</a:t>
            </a:r>
            <a:endParaRPr lang="en-GB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JkZDcwMDRmOWIyM2E0MTRiZTRhOGE3YTAxOTE3NjIifQ=="/>
</p:tagLst>
</file>

<file path=ppt/theme/theme1.xml><?xml version="1.0" encoding="utf-8"?>
<a:theme xmlns:a="http://schemas.openxmlformats.org/drawingml/2006/main" name="HEPS-PPT主题-V3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HEPS_PPT主题</Template>
  <TotalTime>12</TotalTime>
  <Words>728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HarmonyOS Sans SC</vt:lpstr>
      <vt:lpstr>Times New Roman</vt:lpstr>
      <vt:lpstr>Wingdings</vt:lpstr>
      <vt:lpstr>Wingdings 2</vt:lpstr>
      <vt:lpstr>Arial</vt:lpstr>
      <vt:lpstr>Calibri</vt:lpstr>
      <vt:lpstr>HarmonyOS Sans SC Black</vt:lpstr>
      <vt:lpstr>HEPS-PPT主题-V3-蓝色</vt:lpstr>
      <vt:lpstr>纳米相干多模态成像方法的AI研究</vt:lpstr>
      <vt:lpstr>主要内容</vt:lpstr>
      <vt:lpstr>相干衍射成像方法概述</vt:lpstr>
      <vt:lpstr>相干衍射成像方法概述</vt:lpstr>
      <vt:lpstr>相干多模态成像面临的挑战</vt:lpstr>
      <vt:lpstr>AI解决方案及发展-成像</vt:lpstr>
      <vt:lpstr>AI解决方案及发展-成像</vt:lpstr>
      <vt:lpstr>AI解决方案及发展-成像</vt:lpstr>
      <vt:lpstr>总结及展望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 Li</dc:creator>
  <cp:lastModifiedBy>yangyang mu</cp:lastModifiedBy>
  <cp:revision>367</cp:revision>
  <dcterms:created xsi:type="dcterms:W3CDTF">2023-10-06T04:33:00Z</dcterms:created>
  <dcterms:modified xsi:type="dcterms:W3CDTF">2024-10-15T14:59:44Z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02537154E7D9400CA8518551ADA58965_12</vt:lpwstr>
  </property>
  <property fmtid="{D5CDD505-2E9C-101B-9397-08002B2CF9AE}" pid="3" name="KSOProductBuildVer">
    <vt:lpwstr>2052-12.1.0.18276</vt:lpwstr>
  </property>
</Properties>
</file>