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640" r:id="rId2"/>
    <p:sldId id="2039377958" r:id="rId3"/>
    <p:sldId id="2039377959" r:id="rId4"/>
    <p:sldId id="2039377960" r:id="rId5"/>
    <p:sldId id="370" r:id="rId6"/>
    <p:sldId id="2039377961" r:id="rId7"/>
    <p:sldId id="20393779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2341-4BDB-411B-B6EA-9FA9DAD22D4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ABE1-3882-4741-9F7C-430F9E204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369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322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275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847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1419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991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563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3EE7A3-2C39-48A0-8B60-7B63AE763599}" type="slidenum">
              <a:rPr lang="en-GB" altLang="zh-CN" sz="1300" smtClean="0"/>
              <a:t>1</a:t>
            </a:fld>
            <a:endParaRPr lang="en-GB" altLang="zh-CN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6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8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17EC1-A5BC-2E4D-BD73-CE0F8AFAF0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2D5C89-85A7-901B-F6D5-FFAC2E160BE3}"/>
              </a:ext>
            </a:extLst>
          </p:cNvPr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842D2DB-9BA1-A7CE-F1D1-07294B6F9B59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CD4746-4CB6-09A1-188E-1FC533DA37A9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613F5C-C751-68C6-9E8C-5113C8AAE224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5" name="直接连接符 10">
              <a:extLst>
                <a:ext uri="{FF2B5EF4-FFF2-40B4-BE49-F238E27FC236}">
                  <a16:creationId xmlns:a16="http://schemas.microsoft.com/office/drawing/2014/main" id="{9BB250C3-4149-1A4D-B2C0-8CB2A8C84DF9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152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41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1A3B4-A4DF-4FD2-8699-B32575DC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6000"/>
            <a:ext cx="8892000" cy="8388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112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2824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288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baseline="0" dirty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935118" y="1484784"/>
            <a:ext cx="11017533" cy="4536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52425" indent="-352425" algn="l" rtl="0" eaLnBrk="0" fontAlgn="base" hangingPunct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baseline="0" dirty="0" smtClean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96533" y="6390794"/>
            <a:ext cx="124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5641F2-5FCC-4DFB-A044-EC74B8B3AD6A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2567607" y="105353"/>
            <a:ext cx="8208913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424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69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46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983432" y="6630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6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359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35375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2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1" y="6432191"/>
            <a:ext cx="10914276" cy="44248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0"/>
            <a:ext cx="1277721" cy="44248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676" y="1778040"/>
            <a:ext cx="11928648" cy="1754326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80000"/>
              <a:defRPr/>
            </a:pPr>
            <a:r>
              <a:rPr lang="en-US" altLang="zh-CN" sz="5400" b="1" dirty="0">
                <a:latin typeface="+mj-ea"/>
                <a:ea typeface="+mj-ea"/>
              </a:rPr>
              <a:t>AI</a:t>
            </a:r>
            <a:r>
              <a:rPr lang="zh-CN" altLang="en-US" sz="5400" b="1" dirty="0">
                <a:latin typeface="+mj-ea"/>
                <a:ea typeface="+mj-ea"/>
              </a:rPr>
              <a:t>平台数据管理与</a:t>
            </a:r>
            <a:endParaRPr lang="en-US" altLang="zh-CN" sz="5400" b="1" dirty="0">
              <a:latin typeface="+mj-ea"/>
              <a:ea typeface="+mj-ea"/>
            </a:endParaRPr>
          </a:p>
          <a:p>
            <a:pPr algn="ctr">
              <a:buClr>
                <a:srgbClr val="FF0066"/>
              </a:buClr>
              <a:buSzPct val="80000"/>
              <a:defRPr/>
            </a:pPr>
            <a:r>
              <a:rPr lang="zh-CN" altLang="en-US" sz="5400" b="1" dirty="0">
                <a:latin typeface="+mj-ea"/>
                <a:ea typeface="+mj-ea"/>
              </a:rPr>
              <a:t>知识图谱研究</a:t>
            </a:r>
            <a:endParaRPr lang="en-US" altLang="zh-CN" sz="6000" b="1" dirty="0">
              <a:latin typeface="+mj-ea"/>
              <a:ea typeface="+mj-ea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A9B75EE-BF78-461F-B3E7-D66830078EDD}"/>
              </a:ext>
            </a:extLst>
          </p:cNvPr>
          <p:cNvSpPr txBox="1">
            <a:spLocks/>
          </p:cNvSpPr>
          <p:nvPr/>
        </p:nvSpPr>
        <p:spPr>
          <a:xfrm>
            <a:off x="0" y="4365104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>
              <a:latin typeface="+mn-ea"/>
            </a:endParaRPr>
          </a:p>
        </p:txBody>
      </p:sp>
      <p:pic>
        <p:nvPicPr>
          <p:cNvPr id="1026" name="Picture 2" descr="关于印发《高能所“标识”“标准字”的使用规定》的通知">
            <a:extLst>
              <a:ext uri="{FF2B5EF4-FFF2-40B4-BE49-F238E27FC236}">
                <a16:creationId xmlns:a16="http://schemas.microsoft.com/office/drawing/2014/main" id="{4EF2A8BB-F3D8-4D03-B70B-B322D2A4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79" y="0"/>
            <a:ext cx="1275776" cy="8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2368480-7688-457F-8647-4E474078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24" y="1026566"/>
            <a:ext cx="10718987" cy="4804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面向不同的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AI</a:t>
            </a:r>
            <a:r>
              <a:rPr lang="zh-CN" altLang="en-US" sz="2800" b="1">
                <a:solidFill>
                  <a:schemeClr val="tx1"/>
                </a:solidFill>
                <a:latin typeface="+mn-ea"/>
              </a:rPr>
              <a:t>服务，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包括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AI chat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服务（智能助手）、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AI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计算服务平台，为用户提供一致的、统一的数据服务。</a:t>
            </a:r>
            <a:endParaRPr lang="en-US" altLang="zh-CN" sz="2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数据分类</a:t>
            </a:r>
            <a:endParaRPr lang="en-US" altLang="zh-CN" sz="2400" b="1" dirty="0">
              <a:latin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模型（公共、个人）</a:t>
            </a:r>
            <a:endParaRPr lang="en-US" altLang="zh-CN" sz="18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800" b="1" dirty="0">
                <a:solidFill>
                  <a:schemeClr val="tx1"/>
                </a:solidFill>
                <a:latin typeface="+mn-ea"/>
              </a:rPr>
              <a:t>AI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训练数据集（公共、个人）</a:t>
            </a:r>
            <a:endParaRPr lang="en-US" altLang="zh-CN" sz="1800" b="1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算力资源：容器、虚拟机、集群作业等（个人）</a:t>
            </a:r>
            <a:endParaRPr lang="en-US" altLang="zh-CN" sz="1100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800" b="1" dirty="0">
                <a:solidFill>
                  <a:schemeClr val="tx1"/>
                </a:solidFill>
                <a:latin typeface="+mn-ea"/>
              </a:rPr>
              <a:t>Chat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相关数据（个人）</a:t>
            </a:r>
            <a:endParaRPr lang="en-US" altLang="zh-CN" sz="1800" b="1" dirty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en-US" altLang="zh-CN" sz="1400" dirty="0">
                <a:latin typeface="+mn-ea"/>
              </a:rPr>
              <a:t>Chat</a:t>
            </a:r>
            <a:r>
              <a:rPr lang="zh-CN" altLang="en-US" sz="1400" dirty="0">
                <a:latin typeface="+mn-ea"/>
              </a:rPr>
              <a:t>记录</a:t>
            </a:r>
            <a:endParaRPr lang="en-US" altLang="zh-CN" sz="1400" dirty="0">
              <a:latin typeface="+mn-ea"/>
            </a:endParaRPr>
          </a:p>
          <a:p>
            <a:pPr lvl="1"/>
            <a:r>
              <a:rPr lang="en-US" altLang="zh-CN" sz="1400" dirty="0">
                <a:latin typeface="+mn-ea"/>
              </a:rPr>
              <a:t>Chat</a:t>
            </a:r>
            <a:r>
              <a:rPr lang="zh-CN" altLang="en-US" sz="1400" dirty="0">
                <a:latin typeface="+mn-ea"/>
              </a:rPr>
              <a:t>上传文件</a:t>
            </a:r>
            <a:endParaRPr lang="en-US" altLang="zh-CN" sz="1400" dirty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存储形式</a:t>
            </a:r>
            <a:endParaRPr lang="en-US" altLang="zh-CN" sz="2400" b="1" dirty="0">
              <a:latin typeface="+mn-ea"/>
            </a:endParaRPr>
          </a:p>
          <a:p>
            <a:pPr marL="502920" lvl="1" indent="0">
              <a:buNone/>
            </a:pPr>
            <a:r>
              <a:rPr lang="zh-CN" altLang="en-US" sz="1800" b="1" dirty="0">
                <a:latin typeface="+mn-ea"/>
              </a:rPr>
              <a:t>文件：文件系统</a:t>
            </a:r>
            <a:endParaRPr lang="en-US" altLang="zh-CN" sz="1800" b="1" dirty="0">
              <a:latin typeface="+mn-ea"/>
            </a:endParaRPr>
          </a:p>
          <a:p>
            <a:pPr marL="502920" lvl="1" indent="0">
              <a:buNone/>
            </a:pPr>
            <a:r>
              <a:rPr lang="zh-CN" altLang="en-US" sz="1800" b="1" dirty="0">
                <a:latin typeface="+mn-ea"/>
              </a:rPr>
              <a:t>元数据：数据库</a:t>
            </a:r>
            <a:endParaRPr lang="en-US" altLang="zh-CN" sz="1800" b="1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C6A0747-B659-4AAA-AE8A-88951FE0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24" y="132247"/>
            <a:ext cx="8208913" cy="663575"/>
          </a:xfrm>
        </p:spPr>
        <p:txBody>
          <a:bodyPr/>
          <a:lstStyle/>
          <a:p>
            <a:r>
              <a:rPr lang="en-US" altLang="zh-CN" dirty="0"/>
              <a:t>AI</a:t>
            </a:r>
            <a:r>
              <a:rPr lang="zh-CN" altLang="en-US" dirty="0"/>
              <a:t>平台数据管理</a:t>
            </a:r>
          </a:p>
        </p:txBody>
      </p:sp>
    </p:spTree>
    <p:extLst>
      <p:ext uri="{BB962C8B-B14F-4D97-AF65-F5344CB8AC3E}">
        <p14:creationId xmlns:p14="http://schemas.microsoft.com/office/powerpoint/2010/main" val="71445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802C82F-E1D7-4BF3-91B5-B15F8A56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88" y="152418"/>
            <a:ext cx="8208913" cy="663575"/>
          </a:xfrm>
        </p:spPr>
        <p:txBody>
          <a:bodyPr/>
          <a:lstStyle/>
          <a:p>
            <a:r>
              <a:rPr lang="zh-CN" altLang="en-US" dirty="0"/>
              <a:t>数据及元数据存储设计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D7F645C-D894-4E70-AABB-09960F6BA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11415"/>
              </p:ext>
            </p:extLst>
          </p:nvPr>
        </p:nvGraphicFramePr>
        <p:xfrm>
          <a:off x="861201" y="1351677"/>
          <a:ext cx="8128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0112781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02312926"/>
                    </a:ext>
                  </a:extLst>
                </a:gridCol>
                <a:gridCol w="1369517">
                  <a:extLst>
                    <a:ext uri="{9D8B030D-6E8A-4147-A177-3AD203B41FA5}">
                      <a16:colId xmlns:a16="http://schemas.microsoft.com/office/drawing/2014/main" val="1903322134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3958846378"/>
                    </a:ext>
                  </a:extLst>
                </a:gridCol>
                <a:gridCol w="2548060">
                  <a:extLst>
                    <a:ext uri="{9D8B030D-6E8A-4147-A177-3AD203B41FA5}">
                      <a16:colId xmlns:a16="http://schemas.microsoft.com/office/drawing/2014/main" val="8560869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数据分类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公共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个人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文件系统存储位置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元数据</a:t>
                      </a:r>
                      <a:r>
                        <a:rPr lang="en-US" altLang="zh-CN" dirty="0"/>
                        <a:t>(PostgreSQL)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3299"/>
                  </a:ext>
                </a:extLst>
              </a:tr>
              <a:tr h="185420">
                <a:tc rowSpan="2" gridSpan="2">
                  <a:txBody>
                    <a:bodyPr/>
                    <a:lstStyle/>
                    <a:p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模型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公共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../public/models/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name,owner,create_time,isPublic,version,tasks,modalities,experiments,path…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56115"/>
                  </a:ext>
                </a:extLst>
              </a:tr>
              <a:tr h="18542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个人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个人</a:t>
                      </a:r>
                      <a:r>
                        <a:rPr lang="en-US" altLang="zh-CN" dirty="0"/>
                        <a:t>home</a:t>
                      </a:r>
                      <a:r>
                        <a:rPr lang="zh-CN" altLang="en-US" dirty="0"/>
                        <a:t>目录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63617"/>
                  </a:ext>
                </a:extLst>
              </a:tr>
              <a:tr h="320040">
                <a:tc rowSpan="2" gridSpan="2">
                  <a:txBody>
                    <a:bodyPr/>
                    <a:lstStyle/>
                    <a:p>
                      <a:r>
                        <a:rPr lang="en-US" altLang="zh-CN" b="0">
                          <a:latin typeface="+mn-ea"/>
                        </a:rPr>
                        <a:t>AI</a:t>
                      </a:r>
                      <a:r>
                        <a:rPr lang="zh-CN" altLang="en-US" b="0">
                          <a:latin typeface="+mn-ea"/>
                        </a:rPr>
                        <a:t>训练</a:t>
                      </a:r>
                      <a:r>
                        <a:rPr lang="zh-CN" altLang="en-US" b="0" dirty="0">
                          <a:latin typeface="+mn-ea"/>
                        </a:rPr>
                        <a:t>数据集</a:t>
                      </a:r>
                      <a:endParaRPr lang="zh-CN" altLang="en-US" b="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公共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../public/datasets/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name,owner,create_time,isPublic,version,task,modalities,experiments,path…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613806"/>
                  </a:ext>
                </a:extLst>
              </a:tr>
              <a:tr h="32004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个人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个人</a:t>
                      </a:r>
                      <a:r>
                        <a:rPr lang="en-US" altLang="zh-CN" dirty="0"/>
                        <a:t>home</a:t>
                      </a:r>
                      <a:r>
                        <a:rPr lang="zh-CN" altLang="en-US" dirty="0"/>
                        <a:t>目录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1898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r>
                        <a:rPr lang="en-US" altLang="zh-CN" b="0" dirty="0">
                          <a:latin typeface="+mn-ea"/>
                        </a:rPr>
                        <a:t>Chat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Chat</a:t>
                      </a:r>
                    </a:p>
                    <a:p>
                      <a:r>
                        <a:rPr lang="zh-CN" altLang="en-US" b="0" dirty="0"/>
                        <a:t>记录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个人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content,owner,create_time</a:t>
                      </a:r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6518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Chat</a:t>
                      </a:r>
                      <a:r>
                        <a:rPr lang="zh-CN" altLang="en-US" b="0" dirty="0"/>
                        <a:t>上传文件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../public/</a:t>
                      </a:r>
                      <a:r>
                        <a:rPr lang="en-US" altLang="zh-CN" dirty="0" err="1"/>
                        <a:t>chatfile</a:t>
                      </a:r>
                      <a:r>
                        <a:rPr lang="en-US" altLang="zh-CN" dirty="0"/>
                        <a:t>/username/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Filename,owner,filesize,upload_time,file_type</a:t>
                      </a:r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6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802C82F-E1D7-4BF3-91B5-B15F8A56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34" y="118801"/>
            <a:ext cx="8208913" cy="663575"/>
          </a:xfrm>
        </p:spPr>
        <p:txBody>
          <a:bodyPr/>
          <a:lstStyle/>
          <a:p>
            <a:r>
              <a:rPr lang="zh-CN" altLang="en-US" dirty="0"/>
              <a:t>数据库设计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90D4027-E50D-45B9-928E-B71DD602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60" y="2061214"/>
            <a:ext cx="3100804" cy="33518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3D1D092-FC32-44C9-8120-9A69A9FC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610" y="2155344"/>
            <a:ext cx="2638425" cy="14859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03759D5-212F-4418-8384-FA328E51B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25" y="2061214"/>
            <a:ext cx="2480224" cy="14859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112B6B1-9EDA-4CF8-87EB-73FC078E0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808" y="3910959"/>
            <a:ext cx="2261073" cy="16266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107CF47-1FF5-4D67-9848-DF1099F4B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98" y="4465017"/>
            <a:ext cx="1563683" cy="81478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08FE89D-1C8B-4314-9536-919592F5538B}"/>
              </a:ext>
            </a:extLst>
          </p:cNvPr>
          <p:cNvSpPr txBox="1"/>
          <p:nvPr/>
        </p:nvSpPr>
        <p:spPr>
          <a:xfrm>
            <a:off x="739588" y="1237129"/>
            <a:ext cx="721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用户信息、数据集、模型、软件、记账信息、授权信息、</a:t>
            </a:r>
            <a:r>
              <a:rPr lang="en-US" altLang="zh-CN" dirty="0"/>
              <a:t>HEP-DDF</a:t>
            </a:r>
            <a:r>
              <a:rPr lang="zh-CN" altLang="en-US" dirty="0"/>
              <a:t>信息</a:t>
            </a:r>
          </a:p>
        </p:txBody>
      </p:sp>
    </p:spTree>
    <p:extLst>
      <p:ext uri="{BB962C8B-B14F-4D97-AF65-F5344CB8AC3E}">
        <p14:creationId xmlns:p14="http://schemas.microsoft.com/office/powerpoint/2010/main" val="279671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5A4FCA6-FF4D-40EE-BE83-2E8E8719E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88" y="2224181"/>
            <a:ext cx="4648200" cy="350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9912" y="994902"/>
            <a:ext cx="10830838" cy="7845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-75853" defTabSz="1086639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构建高能物理领域知识图谱，实现知识信息与数据的关联，辅助实现大模型的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RAG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功能，探索领域知识对学科的作用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75853" defTabSz="1086639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基本步骤：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知识抽取</a:t>
            </a:r>
            <a:r>
              <a:rPr lang="en-US" altLang="zh-CN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--&gt;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知识融合</a:t>
            </a:r>
            <a:r>
              <a:rPr lang="en-US" altLang="zh-CN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--&gt;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图谱构建</a:t>
            </a:r>
            <a:r>
              <a:rPr lang="en-US" altLang="zh-CN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--&gt;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r>
              <a:rPr lang="en-US" altLang="zh-CN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--&gt;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49912" y="2224181"/>
            <a:ext cx="7600381" cy="40142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38555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起步与探索阶段：基于</a:t>
            </a:r>
            <a:r>
              <a:rPr lang="en-US" altLang="zh-CN" sz="1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1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1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篇文献</a:t>
            </a:r>
            <a:endParaRPr lang="en-US" altLang="zh-CN" sz="1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7561" indent="-303415" defTabSz="123855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知识图谱构建技术研究</a:t>
            </a: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538" lvl="1" indent="-227561" defTabSz="12385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与领域科学家探讨和设计知识实体提取</a:t>
            </a:r>
            <a:r>
              <a:rPr lang="en-US" altLang="zh-CN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Schema</a:t>
            </a: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，利用大模型进行</a:t>
            </a:r>
            <a:r>
              <a:rPr lang="zh-CN" altLang="en-US" sz="14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知识抽取</a:t>
            </a:r>
            <a:endParaRPr lang="en-US" altLang="zh-CN" sz="146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538" lvl="1" indent="-227561" defTabSz="12385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开发基于向量的</a:t>
            </a:r>
            <a:r>
              <a:rPr lang="zh-CN" altLang="en-US" sz="14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知识融合</a:t>
            </a: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功能，实现不同实体间的语义对齐</a:t>
            </a:r>
            <a:endParaRPr lang="en-US" altLang="zh-CN" sz="146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538" lvl="1" indent="-227561" defTabSz="12385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开发数据访问接口，支持图数据库的</a:t>
            </a:r>
            <a:r>
              <a:rPr lang="zh-CN" altLang="en-US" sz="146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数据存储</a:t>
            </a: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与查询</a:t>
            </a:r>
            <a:endParaRPr lang="en-US" altLang="zh-CN" sz="146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7561" indent="-303415" defTabSz="123855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知识图谱构建</a:t>
            </a: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538" lvl="1" indent="-387048" defTabSz="12385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en-US" altLang="zh-CN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BESIIII</a:t>
            </a: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知识图谱</a:t>
            </a:r>
            <a:r>
              <a:rPr lang="en-US" altLang="zh-CN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schema</a:t>
            </a: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，构建数据、科学目标、理论等方面的关系</a:t>
            </a:r>
            <a:endParaRPr lang="en-US" altLang="zh-CN" sz="146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538" lvl="1" indent="-387048" defTabSz="12385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文献解析，基于构建框架进行知识抽取，形成知识图谱</a:t>
            </a:r>
            <a:endParaRPr lang="en-US" altLang="zh-CN" sz="146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538" lvl="1" indent="-387048" defTabSz="12385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文献数据标注，与自动抽取形成的图谱进行对比，针对不足调整优化</a:t>
            </a:r>
            <a:endParaRPr lang="en-US" altLang="zh-CN" sz="146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7561" indent="-303415" defTabSz="123855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模型训练：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Xiwu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二次预训练与微调形成领域知识抽取模型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1238555">
              <a:lnSpc>
                <a:spcPct val="150000"/>
              </a:lnSpc>
              <a:buNone/>
            </a:pP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ADF5684-F3BD-4DCB-A57F-667880137717}"/>
              </a:ext>
            </a:extLst>
          </p:cNvPr>
          <p:cNvSpPr txBox="1"/>
          <p:nvPr/>
        </p:nvSpPr>
        <p:spPr>
          <a:xfrm>
            <a:off x="7607331" y="5951721"/>
            <a:ext cx="2867338" cy="573467"/>
          </a:xfrm>
          <a:prstGeom prst="rect">
            <a:avLst/>
          </a:prstGeom>
        </p:spPr>
        <p:txBody>
          <a:bodyPr vert="horz" wrap="none" lIns="121371" tIns="60686" rIns="121371" bIns="60686" rtlCol="0">
            <a:normAutofit/>
          </a:bodyPr>
          <a:lstStyle/>
          <a:p>
            <a:pPr indent="-75853" defTabSz="1086639">
              <a:lnSpc>
                <a:spcPct val="150000"/>
              </a:lnSpc>
            </a:pP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实验文献实体提取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Schema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117C1BC-81E6-47C0-88F4-6AA44DA3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" y="153340"/>
            <a:ext cx="8208913" cy="6635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高能物理领域知识图谱技术研究</a:t>
            </a:r>
          </a:p>
        </p:txBody>
      </p:sp>
    </p:spTree>
    <p:extLst>
      <p:ext uri="{BB962C8B-B14F-4D97-AF65-F5344CB8AC3E}">
        <p14:creationId xmlns:p14="http://schemas.microsoft.com/office/powerpoint/2010/main" val="36033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9912" y="994902"/>
            <a:ext cx="10830838" cy="1526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7047" indent="-342900" defTabSz="1086639">
              <a:lnSpc>
                <a:spcPct val="150000"/>
              </a:lnSpc>
              <a:buAutoNum type="arabicPeriod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根据当前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schema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，抽取的实体有限，哪些实体是高能物理知识图谱中关心的实体？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7047" indent="-342900" defTabSz="1086639">
              <a:lnSpc>
                <a:spcPct val="150000"/>
              </a:lnSpc>
              <a:buAutoNum type="arabicPeriod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抽取的实体呈现零散状态，缺少实体间关系，如何准确高效地提取关系？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7047" indent="-342900" defTabSz="1086639">
              <a:lnSpc>
                <a:spcPct val="150000"/>
              </a:lnSpc>
              <a:buAutoNum type="arabicPeriod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不同文献中对实体的表述差异大，如何消除歧义？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7047" indent="-342900" defTabSz="1086639">
              <a:lnSpc>
                <a:spcPct val="150000"/>
              </a:lnSpc>
              <a:buAutoNum type="arabicPeriod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构建的图谱的验证和矫正？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49912" y="2690386"/>
            <a:ext cx="8450335" cy="40142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38555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目标：构建高能物理领域的知识库，以知识图谱形式呈现，供各个大模型使用</a:t>
            </a:r>
            <a:endParaRPr lang="en-US" altLang="zh-CN" sz="16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1238555">
              <a:lnSpc>
                <a:spcPct val="150000"/>
              </a:lnSpc>
              <a:buNone/>
            </a:pPr>
            <a:r>
              <a:rPr lang="en-US" altLang="zh-CN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文献范围：高能粒子物理学术论文</a:t>
            </a:r>
            <a:r>
              <a:rPr lang="en-US" altLang="zh-CN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学位论文，百万篇数量级</a:t>
            </a:r>
            <a:endParaRPr lang="en-US" altLang="zh-CN" sz="16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1238555">
              <a:lnSpc>
                <a:spcPct val="150000"/>
              </a:lnSpc>
              <a:buNone/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计划：</a:t>
            </a: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38555">
              <a:lnSpc>
                <a:spcPct val="150000"/>
              </a:lnSpc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文献解析：文献中心协助获取文献，转换成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latex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Markdown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格式，提供接口访问</a:t>
            </a: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38555">
              <a:lnSpc>
                <a:spcPct val="150000"/>
              </a:lnSpc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实体提取：扩展实体定义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schema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，导入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PDG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Particle Data Group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）数据</a:t>
            </a: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38555">
              <a:lnSpc>
                <a:spcPct val="150000"/>
              </a:lnSpc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三元组抽取分两步进行：实体抽取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关系抽取，尝试用大模型做关系抽取</a:t>
            </a:r>
          </a:p>
          <a:p>
            <a:pPr defTabSz="1238555">
              <a:lnSpc>
                <a:spcPct val="150000"/>
              </a:lnSpc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研究实体消歧：聚类算法、表层特征相似度计算、扩展特征相似度计算</a:t>
            </a:r>
            <a:r>
              <a:rPr lang="en-US" altLang="zh-CN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defTabSz="1238555">
              <a:lnSpc>
                <a:spcPct val="150000"/>
              </a:lnSpc>
            </a:pPr>
            <a:r>
              <a:rPr lang="zh-CN" altLang="en-US" sz="1593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不断优化和迭代，仍需要大量的人工的标注和纠正的工作</a:t>
            </a: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38555">
              <a:lnSpc>
                <a:spcPct val="150000"/>
              </a:lnSpc>
            </a:pPr>
            <a:endParaRPr lang="en-US" altLang="zh-CN" sz="1593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117C1BC-81E6-47C0-88F4-6AA44DA3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" y="153340"/>
            <a:ext cx="8208913" cy="6635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问题与计划</a:t>
            </a:r>
          </a:p>
        </p:txBody>
      </p:sp>
    </p:spTree>
    <p:extLst>
      <p:ext uri="{BB962C8B-B14F-4D97-AF65-F5344CB8AC3E}">
        <p14:creationId xmlns:p14="http://schemas.microsoft.com/office/powerpoint/2010/main" val="22229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BF025AF0-CDA9-4D10-97FC-5A8CB4FE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6000"/>
            <a:ext cx="8892000" cy="8388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“</a:t>
            </a:r>
            <a:r>
              <a:rPr lang="en-US" altLang="zh-CN" sz="3200" dirty="0">
                <a:latin typeface="+mj-ea"/>
              </a:rPr>
              <a:t>Dr. Sai”</a:t>
            </a:r>
            <a:r>
              <a:rPr lang="zh-CN" altLang="en-US" sz="3200" dirty="0">
                <a:latin typeface="+mj-ea"/>
              </a:rPr>
              <a:t>科研智能体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E5A0C379-49B6-4F3A-BE35-43425B6C8DEB}"/>
              </a:ext>
            </a:extLst>
          </p:cNvPr>
          <p:cNvSpPr txBox="1">
            <a:spLocks/>
          </p:cNvSpPr>
          <p:nvPr/>
        </p:nvSpPr>
        <p:spPr>
          <a:xfrm>
            <a:off x="478800" y="874800"/>
            <a:ext cx="8740936" cy="595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用于高能物理实验分析的“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Dr. Sai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”科研智能体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7A2975-6B63-441E-B599-81E147E2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79" y="1678076"/>
            <a:ext cx="3386793" cy="45293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7ED8B4-7EAC-4719-85BB-B627CE8FD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470430"/>
            <a:ext cx="5718788" cy="4944681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73274E1-252A-443E-B138-DB2DF7A2AB39}"/>
              </a:ext>
            </a:extLst>
          </p:cNvPr>
          <p:cNvCxnSpPr>
            <a:cxnSpLocks/>
          </p:cNvCxnSpPr>
          <p:nvPr/>
        </p:nvCxnSpPr>
        <p:spPr>
          <a:xfrm flipH="1">
            <a:off x="4032182" y="4009731"/>
            <a:ext cx="2134297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1FAF4A6A-E776-4F85-8D2A-BF312D620360}"/>
              </a:ext>
            </a:extLst>
          </p:cNvPr>
          <p:cNvSpPr txBox="1"/>
          <p:nvPr/>
        </p:nvSpPr>
        <p:spPr>
          <a:xfrm>
            <a:off x="503247" y="165006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(a)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9E82D9B-0F40-488C-8686-AB67D6E99ACC}"/>
              </a:ext>
            </a:extLst>
          </p:cNvPr>
          <p:cNvSpPr txBox="1"/>
          <p:nvPr/>
        </p:nvSpPr>
        <p:spPr>
          <a:xfrm>
            <a:off x="5907434" y="167145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(b)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4A5EB9F-D285-401F-A230-C99FAE3F1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772" y="2438480"/>
            <a:ext cx="2307789" cy="93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9EDC52-5337-497F-BDEC-304B3D497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773" y="4524064"/>
            <a:ext cx="2318788" cy="140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68A6CD82-444B-44C2-9CAC-9F1EA1063222}"/>
              </a:ext>
            </a:extLst>
          </p:cNvPr>
          <p:cNvCxnSpPr>
            <a:stCxn id="5" idx="3"/>
            <a:endCxn id="10" idx="2"/>
          </p:cNvCxnSpPr>
          <p:nvPr/>
        </p:nvCxnSpPr>
        <p:spPr>
          <a:xfrm flipV="1">
            <a:off x="9553272" y="3368650"/>
            <a:ext cx="1286395" cy="57412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D6EA142C-B4E4-4B88-800C-AE06020E40F1}"/>
              </a:ext>
            </a:extLst>
          </p:cNvPr>
          <p:cNvCxnSpPr>
            <a:cxnSpLocks/>
            <a:stCxn id="5" idx="3"/>
            <a:endCxn id="11" idx="0"/>
          </p:cNvCxnSpPr>
          <p:nvPr/>
        </p:nvCxnSpPr>
        <p:spPr>
          <a:xfrm>
            <a:off x="9553272" y="3942770"/>
            <a:ext cx="1280895" cy="58129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58425"/>
      </p:ext>
    </p:extLst>
  </p:cSld>
  <p:clrMapOvr>
    <a:masterClrMapping/>
  </p:clrMapOvr>
</p:sld>
</file>

<file path=ppt/theme/theme1.xml><?xml version="1.0" encoding="utf-8"?>
<a:theme xmlns:a="http://schemas.openxmlformats.org/drawingml/2006/main" name="2nd meeting of HEPS-TF International Advisory Committee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634</Words>
  <Application>Microsoft Office PowerPoint</Application>
  <PresentationFormat>宽屏</PresentationFormat>
  <Paragraphs>76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等线</vt:lpstr>
      <vt:lpstr>汉仪中圆简</vt:lpstr>
      <vt:lpstr>黑体</vt:lpstr>
      <vt:lpstr>微软雅黑</vt:lpstr>
      <vt:lpstr>微软雅黑</vt:lpstr>
      <vt:lpstr>Arial</vt:lpstr>
      <vt:lpstr>Calibri</vt:lpstr>
      <vt:lpstr>Cambria</vt:lpstr>
      <vt:lpstr>Times</vt:lpstr>
      <vt:lpstr>Times New Roman</vt:lpstr>
      <vt:lpstr>Wingdings</vt:lpstr>
      <vt:lpstr>Wingdings 2</vt:lpstr>
      <vt:lpstr>2nd meeting of HEPS-TF International Advisory Committee</vt:lpstr>
      <vt:lpstr>PowerPoint 演示文稿</vt:lpstr>
      <vt:lpstr>AI平台数据管理</vt:lpstr>
      <vt:lpstr>数据及元数据存储设计</vt:lpstr>
      <vt:lpstr>数据库设计</vt:lpstr>
      <vt:lpstr>高能物理领域知识图谱技术研究</vt:lpstr>
      <vt:lpstr>问题与计划</vt:lpstr>
      <vt:lpstr>“Dr. Sai”科研智能体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huhao</dc:creator>
  <cp:lastModifiedBy>huhao</cp:lastModifiedBy>
  <cp:revision>34</cp:revision>
  <dcterms:created xsi:type="dcterms:W3CDTF">2024-10-14T02:10:43Z</dcterms:created>
  <dcterms:modified xsi:type="dcterms:W3CDTF">2024-10-16T01:31:25Z</dcterms:modified>
</cp:coreProperties>
</file>