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8"/>
  </p:notesMasterIdLst>
  <p:sldIdLst>
    <p:sldId id="256" r:id="rId2"/>
    <p:sldId id="2039377919" r:id="rId3"/>
    <p:sldId id="2039377920" r:id="rId4"/>
    <p:sldId id="2039377918" r:id="rId5"/>
    <p:sldId id="2039377921" r:id="rId6"/>
    <p:sldId id="9334747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0B0"/>
    <a:srgbClr val="FFC923"/>
    <a:srgbClr val="FFC000"/>
    <a:srgbClr val="ED7E2F"/>
    <a:srgbClr val="4273C7"/>
    <a:srgbClr val="DEF6C5"/>
    <a:srgbClr val="FFFFFF"/>
    <a:srgbClr val="FCD076"/>
    <a:srgbClr val="DAE3F3"/>
    <a:srgbClr val="FEF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70" autoAdjust="0"/>
  </p:normalViewPr>
  <p:slideViewPr>
    <p:cSldViewPr snapToGrid="0">
      <p:cViewPr varScale="1">
        <p:scale>
          <a:sx n="70" d="100"/>
          <a:sy n="70" d="100"/>
        </p:scale>
        <p:origin x="1142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4095-229B-4624-AEFB-02D8B4FA7D20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5A079-CE4B-4655-A311-C3958CB81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600" b="1" kern="1200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5A079-CE4B-4655-A311-C3958CB8103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7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5A079-CE4B-4655-A311-C3958CB8103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33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5A079-CE4B-4655-A311-C3958CB8103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822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5A079-CE4B-4655-A311-C3958CB8103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579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That’s all, thank you!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E344-FDCF-480A-86D5-D478A225671A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BESIII Dr.Sai, Yipu Liao (IHEP)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308-E53B-4862-BC64-5504BE9D5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FCFBF-E7C8-4E8D-AB93-C6E8B7424B90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BESIII Dr.Sai, Yipu Liao (IHEP)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308-E53B-4862-BC64-5504BE9D5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30D6-6B05-4F51-A6F1-4685645D3EE7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BESIII Dr.Sai, Yipu Liao (IHEP)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308-E53B-4862-BC64-5504BE9D5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902" y="136525"/>
            <a:ext cx="8740936" cy="5956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191C-2472-EA47-B391-FFDBDF87DDE9}" type="datetimeFigureOut">
              <a:rPr kumimoji="1" lang="zh-CN" altLang="en-US" smtClean="0"/>
              <a:t>2024/10/15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" y="821645"/>
            <a:ext cx="12192000" cy="87076"/>
            <a:chOff x="0" y="821645"/>
            <a:chExt cx="9191194" cy="135018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922847" y="836712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0" y="836713"/>
                <a:ext cx="975360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8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4087" y="116632"/>
            <a:ext cx="658457" cy="7113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992544" y="314855"/>
            <a:ext cx="593874" cy="3995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1625240" y="264193"/>
            <a:ext cx="447424" cy="447424"/>
          </a:xfrm>
          <a:prstGeom prst="rect">
            <a:avLst/>
          </a:prstGeom>
        </p:spPr>
      </p:pic>
      <p:sp>
        <p:nvSpPr>
          <p:cNvPr id="14" name="内容占位符 2"/>
          <p:cNvSpPr>
            <a:spLocks noGrp="1"/>
          </p:cNvSpPr>
          <p:nvPr>
            <p:ph idx="1"/>
          </p:nvPr>
        </p:nvSpPr>
        <p:spPr>
          <a:xfrm>
            <a:off x="646901" y="1905864"/>
            <a:ext cx="10967855" cy="4351338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D013-9724-4FD2-B9BF-44300C19BA2C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BESIII Dr.Sai, Yipu Liao (IHEP)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308-E53B-4862-BC64-5504BE9D5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579A-269A-44B6-82D7-F4FE36E43349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BESIII Dr.Sai, Yipu Liao (IHEP)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308-E53B-4862-BC64-5504BE9D5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6696-E262-4101-A23C-FEBB09370679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BESIII Dr.Sai, Yipu Liao (IHEP)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308-E53B-4862-BC64-5504BE9D5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2B8-F0A1-42C7-AAA0-E9285CEAA024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BESIII Dr.Sai, Yipu Liao (IHEP)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308-E53B-4862-BC64-5504BE9D5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0345-9D14-484F-ACB1-F29108C4FEFF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BESIII Dr.Sai, Yipu Liao (IHEP)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308-E53B-4862-BC64-5504BE9D5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52D7-408A-4F08-ABEE-EB2D445DA268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BESIII Dr.Sai, Yipu Liao (IHEP)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308-E53B-4862-BC64-5504BE9D5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2EBE-E55D-4F06-BFA8-744FD038AC39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BESIII Dr.Sai, Yipu Liao (IHEP)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308-E53B-4862-BC64-5504BE9D5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1CCC5-E69C-4219-9027-D33F4AD4B4AD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BESIII Dr.Sai, Yipu Liao (IHEP)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4308-E53B-4862-BC64-5504BE9D5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 Regular" panose="020B0604020202090204" charset="0"/>
                <a:cs typeface="Arial Regular" panose="020B0604020202090204" charset="0"/>
              </a:defRPr>
            </a:lvl1pPr>
          </a:lstStyle>
          <a:p>
            <a:fld id="{A42BF652-2AFF-46D7-96BF-14CE1E05AA48}" type="datetime1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 Regular" panose="020B0604020202090204" charset="0"/>
                <a:cs typeface="Arial Regular" panose="020B0604020202090204" charset="0"/>
              </a:defRPr>
            </a:lvl1pPr>
          </a:lstStyle>
          <a:p>
            <a:r>
              <a:rPr lang="en-US" altLang="zh-CN"/>
              <a:t>BESIII Dr.Sai, Yipu Liao (IHEP)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 Regular" panose="020B0604020202090204" charset="0"/>
                <a:cs typeface="Arial Regular" panose="020B0604020202090204" charset="0"/>
              </a:defRPr>
            </a:lvl1pPr>
          </a:lstStyle>
          <a:p>
            <a:fld id="{EDED4308-E53B-4862-BC64-5504BE9D51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87425" y="1460313"/>
            <a:ext cx="10384790" cy="2470074"/>
          </a:xfrm>
        </p:spPr>
        <p:txBody>
          <a:bodyPr anchor="ctr">
            <a:norm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Arial" panose="020B0604020202020204" pitchFamily="34" charset="0"/>
              </a:rPr>
              <a:t>人工智能在中国散裂中子源的多领域应用研究</a:t>
            </a:r>
            <a:endParaRPr lang="zh-CN" altLang="en-US" sz="2700" b="1" dirty="0">
              <a:solidFill>
                <a:srgbClr val="0070C0"/>
              </a:solidFill>
              <a:latin typeface="华文宋体" panose="02010600040101010101" pitchFamily="2" charset="-122"/>
              <a:ea typeface="华文宋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317826" y="3896902"/>
            <a:ext cx="6853473" cy="2835055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500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Jianfang</a:t>
            </a:r>
            <a:r>
              <a:rPr lang="en-US" altLang="zh-CN" sz="2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Li</a:t>
            </a:r>
            <a:r>
              <a:rPr lang="en-US" sz="2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2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李健芳</a:t>
            </a:r>
            <a:r>
              <a:rPr lang="en-US" sz="25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Institute of High Energy Physics, CAS, Beijing </a:t>
            </a:r>
            <a:endParaRPr 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China Spallation Neutron Source, Dongguan, China</a:t>
            </a: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2024.10.15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717" y="68261"/>
            <a:ext cx="1722533" cy="11460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399" y="226141"/>
            <a:ext cx="2860639" cy="707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38" y="215741"/>
            <a:ext cx="2809383" cy="718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>
            <a:extLst>
              <a:ext uri="{FF2B5EF4-FFF2-40B4-BE49-F238E27FC236}">
                <a16:creationId xmlns:a16="http://schemas.microsoft.com/office/drawing/2014/main" id="{161587D0-4837-4918-8619-42A13F3AE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428" y="811262"/>
            <a:ext cx="5942143" cy="3156594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35D44102-66DB-495C-8003-7C41DC0DD5F5}"/>
              </a:ext>
            </a:extLst>
          </p:cNvPr>
          <p:cNvSpPr txBox="1"/>
          <p:nvPr/>
        </p:nvSpPr>
        <p:spPr>
          <a:xfrm>
            <a:off x="119527" y="48987"/>
            <a:ext cx="607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CSNS</a:t>
            </a:r>
            <a:r>
              <a:rPr lang="zh-CN" altLang="en-US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科学实验助手</a:t>
            </a:r>
            <a:endParaRPr lang="en-US" altLang="zh-CN" sz="3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内容占位符 2">
            <a:extLst>
              <a:ext uri="{FF2B5EF4-FFF2-40B4-BE49-F238E27FC236}">
                <a16:creationId xmlns:a16="http://schemas.microsoft.com/office/drawing/2014/main" id="{212505AE-2B2A-4ECB-A1D1-F809424FFE53}"/>
              </a:ext>
            </a:extLst>
          </p:cNvPr>
          <p:cNvSpPr>
            <a:spLocks noGrp="1"/>
          </p:cNvSpPr>
          <p:nvPr/>
        </p:nvSpPr>
        <p:spPr>
          <a:xfrm>
            <a:off x="114084" y="952503"/>
            <a:ext cx="5878288" cy="3015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目标：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为散裂中子源用户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谱仪科学家提供跨领域知识内容、数据检索和基础数据分析服务，提高工作效率</a:t>
            </a:r>
            <a:endParaRPr lang="en-US" altLang="zh-CN" sz="1600" b="1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主要功能：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知识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检索增强功能；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代码生成服务；</a:t>
            </a:r>
            <a:endParaRPr lang="en-US" altLang="zh-CN" sz="1600" b="1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数据库检索；</a:t>
            </a:r>
            <a:endParaRPr lang="en-US" altLang="zh-CN" sz="1600" b="1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特色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功能：谱仪推荐，实验方案优化建议，数据分析等。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133AE63-52CE-4307-94C1-5A69E954E4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31" t="15797" r="52808" b="39611"/>
          <a:stretch/>
        </p:blipFill>
        <p:spPr>
          <a:xfrm>
            <a:off x="4498753" y="4366876"/>
            <a:ext cx="3009010" cy="235607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EE1AF1B1-C1A1-495B-B511-1F74D21155FA}"/>
              </a:ext>
            </a:extLst>
          </p:cNvPr>
          <p:cNvSpPr/>
          <p:nvPr/>
        </p:nvSpPr>
        <p:spPr>
          <a:xfrm>
            <a:off x="152185" y="4440002"/>
            <a:ext cx="4223233" cy="1997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目前已经部署测试系统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多模态问答实现高效部署</a:t>
            </a:r>
            <a:endParaRPr lang="en-US" altLang="zh-CN" sz="1600" b="1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数据持久化</a:t>
            </a:r>
            <a:r>
              <a:rPr lang="en-US" altLang="zh-CN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+</a:t>
            </a: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人工反馈</a:t>
            </a:r>
            <a:endParaRPr lang="en-US" altLang="zh-CN" sz="1600" b="1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身份验证</a:t>
            </a:r>
            <a:endParaRPr lang="en-US" altLang="zh-CN" sz="1600" b="1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地址：</a:t>
            </a:r>
            <a:r>
              <a:rPr lang="en-US" altLang="zh-CN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https://10.1.236.160:8000/</a:t>
            </a:r>
            <a:endParaRPr lang="zh-CN" altLang="en-US" sz="1600" b="1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B89DE54-38DC-4236-B7E5-A34E56A08AA5}"/>
              </a:ext>
            </a:extLst>
          </p:cNvPr>
          <p:cNvCxnSpPr>
            <a:cxnSpLocks/>
          </p:cNvCxnSpPr>
          <p:nvPr/>
        </p:nvCxnSpPr>
        <p:spPr>
          <a:xfrm flipV="1">
            <a:off x="114084" y="4071259"/>
            <a:ext cx="11969059" cy="114301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图片 21">
            <a:extLst>
              <a:ext uri="{FF2B5EF4-FFF2-40B4-BE49-F238E27FC236}">
                <a16:creationId xmlns:a16="http://schemas.microsoft.com/office/drawing/2014/main" id="{3F70D79F-2061-428B-B079-A1E7083C10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3" t="60412" r="40528" b="1977"/>
          <a:stretch/>
        </p:blipFill>
        <p:spPr>
          <a:xfrm>
            <a:off x="7700183" y="4739372"/>
            <a:ext cx="4430489" cy="161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4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>
            <a:extLst>
              <a:ext uri="{FF2B5EF4-FFF2-40B4-BE49-F238E27FC236}">
                <a16:creationId xmlns:a16="http://schemas.microsoft.com/office/drawing/2014/main" id="{B615B195-AEC0-4C7D-91A7-4BDED1B62B58}"/>
              </a:ext>
            </a:extLst>
          </p:cNvPr>
          <p:cNvSpPr txBox="1"/>
          <p:nvPr/>
        </p:nvSpPr>
        <p:spPr>
          <a:xfrm>
            <a:off x="163276" y="16331"/>
            <a:ext cx="5676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zh-CN" altLang="en-US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在辐射防护技术的应用</a:t>
            </a:r>
            <a:endParaRPr lang="en-US" altLang="zh-CN" sz="3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8E2DA566-3964-4BD4-9AF2-8EED9249DD56}"/>
              </a:ext>
            </a:extLst>
          </p:cNvPr>
          <p:cNvSpPr/>
          <p:nvPr/>
        </p:nvSpPr>
        <p:spPr>
          <a:xfrm>
            <a:off x="669424" y="808692"/>
            <a:ext cx="6683875" cy="231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中子剂量片气泡的自动化识别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使用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AI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算法检测和统计中子计量卡的气泡数量，大大提高效率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气泡数量和辐射剂量成正比，据此可换算辐射剂量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已使用最新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YOLO</a:t>
            </a:r>
            <a:r>
              <a:rPr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目标检测算法在小规模数据集上进行训练和测试，验证了可行性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4" name="图片 63">
            <a:extLst>
              <a:ext uri="{FF2B5EF4-FFF2-40B4-BE49-F238E27FC236}">
                <a16:creationId xmlns:a16="http://schemas.microsoft.com/office/drawing/2014/main" id="{990D56F0-6B4B-4A0C-9573-E77AA3318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329" y="757968"/>
            <a:ext cx="2956629" cy="2170290"/>
          </a:xfrm>
          <a:prstGeom prst="rect">
            <a:avLst/>
          </a:prstGeom>
        </p:spPr>
      </p:pic>
      <p:sp>
        <p:nvSpPr>
          <p:cNvPr id="67" name="矩形 66">
            <a:extLst>
              <a:ext uri="{FF2B5EF4-FFF2-40B4-BE49-F238E27FC236}">
                <a16:creationId xmlns:a16="http://schemas.microsoft.com/office/drawing/2014/main" id="{DCC39625-03CC-4CC9-90D1-234AA4E96B1C}"/>
              </a:ext>
            </a:extLst>
          </p:cNvPr>
          <p:cNvSpPr/>
          <p:nvPr/>
        </p:nvSpPr>
        <p:spPr>
          <a:xfrm>
            <a:off x="669424" y="3272077"/>
            <a:ext cx="5622471" cy="452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加速器辐射监控与控制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案例| 模拟仿真是数字孪生体实施的“秘方” - 工业4.0头条">
            <a:extLst>
              <a:ext uri="{FF2B5EF4-FFF2-40B4-BE49-F238E27FC236}">
                <a16:creationId xmlns:a16="http://schemas.microsoft.com/office/drawing/2014/main" id="{E7EC11CF-D095-4F45-83C9-BC2A4C2F4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329" y="3272077"/>
            <a:ext cx="2955471" cy="153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内容占位符 2">
            <a:extLst>
              <a:ext uri="{FF2B5EF4-FFF2-40B4-BE49-F238E27FC236}">
                <a16:creationId xmlns:a16="http://schemas.microsoft.com/office/drawing/2014/main" id="{3C976186-56CF-4F0C-A3C4-5815AAECADE2}"/>
              </a:ext>
            </a:extLst>
          </p:cNvPr>
          <p:cNvSpPr>
            <a:spLocks noGrp="1"/>
          </p:cNvSpPr>
          <p:nvPr/>
        </p:nvSpPr>
        <p:spPr>
          <a:xfrm>
            <a:off x="1128373" y="3783594"/>
            <a:ext cx="3202430" cy="809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数字孪生技术</a:t>
            </a:r>
            <a:endParaRPr lang="en-US" altLang="zh-CN" sz="1600" b="1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漫游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仿真技术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71F86184-DD72-421B-BDCA-7AA284122DF3}"/>
              </a:ext>
            </a:extLst>
          </p:cNvPr>
          <p:cNvSpPr/>
          <p:nvPr/>
        </p:nvSpPr>
        <p:spPr>
          <a:xfrm>
            <a:off x="669424" y="5191168"/>
            <a:ext cx="5622471" cy="452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实验场地清场自动检测到人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内容占位符 2">
            <a:extLst>
              <a:ext uri="{FF2B5EF4-FFF2-40B4-BE49-F238E27FC236}">
                <a16:creationId xmlns:a16="http://schemas.microsoft.com/office/drawing/2014/main" id="{82B7FF1B-7EAE-4247-BFD9-B4FF5A3CCAC6}"/>
              </a:ext>
            </a:extLst>
          </p:cNvPr>
          <p:cNvSpPr>
            <a:spLocks noGrp="1"/>
          </p:cNvSpPr>
          <p:nvPr/>
        </p:nvSpPr>
        <p:spPr>
          <a:xfrm>
            <a:off x="1128373" y="5895392"/>
            <a:ext cx="4305300" cy="6547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基于监控视频分析自动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探测</a:t>
            </a: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</a:t>
            </a:r>
            <a:endParaRPr lang="en-US" altLang="zh-CN" sz="1600" b="1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基于红外热成像、雷达或其他探测探测人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C2093CAB-5BAD-47C4-9C86-BB608991603A}"/>
              </a:ext>
            </a:extLst>
          </p:cNvPr>
          <p:cNvSpPr/>
          <p:nvPr/>
        </p:nvSpPr>
        <p:spPr>
          <a:xfrm>
            <a:off x="337457" y="661326"/>
            <a:ext cx="11234056" cy="2371927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E118719D-0CAB-4E9F-B144-0F6100612A53}"/>
              </a:ext>
            </a:extLst>
          </p:cNvPr>
          <p:cNvSpPr/>
          <p:nvPr/>
        </p:nvSpPr>
        <p:spPr>
          <a:xfrm>
            <a:off x="337456" y="3154011"/>
            <a:ext cx="11234057" cy="1739116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 descr="热成像测试,thermal camera test, thermal image,MRTD,NETD">
            <a:extLst>
              <a:ext uri="{FF2B5EF4-FFF2-40B4-BE49-F238E27FC236}">
                <a16:creationId xmlns:a16="http://schemas.microsoft.com/office/drawing/2014/main" id="{B0EC5D3A-B728-4869-A2BA-A8093687A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92"/>
          <a:stretch/>
        </p:blipFill>
        <p:spPr bwMode="auto">
          <a:xfrm>
            <a:off x="5599339" y="5177133"/>
            <a:ext cx="5629275" cy="148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6FA71D3-D0A4-405C-BEF4-2648973118A1}"/>
              </a:ext>
            </a:extLst>
          </p:cNvPr>
          <p:cNvSpPr/>
          <p:nvPr/>
        </p:nvSpPr>
        <p:spPr>
          <a:xfrm>
            <a:off x="337457" y="5062325"/>
            <a:ext cx="11234057" cy="1739116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78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52">
            <a:extLst>
              <a:ext uri="{FF2B5EF4-FFF2-40B4-BE49-F238E27FC236}">
                <a16:creationId xmlns:a16="http://schemas.microsoft.com/office/drawing/2014/main" id="{35D44102-66DB-495C-8003-7C41DC0DD5F5}"/>
              </a:ext>
            </a:extLst>
          </p:cNvPr>
          <p:cNvSpPr txBox="1"/>
          <p:nvPr/>
        </p:nvSpPr>
        <p:spPr>
          <a:xfrm>
            <a:off x="119526" y="48987"/>
            <a:ext cx="11963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基于表征学习的中子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/X</a:t>
            </a:r>
            <a:r>
              <a:rPr lang="zh-CN" altLang="en-US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射线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</a:t>
            </a:r>
            <a:r>
              <a:rPr lang="zh-CN" altLang="en-US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图像双模态重建方法研究</a:t>
            </a:r>
            <a:endParaRPr lang="en-US" altLang="zh-CN" sz="3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内容占位符 2">
            <a:extLst>
              <a:ext uri="{FF2B5EF4-FFF2-40B4-BE49-F238E27FC236}">
                <a16:creationId xmlns:a16="http://schemas.microsoft.com/office/drawing/2014/main" id="{212505AE-2B2A-4ECB-A1D1-F809424FFE53}"/>
              </a:ext>
            </a:extLst>
          </p:cNvPr>
          <p:cNvSpPr>
            <a:spLocks noGrp="1"/>
          </p:cNvSpPr>
          <p:nvPr/>
        </p:nvSpPr>
        <p:spPr>
          <a:xfrm>
            <a:off x="6281056" y="753889"/>
            <a:ext cx="5865509" cy="3399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研究中子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/X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射线稀疏角度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的双模态体素表征学习模型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研究结合数据驱动和物理语义的体素表征技术</a:t>
            </a:r>
            <a:endParaRPr lang="en-US" altLang="zh-CN" sz="1600" b="1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研究中子和</a:t>
            </a:r>
            <a:r>
              <a:rPr lang="en-US" altLang="zh-CN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</a:t>
            </a: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射线</a:t>
            </a:r>
            <a:r>
              <a:rPr lang="en-US" altLang="zh-CN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CT</a:t>
            </a: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双模态体素表征融合技术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基于双模态体素表征的稀疏角度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图像重建方法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研究中子和</a:t>
            </a:r>
            <a:r>
              <a:rPr lang="en-US" altLang="zh-CN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</a:t>
            </a: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射线</a:t>
            </a:r>
            <a:r>
              <a:rPr lang="en-US" altLang="zh-CN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CT</a:t>
            </a: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双模态体素特征融合</a:t>
            </a:r>
            <a:endParaRPr lang="en-US" altLang="zh-CN" sz="1600" b="1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研究轻量的</a:t>
            </a:r>
            <a:r>
              <a:rPr lang="en-US" altLang="zh-CN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CT</a:t>
            </a: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图像双域增强网络模型</a:t>
            </a:r>
            <a:endParaRPr lang="en-US" altLang="zh-CN" sz="1600" b="1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endParaRPr sz="1600" b="1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C:\Users\Administrator\AppData\Local\Temp\ksohtml18280\wps7.jpg">
            <a:extLst>
              <a:ext uri="{FF2B5EF4-FFF2-40B4-BE49-F238E27FC236}">
                <a16:creationId xmlns:a16="http://schemas.microsoft.com/office/drawing/2014/main" id="{A4016862-5FB6-4557-A761-FF76A9A47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" y="1050739"/>
            <a:ext cx="6050567" cy="501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A1FFE5DA-55FD-4F02-BAF5-70B2EB574EE9}"/>
              </a:ext>
            </a:extLst>
          </p:cNvPr>
          <p:cNvSpPr/>
          <p:nvPr/>
        </p:nvSpPr>
        <p:spPr>
          <a:xfrm>
            <a:off x="6346324" y="4153820"/>
            <a:ext cx="5622471" cy="452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目前进展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内容占位符 2">
            <a:extLst>
              <a:ext uri="{FF2B5EF4-FFF2-40B4-BE49-F238E27FC236}">
                <a16:creationId xmlns:a16="http://schemas.microsoft.com/office/drawing/2014/main" id="{5CEF4DF3-6CE6-4241-88DB-812B4F27598F}"/>
              </a:ext>
            </a:extLst>
          </p:cNvPr>
          <p:cNvSpPr>
            <a:spLocks noGrp="1"/>
          </p:cNvSpPr>
          <p:nvPr/>
        </p:nvSpPr>
        <p:spPr>
          <a:xfrm>
            <a:off x="6805273" y="4665336"/>
            <a:ext cx="4809784" cy="1267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设计</a:t>
            </a:r>
            <a:r>
              <a:rPr lang="en-US" altLang="zh-CN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种用于双域增强的轻量级深度学习网络，发表和在投论文</a:t>
            </a:r>
            <a:r>
              <a:rPr lang="en-US" altLang="zh-CN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篇，在实际数据集中验证了有效性</a:t>
            </a:r>
            <a:endParaRPr lang="en-US" altLang="zh-CN" sz="1600" b="1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获国家自然科学基金青年项目资助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5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>
            <a:extLst>
              <a:ext uri="{FF2B5EF4-FFF2-40B4-BE49-F238E27FC236}">
                <a16:creationId xmlns:a16="http://schemas.microsoft.com/office/drawing/2014/main" id="{B615B195-AEC0-4C7D-91A7-4BDED1B62B58}"/>
              </a:ext>
            </a:extLst>
          </p:cNvPr>
          <p:cNvSpPr txBox="1"/>
          <p:nvPr/>
        </p:nvSpPr>
        <p:spPr>
          <a:xfrm>
            <a:off x="119733" y="48988"/>
            <a:ext cx="7021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中子散射样品属性自动化表征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8E2DA566-3964-4BD4-9AF2-8EED9249DD56}"/>
              </a:ext>
            </a:extLst>
          </p:cNvPr>
          <p:cNvSpPr/>
          <p:nvPr/>
        </p:nvSpPr>
        <p:spPr>
          <a:xfrm>
            <a:off x="446311" y="907591"/>
            <a:ext cx="5404043" cy="452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小角中子散射样品结构模型自动化筛选流程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0EF9746-834C-4C9C-86BD-F5BF10CD2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005" y="695319"/>
            <a:ext cx="3116824" cy="3433005"/>
          </a:xfrm>
          <a:prstGeom prst="rect">
            <a:avLst/>
          </a:prstGeom>
        </p:spPr>
      </p:pic>
      <p:sp>
        <p:nvSpPr>
          <p:cNvPr id="21" name="内容占位符 2">
            <a:extLst>
              <a:ext uri="{FF2B5EF4-FFF2-40B4-BE49-F238E27FC236}">
                <a16:creationId xmlns:a16="http://schemas.microsoft.com/office/drawing/2014/main" id="{3F718AF6-493E-41CB-8F49-80D5426FDEA9}"/>
              </a:ext>
            </a:extLst>
          </p:cNvPr>
          <p:cNvSpPr>
            <a:spLocks noGrp="1"/>
          </p:cNvSpPr>
          <p:nvPr/>
        </p:nvSpPr>
        <p:spPr>
          <a:xfrm>
            <a:off x="941155" y="1436919"/>
            <a:ext cx="6286500" cy="2579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应用建模：输入中子谱，输出样品结构模型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算法设计：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数据集优化：生成模拟数据、增强现实数据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神经网络优化：双输入特征融合；</a:t>
            </a:r>
            <a:endParaRPr lang="en-US" altLang="zh-CN" sz="1600" b="1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损失函数：受限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softmax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损失与中心损失联合函数。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大大提高数据分析效率</a:t>
            </a:r>
            <a:endParaRPr sz="1600" b="1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E7CB041-D87A-42ED-B3A3-6C651E20B111}"/>
              </a:ext>
            </a:extLst>
          </p:cNvPr>
          <p:cNvCxnSpPr>
            <a:cxnSpLocks/>
          </p:cNvCxnSpPr>
          <p:nvPr/>
        </p:nvCxnSpPr>
        <p:spPr>
          <a:xfrm flipV="1">
            <a:off x="81427" y="4226798"/>
            <a:ext cx="11952730" cy="1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5966F9A0-0ACB-4B22-AE29-2E6959E07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458" y="4338289"/>
            <a:ext cx="5007888" cy="236232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FE867C8-DCA3-4A76-A4DC-E6F536691B90}"/>
              </a:ext>
            </a:extLst>
          </p:cNvPr>
          <p:cNvSpPr/>
          <p:nvPr/>
        </p:nvSpPr>
        <p:spPr>
          <a:xfrm>
            <a:off x="538628" y="4338790"/>
            <a:ext cx="5965586" cy="2461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目前只完成单标签分类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标注多标签</a:t>
            </a:r>
            <a:endParaRPr lang="en-US" altLang="zh-CN" sz="1600" b="1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在线反馈</a:t>
            </a:r>
            <a:endParaRPr lang="en-US" altLang="zh-CN" sz="1600" b="1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更多样品结构特征</a:t>
            </a:r>
            <a:endParaRPr lang="en-US" altLang="zh-CN" sz="1600" b="1" dirty="0">
              <a:solidFill>
                <a:srgbClr val="000000">
                  <a:alpha val="10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目前仅包含四种分类模型，无法适用于生产环境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800100" lvl="1" indent="-342900">
              <a:lnSpc>
                <a:spcPct val="130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2000">
                <a:solidFill>
                  <a:srgbClr val="000000">
                    <a:alpha val="100000"/>
                  </a:srgbClr>
                </a:solidFill>
                <a:latin typeface="默认字体"/>
                <a:ea typeface="默认字体"/>
              </a:defRPr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进一步改善模型和完善数据集</a:t>
            </a:r>
            <a:endParaRPr lang="en-US" altLang="zh-CN" sz="16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40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A18DFAB-279D-45FB-8988-01B47F34F95A}" type="slidenum">
              <a:rPr>
                <a:solidFill>
                  <a:schemeClr val="tx1"/>
                </a:solidFill>
              </a:rPr>
              <a:t>6</a:t>
            </a:fld>
            <a:endParaRPr lang="zh-CN">
              <a:solidFill>
                <a:schemeClr val="tx1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E9D3A-B654-4765-9EEC-B48E1443F9DA}" type="datetime1">
              <a:rPr lang="zh-CN" altLang="en-US" smtClean="0">
                <a:solidFill>
                  <a:schemeClr val="tx1"/>
                </a:solidFill>
              </a:rPr>
              <a:t>2024/10/15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3610" y="2465070"/>
            <a:ext cx="10304780" cy="19278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 panose="020B0604020202090204" charset="0"/>
                <a:cs typeface="Arial Bold" panose="020B0604020202090204" charset="0"/>
              </a:rPr>
              <a:t>Thank you for listening!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k2NTUwY2YyZTkwZjVjYWY1NTg5NmFjYjhhYmRlYW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16274</TotalTime>
  <Words>445</Words>
  <Application>Microsoft Office PowerPoint</Application>
  <PresentationFormat>宽屏</PresentationFormat>
  <Paragraphs>61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 Regular</vt:lpstr>
      <vt:lpstr>等线</vt:lpstr>
      <vt:lpstr>等线 Light</vt:lpstr>
      <vt:lpstr>华文宋体</vt:lpstr>
      <vt:lpstr>默认字体</vt:lpstr>
      <vt:lpstr>微软雅黑</vt:lpstr>
      <vt:lpstr>Arial</vt:lpstr>
      <vt:lpstr>Arial Bold</vt:lpstr>
      <vt:lpstr>Calibri</vt:lpstr>
      <vt:lpstr>Times New Roman</vt:lpstr>
      <vt:lpstr>Wingdings</vt:lpstr>
      <vt:lpstr>Office 主题​​</vt:lpstr>
      <vt:lpstr>人工智能在中国散裂中子源的多领域应用研究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LLM-based physics analysis agent at BESIII and exploration of future AI scientist</dc:title>
  <dc:creator>李健芳</dc:creator>
  <cp:lastModifiedBy>Administrator</cp:lastModifiedBy>
  <cp:revision>1251</cp:revision>
  <dcterms:created xsi:type="dcterms:W3CDTF">2024-06-20T14:15:00Z</dcterms:created>
  <dcterms:modified xsi:type="dcterms:W3CDTF">2024-10-16T00:53:09Z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A818CF7B21BDBBE704056966CAF5665B_42</vt:lpwstr>
  </property>
  <property fmtid="{D5CDD505-2E9C-101B-9397-08002B2CF9AE}" pid="3" name="KSOProductBuildVer">
    <vt:lpwstr>2052-12.1.0.17147</vt:lpwstr>
  </property>
</Properties>
</file>