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07"/>
  </p:normalViewPr>
  <p:slideViewPr>
    <p:cSldViewPr snapToGrid="0">
      <p:cViewPr varScale="1">
        <p:scale>
          <a:sx n="53" d="100"/>
          <a:sy n="53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  <a:p>
            <a:r>
              <a:rPr dirty="0"/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1712269" y="0"/>
            <a:ext cx="20959463" cy="139838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21"/>
          </p:nvPr>
        </p:nvSpPr>
        <p:spPr>
          <a:xfrm>
            <a:off x="5329062" y="406546"/>
            <a:ext cx="13716003" cy="914876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6231433" y="863203"/>
            <a:ext cx="17439681" cy="116264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8794253" y="3637358"/>
            <a:ext cx="13260587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12442031" y="7072312"/>
            <a:ext cx="8514489" cy="56792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12192000" y="1250156"/>
            <a:ext cx="8251032" cy="55006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291704" y="1250156"/>
            <a:ext cx="16850320" cy="112335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7" Type="http://schemas.openxmlformats.org/officeDocument/2006/relationships/hyperlink" Target="https://cds.cern.ch/record/2644515/files/ATL-SOFT-PROC-2018-009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hyperlink" Target="https://cds.cern.ch/record/2802918/files/LHCC-G-182.pdf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6.tif"/><Relationship Id="rId4" Type="http://schemas.openxmlformats.org/officeDocument/2006/relationships/image" Target="../media/image5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gi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量子生成网络在…"/>
          <p:cNvSpPr txBox="1">
            <a:spLocks noGrp="1"/>
          </p:cNvSpPr>
          <p:nvPr>
            <p:ph type="title"/>
          </p:nvPr>
        </p:nvSpPr>
        <p:spPr>
          <a:xfrm>
            <a:off x="1905830" y="2380925"/>
            <a:ext cx="20572340" cy="4123523"/>
          </a:xfrm>
          <a:prstGeom prst="rect">
            <a:avLst/>
          </a:prstGeom>
        </p:spPr>
        <p:txBody>
          <a:bodyPr/>
          <a:lstStyle/>
          <a:p>
            <a:pPr>
              <a:defRPr sz="10000" b="1">
                <a:solidFill>
                  <a:schemeClr val="accent1">
                    <a:lumOff val="-1357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量子生成网络在</a:t>
            </a:r>
          </a:p>
          <a:p>
            <a:pPr>
              <a:defRPr sz="10000" b="1">
                <a:solidFill>
                  <a:schemeClr val="accent1">
                    <a:lumOff val="-1357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量能器快速模拟中的应用</a:t>
            </a:r>
          </a:p>
        </p:txBody>
      </p:sp>
      <p:sp>
        <p:nvSpPr>
          <p:cNvPr id="120" name="黄晓忠…"/>
          <p:cNvSpPr txBox="1"/>
          <p:nvPr/>
        </p:nvSpPr>
        <p:spPr>
          <a:xfrm>
            <a:off x="7886636" y="7326043"/>
            <a:ext cx="7623176" cy="4925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4900"/>
            </a:pPr>
            <a:endParaRPr/>
          </a:p>
          <a:p>
            <a:pPr>
              <a:defRPr sz="4900"/>
            </a:pPr>
            <a:r>
              <a:t>黄晓忠</a:t>
            </a:r>
          </a:p>
          <a:p>
            <a:pPr>
              <a:defRPr sz="4900"/>
            </a:pPr>
            <a:r>
              <a:t>中国科学院高能物理研究所</a:t>
            </a:r>
          </a:p>
          <a:p>
            <a:pPr>
              <a:defRPr sz="4900"/>
            </a:pPr>
            <a:endParaRPr/>
          </a:p>
          <a:p>
            <a:pPr>
              <a:defRPr sz="4900"/>
            </a:pPr>
            <a:r>
              <a:t>IHEP ML Workshop</a:t>
            </a:r>
          </a:p>
          <a:p>
            <a:pPr>
              <a:defRPr sz="4900"/>
            </a:pPr>
            <a:r>
              <a:t>2024/10/16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1776" y="13073062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93" y="5472100"/>
            <a:ext cx="11524464" cy="827195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为什么需要量能器的快速模拟?"/>
          <p:cNvSpPr txBox="1">
            <a:spLocks noGrp="1"/>
          </p:cNvSpPr>
          <p:nvPr>
            <p:ph type="title"/>
          </p:nvPr>
        </p:nvSpPr>
        <p:spPr>
          <a:xfrm>
            <a:off x="0" y="0"/>
            <a:ext cx="24413794" cy="2032000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为什么需要量能器的快速模拟?</a:t>
            </a:r>
          </a:p>
        </p:txBody>
      </p:sp>
      <p:sp>
        <p:nvSpPr>
          <p:cNvPr id="127" name="HL-LHC        需要大量计算资源…"/>
          <p:cNvSpPr txBox="1"/>
          <p:nvPr/>
        </p:nvSpPr>
        <p:spPr>
          <a:xfrm>
            <a:off x="1397000" y="1683446"/>
            <a:ext cx="21590000" cy="371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16718" indent="-416718" algn="l" defTabSz="584200">
              <a:buSzPct val="50000"/>
              <a:buBlip>
                <a:blip r:embed="rId4"/>
              </a:buBlip>
              <a:defRPr sz="5000" b="0"/>
            </a:pPr>
            <a:r>
              <a:rPr dirty="0"/>
              <a:t>HL-LHC        </a:t>
            </a:r>
            <a:r>
              <a:rPr dirty="0" err="1"/>
              <a:t>需要大量计算资源</a:t>
            </a:r>
            <a:endParaRPr dirty="0"/>
          </a:p>
          <a:p>
            <a:pPr marL="416718" indent="-416718" algn="l" defTabSz="584200">
              <a:buSzPct val="50000"/>
              <a:buBlip>
                <a:blip r:embed="rId4"/>
              </a:buBlip>
              <a:defRPr sz="5000" b="0"/>
            </a:pPr>
            <a:r>
              <a:rPr dirty="0" err="1"/>
              <a:t>蒙特卡洛模拟消耗的计算资源</a:t>
            </a:r>
            <a:r>
              <a:rPr dirty="0"/>
              <a:t> ～50%（</a:t>
            </a:r>
            <a:r>
              <a:rPr dirty="0" err="1"/>
              <a:t>由量能器模拟主导</a:t>
            </a:r>
            <a:r>
              <a:rPr dirty="0"/>
              <a:t>）</a:t>
            </a:r>
          </a:p>
          <a:p>
            <a:pPr marL="416718" indent="-416718" algn="l" defTabSz="584200">
              <a:buSzPct val="50000"/>
              <a:buBlip>
                <a:blip r:embed="rId4"/>
              </a:buBlip>
              <a:defRPr sz="5000" b="0"/>
            </a:pPr>
            <a:r>
              <a:rPr dirty="0" err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量能器快速模拟</a:t>
            </a:r>
            <a:r>
              <a:rPr dirty="0"/>
              <a:t>: </a:t>
            </a:r>
            <a:r>
              <a:rPr dirty="0" err="1"/>
              <a:t>有效降低计算资源需求</a:t>
            </a:r>
            <a:endParaRPr dirty="0"/>
          </a:p>
          <a:p>
            <a:pPr marL="416718" indent="-416718" algn="l" defTabSz="584200">
              <a:buSzPct val="50000"/>
              <a:buBlip>
                <a:blip r:embed="rId4"/>
              </a:buBlip>
              <a:defRPr sz="5000" b="0"/>
            </a:pPr>
            <a:r>
              <a:rPr dirty="0" err="1"/>
              <a:t>量子生成对抗网络：生成对抗网络</a:t>
            </a:r>
            <a:r>
              <a:rPr dirty="0"/>
              <a:t> (ATLAS) + </a:t>
            </a:r>
            <a:r>
              <a:rPr dirty="0" err="1"/>
              <a:t>量子计算</a:t>
            </a:r>
            <a:endParaRPr dirty="0"/>
          </a:p>
        </p:txBody>
      </p:sp>
      <p:sp>
        <p:nvSpPr>
          <p:cNvPr id="128" name="Line"/>
          <p:cNvSpPr/>
          <p:nvPr/>
        </p:nvSpPr>
        <p:spPr>
          <a:xfrm>
            <a:off x="4416298" y="2434412"/>
            <a:ext cx="874746" cy="1"/>
          </a:xfrm>
          <a:prstGeom prst="line">
            <a:avLst/>
          </a:prstGeom>
          <a:ln w="762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9" name="ATLAS Software and Computing HL-LHC Roadmap"/>
          <p:cNvSpPr txBox="1"/>
          <p:nvPr/>
        </p:nvSpPr>
        <p:spPr>
          <a:xfrm>
            <a:off x="2450545" y="12726938"/>
            <a:ext cx="7420559" cy="52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457200">
              <a:defRPr sz="2500" b="0" u="sng">
                <a:latin typeface="Helvetica"/>
                <a:ea typeface="Helvetica"/>
                <a:cs typeface="Helvetica"/>
                <a:sym typeface="Helvetica"/>
                <a:hlinkClick r:id="rId5"/>
              </a:defRPr>
            </a:lvl1pPr>
          </a:lstStyle>
          <a:p>
            <a:pPr>
              <a:defRPr u="none"/>
            </a:pPr>
            <a:r>
              <a:rPr u="sng">
                <a:hlinkClick r:id="rId5"/>
              </a:rPr>
              <a:t>ATLAS Software and Computing HL-LHC Roadmap</a:t>
            </a:r>
          </a:p>
        </p:txBody>
      </p:sp>
      <p:pic>
        <p:nvPicPr>
          <p:cNvPr id="130" name="Screen Shot 2022-10-27 at 10.04.35.png" descr="Screen Shot 2022-10-27 at 10.04.3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882" y="5796718"/>
            <a:ext cx="6872848" cy="7159218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ATLAS 2017 number"/>
          <p:cNvSpPr txBox="1"/>
          <p:nvPr/>
        </p:nvSpPr>
        <p:spPr>
          <a:xfrm>
            <a:off x="16226054" y="12731383"/>
            <a:ext cx="3073401" cy="514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2500" b="0" u="sng">
                <a:hlinkClick r:id="rId7"/>
              </a:defRPr>
            </a:lvl1pPr>
          </a:lstStyle>
          <a:p>
            <a:pPr>
              <a:defRPr u="none"/>
            </a:pPr>
            <a:r>
              <a:rPr u="sng">
                <a:hlinkClick r:id="rId7"/>
              </a:rPr>
              <a:t>ATLAS 2017 number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1776" y="13073062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量子角度生成器 (CERN &amp; DESY)"/>
          <p:cNvSpPr txBox="1">
            <a:spLocks noGrp="1"/>
          </p:cNvSpPr>
          <p:nvPr>
            <p:ph type="title"/>
          </p:nvPr>
        </p:nvSpPr>
        <p:spPr>
          <a:xfrm>
            <a:off x="0" y="0"/>
            <a:ext cx="24413794" cy="2032000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量子角度生成器 (CERN &amp; DESY)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1776" y="13073062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38" name="Text"/>
          <p:cNvSpPr txBox="1"/>
          <p:nvPr/>
        </p:nvSpPr>
        <p:spPr>
          <a:xfrm>
            <a:off x="12031776" y="13073062"/>
            <a:ext cx="310923" cy="477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3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887" y="4345413"/>
            <a:ext cx="14173201" cy="876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5634" y="4208830"/>
            <a:ext cx="5817415" cy="48727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4834" y="8597913"/>
            <a:ext cx="5817415" cy="4886628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使用8个量子比特生成8个像素点的快速模拟数据…"/>
          <p:cNvSpPr txBox="1"/>
          <p:nvPr/>
        </p:nvSpPr>
        <p:spPr>
          <a:xfrm>
            <a:off x="1071828" y="1783802"/>
            <a:ext cx="22826155" cy="244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16718" indent="-416718" algn="l" defTabSz="584200">
              <a:buSzPct val="50000"/>
              <a:buBlip>
                <a:blip r:embed="rId6"/>
              </a:buBlip>
              <a:defRPr sz="5000" b="0"/>
            </a:pPr>
            <a:r>
              <a:t>使用8个量子比特生成8个像素点的快速模拟数据</a:t>
            </a:r>
          </a:p>
          <a:p>
            <a:pPr marL="861218" lvl="1" indent="-416718" algn="l" defTabSz="584200">
              <a:buSzPct val="50000"/>
              <a:buBlip>
                <a:blip r:embed="rId6"/>
              </a:buBlip>
              <a:defRPr sz="4000" b="0"/>
            </a:pPr>
            <a:r>
              <a:t>整体上：生成的数据和Geant4相符合</a:t>
            </a:r>
          </a:p>
          <a:p>
            <a:pPr marL="861218" lvl="1" indent="-416718" algn="l" defTabSz="584200">
              <a:buSzPct val="50000"/>
              <a:buBlip>
                <a:blip r:embed="rId6"/>
              </a:buBlip>
              <a:defRPr sz="4000" b="0"/>
            </a:pPr>
            <a:r>
              <a:t>细节上：有一定差别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改进后模型性能"/>
          <p:cNvSpPr txBox="1">
            <a:spLocks noGrp="1"/>
          </p:cNvSpPr>
          <p:nvPr>
            <p:ph type="title"/>
          </p:nvPr>
        </p:nvSpPr>
        <p:spPr>
          <a:xfrm>
            <a:off x="0" y="0"/>
            <a:ext cx="24413794" cy="2032000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改进后模型性能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1776" y="13073062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48" name="Text"/>
          <p:cNvSpPr txBox="1"/>
          <p:nvPr/>
        </p:nvSpPr>
        <p:spPr>
          <a:xfrm>
            <a:off x="12031776" y="13073062"/>
            <a:ext cx="310923" cy="477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49" name="通过数据重载提升模型的表达能力，像素点的能量沉积分布符合更好…"/>
          <p:cNvSpPr txBox="1"/>
          <p:nvPr/>
        </p:nvSpPr>
        <p:spPr>
          <a:xfrm>
            <a:off x="1023626" y="1712644"/>
            <a:ext cx="22826155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16718" indent="-416718" algn="l" defTabSz="584200">
              <a:buSzPct val="50000"/>
              <a:buBlip>
                <a:blip r:embed="rId3"/>
              </a:buBlip>
              <a:defRPr sz="5000" b="0"/>
            </a:pPr>
            <a:r>
              <a:t>通过数据重载提升模型的表达能力，像素点的能量沉积分布符合更好</a:t>
            </a:r>
          </a:p>
          <a:p>
            <a:pPr marL="416718" indent="-416718" algn="l" defTabSz="584200">
              <a:buSzPct val="50000"/>
              <a:buBlip>
                <a:blip r:embed="rId3"/>
              </a:buBlip>
              <a:defRPr sz="5000" b="0"/>
            </a:pPr>
            <a:r>
              <a:t>通过多次测量，用4个量子比特生成8个像素点的数据</a:t>
            </a:r>
          </a:p>
        </p:txBody>
      </p:sp>
      <p:pic>
        <p:nvPicPr>
          <p:cNvPr id="150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4637" y="3932628"/>
            <a:ext cx="5712707" cy="4683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3489" y="8956402"/>
            <a:ext cx="5715001" cy="468527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量子生成器"/>
          <p:cNvSpPr txBox="1"/>
          <p:nvPr/>
        </p:nvSpPr>
        <p:spPr>
          <a:xfrm>
            <a:off x="19417202" y="3389951"/>
            <a:ext cx="2187576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量子生成器</a:t>
            </a:r>
          </a:p>
        </p:txBody>
      </p:sp>
      <p:sp>
        <p:nvSpPr>
          <p:cNvPr id="153" name="Geant4"/>
          <p:cNvSpPr txBox="1"/>
          <p:nvPr/>
        </p:nvSpPr>
        <p:spPr>
          <a:xfrm>
            <a:off x="19522046" y="8401005"/>
            <a:ext cx="1540587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Geant4</a:t>
            </a:r>
          </a:p>
        </p:txBody>
      </p:sp>
      <p:pic>
        <p:nvPicPr>
          <p:cNvPr id="154" name="pasted-movie.png" descr="pasted-movi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729" y="4214139"/>
            <a:ext cx="15979888" cy="86033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基于强化学习的量子门设计优化"/>
          <p:cNvSpPr txBox="1">
            <a:spLocks noGrp="1"/>
          </p:cNvSpPr>
          <p:nvPr>
            <p:ph type="title"/>
          </p:nvPr>
        </p:nvSpPr>
        <p:spPr>
          <a:xfrm>
            <a:off x="1905830" y="4300609"/>
            <a:ext cx="20572340" cy="4123523"/>
          </a:xfrm>
          <a:prstGeom prst="rect">
            <a:avLst/>
          </a:prstGeom>
        </p:spPr>
        <p:txBody>
          <a:bodyPr/>
          <a:lstStyle>
            <a:lvl1pPr>
              <a:defRPr sz="10000" b="1">
                <a:solidFill>
                  <a:schemeClr val="accent1">
                    <a:lumOff val="-13575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基于强化学习的量子门设计优化</a:t>
            </a: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1776" y="13073062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高保真量子门设计对各种量子技术至关重要。…"/>
          <p:cNvSpPr txBox="1"/>
          <p:nvPr/>
        </p:nvSpPr>
        <p:spPr>
          <a:xfrm>
            <a:off x="1063141" y="1621134"/>
            <a:ext cx="21590001" cy="493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16718" indent="-416718" algn="l" defTabSz="584200">
              <a:buSzPct val="50000"/>
              <a:buBlip>
                <a:blip r:embed="rId3"/>
              </a:buBlip>
              <a:defRPr sz="5000" b="0"/>
            </a:pPr>
            <a:r>
              <a:t>高保真量子门设计对各种量子技术至关重要。</a:t>
            </a:r>
          </a:p>
          <a:p>
            <a:pPr marL="861218" lvl="1" indent="-416718" algn="l" defTabSz="584200">
              <a:buSzPct val="50000"/>
              <a:buBlip>
                <a:blip r:embed="rId3"/>
              </a:buBlip>
              <a:defRPr sz="4000" b="0"/>
            </a:pPr>
            <a:r>
              <a:t>表面码容错阈值：1%</a:t>
            </a:r>
          </a:p>
          <a:p>
            <a:pPr marL="861218" lvl="1" indent="-416718" algn="l" defTabSz="584200">
              <a:buSzPct val="50000"/>
              <a:buBlip>
                <a:blip r:embed="rId3"/>
              </a:buBlip>
              <a:defRPr sz="4000" b="0"/>
            </a:pPr>
            <a:r>
              <a:t>骁鸿: 1.93%</a:t>
            </a:r>
          </a:p>
          <a:p>
            <a:pPr marL="416718" indent="-416718" algn="l" defTabSz="584200">
              <a:buSzPct val="50000"/>
              <a:buBlip>
                <a:blip r:embed="rId3"/>
              </a:buBlip>
              <a:defRPr sz="5000" b="0"/>
            </a:pPr>
            <a:r>
              <a:t>现有的量子门设计算法主要是基于模型</a:t>
            </a:r>
          </a:p>
          <a:p>
            <a:pPr marL="861218" lvl="1" indent="-416718" algn="l" defTabSz="584200">
              <a:buSzPct val="50000"/>
              <a:buBlip>
                <a:blip r:embed="rId3"/>
              </a:buBlip>
              <a:defRPr sz="4000" b="0"/>
            </a:pPr>
            <a:r>
              <a:t>精确的模型往往不存在</a:t>
            </a:r>
          </a:p>
          <a:p>
            <a:pPr marL="416718" indent="-416718" algn="l" defTabSz="584200">
              <a:buSzPct val="50000"/>
              <a:buBlip>
                <a:blip r:embed="rId3"/>
              </a:buBlip>
              <a:defRPr sz="5000" b="0"/>
            </a:pPr>
            <a:r>
              <a:t>强化学习算法并不依赖模型，适用于量子门设计。</a:t>
            </a:r>
          </a:p>
        </p:txBody>
      </p:sp>
      <p:sp>
        <p:nvSpPr>
          <p:cNvPr id="164" name="研究动机"/>
          <p:cNvSpPr txBox="1">
            <a:spLocks noGrp="1"/>
          </p:cNvSpPr>
          <p:nvPr>
            <p:ph type="title"/>
          </p:nvPr>
        </p:nvSpPr>
        <p:spPr>
          <a:xfrm>
            <a:off x="0" y="0"/>
            <a:ext cx="24413794" cy="2032000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研究动机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1776" y="13073062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66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545" y="6577544"/>
            <a:ext cx="8255001" cy="7215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4185" y="6586794"/>
            <a:ext cx="8255001" cy="7196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Screenshot 2024-10-11 at 22.46.40.png" descr="Screenshot 2024-10-11 at 22.46.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70264" y="1175324"/>
            <a:ext cx="5891352" cy="53464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3121" y="4230738"/>
            <a:ext cx="10556060" cy="804271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优化"/>
          <p:cNvSpPr txBox="1">
            <a:spLocks noGrp="1"/>
          </p:cNvSpPr>
          <p:nvPr>
            <p:ph type="title"/>
          </p:nvPr>
        </p:nvSpPr>
        <p:spPr>
          <a:xfrm>
            <a:off x="0" y="0"/>
            <a:ext cx="24413794" cy="2032000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优化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1776" y="13073062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75" name="Text"/>
          <p:cNvSpPr txBox="1"/>
          <p:nvPr/>
        </p:nvSpPr>
        <p:spPr>
          <a:xfrm>
            <a:off x="778922" y="1972148"/>
            <a:ext cx="22826155" cy="1458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16718" indent="-416718" algn="l" defTabSz="584200">
              <a:buSzPct val="50000"/>
              <a:buBlip>
                <a:blip r:embed="rId4"/>
              </a:buBlip>
              <a:defRPr sz="5000" b="0"/>
            </a:pPr>
            <a:endParaRPr/>
          </a:p>
        </p:txBody>
      </p:sp>
      <p:sp>
        <p:nvSpPr>
          <p:cNvPr id="176" name="Text"/>
          <p:cNvSpPr txBox="1"/>
          <p:nvPr/>
        </p:nvSpPr>
        <p:spPr>
          <a:xfrm>
            <a:off x="12031776" y="13073062"/>
            <a:ext cx="310923" cy="477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77" name="Qiskit-dynamics代码存在内存溢出，CPU资源消耗过多的问题…"/>
          <p:cNvSpPr txBox="1"/>
          <p:nvPr/>
        </p:nvSpPr>
        <p:spPr>
          <a:xfrm>
            <a:off x="778922" y="1696761"/>
            <a:ext cx="22826155" cy="251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16718" indent="-416718" algn="l" defTabSz="584200">
              <a:buSzPct val="50000"/>
              <a:buBlip>
                <a:blip r:embed="rId4"/>
              </a:buBlip>
              <a:defRPr sz="5000" b="0"/>
            </a:pPr>
            <a:r>
              <a:t>Qiskit-dynamics代码存在内存溢出，CPU资源消耗过多的问题</a:t>
            </a:r>
          </a:p>
          <a:p>
            <a:pPr marL="416718" indent="-416718" algn="l" defTabSz="584200">
              <a:buSzPct val="50000"/>
              <a:buBlip>
                <a:blip r:embed="rId4"/>
              </a:buBlip>
              <a:defRPr sz="5000" b="0"/>
            </a:pPr>
            <a:r>
              <a:t>通过内存分析和CPU热点分析，算法执行速度提升为原来的3倍</a:t>
            </a:r>
          </a:p>
        </p:txBody>
      </p:sp>
      <p:pic>
        <p:nvPicPr>
          <p:cNvPr id="178" name="Screenshot 2024-10-08 at 11.00.00.png" descr="Screenshot 2024-10-08 at 11.00.0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387" y="8648261"/>
            <a:ext cx="6642898" cy="3716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Screenshot 2024-10-08 at 12.04.55.png" descr="Screenshot 2024-10-08 at 12.04.5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387" y="3803187"/>
            <a:ext cx="6642898" cy="4473012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优化前"/>
          <p:cNvSpPr txBox="1"/>
          <p:nvPr/>
        </p:nvSpPr>
        <p:spPr>
          <a:xfrm>
            <a:off x="7562289" y="5186704"/>
            <a:ext cx="1374776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优化前</a:t>
            </a:r>
          </a:p>
        </p:txBody>
      </p:sp>
      <p:sp>
        <p:nvSpPr>
          <p:cNvPr id="181" name="优化后"/>
          <p:cNvSpPr txBox="1"/>
          <p:nvPr/>
        </p:nvSpPr>
        <p:spPr>
          <a:xfrm>
            <a:off x="7562289" y="9557177"/>
            <a:ext cx="1374776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优化后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X门结果"/>
          <p:cNvSpPr txBox="1">
            <a:spLocks noGrp="1"/>
          </p:cNvSpPr>
          <p:nvPr>
            <p:ph type="title"/>
          </p:nvPr>
        </p:nvSpPr>
        <p:spPr>
          <a:xfrm>
            <a:off x="0" y="0"/>
            <a:ext cx="24413794" cy="2032000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SX门结果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1776" y="13073062"/>
            <a:ext cx="310923" cy="47767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87" name="Text"/>
          <p:cNvSpPr txBox="1"/>
          <p:nvPr/>
        </p:nvSpPr>
        <p:spPr>
          <a:xfrm>
            <a:off x="12031776" y="13073062"/>
            <a:ext cx="310923" cy="477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8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756" y="4749882"/>
            <a:ext cx="10912525" cy="814109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通过优化超参数，得到的模型可以比较快速的学习到SX门的脉冲信号…"/>
          <p:cNvSpPr txBox="1"/>
          <p:nvPr/>
        </p:nvSpPr>
        <p:spPr>
          <a:xfrm>
            <a:off x="793819" y="1808589"/>
            <a:ext cx="22826155" cy="1897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16718" indent="-416718" algn="l" defTabSz="584200">
              <a:buSzPct val="50000"/>
              <a:buBlip>
                <a:blip r:embed="rId4"/>
              </a:buBlip>
              <a:defRPr sz="5000" b="0"/>
            </a:pPr>
            <a:r>
              <a:t>通过优化超参数，得到的模型可以比较快速的学习到SX门的脉冲信号</a:t>
            </a:r>
          </a:p>
          <a:p>
            <a:pPr marL="416718" indent="-416718" algn="l" defTabSz="584200">
              <a:buSzPct val="50000"/>
              <a:buBlip>
                <a:blip r:embed="rId4"/>
              </a:buBlip>
              <a:defRPr sz="5000" b="0"/>
            </a:pPr>
            <a:r>
              <a:t>不同的初始化状态学到的脉冲信号一致</a:t>
            </a:r>
          </a:p>
        </p:txBody>
      </p:sp>
      <p:pic>
        <p:nvPicPr>
          <p:cNvPr id="190" name="custom_sx_qst_animation.gif" descr="custom_sx_qst_animation.gi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583900" y="6021864"/>
            <a:ext cx="11194249" cy="5597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</Words>
  <Application>Microsoft Macintosh PowerPoint</Application>
  <PresentationFormat>Custom</PresentationFormat>
  <Paragraphs>55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量子生成网络在 量能器快速模拟中的应用</vt:lpstr>
      <vt:lpstr>为什么需要量能器的快速模拟?</vt:lpstr>
      <vt:lpstr>量子角度生成器 (CERN &amp; DESY)</vt:lpstr>
      <vt:lpstr>改进后模型性能</vt:lpstr>
      <vt:lpstr>基于强化学习的量子门设计优化</vt:lpstr>
      <vt:lpstr>研究动机</vt:lpstr>
      <vt:lpstr>优化</vt:lpstr>
      <vt:lpstr>SX门结果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Microsoft Office User</cp:lastModifiedBy>
  <cp:revision>1</cp:revision>
  <dcterms:modified xsi:type="dcterms:W3CDTF">2024-10-15T12:05:53Z</dcterms:modified>
</cp:coreProperties>
</file>