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988" r:id="rId5"/>
    <p:sldId id="1007" r:id="rId6"/>
    <p:sldId id="1005" r:id="rId7"/>
    <p:sldId id="992" r:id="rId8"/>
    <p:sldId id="989" r:id="rId9"/>
    <p:sldId id="991" r:id="rId10"/>
    <p:sldId id="974" r:id="rId11"/>
    <p:sldId id="994" r:id="rId12"/>
    <p:sldId id="1008" r:id="rId13"/>
    <p:sldId id="995" r:id="rId14"/>
    <p:sldId id="1020" r:id="rId15"/>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0268412D-7128-4BC5-A48A-61E849B8BEB8}">
          <p14:sldIdLst>
            <p14:sldId id="256"/>
            <p14:sldId id="988"/>
            <p14:sldId id="1007"/>
            <p14:sldId id="1005"/>
            <p14:sldId id="992"/>
            <p14:sldId id="989"/>
            <p14:sldId id="991"/>
            <p14:sldId id="974"/>
            <p14:sldId id="994"/>
            <p14:sldId id="1008"/>
            <p14:sldId id="995"/>
            <p14:sldId id="1020"/>
          </p14:sldIdLst>
        </p14:section>
        <p14:section name="无标题节" id="{2331EA32-B174-4363-824F-6DAB49B15E9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5256" autoAdjust="0"/>
  </p:normalViewPr>
  <p:slideViewPr>
    <p:cSldViewPr snapToGrid="0">
      <p:cViewPr varScale="1">
        <p:scale>
          <a:sx n="105" d="100"/>
          <a:sy n="105" d="100"/>
        </p:scale>
        <p:origin x="7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2CFE19-33ED-4CC9-9CFC-0DA68F7D598D}" type="datetimeFigureOut">
              <a:rPr lang="en-US" smtClean="0"/>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D59A2-F7E8-40A7-AB38-18C945BCC5B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5C4D59A2-F7E8-40A7-AB38-18C945BCC5BD}"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5C4D59A2-F7E8-40A7-AB38-18C945BCC5BD}"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pic>
        <p:nvPicPr>
          <p:cNvPr id="217090" name="Picture 2" descr="CSSppt母板首页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17091" name="Rectangle 3"/>
          <p:cNvSpPr>
            <a:spLocks noGrp="1" noChangeArrowheads="1"/>
          </p:cNvSpPr>
          <p:nvPr>
            <p:ph type="ctrTitle"/>
          </p:nvPr>
        </p:nvSpPr>
        <p:spPr>
          <a:xfrm>
            <a:off x="914400" y="2339976"/>
            <a:ext cx="10363200" cy="1470025"/>
          </a:xfrm>
        </p:spPr>
        <p:txBody>
          <a:bodyPr/>
          <a:lstStyle>
            <a:lvl1pPr>
              <a:defRPr sz="4000"/>
            </a:lvl1pPr>
          </a:lstStyle>
          <a:p>
            <a:pPr lvl="0"/>
            <a:r>
              <a:rPr lang="zh-CN" altLang="en-US" noProof="0"/>
              <a:t>单击此处编辑母版标题样式</a:t>
            </a:r>
            <a:endParaRPr lang="zh-CN" altLang="en-US" noProof="0"/>
          </a:p>
        </p:txBody>
      </p:sp>
      <p:sp>
        <p:nvSpPr>
          <p:cNvPr id="217092" name="Rectangle 4"/>
          <p:cNvSpPr>
            <a:spLocks noGrp="1" noChangeArrowheads="1"/>
          </p:cNvSpPr>
          <p:nvPr>
            <p:ph type="subTitle" idx="1"/>
          </p:nvPr>
        </p:nvSpPr>
        <p:spPr>
          <a:xfrm>
            <a:off x="1828800" y="3886200"/>
            <a:ext cx="8534400" cy="1600200"/>
          </a:xfrm>
        </p:spPr>
        <p:txBody>
          <a:bodyPr/>
          <a:lstStyle>
            <a:lvl1pPr marL="0" indent="0" algn="ctr">
              <a:lnSpc>
                <a:spcPct val="130000"/>
              </a:lnSpc>
              <a:spcBef>
                <a:spcPct val="0"/>
              </a:spcBef>
              <a:spcAft>
                <a:spcPct val="0"/>
              </a:spcAft>
              <a:buFontTx/>
              <a:buNone/>
              <a:defRPr sz="2200">
                <a:solidFill>
                  <a:schemeClr val="bg1"/>
                </a:solidFill>
              </a:defRPr>
            </a:lvl1pPr>
          </a:lstStyle>
          <a:p>
            <a:pPr lvl="0"/>
            <a:r>
              <a:rPr lang="zh-CN" altLang="en-US" noProof="0"/>
              <a:t>单击此处编辑母版副标题样式</a:t>
            </a:r>
            <a:endParaRPr lang="zh-CN" altLang="en-US" noProof="0"/>
          </a:p>
        </p:txBody>
      </p:sp>
      <p:sp>
        <p:nvSpPr>
          <p:cNvPr id="217093" name="Text Box 5"/>
          <p:cNvSpPr txBox="1">
            <a:spLocks noChangeArrowheads="1"/>
          </p:cNvSpPr>
          <p:nvPr/>
        </p:nvSpPr>
        <p:spPr bwMode="auto">
          <a:xfrm>
            <a:off x="11074401" y="6477001"/>
            <a:ext cx="184731" cy="22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88000"/>
              </a:lnSpc>
            </a:pPr>
            <a:endParaRPr lang="zh-CN" altLang="zh-CN" sz="1000">
              <a:solidFill>
                <a:schemeClr val="bg2"/>
              </a:solidFill>
              <a:latin typeface="Impact" panose="020B0806030902050204" pitchFamily="34" charset="0"/>
            </a:endParaRP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727DF03A-7836-4DA1-B54A-35123CA9D1AC}" type="slidenum">
              <a:rPr lang="zh-CN" altLang="en-US" smtClean="0"/>
            </a:fld>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53500" y="838200"/>
            <a:ext cx="2711451" cy="556260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12801" y="838200"/>
            <a:ext cx="7937500" cy="55626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727DF03A-7836-4DA1-B54A-35123CA9D1AC}" type="slidenum">
              <a:rPr lang="zh-CN" altLang="en-US" smtClean="0"/>
            </a:fld>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灯片编号占位符 3"/>
          <p:cNvSpPr>
            <a:spLocks noGrp="1"/>
          </p:cNvSpPr>
          <p:nvPr>
            <p:ph type="sldNum" sz="quarter" idx="10"/>
          </p:nvPr>
        </p:nvSpPr>
        <p:spPr/>
        <p:txBody>
          <a:bodyPr/>
          <a:lstStyle>
            <a:lvl1pPr>
              <a:defRPr/>
            </a:lvl1pPr>
          </a:lstStyle>
          <a:p>
            <a:pPr>
              <a:defRPr/>
            </a:pPr>
            <a:fld id="{F6C2C634-287A-4A18-97D8-4716869DD48C}" type="slidenum">
              <a:rPr lang="zh-CN" altLang="en-US" smtClean="0"/>
            </a:fld>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9"/>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endParaRPr lang="zh-CN" altLang="en-US"/>
          </a:p>
        </p:txBody>
      </p:sp>
      <p:sp>
        <p:nvSpPr>
          <p:cNvPr id="4" name="灯片编号占位符 3"/>
          <p:cNvSpPr>
            <a:spLocks noGrp="1"/>
          </p:cNvSpPr>
          <p:nvPr>
            <p:ph type="sldNum" sz="quarter" idx="10"/>
          </p:nvPr>
        </p:nvSpPr>
        <p:spPr/>
        <p:txBody>
          <a:bodyPr/>
          <a:lstStyle>
            <a:lvl1pPr>
              <a:defRPr/>
            </a:lvl1pPr>
          </a:lstStyle>
          <a:p>
            <a:pPr>
              <a:defRPr/>
            </a:pPr>
            <a:fld id="{BCE5E8B5-7B4A-4823-9B9E-3DDB183A616F}" type="slidenum">
              <a:rPr lang="zh-CN" altLang="en-US" smtClean="0"/>
            </a:fld>
            <a:endParaRPr lang="zh-CN"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12801" y="1700214"/>
            <a:ext cx="5323417" cy="4700587"/>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339418" y="1700214"/>
            <a:ext cx="5325533" cy="4700587"/>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灯片编号占位符 4"/>
          <p:cNvSpPr>
            <a:spLocks noGrp="1"/>
          </p:cNvSpPr>
          <p:nvPr>
            <p:ph type="sldNum" sz="quarter" idx="10"/>
          </p:nvPr>
        </p:nvSpPr>
        <p:spPr/>
        <p:txBody>
          <a:bodyPr/>
          <a:lstStyle>
            <a:lvl1pPr>
              <a:defRPr/>
            </a:lvl1pPr>
          </a:lstStyle>
          <a:p>
            <a:pPr>
              <a:defRPr/>
            </a:pPr>
            <a:fld id="{8F79E28A-24B2-4FB5-9709-9504A99D6408}" type="slidenum">
              <a:rPr lang="zh-CN" altLang="en-US" smtClean="0"/>
            </a:fld>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6"/>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40318" y="2505075"/>
            <a:ext cx="5158316"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71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727DF03A-7836-4DA1-B54A-35123CA9D1AC}" type="slidenum">
              <a:rPr lang="zh-CN" altLang="en-US" smtClean="0"/>
            </a:fld>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727DF03A-7836-4DA1-B54A-35123CA9D1AC}" type="slidenum">
              <a:rPr lang="zh-CN" altLang="en-US" smtClean="0"/>
            </a:fld>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pPr>
              <a:defRPr/>
            </a:pPr>
            <a:fld id="{450A0413-6ACB-449D-B68D-86D34FC67FC6}" type="slidenum">
              <a:rPr lang="zh-CN" altLang="en-US" smtClean="0"/>
            </a:fld>
            <a:endParaRPr lang="zh-CN" alt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灯片编号占位符 4"/>
          <p:cNvSpPr>
            <a:spLocks noGrp="1"/>
          </p:cNvSpPr>
          <p:nvPr>
            <p:ph type="sldNum" sz="quarter" idx="10"/>
          </p:nvPr>
        </p:nvSpPr>
        <p:spPr/>
        <p:txBody>
          <a:bodyPr/>
          <a:lstStyle>
            <a:lvl1pPr>
              <a:defRPr/>
            </a:lvl1pPr>
          </a:lstStyle>
          <a:p>
            <a:fld id="{727DF03A-7836-4DA1-B54A-35123CA9D1AC}" type="slidenum">
              <a:rPr lang="zh-CN" altLang="en-US" smtClean="0"/>
            </a:fld>
            <a:endParaRPr lang="zh-CN" alt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zh-CN" altLang="en-US"/>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灯片编号占位符 4"/>
          <p:cNvSpPr>
            <a:spLocks noGrp="1"/>
          </p:cNvSpPr>
          <p:nvPr>
            <p:ph type="sldNum" sz="quarter" idx="10"/>
          </p:nvPr>
        </p:nvSpPr>
        <p:spPr/>
        <p:txBody>
          <a:bodyPr/>
          <a:lstStyle>
            <a:lvl1pPr>
              <a:defRPr/>
            </a:lvl1pPr>
          </a:lstStyle>
          <a:p>
            <a:fld id="{727DF03A-7836-4DA1-B54A-35123CA9D1AC}" type="slidenum">
              <a:rPr lang="zh-CN" altLang="en-US" smtClean="0"/>
            </a:fld>
            <a:endParaRPr lang="zh-CN" alt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16073" name="Picture 9" descr="未标题-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16067" name="Rectangle 3"/>
          <p:cNvSpPr>
            <a:spLocks noGrp="1" noChangeArrowheads="1"/>
          </p:cNvSpPr>
          <p:nvPr>
            <p:ph type="title"/>
          </p:nvPr>
        </p:nvSpPr>
        <p:spPr bwMode="auto">
          <a:xfrm>
            <a:off x="812800" y="838201"/>
            <a:ext cx="10852151"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216068" name="Rectangle 4"/>
          <p:cNvSpPr>
            <a:spLocks noGrp="1" noChangeArrowheads="1"/>
          </p:cNvSpPr>
          <p:nvPr>
            <p:ph type="body" idx="1"/>
          </p:nvPr>
        </p:nvSpPr>
        <p:spPr bwMode="auto">
          <a:xfrm>
            <a:off x="812800" y="1700214"/>
            <a:ext cx="10852151" cy="470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16069" name="Rectangle 5"/>
          <p:cNvSpPr>
            <a:spLocks noGrp="1" noChangeArrowheads="1"/>
          </p:cNvSpPr>
          <p:nvPr>
            <p:ph type="sldNum" sz="quarter" idx="4"/>
          </p:nvPr>
        </p:nvSpPr>
        <p:spPr bwMode="auto">
          <a:xfrm>
            <a:off x="10972801" y="6524626"/>
            <a:ext cx="404284"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900">
                <a:solidFill>
                  <a:srgbClr val="4D5E68"/>
                </a:solidFill>
                <a:latin typeface="Impact" panose="020B0806030902050204" pitchFamily="34" charset="0"/>
              </a:defRPr>
            </a:lvl1pPr>
          </a:lstStyle>
          <a:p>
            <a:fld id="{727DF03A-7836-4DA1-B54A-35123CA9D1AC}" type="slidenum">
              <a:rPr lang="zh-CN" altLang="en-US" smtClean="0"/>
            </a:fld>
            <a:endParaRPr lang="zh-CN" altLang="en-US"/>
          </a:p>
        </p:txBody>
      </p:sp>
      <p:sp>
        <p:nvSpPr>
          <p:cNvPr id="216070" name="Rectangle 6"/>
          <p:cNvSpPr>
            <a:spLocks noChangeArrowheads="1"/>
          </p:cNvSpPr>
          <p:nvPr/>
        </p:nvSpPr>
        <p:spPr bwMode="auto">
          <a:xfrm>
            <a:off x="10496552" y="6513514"/>
            <a:ext cx="679449" cy="19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0" hangingPunct="0"/>
            <a:r>
              <a:rPr lang="en-US" altLang="zh-CN" sz="900">
                <a:solidFill>
                  <a:srgbClr val="4D5E68"/>
                </a:solidFill>
                <a:latin typeface="Impact" panose="020B0806030902050204" pitchFamily="34" charset="0"/>
              </a:rPr>
              <a:t>Page</a:t>
            </a:r>
            <a:endParaRPr lang="en-US" altLang="zh-CN" sz="900">
              <a:solidFill>
                <a:srgbClr val="4D5E68"/>
              </a:solidFill>
              <a:latin typeface="Impact" panose="020B0806030902050204" pitchFamily="34" charset="0"/>
            </a:endParaRPr>
          </a:p>
        </p:txBody>
      </p:sp>
      <p:sp>
        <p:nvSpPr>
          <p:cNvPr id="216071" name="Rectangle 7"/>
          <p:cNvSpPr>
            <a:spLocks noChangeArrowheads="1"/>
          </p:cNvSpPr>
          <p:nvPr/>
        </p:nvSpPr>
        <p:spPr bwMode="auto">
          <a:xfrm>
            <a:off x="624417" y="6524625"/>
            <a:ext cx="5080000" cy="1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0" hangingPunct="0"/>
            <a:r>
              <a:rPr lang="zh-CN" altLang="en-US" sz="900">
                <a:solidFill>
                  <a:schemeClr val="bg1"/>
                </a:solidFill>
                <a:latin typeface="Impact" panose="020B0806030902050204" pitchFamily="34" charset="0"/>
              </a:rPr>
              <a:t>散裂中子源进展汇报  </a:t>
            </a:r>
            <a:fld id="{475EB7DB-5761-44B1-B502-0BF9EAA120A0}" type="datetime4">
              <a:rPr lang="en-US" altLang="en-US" sz="900">
                <a:solidFill>
                  <a:schemeClr val="bg1"/>
                </a:solidFill>
                <a:latin typeface="Impact" panose="020B0806030902050204" pitchFamily="34" charset="0"/>
              </a:rPr>
            </a:fld>
            <a:endParaRPr lang="zh-CN" altLang="en-US" sz="900">
              <a:solidFill>
                <a:schemeClr val="bg1"/>
              </a:solidFill>
              <a:latin typeface="Impact" panose="020B080603090205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1" fontAlgn="base" hangingPunct="1">
        <a:spcBef>
          <a:spcPct val="0"/>
        </a:spcBef>
        <a:spcAft>
          <a:spcPct val="0"/>
        </a:spcAft>
        <a:defRPr sz="2800" b="1" kern="1200">
          <a:solidFill>
            <a:schemeClr val="hlink"/>
          </a:solidFill>
          <a:latin typeface="+mj-lt"/>
          <a:ea typeface="+mj-ea"/>
          <a:cs typeface="+mj-cs"/>
        </a:defRPr>
      </a:lvl1pPr>
      <a:lvl2pPr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2pPr>
      <a:lvl3pPr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3pPr>
      <a:lvl4pPr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4pPr>
      <a:lvl5pPr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5pPr>
      <a:lvl6pPr marL="457200"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6pPr>
      <a:lvl7pPr marL="914400"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7pPr>
      <a:lvl8pPr marL="1371600"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8pPr>
      <a:lvl9pPr marL="1828800" algn="ctr" rtl="0" eaLnBrk="1" fontAlgn="base" hangingPunct="1">
        <a:spcBef>
          <a:spcPct val="0"/>
        </a:spcBef>
        <a:spcAft>
          <a:spcPct val="0"/>
        </a:spcAft>
        <a:defRPr sz="2800" b="1">
          <a:solidFill>
            <a:schemeClr val="hlink"/>
          </a:solidFill>
          <a:latin typeface="Arial" panose="020B0604020202020204" pitchFamily="34" charset="0"/>
          <a:ea typeface="宋体" panose="02010600030101010101" pitchFamily="2" charset="-122"/>
        </a:defRPr>
      </a:lvl9pPr>
    </p:titleStyle>
    <p:bodyStyle>
      <a:lvl1pPr marL="342900" indent="-342900" algn="l" rtl="0" eaLnBrk="1" fontAlgn="base" hangingPunct="1">
        <a:lnSpc>
          <a:spcPct val="120000"/>
        </a:lnSpc>
        <a:spcBef>
          <a:spcPct val="30000"/>
        </a:spcBef>
        <a:spcAft>
          <a:spcPct val="20000"/>
        </a:spcAft>
        <a:buClr>
          <a:srgbClr val="0000FF"/>
        </a:buClr>
        <a:buChar char="•"/>
        <a:defRPr sz="2100" b="1" kern="1200">
          <a:solidFill>
            <a:srgbClr val="0000FF"/>
          </a:solidFill>
          <a:latin typeface="+mn-lt"/>
          <a:ea typeface="+mn-ea"/>
          <a:cs typeface="+mn-cs"/>
        </a:defRPr>
      </a:lvl1pPr>
      <a:lvl2pPr marL="742950" indent="-285750" algn="l" rtl="0" eaLnBrk="1" fontAlgn="base" hangingPunct="1">
        <a:lnSpc>
          <a:spcPct val="120000"/>
        </a:lnSpc>
        <a:spcBef>
          <a:spcPct val="20000"/>
        </a:spcBef>
        <a:spcAft>
          <a:spcPct val="20000"/>
        </a:spcAft>
        <a:buClr>
          <a:schemeClr val="tx1"/>
        </a:buClr>
        <a:buChar char="–"/>
        <a:defRPr sz="1900" b="1" kern="1200">
          <a:solidFill>
            <a:srgbClr val="4D5E68"/>
          </a:solidFill>
          <a:latin typeface="+mn-lt"/>
          <a:ea typeface="+mn-ea"/>
          <a:cs typeface="+mn-cs"/>
        </a:defRPr>
      </a:lvl2pPr>
      <a:lvl3pPr marL="1143000" indent="-228600" algn="l" rtl="0" eaLnBrk="1" fontAlgn="base" hangingPunct="1">
        <a:spcBef>
          <a:spcPct val="20000"/>
        </a:spcBef>
        <a:spcAft>
          <a:spcPct val="0"/>
        </a:spcAft>
        <a:buClr>
          <a:schemeClr val="tx1"/>
        </a:buClr>
        <a:buFont typeface="Wingdings" panose="05000000000000000000" pitchFamily="2" charset="2"/>
        <a:buChar char="§"/>
        <a:defRPr b="1" kern="1200">
          <a:solidFill>
            <a:srgbClr val="4D5E68"/>
          </a:solidFill>
          <a:latin typeface="+mn-lt"/>
          <a:ea typeface="+mn-ea"/>
          <a:cs typeface="+mn-cs"/>
        </a:defRPr>
      </a:lvl3pPr>
      <a:lvl4pPr marL="1600200" indent="-228600" algn="l" rtl="0" eaLnBrk="1" fontAlgn="base" hangingPunct="1">
        <a:spcBef>
          <a:spcPct val="20000"/>
        </a:spcBef>
        <a:spcAft>
          <a:spcPct val="0"/>
        </a:spcAft>
        <a:buChar char="–"/>
        <a:defRPr b="1" kern="1200">
          <a:solidFill>
            <a:srgbClr val="4D5E68"/>
          </a:solidFill>
          <a:latin typeface="+mn-lt"/>
          <a:ea typeface="+mn-ea"/>
          <a:cs typeface="+mn-cs"/>
        </a:defRPr>
      </a:lvl4pPr>
      <a:lvl5pPr marL="2057400" indent="-228600" algn="l" rtl="0" eaLnBrk="1" fontAlgn="base" hangingPunct="1">
        <a:spcBef>
          <a:spcPct val="20000"/>
        </a:spcBef>
        <a:spcAft>
          <a:spcPct val="0"/>
        </a:spcAft>
        <a:buChar char="»"/>
        <a:defRPr b="1" kern="1200">
          <a:solidFill>
            <a:srgbClr val="4D5E6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6.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9.png"/><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828800" y="3197225"/>
            <a:ext cx="8534400" cy="1184910"/>
          </a:xfrm>
        </p:spPr>
        <p:txBody>
          <a:bodyPr/>
          <a:lstStyle/>
          <a:p>
            <a:r>
              <a:rPr lang="zh-CN" altLang="en-US" sz="2400" b="0"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陈迪炜</a:t>
            </a:r>
            <a:r>
              <a:rPr lang="en-US" altLang="zh-CN" sz="2400" b="0"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   </a:t>
            </a:r>
            <a:endParaRPr lang="en-US" sz="2400" b="0"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endParaRPr>
          </a:p>
          <a:p>
            <a:r>
              <a:rPr lang="zh-CN" altLang="en-US" sz="2400" b="0" dirty="0">
                <a:solidFill>
                  <a:schemeClr val="tx1"/>
                </a:solidFill>
                <a:latin typeface="微软雅黑" panose="020B0503020204020204" charset="-122"/>
                <a:ea typeface="微软雅黑" panose="020B0503020204020204" charset="-122"/>
                <a:cs typeface="微软雅黑" panose="020B0503020204020204" charset="-122"/>
              </a:rPr>
              <a:t>中国科学院大学</a:t>
            </a:r>
            <a:r>
              <a:rPr lang="en-US" altLang="zh-CN" sz="2400" b="0" dirty="0">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0" dirty="0">
                <a:solidFill>
                  <a:schemeClr val="tx1"/>
                </a:solidFill>
                <a:latin typeface="微软雅黑" panose="020B0503020204020204" charset="-122"/>
                <a:ea typeface="微软雅黑" panose="020B0503020204020204" charset="-122"/>
                <a:cs typeface="微软雅黑" panose="020B0503020204020204" charset="-122"/>
              </a:rPr>
              <a:t>中国科学院高能物理研究所</a:t>
            </a:r>
            <a:r>
              <a:rPr lang="en-US" altLang="zh-CN" sz="2400" b="0" dirty="0">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0" dirty="0">
                <a:solidFill>
                  <a:schemeClr val="tx1"/>
                </a:solidFill>
                <a:latin typeface="微软雅黑" panose="020B0503020204020204" charset="-122"/>
                <a:ea typeface="微软雅黑" panose="020B0503020204020204" charset="-122"/>
                <a:cs typeface="微软雅黑" panose="020B0503020204020204" charset="-122"/>
              </a:rPr>
              <a:t>中国散裂</a:t>
            </a:r>
            <a:r>
              <a:rPr lang="zh-CN" altLang="en-US" sz="2400" b="0" dirty="0">
                <a:solidFill>
                  <a:schemeClr val="tx1"/>
                </a:solidFill>
                <a:latin typeface="微软雅黑" panose="020B0503020204020204" charset="-122"/>
                <a:ea typeface="微软雅黑" panose="020B0503020204020204" charset="-122"/>
                <a:cs typeface="微软雅黑" panose="020B0503020204020204" charset="-122"/>
              </a:rPr>
              <a:t>中子源</a:t>
            </a:r>
            <a:endParaRPr lang="zh-CN" altLang="en-US" sz="2400" b="0" dirty="0">
              <a:solidFill>
                <a:schemeClr val="tx1"/>
              </a:solidFill>
              <a:latin typeface="微软雅黑" panose="020B0503020204020204" charset="-122"/>
              <a:ea typeface="微软雅黑" panose="020B0503020204020204" charset="-122"/>
              <a:cs typeface="微软雅黑" panose="020B0503020204020204" charset="-122"/>
            </a:endParaRPr>
          </a:p>
          <a:p>
            <a:r>
              <a:rPr lang="en-US" altLang="zh-CN" sz="2400" b="0" dirty="0">
                <a:solidFill>
                  <a:schemeClr val="tx1"/>
                </a:solidFill>
                <a:latin typeface="微软雅黑" panose="020B0503020204020204" charset="-122"/>
                <a:ea typeface="微软雅黑" panose="020B0503020204020204" charset="-122"/>
                <a:cs typeface="微软雅黑" panose="020B0503020204020204" charset="-122"/>
              </a:rPr>
              <a:t>2024.10.16</a:t>
            </a:r>
            <a:endParaRPr lang="en-US" altLang="zh-CN" sz="2400" b="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5" name="标题 4"/>
          <p:cNvSpPr>
            <a:spLocks noGrp="1"/>
          </p:cNvSpPr>
          <p:nvPr>
            <p:ph type="ctrTitle"/>
          </p:nvPr>
        </p:nvSpPr>
        <p:spPr>
          <a:xfrm>
            <a:off x="1936750" y="1376045"/>
            <a:ext cx="8426450" cy="1750695"/>
          </a:xfrm>
        </p:spPr>
        <p:txBody>
          <a:bodyPr/>
          <a:lstStyle/>
          <a:p>
            <a:pPr algn="ctr"/>
            <a:r>
              <a:rPr lang="zh-CN" altLang="en-US" dirty="0">
                <a:solidFill>
                  <a:schemeClr val="tx1"/>
                </a:solidFill>
                <a:latin typeface="微软雅黑" panose="020B0503020204020204" charset="-122"/>
                <a:ea typeface="微软雅黑" panose="020B0503020204020204" charset="-122"/>
                <a:sym typeface="+mn-ea"/>
              </a:rPr>
              <a:t>基于LLM的CSNS加速器问答机器人</a:t>
            </a:r>
            <a:endParaRPr lang="zh-CN" altLang="en-US" dirty="0">
              <a:solidFill>
                <a:schemeClr val="tx1"/>
              </a:solidFill>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数据收集模块…"/>
          <p:cNvSpPr txBox="1">
            <a:spLocks noGrp="1"/>
          </p:cNvSpPr>
          <p:nvPr>
            <p:ph type="body" sz="half" idx="1"/>
          </p:nvPr>
        </p:nvSpPr>
        <p:spPr>
          <a:xfrm>
            <a:off x="244475" y="1778000"/>
            <a:ext cx="11626215" cy="882015"/>
          </a:xfrm>
          <a:prstGeom prst="rect">
            <a:avLst/>
          </a:prstGeom>
        </p:spPr>
        <p:txBody>
          <a:bodyPr>
            <a:noAutofit/>
          </a:bodyPr>
          <a:lstStyle/>
          <a:p>
            <a:pPr marL="0" indent="0">
              <a:lnSpc>
                <a:spcPct val="130000"/>
              </a:lnSpc>
              <a:spcBef>
                <a:spcPts val="1000"/>
              </a:spcBef>
              <a:buNone/>
              <a:defRPr sz="4400">
                <a:latin typeface="Heiti SC Medium"/>
                <a:ea typeface="Heiti SC Medium"/>
                <a:cs typeface="Heiti SC Medium"/>
                <a:sym typeface="Heiti SC Medium"/>
              </a:defRPr>
            </a:pPr>
            <a:r>
              <a:rPr lang="zh-CN" sz="2000" b="0" dirty="0">
                <a:solidFill>
                  <a:schemeClr val="tx1"/>
                </a:solidFill>
                <a:latin typeface="微软雅黑" panose="020B0503020204020204" charset="-122"/>
                <a:ea typeface="微软雅黑" panose="020B0503020204020204" charset="-122"/>
                <a:cs typeface="微软雅黑" panose="020B0503020204020204" charset="-122"/>
              </a:rPr>
              <a:t>在向大模型提问：</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rPr>
              <a:t>加速器注入系统的水平注入凸轨电源的电流PV量后，程序会自动映射到</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sym typeface="+mn-ea"/>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rPr>
              <a:t>：</a:t>
            </a:r>
            <a:br>
              <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rPr>
            </a:b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rPr>
              <a:t>ACC_RCS_INJ::INBHPS:I，然后从</a:t>
            </a:r>
            <a:r>
              <a:rPr lang="zh-CN" altLang="en-US" sz="2000" dirty="0">
                <a:solidFill>
                  <a:schemeClr val="tx1"/>
                </a:solidFill>
                <a:latin typeface="微软雅黑" panose="020B0503020204020204" charset="-122"/>
                <a:ea typeface="微软雅黑" panose="020B0503020204020204" charset="-122"/>
                <a:cs typeface="微软雅黑" panose="020B0503020204020204" charset="-122"/>
                <a:sym typeface="+mn-ea"/>
              </a:rPr>
              <a:t>Archiver Appliance</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rPr>
              <a:t>提供的接口中查询到该</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sym typeface="+mn-ea"/>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rPr>
              <a:t>的值</a:t>
            </a:r>
            <a:endParaRPr lang="zh-CN" altLang="en-US" sz="2000" b="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marL="0" indent="0">
              <a:lnSpc>
                <a:spcPct val="130000"/>
              </a:lnSpc>
              <a:spcBef>
                <a:spcPts val="1000"/>
              </a:spcBef>
              <a:buNone/>
              <a:defRPr sz="4400">
                <a:latin typeface="Heiti SC Medium"/>
                <a:ea typeface="Heiti SC Medium"/>
                <a:cs typeface="Heiti SC Medium"/>
                <a:sym typeface="Heiti SC Medium"/>
              </a:defRPr>
            </a:pPr>
            <a:endParaRPr lang="zh-CN" sz="2000" b="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149860" y="967105"/>
            <a:ext cx="6096000" cy="583565"/>
          </a:xfrm>
          <a:prstGeom prst="rect">
            <a:avLst/>
          </a:prstGeom>
          <a:noFill/>
        </p:spPr>
        <p:txBody>
          <a:bodyPr wrap="square" rtlCol="0" anchor="t">
            <a:spAutoFit/>
          </a:bodyPr>
          <a:p>
            <a:r>
              <a:rPr lang="zh-CN" altLang="en-US" sz="3200" b="1" dirty="0">
                <a:latin typeface="微软雅黑" panose="020B0503020204020204" charset="-122"/>
                <a:ea typeface="微软雅黑" panose="020B0503020204020204" charset="-122"/>
                <a:sym typeface="+mn-ea"/>
              </a:rPr>
              <a:t>针对</a:t>
            </a:r>
            <a:r>
              <a:rPr lang="en-US" altLang="zh-CN" sz="3200" b="1" dirty="0">
                <a:latin typeface="微软雅黑" panose="020B0503020204020204" charset="-122"/>
                <a:ea typeface="微软雅黑" panose="020B0503020204020204" charset="-122"/>
                <a:sym typeface="+mn-ea"/>
              </a:rPr>
              <a:t>PV</a:t>
            </a:r>
            <a:r>
              <a:rPr lang="zh-CN" altLang="en-US" sz="3200" b="1" dirty="0">
                <a:latin typeface="微软雅黑" panose="020B0503020204020204" charset="-122"/>
                <a:ea typeface="微软雅黑" panose="020B0503020204020204" charset="-122"/>
                <a:sym typeface="+mn-ea"/>
              </a:rPr>
              <a:t>值的问答</a:t>
            </a:r>
            <a:endParaRPr lang="zh-CN" altLang="en-US" sz="3200" b="1" dirty="0">
              <a:latin typeface="微软雅黑" panose="020B0503020204020204" charset="-122"/>
              <a:ea typeface="微软雅黑" panose="020B0503020204020204" charset="-122"/>
              <a:sym typeface="+mn-ea"/>
            </a:endParaRPr>
          </a:p>
        </p:txBody>
      </p:sp>
      <p:pic>
        <p:nvPicPr>
          <p:cNvPr id="6" name="图片 5"/>
          <p:cNvPicPr>
            <a:picLocks noChangeAspect="1"/>
          </p:cNvPicPr>
          <p:nvPr/>
        </p:nvPicPr>
        <p:blipFill>
          <a:blip r:embed="rId1"/>
          <a:stretch>
            <a:fillRect/>
          </a:stretch>
        </p:blipFill>
        <p:spPr>
          <a:xfrm>
            <a:off x="1796415" y="2720340"/>
            <a:ext cx="7411085" cy="3754755"/>
          </a:xfrm>
          <a:prstGeom prst="rect">
            <a:avLst/>
          </a:prstGeom>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数据收集模块…"/>
          <p:cNvSpPr txBox="1">
            <a:spLocks noGrp="1"/>
          </p:cNvSpPr>
          <p:nvPr>
            <p:ph type="body" sz="half" idx="1"/>
          </p:nvPr>
        </p:nvSpPr>
        <p:spPr>
          <a:xfrm>
            <a:off x="283210" y="1744345"/>
            <a:ext cx="11626215" cy="4648835"/>
          </a:xfrm>
          <a:prstGeom prst="rect">
            <a:avLst/>
          </a:prstGeom>
        </p:spPr>
        <p:txBody>
          <a:bodyPr>
            <a:normAutofit/>
          </a:bodyPr>
          <a:lstStyle/>
          <a:p>
            <a:pPr marL="0" indent="0">
              <a:lnSpc>
                <a:spcPct val="130000"/>
              </a:lnSpc>
              <a:spcBef>
                <a:spcPts val="1000"/>
              </a:spcBef>
              <a:buNone/>
              <a:defRPr sz="4400">
                <a:latin typeface="Heiti SC Medium"/>
                <a:ea typeface="Heiti SC Medium"/>
                <a:cs typeface="Heiti SC Medium"/>
                <a:sym typeface="Heiti SC Medium"/>
              </a:defRPr>
            </a:pPr>
            <a:r>
              <a:rPr lang="zh-CN" sz="2400" dirty="0">
                <a:solidFill>
                  <a:schemeClr val="tx1"/>
                </a:solidFill>
                <a:latin typeface="微软雅黑" panose="020B0503020204020204" charset="-122"/>
                <a:ea typeface="微软雅黑" panose="020B0503020204020204" charset="-122"/>
                <a:cs typeface="微软雅黑" panose="020B0503020204020204" charset="-122"/>
              </a:rPr>
              <a:t>结论</a:t>
            </a:r>
            <a:r>
              <a:rPr lang="en-US" altLang="zh-CN" sz="2400" dirty="0">
                <a:solidFill>
                  <a:schemeClr val="tx1"/>
                </a:solidFill>
                <a:latin typeface="微软雅黑" panose="020B0503020204020204" charset="-122"/>
                <a:ea typeface="微软雅黑" panose="020B0503020204020204" charset="-122"/>
                <a:cs typeface="微软雅黑" panose="020B0503020204020204" charset="-122"/>
              </a:rPr>
              <a:t>&amp;</a:t>
            </a:r>
            <a:r>
              <a:rPr lang="zh-CN" altLang="en-US" sz="2400" dirty="0">
                <a:solidFill>
                  <a:schemeClr val="tx1"/>
                </a:solidFill>
                <a:latin typeface="微软雅黑" panose="020B0503020204020204" charset="-122"/>
                <a:ea typeface="微软雅黑" panose="020B0503020204020204" charset="-122"/>
                <a:cs typeface="微软雅黑" panose="020B0503020204020204" charset="-122"/>
              </a:rPr>
              <a:t>后续计划</a:t>
            </a:r>
            <a:b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b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  1. </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存在部分</a:t>
            </a: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名称未按照标准命名，无法打标。需要对这部分数据进行清洗</a:t>
            </a:r>
            <a:endParaRPr lang="zh-CN" altLang="en-US" sz="1940" b="0" dirty="0">
              <a:solidFill>
                <a:schemeClr val="tx1"/>
              </a:solidFill>
              <a:latin typeface="微软雅黑" panose="020B0503020204020204" charset="-122"/>
              <a:ea typeface="微软雅黑" panose="020B0503020204020204" charset="-122"/>
              <a:cs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  2. </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打标后续考虑使用最长前缀匹配算法进行中文名称与</a:t>
            </a: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名称的匹配，方便通过特性</a:t>
            </a: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设备</a:t>
            </a: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属性筛选出需要的</a:t>
            </a: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，初步目标匹配成功率达到</a:t>
            </a: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90%</a:t>
            </a:r>
            <a:r>
              <a:rPr lang="zh-CN" altLang="en-US" sz="1940" b="0" dirty="0">
                <a:solidFill>
                  <a:schemeClr val="tx1"/>
                </a:solidFill>
                <a:latin typeface="微软雅黑" panose="020B0503020204020204" charset="-122"/>
                <a:ea typeface="微软雅黑" panose="020B0503020204020204" charset="-122"/>
                <a:cs typeface="微软雅黑" panose="020B0503020204020204" charset="-122"/>
              </a:rPr>
              <a:t>以上</a:t>
            </a:r>
            <a:endParaRPr lang="zh-CN" altLang="en-US" sz="1940" b="0" dirty="0">
              <a:solidFill>
                <a:schemeClr val="tx1"/>
              </a:solidFill>
              <a:latin typeface="微软雅黑" panose="020B0503020204020204" charset="-122"/>
              <a:ea typeface="微软雅黑" panose="020B0503020204020204" charset="-122"/>
              <a:cs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940" b="0" dirty="0">
                <a:solidFill>
                  <a:schemeClr val="tx1"/>
                </a:solidFill>
                <a:latin typeface="微软雅黑" panose="020B0503020204020204" charset="-122"/>
                <a:ea typeface="微软雅黑" panose="020B0503020204020204" charset="-122"/>
                <a:cs typeface="微软雅黑" panose="020B0503020204020204" charset="-122"/>
              </a:rPr>
              <a:t>  </a:t>
            </a:r>
            <a:endParaRPr lang="zh-CN" altLang="en-US" sz="1940" b="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149860" y="967105"/>
            <a:ext cx="6096000" cy="583565"/>
          </a:xfrm>
          <a:prstGeom prst="rect">
            <a:avLst/>
          </a:prstGeom>
          <a:noFill/>
        </p:spPr>
        <p:txBody>
          <a:bodyPr wrap="square" rtlCol="0" anchor="t">
            <a:spAutoFit/>
          </a:bodyPr>
          <a:p>
            <a:r>
              <a:rPr lang="zh-CN" altLang="en-US" sz="3200" b="1" dirty="0">
                <a:latin typeface="微软雅黑" panose="020B0503020204020204" charset="-122"/>
                <a:ea typeface="微软雅黑" panose="020B0503020204020204" charset="-122"/>
                <a:sym typeface="+mn-ea"/>
              </a:rPr>
              <a:t>针对</a:t>
            </a:r>
            <a:r>
              <a:rPr lang="en-US" altLang="zh-CN" sz="3200" b="1" dirty="0">
                <a:latin typeface="微软雅黑" panose="020B0503020204020204" charset="-122"/>
                <a:ea typeface="微软雅黑" panose="020B0503020204020204" charset="-122"/>
                <a:sym typeface="+mn-ea"/>
              </a:rPr>
              <a:t>PV</a:t>
            </a:r>
            <a:r>
              <a:rPr lang="zh-CN" altLang="en-US" sz="3200" b="1" dirty="0">
                <a:latin typeface="微软雅黑" panose="020B0503020204020204" charset="-122"/>
                <a:ea typeface="微软雅黑" panose="020B0503020204020204" charset="-122"/>
                <a:sym typeface="+mn-ea"/>
              </a:rPr>
              <a:t>值的问答</a:t>
            </a:r>
            <a:endParaRPr lang="zh-CN" altLang="en-US" sz="3200" b="1" dirty="0">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3444240" y="2364740"/>
            <a:ext cx="5303520" cy="1556385"/>
          </a:xfrm>
        </p:spPr>
        <p:txBody>
          <a:bodyPr/>
          <a:lstStyle/>
          <a:p>
            <a:pPr algn="ctr"/>
            <a:r>
              <a:rPr lang="zh-CN" altLang="en-US" sz="6000" dirty="0">
                <a:solidFill>
                  <a:schemeClr val="tx1"/>
                </a:solidFill>
                <a:latin typeface="微软雅黑" panose="020B0503020204020204" charset="-122"/>
                <a:ea typeface="微软雅黑" panose="020B0503020204020204" charset="-122"/>
                <a:sym typeface="+mn-ea"/>
              </a:rPr>
              <a:t>谢谢！</a:t>
            </a:r>
            <a:endParaRPr lang="zh-CN" altLang="en-US" sz="6000" dirty="0">
              <a:solidFill>
                <a:schemeClr val="tx1"/>
              </a:solidFill>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一、LLM in Acc-Physical"/>
          <p:cNvSpPr txBox="1">
            <a:spLocks noGrp="1"/>
          </p:cNvSpPr>
          <p:nvPr>
            <p:ph type="title"/>
          </p:nvPr>
        </p:nvSpPr>
        <p:spPr>
          <a:xfrm>
            <a:off x="74930" y="914400"/>
            <a:ext cx="7282180" cy="788670"/>
          </a:xfrm>
          <a:prstGeom prst="rect">
            <a:avLst/>
          </a:prstGeom>
        </p:spPr>
        <p:txBody>
          <a:bodyPr/>
          <a:lstStyle>
            <a:lvl1pPr defTabSz="2145665">
              <a:defRPr sz="7480" spc="-149"/>
            </a:lvl1pPr>
          </a:lstStyle>
          <a:p>
            <a:pPr algn="l"/>
            <a:r>
              <a:rPr lang="zh-CN" altLang="en-US" sz="3600" dirty="0">
                <a:solidFill>
                  <a:schemeClr val="tx1"/>
                </a:solidFill>
                <a:latin typeface="微软雅黑" panose="020B0503020204020204" charset="-122"/>
                <a:ea typeface="微软雅黑" panose="020B0503020204020204" charset="-122"/>
                <a:sym typeface="+mn-ea"/>
              </a:rPr>
              <a:t>基于</a:t>
            </a:r>
            <a:r>
              <a:rPr lang="en-US" altLang="zh-CN" sz="3600" dirty="0">
                <a:solidFill>
                  <a:schemeClr val="tx1"/>
                </a:solidFill>
                <a:latin typeface="微软雅黑" panose="020B0503020204020204" charset="-122"/>
                <a:ea typeface="微软雅黑" panose="020B0503020204020204" charset="-122"/>
                <a:sym typeface="+mn-ea"/>
              </a:rPr>
              <a:t>LLM</a:t>
            </a:r>
            <a:r>
              <a:rPr lang="zh-CN" altLang="en-US" sz="3600" dirty="0">
                <a:solidFill>
                  <a:schemeClr val="tx1"/>
                </a:solidFill>
                <a:latin typeface="微软雅黑" panose="020B0503020204020204" charset="-122"/>
                <a:ea typeface="微软雅黑" panose="020B0503020204020204" charset="-122"/>
                <a:sym typeface="+mn-ea"/>
              </a:rPr>
              <a:t>的</a:t>
            </a:r>
            <a:r>
              <a:rPr lang="en-US" altLang="zh-CN" sz="3600" dirty="0">
                <a:solidFill>
                  <a:schemeClr val="tx1"/>
                </a:solidFill>
                <a:latin typeface="微软雅黑" panose="020B0503020204020204" charset="-122"/>
                <a:ea typeface="微软雅黑" panose="020B0503020204020204" charset="-122"/>
                <a:sym typeface="+mn-ea"/>
              </a:rPr>
              <a:t>CSNS</a:t>
            </a:r>
            <a:r>
              <a:rPr lang="zh-CN" altLang="en-US" sz="3600" dirty="0">
                <a:solidFill>
                  <a:schemeClr val="tx1"/>
                </a:solidFill>
                <a:latin typeface="微软雅黑" panose="020B0503020204020204" charset="-122"/>
                <a:ea typeface="微软雅黑" panose="020B0503020204020204" charset="-122"/>
                <a:sym typeface="+mn-ea"/>
              </a:rPr>
              <a:t>加速器问答机器人</a:t>
            </a:r>
            <a:endParaRPr lang="en-US" sz="3600" dirty="0">
              <a:solidFill>
                <a:schemeClr val="tx1"/>
              </a:solidFill>
              <a:latin typeface="微软雅黑" panose="020B0503020204020204" charset="-122"/>
              <a:ea typeface="微软雅黑" panose="020B0503020204020204" charset="-122"/>
            </a:endParaRPr>
          </a:p>
        </p:txBody>
      </p:sp>
      <p:sp>
        <p:nvSpPr>
          <p:cNvPr id="175" name="数据收集模块…"/>
          <p:cNvSpPr txBox="1">
            <a:spLocks noGrp="1"/>
          </p:cNvSpPr>
          <p:nvPr>
            <p:ph type="body" sz="half" idx="1"/>
          </p:nvPr>
        </p:nvSpPr>
        <p:spPr>
          <a:xfrm>
            <a:off x="244475" y="1778000"/>
            <a:ext cx="11739880" cy="4502150"/>
          </a:xfrm>
          <a:prstGeom prst="rect">
            <a:avLst/>
          </a:prstGeom>
        </p:spPr>
        <p:txBody>
          <a:bodyPr>
            <a:normAutofit fontScale="25000"/>
          </a:bodyPr>
          <a:lstStyle/>
          <a:p>
            <a:pPr marL="0" indent="0" algn="l">
              <a:lnSpc>
                <a:spcPct val="130000"/>
              </a:lnSpc>
              <a:spcBef>
                <a:spcPts val="1000"/>
              </a:spcBef>
              <a:buNone/>
              <a:defRPr sz="4400">
                <a:latin typeface="Heiti SC Medium"/>
                <a:ea typeface="Heiti SC Medium"/>
                <a:cs typeface="Heiti SC Medium"/>
                <a:sym typeface="Heiti SC Medium"/>
              </a:defRPr>
            </a:pPr>
            <a:r>
              <a:rPr lang="zh-CN" altLang="en-US" sz="9600" dirty="0">
                <a:solidFill>
                  <a:schemeClr val="tx1"/>
                </a:solidFill>
                <a:latin typeface="微软雅黑" panose="020B0503020204020204" charset="-122"/>
                <a:ea typeface="微软雅黑" panose="020B0503020204020204" charset="-122"/>
                <a:cs typeface="+mn-cs"/>
                <a:sym typeface="+mn-ea"/>
              </a:rPr>
              <a:t>背景</a:t>
            </a:r>
            <a:endParaRPr lang="zh-CN" altLang="en-US" sz="9600" b="1" dirty="0">
              <a:solidFill>
                <a:schemeClr val="tx1"/>
              </a:solidFill>
              <a:latin typeface="微软雅黑" panose="020B0503020204020204" charset="-122"/>
              <a:ea typeface="微软雅黑" panose="020B0503020204020204" charset="-122"/>
            </a:endParaRPr>
          </a:p>
          <a:p>
            <a:pPr marL="0" indent="0" algn="l">
              <a:lnSpc>
                <a:spcPct val="130000"/>
              </a:lnSpc>
              <a:spcBef>
                <a:spcPts val="1000"/>
              </a:spcBef>
              <a:buNone/>
              <a:defRPr sz="4400">
                <a:latin typeface="Heiti SC Medium"/>
                <a:ea typeface="Heiti SC Medium"/>
                <a:cs typeface="Heiti SC Medium"/>
                <a:sym typeface="Heiti SC Medium"/>
              </a:defRPr>
            </a:pPr>
            <a:r>
              <a:rPr lang="en-US" altLang="zh-CN" sz="6400" dirty="0">
                <a:latin typeface="微软雅黑" panose="020B0503020204020204" charset="-122"/>
                <a:ea typeface="微软雅黑" panose="020B0503020204020204" charset="-122"/>
                <a:cs typeface="+mn-cs"/>
                <a:sym typeface="+mn-ea"/>
              </a:rPr>
              <a:t>        </a:t>
            </a:r>
            <a:r>
              <a:rPr lang="en-US" altLang="zh-CN" sz="6400" b="0" dirty="0">
                <a:solidFill>
                  <a:schemeClr val="tx1"/>
                </a:solidFill>
                <a:latin typeface="微软雅黑" panose="020B0503020204020204" charset="-122"/>
                <a:ea typeface="微软雅黑" panose="020B0503020204020204" charset="-122"/>
                <a:cs typeface="+mn-cs"/>
                <a:sym typeface="+mn-ea"/>
              </a:rPr>
              <a:t>随着人工智能技术的快速发展，大语言模型（Large Language Models, LLMs）已经成为自然语言处理（NLP）领域的一个重要分支。这些模型通过在大规模文本数据上进行训练，学习语言的复杂模式和结构，从而在多种语言任务上展现出卓越的性能。</a:t>
            </a:r>
            <a:r>
              <a:rPr lang="zh-CN" altLang="en-US" sz="6400" b="0" dirty="0">
                <a:solidFill>
                  <a:schemeClr val="tx1"/>
                </a:solidFill>
                <a:latin typeface="微软雅黑" panose="020B0503020204020204" charset="-122"/>
                <a:ea typeface="微软雅黑" panose="020B0503020204020204" charset="-122"/>
                <a:cs typeface="+mn-cs"/>
                <a:sym typeface="+mn-ea"/>
              </a:rPr>
              <a:t>除了常见的通用</a:t>
            </a:r>
            <a:r>
              <a:rPr lang="zh-CN" altLang="en-US" sz="6400" b="0" dirty="0">
                <a:solidFill>
                  <a:schemeClr val="tx1"/>
                </a:solidFill>
                <a:latin typeface="微软雅黑" panose="020B0503020204020204" charset="-122"/>
                <a:ea typeface="微软雅黑" panose="020B0503020204020204" charset="-122"/>
                <a:cs typeface="+mn-cs"/>
                <a:sym typeface="+mn-ea"/>
              </a:rPr>
              <a:t>大模型、现在也出现了</a:t>
            </a:r>
            <a:r>
              <a:rPr lang="en-US" altLang="zh-CN" sz="6400" b="0" dirty="0">
                <a:solidFill>
                  <a:schemeClr val="tx1"/>
                </a:solidFill>
                <a:latin typeface="微软雅黑" panose="020B0503020204020204" charset="-122"/>
                <a:ea typeface="微软雅黑" panose="020B0503020204020204" charset="-122"/>
                <a:cs typeface="+mn-cs"/>
                <a:sym typeface="+mn-ea"/>
              </a:rPr>
              <a:t>一些常见的垂直领域大模型</a:t>
            </a:r>
            <a:r>
              <a:rPr lang="zh-CN" altLang="en-US" sz="6400" b="0" dirty="0">
                <a:solidFill>
                  <a:schemeClr val="tx1"/>
                </a:solidFill>
                <a:latin typeface="微软雅黑" panose="020B0503020204020204" charset="-122"/>
                <a:ea typeface="微软雅黑" panose="020B0503020204020204" charset="-122"/>
                <a:cs typeface="+mn-cs"/>
                <a:sym typeface="+mn-ea"/>
              </a:rPr>
              <a:t>用于赋能特定的行业（如金融、医疗、法律</a:t>
            </a:r>
            <a:r>
              <a:rPr lang="en-US" altLang="zh-CN" sz="6400" b="0" dirty="0">
                <a:solidFill>
                  <a:schemeClr val="tx1"/>
                </a:solidFill>
                <a:latin typeface="微软雅黑" panose="020B0503020204020204" charset="-122"/>
                <a:ea typeface="微软雅黑" panose="020B0503020204020204" charset="-122"/>
                <a:cs typeface="+mn-cs"/>
                <a:sym typeface="+mn-ea"/>
              </a:rPr>
              <a:t>.......</a:t>
            </a:r>
            <a:r>
              <a:rPr lang="zh-CN" altLang="en-US" sz="6400" b="0" dirty="0">
                <a:solidFill>
                  <a:schemeClr val="tx1"/>
                </a:solidFill>
                <a:latin typeface="微软雅黑" panose="020B0503020204020204" charset="-122"/>
                <a:ea typeface="微软雅黑" panose="020B0503020204020204" charset="-122"/>
                <a:cs typeface="+mn-cs"/>
                <a:sym typeface="+mn-ea"/>
              </a:rPr>
              <a:t>）</a:t>
            </a:r>
            <a:r>
              <a:rPr lang="en-US" altLang="zh-CN" sz="6400" b="0" dirty="0">
                <a:solidFill>
                  <a:schemeClr val="tx1"/>
                </a:solidFill>
                <a:latin typeface="微软雅黑" panose="020B0503020204020204" charset="-122"/>
                <a:ea typeface="微软雅黑" panose="020B0503020204020204" charset="-122"/>
                <a:cs typeface="+mn-cs"/>
                <a:sym typeface="+mn-ea"/>
              </a:rPr>
              <a:t>。</a:t>
            </a:r>
            <a:endParaRPr lang="en-US" altLang="zh-CN" sz="6400" b="0" dirty="0">
              <a:solidFill>
                <a:schemeClr val="tx1"/>
              </a:solidFill>
              <a:latin typeface="微软雅黑" panose="020B0503020204020204" charset="-122"/>
              <a:ea typeface="微软雅黑" panose="020B0503020204020204" charset="-122"/>
              <a:cs typeface="+mn-cs"/>
              <a:sym typeface="+mn-ea"/>
            </a:endParaRPr>
          </a:p>
          <a:p>
            <a:pPr marL="0" indent="0" algn="l">
              <a:lnSpc>
                <a:spcPct val="130000"/>
              </a:lnSpc>
              <a:spcBef>
                <a:spcPts val="1000"/>
              </a:spcBef>
              <a:buNone/>
              <a:defRPr sz="4400">
                <a:latin typeface="Heiti SC Medium"/>
                <a:ea typeface="Heiti SC Medium"/>
                <a:cs typeface="Heiti SC Medium"/>
                <a:sym typeface="Heiti SC Medium"/>
              </a:defRPr>
            </a:pPr>
            <a:r>
              <a:rPr lang="zh-CN" altLang="en-US" sz="6400" dirty="0">
                <a:solidFill>
                  <a:schemeClr val="tx1"/>
                </a:solidFill>
                <a:latin typeface="微软雅黑" panose="020B0503020204020204" charset="-122"/>
                <a:ea typeface="微软雅黑" panose="020B0503020204020204" charset="-122"/>
                <a:cs typeface="+mn-cs"/>
                <a:sym typeface="+mn-ea"/>
              </a:rPr>
              <a:t>通用大模型</a:t>
            </a:r>
            <a:r>
              <a:rPr lang="zh-CN" altLang="en-US" sz="6400" b="0" dirty="0">
                <a:solidFill>
                  <a:schemeClr val="tx1"/>
                </a:solidFill>
                <a:latin typeface="微软雅黑" panose="020B0503020204020204" charset="-122"/>
                <a:ea typeface="微软雅黑" panose="020B0503020204020204" charset="-122"/>
                <a:cs typeface="+mn-cs"/>
                <a:sym typeface="+mn-ea"/>
              </a:rPr>
              <a:t>：</a:t>
            </a:r>
            <a:r>
              <a:rPr lang="en-US" altLang="zh-CN" sz="6400" b="0" dirty="0">
                <a:solidFill>
                  <a:schemeClr val="tx1"/>
                </a:solidFill>
                <a:latin typeface="微软雅黑" panose="020B0503020204020204" charset="-122"/>
                <a:ea typeface="微软雅黑" panose="020B0503020204020204" charset="-122"/>
                <a:cs typeface="+mn-cs"/>
                <a:sym typeface="+mn-ea"/>
              </a:rPr>
              <a:t>chatgpt</a:t>
            </a:r>
            <a:r>
              <a:rPr lang="zh-CN" altLang="en-US" sz="6400" b="0" dirty="0">
                <a:solidFill>
                  <a:schemeClr val="tx1"/>
                </a:solidFill>
                <a:latin typeface="微软雅黑" panose="020B0503020204020204" charset="-122"/>
                <a:ea typeface="微软雅黑" panose="020B0503020204020204" charset="-122"/>
                <a:cs typeface="+mn-cs"/>
                <a:sym typeface="+mn-ea"/>
              </a:rPr>
              <a:t>、通义千问、</a:t>
            </a:r>
            <a:r>
              <a:rPr lang="en-US" altLang="zh-CN" sz="6400" b="0" dirty="0">
                <a:solidFill>
                  <a:schemeClr val="tx1"/>
                </a:solidFill>
                <a:latin typeface="微软雅黑" panose="020B0503020204020204" charset="-122"/>
                <a:ea typeface="微软雅黑" panose="020B0503020204020204" charset="-122"/>
                <a:cs typeface="+mn-cs"/>
                <a:sym typeface="+mn-ea"/>
              </a:rPr>
              <a:t>Kimi Ai</a:t>
            </a:r>
            <a:r>
              <a:rPr lang="zh-CN" altLang="en-US" sz="6400" b="0" dirty="0">
                <a:solidFill>
                  <a:schemeClr val="tx1"/>
                </a:solidFill>
                <a:latin typeface="微软雅黑" panose="020B0503020204020204" charset="-122"/>
                <a:ea typeface="微软雅黑" panose="020B0503020204020204" charset="-122"/>
                <a:cs typeface="+mn-cs"/>
                <a:sym typeface="+mn-ea"/>
              </a:rPr>
              <a:t>、高能所</a:t>
            </a:r>
            <a:r>
              <a:rPr lang="en-US" altLang="zh-CN" sz="6400" b="0" dirty="0">
                <a:solidFill>
                  <a:schemeClr val="tx1"/>
                </a:solidFill>
                <a:latin typeface="微软雅黑" panose="020B0503020204020204" charset="-122"/>
                <a:ea typeface="微软雅黑" panose="020B0503020204020204" charset="-122"/>
                <a:cs typeface="+mn-cs"/>
                <a:sym typeface="+mn-ea"/>
              </a:rPr>
              <a:t>-Hepai</a:t>
            </a:r>
            <a:r>
              <a:rPr lang="zh-CN" altLang="en-US" sz="6400" b="0" dirty="0">
                <a:solidFill>
                  <a:schemeClr val="tx1"/>
                </a:solidFill>
                <a:latin typeface="微软雅黑" panose="020B0503020204020204" charset="-122"/>
                <a:ea typeface="微软雅黑" panose="020B0503020204020204" charset="-122"/>
                <a:cs typeface="+mn-cs"/>
                <a:sym typeface="+mn-ea"/>
              </a:rPr>
              <a:t>。</a:t>
            </a:r>
            <a:endParaRPr lang="zh-CN" altLang="en-US" sz="6400" b="0" dirty="0">
              <a:solidFill>
                <a:schemeClr val="tx1"/>
              </a:solidFill>
              <a:latin typeface="微软雅黑" panose="020B0503020204020204" charset="-122"/>
              <a:ea typeface="微软雅黑" panose="020B0503020204020204" charset="-122"/>
              <a:cs typeface="+mn-cs"/>
              <a:sym typeface="+mn-ea"/>
            </a:endParaRPr>
          </a:p>
          <a:p>
            <a:pPr marL="0" indent="0" algn="l">
              <a:lnSpc>
                <a:spcPct val="130000"/>
              </a:lnSpc>
              <a:spcBef>
                <a:spcPts val="1000"/>
              </a:spcBef>
              <a:buNone/>
              <a:defRPr sz="4400">
                <a:latin typeface="Heiti SC Medium"/>
                <a:ea typeface="Heiti SC Medium"/>
                <a:cs typeface="Heiti SC Medium"/>
                <a:sym typeface="Heiti SC Medium"/>
              </a:defRPr>
            </a:pPr>
            <a:r>
              <a:rPr lang="zh-CN" altLang="en-US" sz="6400" dirty="0">
                <a:solidFill>
                  <a:schemeClr val="tx1"/>
                </a:solidFill>
                <a:latin typeface="微软雅黑" panose="020B0503020204020204" charset="-122"/>
                <a:ea typeface="微软雅黑" panose="020B0503020204020204" charset="-122"/>
                <a:cs typeface="+mn-cs"/>
                <a:sym typeface="+mn-ea"/>
              </a:rPr>
              <a:t>垂域大模型</a:t>
            </a:r>
            <a:r>
              <a:rPr lang="zh-CN" altLang="en-US" sz="6400" b="0" dirty="0">
                <a:solidFill>
                  <a:schemeClr val="tx1"/>
                </a:solidFill>
                <a:latin typeface="微软雅黑" panose="020B0503020204020204" charset="-122"/>
                <a:ea typeface="微软雅黑" panose="020B0503020204020204" charset="-122"/>
                <a:cs typeface="+mn-cs"/>
                <a:sym typeface="+mn-ea"/>
              </a:rPr>
              <a:t>：</a:t>
            </a:r>
            <a:endParaRPr lang="en-US" altLang="zh-CN" sz="6400" b="0" dirty="0">
              <a:solidFill>
                <a:schemeClr val="tx1"/>
              </a:solidFill>
              <a:latin typeface="微软雅黑" panose="020B0503020204020204" charset="-122"/>
              <a:ea typeface="微软雅黑" panose="020B0503020204020204" charset="-122"/>
            </a:endParaRPr>
          </a:p>
          <a:p>
            <a:pPr marL="0" indent="0" algn="l">
              <a:lnSpc>
                <a:spcPct val="130000"/>
              </a:lnSpc>
              <a:spcBef>
                <a:spcPts val="1000"/>
              </a:spcBef>
              <a:buNone/>
              <a:defRPr sz="4400">
                <a:latin typeface="Heiti SC Medium"/>
                <a:ea typeface="Heiti SC Medium"/>
                <a:cs typeface="Heiti SC Medium"/>
                <a:sym typeface="Heiti SC Medium"/>
              </a:defRPr>
            </a:pPr>
            <a:r>
              <a:rPr lang="en-US" altLang="zh-CN" sz="6400" b="0" dirty="0">
                <a:solidFill>
                  <a:schemeClr val="tx1"/>
                </a:solidFill>
                <a:latin typeface="微软雅黑" panose="020B0503020204020204" charset="-122"/>
                <a:ea typeface="微软雅黑" panose="020B0503020204020204" charset="-122"/>
                <a:cs typeface="+mn-cs"/>
                <a:sym typeface="+mn-ea"/>
              </a:rPr>
              <a:t>DoctorGLM：https://github.com/xionghonglin/DoctorGLM</a:t>
            </a:r>
            <a:r>
              <a:rPr lang="zh-CN" altLang="en-US" sz="6400" b="0" dirty="0">
                <a:solidFill>
                  <a:schemeClr val="tx1"/>
                </a:solidFill>
                <a:latin typeface="微软雅黑" panose="020B0503020204020204" charset="-122"/>
                <a:ea typeface="微软雅黑" panose="020B0503020204020204" charset="-122"/>
                <a:cs typeface="+mn-cs"/>
                <a:sym typeface="+mn-ea"/>
              </a:rPr>
              <a:t>。</a:t>
            </a:r>
            <a:r>
              <a:rPr lang="en-US" altLang="zh-CN" sz="6400" b="0" dirty="0">
                <a:solidFill>
                  <a:schemeClr val="tx1"/>
                </a:solidFill>
                <a:latin typeface="微软雅黑" panose="020B0503020204020204" charset="-122"/>
                <a:ea typeface="微软雅黑" panose="020B0503020204020204" charset="-122"/>
                <a:cs typeface="+mn-cs"/>
                <a:sym typeface="+mn-ea"/>
              </a:rPr>
              <a:t>基于 ChatGLM-6B的中文问诊模型</a:t>
            </a:r>
            <a:r>
              <a:rPr lang="zh-CN" altLang="en-US" sz="6400" b="0" dirty="0">
                <a:solidFill>
                  <a:schemeClr val="tx1"/>
                </a:solidFill>
                <a:latin typeface="微软雅黑" panose="020B0503020204020204" charset="-122"/>
                <a:ea typeface="微软雅黑" panose="020B0503020204020204" charset="-122"/>
                <a:cs typeface="+mn-cs"/>
                <a:sym typeface="+mn-ea"/>
              </a:rPr>
              <a:t>，通过中文医疗对话数据集进行微调。</a:t>
            </a:r>
            <a:endParaRPr lang="zh-CN" altLang="en-US" sz="6400" b="0" dirty="0">
              <a:solidFill>
                <a:schemeClr val="tx1"/>
              </a:solidFill>
              <a:latin typeface="微软雅黑" panose="020B0503020204020204" charset="-122"/>
              <a:ea typeface="微软雅黑" panose="020B0503020204020204" charset="-122"/>
            </a:endParaRPr>
          </a:p>
          <a:p>
            <a:pPr marL="0" indent="0" algn="l">
              <a:lnSpc>
                <a:spcPct val="130000"/>
              </a:lnSpc>
              <a:spcBef>
                <a:spcPts val="1000"/>
              </a:spcBef>
              <a:buNone/>
              <a:defRPr sz="4400">
                <a:latin typeface="Heiti SC Medium"/>
                <a:ea typeface="Heiti SC Medium"/>
                <a:cs typeface="Heiti SC Medium"/>
                <a:sym typeface="Heiti SC Medium"/>
              </a:defRPr>
            </a:pPr>
            <a:r>
              <a:rPr lang="en-US" altLang="zh-CN" sz="6400" b="0" dirty="0">
                <a:solidFill>
                  <a:schemeClr val="tx1"/>
                </a:solidFill>
                <a:latin typeface="微软雅黑" panose="020B0503020204020204" charset="-122"/>
                <a:ea typeface="微软雅黑" panose="020B0503020204020204" charset="-122"/>
                <a:cs typeface="+mn-cs"/>
                <a:sym typeface="+mn-ea"/>
              </a:rPr>
              <a:t>LaWGPT</a:t>
            </a:r>
            <a:r>
              <a:rPr lang="zh-CN" altLang="en-US" sz="6400" b="0" dirty="0">
                <a:solidFill>
                  <a:schemeClr val="tx1"/>
                </a:solidFill>
                <a:latin typeface="微软雅黑" panose="020B0503020204020204" charset="-122"/>
                <a:ea typeface="微软雅黑" panose="020B0503020204020204" charset="-122"/>
                <a:cs typeface="+mn-cs"/>
                <a:sym typeface="+mn-ea"/>
              </a:rPr>
              <a:t>：</a:t>
            </a:r>
            <a:r>
              <a:rPr lang="en-US" altLang="zh-CN" sz="6400" b="0" dirty="0">
                <a:solidFill>
                  <a:schemeClr val="tx1"/>
                </a:solidFill>
                <a:latin typeface="微软雅黑" panose="020B0503020204020204" charset="-122"/>
                <a:ea typeface="微软雅黑" panose="020B0503020204020204" charset="-122"/>
                <a:cs typeface="+mn-cs"/>
                <a:sym typeface="+mn-ea"/>
              </a:rPr>
              <a:t>https://github.com/pengxiao-song/LaWGPT</a:t>
            </a:r>
            <a:r>
              <a:rPr lang="zh-CN" altLang="en-US" sz="6400" b="0" dirty="0">
                <a:solidFill>
                  <a:schemeClr val="tx1"/>
                </a:solidFill>
                <a:latin typeface="微软雅黑" panose="020B0503020204020204" charset="-122"/>
                <a:ea typeface="微软雅黑" panose="020B0503020204020204" charset="-122"/>
                <a:cs typeface="+mn-cs"/>
                <a:sym typeface="+mn-ea"/>
              </a:rPr>
              <a:t>。</a:t>
            </a:r>
            <a:r>
              <a:rPr lang="en-US" altLang="zh-CN" sz="6400" b="0" dirty="0">
                <a:solidFill>
                  <a:schemeClr val="tx1"/>
                </a:solidFill>
                <a:latin typeface="微软雅黑" panose="020B0503020204020204" charset="-122"/>
                <a:ea typeface="微软雅黑" panose="020B0503020204020204" charset="-122"/>
                <a:cs typeface="+mn-cs"/>
                <a:sym typeface="+mn-ea"/>
              </a:rPr>
              <a:t>基于中文法律知识的大语言模型</a:t>
            </a:r>
            <a:r>
              <a:rPr lang="zh-CN" altLang="en-US" sz="6400" b="0" dirty="0">
                <a:solidFill>
                  <a:schemeClr val="tx1"/>
                </a:solidFill>
                <a:latin typeface="微软雅黑" panose="020B0503020204020204" charset="-122"/>
                <a:ea typeface="微软雅黑" panose="020B0503020204020204" charset="-122"/>
                <a:cs typeface="+mn-cs"/>
                <a:sym typeface="+mn-ea"/>
              </a:rPr>
              <a:t>，</a:t>
            </a:r>
            <a:r>
              <a:rPr lang="en-US" altLang="zh-CN" sz="6400" b="0" dirty="0">
                <a:solidFill>
                  <a:schemeClr val="tx1"/>
                </a:solidFill>
                <a:latin typeface="微软雅黑" panose="020B0503020204020204" charset="-122"/>
                <a:ea typeface="微软雅黑" panose="020B0503020204020204" charset="-122"/>
                <a:cs typeface="+mn-cs"/>
                <a:sym typeface="+mn-ea"/>
              </a:rPr>
              <a:t>该系列模型在通用中文基座模型（如 Chinese-LLaMA、ChatGLM 等）的基础上扩充法律领域专有词表、大规模中文法律语料预训练，增强了大模型在法律领域的基础语义理解能力。</a:t>
            </a:r>
            <a:endParaRPr lang="en-US" altLang="zh-CN" sz="64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940" b="0" dirty="0">
                <a:solidFill>
                  <a:schemeClr val="tx1"/>
                </a:solidFill>
                <a:latin typeface="微软雅黑" panose="020B0503020204020204" charset="-122"/>
                <a:ea typeface="微软雅黑" panose="020B0503020204020204" charset="-122"/>
              </a:rPr>
              <a:t> </a:t>
            </a: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一、LLM in Acc-Physical"/>
          <p:cNvSpPr txBox="1">
            <a:spLocks noGrp="1"/>
          </p:cNvSpPr>
          <p:nvPr>
            <p:ph type="title"/>
          </p:nvPr>
        </p:nvSpPr>
        <p:spPr>
          <a:xfrm>
            <a:off x="74930" y="914400"/>
            <a:ext cx="8164195" cy="788670"/>
          </a:xfrm>
          <a:prstGeom prst="rect">
            <a:avLst/>
          </a:prstGeom>
        </p:spPr>
        <p:txBody>
          <a:bodyPr/>
          <a:lstStyle>
            <a:lvl1pPr defTabSz="2145665">
              <a:defRPr sz="7480" spc="-149"/>
            </a:lvl1pPr>
          </a:lstStyle>
          <a:p>
            <a:pPr algn="l"/>
            <a:r>
              <a:rPr lang="zh-CN" altLang="en-US" sz="3600" dirty="0">
                <a:solidFill>
                  <a:schemeClr val="tx1"/>
                </a:solidFill>
                <a:latin typeface="微软雅黑" panose="020B0503020204020204" charset="-122"/>
                <a:ea typeface="微软雅黑" panose="020B0503020204020204" charset="-122"/>
                <a:sym typeface="+mn-ea"/>
              </a:rPr>
              <a:t>基于</a:t>
            </a:r>
            <a:r>
              <a:rPr lang="en-US" altLang="zh-CN" sz="3600" dirty="0">
                <a:solidFill>
                  <a:schemeClr val="tx1"/>
                </a:solidFill>
                <a:latin typeface="微软雅黑" panose="020B0503020204020204" charset="-122"/>
                <a:ea typeface="微软雅黑" panose="020B0503020204020204" charset="-122"/>
                <a:sym typeface="+mn-ea"/>
              </a:rPr>
              <a:t>LLM</a:t>
            </a:r>
            <a:r>
              <a:rPr lang="zh-CN" altLang="en-US" sz="3600" dirty="0">
                <a:solidFill>
                  <a:schemeClr val="tx1"/>
                </a:solidFill>
                <a:latin typeface="微软雅黑" panose="020B0503020204020204" charset="-122"/>
                <a:ea typeface="微软雅黑" panose="020B0503020204020204" charset="-122"/>
                <a:sym typeface="+mn-ea"/>
              </a:rPr>
              <a:t>的</a:t>
            </a:r>
            <a:r>
              <a:rPr lang="en-US" altLang="zh-CN" sz="3600" dirty="0">
                <a:solidFill>
                  <a:schemeClr val="tx1"/>
                </a:solidFill>
                <a:latin typeface="微软雅黑" panose="020B0503020204020204" charset="-122"/>
                <a:ea typeface="微软雅黑" panose="020B0503020204020204" charset="-122"/>
                <a:sym typeface="+mn-ea"/>
              </a:rPr>
              <a:t>CSNS</a:t>
            </a:r>
            <a:r>
              <a:rPr lang="zh-CN" altLang="en-US" sz="3600" dirty="0">
                <a:solidFill>
                  <a:schemeClr val="tx1"/>
                </a:solidFill>
                <a:latin typeface="微软雅黑" panose="020B0503020204020204" charset="-122"/>
                <a:ea typeface="微软雅黑" panose="020B0503020204020204" charset="-122"/>
                <a:sym typeface="+mn-ea"/>
              </a:rPr>
              <a:t>加速器问答机器人</a:t>
            </a:r>
            <a:endParaRPr lang="en-US" sz="3600" dirty="0">
              <a:solidFill>
                <a:schemeClr val="tx1"/>
              </a:solidFill>
              <a:latin typeface="微软雅黑" panose="020B0503020204020204" charset="-122"/>
              <a:ea typeface="微软雅黑" panose="020B0503020204020204" charset="-122"/>
            </a:endParaRPr>
          </a:p>
        </p:txBody>
      </p:sp>
      <p:sp>
        <p:nvSpPr>
          <p:cNvPr id="175" name="数据收集模块…"/>
          <p:cNvSpPr txBox="1">
            <a:spLocks noGrp="1"/>
          </p:cNvSpPr>
          <p:nvPr>
            <p:ph type="body" sz="half" idx="1"/>
          </p:nvPr>
        </p:nvSpPr>
        <p:spPr>
          <a:xfrm>
            <a:off x="244475" y="1703070"/>
            <a:ext cx="11482705" cy="4900295"/>
          </a:xfrm>
          <a:prstGeom prst="rect">
            <a:avLst/>
          </a:prstGeom>
        </p:spPr>
        <p:txBody>
          <a:bodyPr>
            <a:normAutofit/>
          </a:bodyPr>
          <a:lstStyle/>
          <a:p>
            <a:pPr marL="0" indent="0">
              <a:lnSpc>
                <a:spcPct val="130000"/>
              </a:lnSpc>
              <a:spcBef>
                <a:spcPts val="1000"/>
              </a:spcBef>
              <a:buNone/>
              <a:defRPr sz="4400">
                <a:latin typeface="Heiti SC Medium"/>
                <a:ea typeface="Heiti SC Medium"/>
                <a:cs typeface="Heiti SC Medium"/>
                <a:sym typeface="Heiti SC Medium"/>
              </a:defRPr>
            </a:pPr>
            <a:r>
              <a:rPr lang="zh-CN" altLang="en-US" sz="1600" b="1" dirty="0">
                <a:solidFill>
                  <a:schemeClr val="tx1"/>
                </a:solidFill>
                <a:latin typeface="微软雅黑" panose="020B0503020204020204" charset="-122"/>
                <a:ea typeface="微软雅黑" panose="020B0503020204020204" charset="-122"/>
              </a:rPr>
              <a:t>通用大模型存在的问题</a:t>
            </a:r>
            <a:r>
              <a:rPr lang="en-US" altLang="zh-CN" sz="1600" b="1" dirty="0">
                <a:solidFill>
                  <a:schemeClr val="tx1"/>
                </a:solidFill>
                <a:latin typeface="微软雅黑" panose="020B0503020204020204" charset="-122"/>
                <a:ea typeface="微软雅黑" panose="020B0503020204020204" charset="-122"/>
              </a:rPr>
              <a:t>/CSNS</a:t>
            </a:r>
            <a:r>
              <a:rPr lang="zh-CN" altLang="en-US" sz="1600" b="1" dirty="0">
                <a:solidFill>
                  <a:schemeClr val="tx1"/>
                </a:solidFill>
                <a:latin typeface="微软雅黑" panose="020B0503020204020204" charset="-122"/>
                <a:ea typeface="微软雅黑" panose="020B0503020204020204" charset="-122"/>
              </a:rPr>
              <a:t>加速器垂域大模型能解决什么</a:t>
            </a:r>
            <a:r>
              <a:rPr lang="zh-CN" altLang="en-US" sz="1600" b="1" dirty="0">
                <a:solidFill>
                  <a:schemeClr val="tx1"/>
                </a:solidFill>
                <a:latin typeface="微软雅黑" panose="020B0503020204020204" charset="-122"/>
                <a:ea typeface="微软雅黑" panose="020B0503020204020204" charset="-122"/>
              </a:rPr>
              <a:t>问题：</a:t>
            </a:r>
            <a:endParaRPr lang="zh-CN" altLang="en-US" sz="1600" b="1"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600" b="0" dirty="0">
                <a:solidFill>
                  <a:schemeClr val="tx1"/>
                </a:solidFill>
                <a:latin typeface="微软雅黑" panose="020B0503020204020204" charset="-122"/>
                <a:ea typeface="微软雅黑" panose="020B0503020204020204" charset="-122"/>
              </a:rPr>
              <a:t>1. </a:t>
            </a:r>
            <a:r>
              <a:rPr lang="zh-CN" altLang="en-US" sz="1600" b="0" dirty="0">
                <a:solidFill>
                  <a:schemeClr val="tx1"/>
                </a:solidFill>
                <a:latin typeface="微软雅黑" panose="020B0503020204020204" charset="-122"/>
                <a:ea typeface="微软雅黑" panose="020B0503020204020204" charset="-122"/>
              </a:rPr>
              <a:t>通用大模型无法回答一些较为细节的</a:t>
            </a:r>
            <a:r>
              <a:rPr lang="en-US" altLang="zh-CN" sz="1600" b="0" dirty="0">
                <a:solidFill>
                  <a:schemeClr val="tx1"/>
                </a:solidFill>
                <a:latin typeface="微软雅黑" panose="020B0503020204020204" charset="-122"/>
                <a:ea typeface="微软雅黑" panose="020B0503020204020204" charset="-122"/>
              </a:rPr>
              <a:t>CSNS</a:t>
            </a:r>
            <a:r>
              <a:rPr lang="zh-CN" altLang="en-US" sz="1600" b="0" dirty="0">
                <a:solidFill>
                  <a:schemeClr val="tx1"/>
                </a:solidFill>
                <a:latin typeface="微软雅黑" panose="020B0503020204020204" charset="-122"/>
                <a:ea typeface="微软雅黑" panose="020B0503020204020204" charset="-122"/>
              </a:rPr>
              <a:t>内部的问题，如：</a:t>
            </a:r>
            <a:r>
              <a:rPr lang="en-US" altLang="zh-CN" sz="1600" b="0" dirty="0">
                <a:solidFill>
                  <a:schemeClr val="tx1"/>
                </a:solidFill>
                <a:latin typeface="微软雅黑" panose="020B0503020204020204" charset="-122"/>
                <a:ea typeface="微软雅黑" panose="020B0503020204020204" charset="-122"/>
              </a:rPr>
              <a:t>CSNS</a:t>
            </a:r>
            <a:r>
              <a:rPr lang="zh-CN" altLang="en-US" sz="1600" b="0" dirty="0">
                <a:solidFill>
                  <a:schemeClr val="tx1"/>
                </a:solidFill>
                <a:latin typeface="微软雅黑" panose="020B0503020204020204" charset="-122"/>
                <a:ea typeface="微软雅黑" panose="020B0503020204020204" charset="-122"/>
              </a:rPr>
              <a:t>加速器检修维护的注意事项，即使有些问题可以回答，也存在</a:t>
            </a:r>
            <a:r>
              <a:rPr lang="en-US" altLang="zh-CN" sz="1600" b="0" dirty="0">
                <a:solidFill>
                  <a:schemeClr val="tx1"/>
                </a:solidFill>
                <a:latin typeface="微软雅黑" panose="020B0503020204020204" charset="-122"/>
                <a:ea typeface="微软雅黑" panose="020B0503020204020204" charset="-122"/>
              </a:rPr>
              <a:t>“</a:t>
            </a:r>
            <a:r>
              <a:rPr lang="zh-CN" altLang="en-US" sz="1600" b="0" dirty="0">
                <a:solidFill>
                  <a:schemeClr val="tx1"/>
                </a:solidFill>
                <a:latin typeface="微软雅黑" panose="020B0503020204020204" charset="-122"/>
                <a:ea typeface="微软雅黑" panose="020B0503020204020204" charset="-122"/>
              </a:rPr>
              <a:t>幻觉</a:t>
            </a:r>
            <a:r>
              <a:rPr lang="en-US" altLang="zh-CN" sz="1600" b="0" dirty="0">
                <a:solidFill>
                  <a:schemeClr val="tx1"/>
                </a:solidFill>
                <a:latin typeface="微软雅黑" panose="020B0503020204020204" charset="-122"/>
                <a:ea typeface="微软雅黑" panose="020B0503020204020204" charset="-122"/>
              </a:rPr>
              <a:t>”</a:t>
            </a:r>
            <a:r>
              <a:rPr lang="zh-CN" altLang="en-US" sz="1600" b="0" dirty="0">
                <a:solidFill>
                  <a:schemeClr val="tx1"/>
                </a:solidFill>
                <a:latin typeface="微软雅黑" panose="020B0503020204020204" charset="-122"/>
                <a:ea typeface="微软雅黑" panose="020B0503020204020204" charset="-122"/>
              </a:rPr>
              <a:t>（即一本正经的胡说八道，如下图）。</a:t>
            </a:r>
            <a:endParaRPr lang="zh-CN" altLang="en-US" sz="16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600" b="0" dirty="0">
                <a:solidFill>
                  <a:schemeClr val="tx1"/>
                </a:solidFill>
                <a:latin typeface="微软雅黑" panose="020B0503020204020204" charset="-122"/>
                <a:ea typeface="微软雅黑" panose="020B0503020204020204" charset="-122"/>
              </a:rPr>
              <a:t>2. </a:t>
            </a:r>
            <a:r>
              <a:rPr lang="zh-CN" altLang="en-US" sz="1600" b="0" dirty="0">
                <a:solidFill>
                  <a:schemeClr val="tx1"/>
                </a:solidFill>
                <a:latin typeface="微软雅黑" panose="020B0503020204020204" charset="-122"/>
                <a:ea typeface="微软雅黑" panose="020B0503020204020204" charset="-122"/>
                <a:sym typeface="+mn-ea"/>
              </a:rPr>
              <a:t>通用大模型无法查询到</a:t>
            </a:r>
            <a:r>
              <a:rPr lang="en-US" altLang="zh-CN" sz="1600" b="0" dirty="0">
                <a:solidFill>
                  <a:schemeClr val="tx1"/>
                </a:solidFill>
                <a:latin typeface="微软雅黑" panose="020B0503020204020204" charset="-122"/>
                <a:ea typeface="微软雅黑" panose="020B0503020204020204" charset="-122"/>
                <a:sym typeface="+mn-ea"/>
              </a:rPr>
              <a:t>CSNS Archiver Appliance</a:t>
            </a:r>
            <a:r>
              <a:rPr lang="zh-CN" altLang="en-US" sz="1600" b="0" dirty="0">
                <a:solidFill>
                  <a:schemeClr val="tx1"/>
                </a:solidFill>
                <a:latin typeface="微软雅黑" panose="020B0503020204020204" charset="-122"/>
                <a:ea typeface="微软雅黑" panose="020B0503020204020204" charset="-122"/>
                <a:sym typeface="+mn-ea"/>
              </a:rPr>
              <a:t>中的</a:t>
            </a:r>
            <a:r>
              <a:rPr lang="en-US" altLang="zh-CN" sz="1600" b="0" dirty="0">
                <a:solidFill>
                  <a:schemeClr val="tx1"/>
                </a:solidFill>
                <a:latin typeface="微软雅黑" panose="020B0503020204020204" charset="-122"/>
                <a:ea typeface="微软雅黑" panose="020B0503020204020204" charset="-122"/>
                <a:sym typeface="+mn-ea"/>
              </a:rPr>
              <a:t>PV数据</a:t>
            </a:r>
            <a:r>
              <a:rPr lang="zh-CN" altLang="en-US" sz="1600" b="0" dirty="0">
                <a:solidFill>
                  <a:schemeClr val="tx1"/>
                </a:solidFill>
                <a:latin typeface="微软雅黑" panose="020B0503020204020204" charset="-122"/>
                <a:ea typeface="微软雅黑" panose="020B0503020204020204" charset="-122"/>
                <a:sym typeface="+mn-ea"/>
              </a:rPr>
              <a:t>。</a:t>
            </a:r>
            <a:r>
              <a:rPr lang="en-US" altLang="zh-CN" sz="1600" b="0" dirty="0">
                <a:solidFill>
                  <a:schemeClr val="tx1"/>
                </a:solidFill>
                <a:latin typeface="微软雅黑" panose="020B0503020204020204" charset="-122"/>
                <a:ea typeface="微软雅黑" panose="020B0503020204020204" charset="-122"/>
                <a:sym typeface="+mn-ea"/>
              </a:rPr>
              <a:t>CSNS</a:t>
            </a:r>
            <a:r>
              <a:rPr lang="zh-CN" altLang="en-US" sz="1600" b="0" dirty="0">
                <a:solidFill>
                  <a:schemeClr val="tx1"/>
                </a:solidFill>
                <a:latin typeface="微软雅黑" panose="020B0503020204020204" charset="-122"/>
                <a:ea typeface="微软雅黑" panose="020B0503020204020204" charset="-122"/>
                <a:sym typeface="+mn-ea"/>
              </a:rPr>
              <a:t>垂域大模型可以针对以上问题做更精准的回答。</a:t>
            </a:r>
            <a:endParaRPr lang="en-US" altLang="zh-CN" sz="16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p:txBody>
      </p:sp>
      <p:pic>
        <p:nvPicPr>
          <p:cNvPr id="3" name="图片 2"/>
          <p:cNvPicPr>
            <a:picLocks noChangeAspect="1"/>
          </p:cNvPicPr>
          <p:nvPr/>
        </p:nvPicPr>
        <p:blipFill>
          <a:blip r:embed="rId1"/>
          <a:stretch>
            <a:fillRect/>
          </a:stretch>
        </p:blipFill>
        <p:spPr>
          <a:xfrm>
            <a:off x="1913890" y="3632835"/>
            <a:ext cx="7430135" cy="3096895"/>
          </a:xfrm>
          <a:prstGeom prst="rect">
            <a:avLst/>
          </a:prstGeom>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一、LLM in Acc-Physical"/>
          <p:cNvSpPr txBox="1">
            <a:spLocks noGrp="1"/>
          </p:cNvSpPr>
          <p:nvPr>
            <p:ph type="title"/>
          </p:nvPr>
        </p:nvSpPr>
        <p:spPr>
          <a:xfrm>
            <a:off x="74930" y="914400"/>
            <a:ext cx="7331075" cy="788670"/>
          </a:xfrm>
          <a:prstGeom prst="rect">
            <a:avLst/>
          </a:prstGeom>
        </p:spPr>
        <p:txBody>
          <a:bodyPr/>
          <a:lstStyle>
            <a:lvl1pPr defTabSz="2145665">
              <a:defRPr sz="7480" spc="-149"/>
            </a:lvl1pPr>
          </a:lstStyle>
          <a:p>
            <a:pPr algn="l"/>
            <a:r>
              <a:rPr lang="zh-CN" altLang="en-US" sz="3600" dirty="0">
                <a:solidFill>
                  <a:schemeClr val="tx1"/>
                </a:solidFill>
                <a:latin typeface="微软雅黑" panose="020B0503020204020204" charset="-122"/>
                <a:ea typeface="微软雅黑" panose="020B0503020204020204" charset="-122"/>
              </a:rPr>
              <a:t>基于</a:t>
            </a:r>
            <a:r>
              <a:rPr lang="en-US" altLang="zh-CN" sz="3600" dirty="0">
                <a:solidFill>
                  <a:schemeClr val="tx1"/>
                </a:solidFill>
                <a:latin typeface="微软雅黑" panose="020B0503020204020204" charset="-122"/>
                <a:ea typeface="微软雅黑" panose="020B0503020204020204" charset="-122"/>
              </a:rPr>
              <a:t>LLM</a:t>
            </a:r>
            <a:r>
              <a:rPr lang="zh-CN" altLang="en-US" sz="3600" dirty="0">
                <a:solidFill>
                  <a:schemeClr val="tx1"/>
                </a:solidFill>
                <a:latin typeface="微软雅黑" panose="020B0503020204020204" charset="-122"/>
                <a:ea typeface="微软雅黑" panose="020B0503020204020204" charset="-122"/>
              </a:rPr>
              <a:t>的</a:t>
            </a:r>
            <a:r>
              <a:rPr lang="en-US" altLang="zh-CN" sz="3600" dirty="0">
                <a:solidFill>
                  <a:schemeClr val="tx1"/>
                </a:solidFill>
                <a:latin typeface="微软雅黑" panose="020B0503020204020204" charset="-122"/>
                <a:ea typeface="微软雅黑" panose="020B0503020204020204" charset="-122"/>
              </a:rPr>
              <a:t>CSNS</a:t>
            </a:r>
            <a:r>
              <a:rPr lang="zh-CN" altLang="en-US" sz="3600" dirty="0">
                <a:solidFill>
                  <a:schemeClr val="tx1"/>
                </a:solidFill>
                <a:latin typeface="微软雅黑" panose="020B0503020204020204" charset="-122"/>
                <a:ea typeface="微软雅黑" panose="020B0503020204020204" charset="-122"/>
              </a:rPr>
              <a:t>加速器问答</a:t>
            </a:r>
            <a:r>
              <a:rPr lang="zh-CN" altLang="en-US" sz="3600" dirty="0">
                <a:solidFill>
                  <a:schemeClr val="tx1"/>
                </a:solidFill>
                <a:latin typeface="微软雅黑" panose="020B0503020204020204" charset="-122"/>
                <a:ea typeface="微软雅黑" panose="020B0503020204020204" charset="-122"/>
              </a:rPr>
              <a:t>机器人</a:t>
            </a:r>
            <a:endParaRPr lang="zh-CN" altLang="en-US" sz="3600" dirty="0">
              <a:solidFill>
                <a:schemeClr val="tx1"/>
              </a:solidFill>
              <a:latin typeface="微软雅黑" panose="020B0503020204020204" charset="-122"/>
              <a:ea typeface="微软雅黑" panose="020B0503020204020204" charset="-122"/>
            </a:endParaRPr>
          </a:p>
        </p:txBody>
      </p:sp>
      <p:pic>
        <p:nvPicPr>
          <p:cNvPr id="3" name="图片 2"/>
          <p:cNvPicPr>
            <a:picLocks noChangeAspect="1"/>
          </p:cNvPicPr>
          <p:nvPr/>
        </p:nvPicPr>
        <p:blipFill>
          <a:blip r:embed="rId1"/>
          <a:stretch>
            <a:fillRect/>
          </a:stretch>
        </p:blipFill>
        <p:spPr>
          <a:xfrm>
            <a:off x="1203960" y="1703070"/>
            <a:ext cx="9373870" cy="4749165"/>
          </a:xfrm>
          <a:prstGeom prst="rect">
            <a:avLst/>
          </a:prstGeom>
        </p:spPr>
      </p:pic>
      <p:sp>
        <p:nvSpPr>
          <p:cNvPr id="4" name="文本框 3"/>
          <p:cNvSpPr txBox="1"/>
          <p:nvPr/>
        </p:nvSpPr>
        <p:spPr>
          <a:xfrm>
            <a:off x="285115" y="1931670"/>
            <a:ext cx="5330825" cy="1114425"/>
          </a:xfrm>
          <a:prstGeom prst="rect">
            <a:avLst/>
          </a:prstGeom>
          <a:noFill/>
        </p:spPr>
        <p:txBody>
          <a:bodyPr wrap="square" rtlCol="0" anchor="t">
            <a:noAutofit/>
          </a:bodyPr>
          <a:p>
            <a:pPr marL="0" indent="0" algn="l">
              <a:lnSpc>
                <a:spcPct val="130000"/>
              </a:lnSpc>
              <a:spcBef>
                <a:spcPts val="1000"/>
              </a:spcBef>
              <a:buNone/>
              <a:defRPr sz="4400">
                <a:latin typeface="Heiti SC Medium"/>
                <a:ea typeface="Heiti SC Medium"/>
                <a:cs typeface="Heiti SC Medium"/>
                <a:sym typeface="Heiti SC Medium"/>
              </a:defRPr>
            </a:pPr>
            <a:r>
              <a:rPr lang="zh-CN" altLang="en-US" sz="2000" dirty="0">
                <a:latin typeface="微软雅黑" panose="020B0503020204020204" charset="-122"/>
                <a:ea typeface="微软雅黑" panose="020B0503020204020204" charset="-122"/>
                <a:sym typeface="+mn-ea"/>
              </a:rPr>
              <a:t>一</a:t>
            </a:r>
            <a:r>
              <a:rPr lang="en-US" altLang="zh-CN" sz="2000" dirty="0">
                <a:latin typeface="微软雅黑" panose="020B0503020204020204" charset="-122"/>
                <a:ea typeface="微软雅黑" panose="020B0503020204020204" charset="-122"/>
                <a:sym typeface="+mn-ea"/>
              </a:rPr>
              <a:t>. </a:t>
            </a:r>
            <a:r>
              <a:rPr lang="zh-CN" altLang="en-US" sz="2000" dirty="0">
                <a:latin typeface="微软雅黑" panose="020B0503020204020204" charset="-122"/>
                <a:ea typeface="微软雅黑" panose="020B0503020204020204" charset="-122"/>
                <a:sym typeface="+mn-ea"/>
              </a:rPr>
              <a:t>针对</a:t>
            </a:r>
            <a:r>
              <a:rPr lang="en-US" altLang="zh-CN" sz="2000" dirty="0">
                <a:latin typeface="微软雅黑" panose="020B0503020204020204" charset="-122"/>
                <a:ea typeface="微软雅黑" panose="020B0503020204020204" charset="-122"/>
                <a:sym typeface="+mn-ea"/>
              </a:rPr>
              <a:t>操作规程、故障处理、制度</a:t>
            </a:r>
            <a:r>
              <a:rPr lang="zh-CN" altLang="en-US" sz="2000" dirty="0">
                <a:latin typeface="微软雅黑" panose="020B0503020204020204" charset="-122"/>
                <a:ea typeface="微软雅黑" panose="020B0503020204020204" charset="-122"/>
                <a:sym typeface="+mn-ea"/>
              </a:rPr>
              <a:t>的问答</a:t>
            </a:r>
            <a:endParaRPr lang="zh-CN" altLang="en-US" sz="2000" b="0" dirty="0">
              <a:solidFill>
                <a:schemeClr val="tx1"/>
              </a:solidFill>
              <a:latin typeface="微软雅黑" panose="020B0503020204020204" charset="-122"/>
              <a:ea typeface="微软雅黑" panose="020B0503020204020204" charset="-122"/>
            </a:endParaRPr>
          </a:p>
          <a:p>
            <a:pPr marL="0" indent="0" algn="l">
              <a:lnSpc>
                <a:spcPct val="130000"/>
              </a:lnSpc>
              <a:spcBef>
                <a:spcPts val="1000"/>
              </a:spcBef>
              <a:buNone/>
              <a:defRPr sz="4400">
                <a:latin typeface="Heiti SC Medium"/>
                <a:ea typeface="Heiti SC Medium"/>
                <a:cs typeface="Heiti SC Medium"/>
                <a:sym typeface="Heiti SC Medium"/>
              </a:defRPr>
            </a:pPr>
            <a:r>
              <a:rPr lang="zh-CN" altLang="en-US" sz="2000" dirty="0">
                <a:latin typeface="微软雅黑" panose="020B0503020204020204" charset="-122"/>
                <a:ea typeface="微软雅黑" panose="020B0503020204020204" charset="-122"/>
                <a:sym typeface="+mn-ea"/>
              </a:rPr>
              <a:t>二</a:t>
            </a:r>
            <a:r>
              <a:rPr lang="en-US" altLang="zh-CN" sz="2000" dirty="0">
                <a:latin typeface="微软雅黑" panose="020B0503020204020204" charset="-122"/>
                <a:ea typeface="微软雅黑" panose="020B0503020204020204" charset="-122"/>
                <a:sym typeface="+mn-ea"/>
              </a:rPr>
              <a:t>. </a:t>
            </a:r>
            <a:r>
              <a:rPr lang="zh-CN" altLang="en-US" sz="2000" dirty="0">
                <a:latin typeface="微软雅黑" panose="020B0503020204020204" charset="-122"/>
                <a:ea typeface="微软雅黑" panose="020B0503020204020204" charset="-122"/>
                <a:sym typeface="+mn-ea"/>
              </a:rPr>
              <a:t>针对</a:t>
            </a:r>
            <a:r>
              <a:rPr lang="en-US" altLang="zh-CN" sz="2000" dirty="0">
                <a:latin typeface="微软雅黑" panose="020B0503020204020204" charset="-122"/>
                <a:ea typeface="微软雅黑" panose="020B0503020204020204" charset="-122"/>
                <a:sym typeface="+mn-ea"/>
              </a:rPr>
              <a:t>PV</a:t>
            </a:r>
            <a:r>
              <a:rPr lang="zh-CN" altLang="en-US" sz="2000" dirty="0">
                <a:latin typeface="微软雅黑" panose="020B0503020204020204" charset="-122"/>
                <a:ea typeface="微软雅黑" panose="020B0503020204020204" charset="-122"/>
                <a:sym typeface="+mn-ea"/>
              </a:rPr>
              <a:t>值的问答</a:t>
            </a:r>
            <a:endParaRPr lang="zh-CN" altLang="en-US" sz="2000" dirty="0">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692785" y="2053590"/>
            <a:ext cx="4810125" cy="4702175"/>
          </a:xfrm>
          <a:prstGeom prst="rect">
            <a:avLst/>
          </a:prstGeom>
        </p:spPr>
      </p:pic>
      <p:sp>
        <p:nvSpPr>
          <p:cNvPr id="4" name="一、LLM in Acc-Physical"/>
          <p:cNvSpPr txBox="1">
            <a:spLocks noGrp="1"/>
          </p:cNvSpPr>
          <p:nvPr>
            <p:ph type="title"/>
          </p:nvPr>
        </p:nvSpPr>
        <p:spPr>
          <a:xfrm>
            <a:off x="0" y="1653540"/>
            <a:ext cx="5714365" cy="493395"/>
          </a:xfrm>
          <a:prstGeom prst="rect">
            <a:avLst/>
          </a:prstGeom>
        </p:spPr>
        <p:txBody>
          <a:bodyPr/>
          <a:lstStyle>
            <a:lvl1pPr defTabSz="2145665">
              <a:defRPr sz="7480" spc="-149"/>
            </a:lvl1pPr>
          </a:lstStyle>
          <a:p>
            <a:pPr marL="0" indent="0" algn="ctr" latinLnBrk="0">
              <a:spcBef>
                <a:spcPts val="1200"/>
              </a:spcBef>
              <a:spcAft>
                <a:spcPts val="1200"/>
              </a:spcAft>
            </a:pPr>
            <a:r>
              <a:rPr lang="zh-CN" altLang="en-US" sz="2000" b="0" dirty="0">
                <a:solidFill>
                  <a:schemeClr val="tx1"/>
                </a:solidFill>
                <a:latin typeface="微软雅黑" panose="020B0503020204020204" charset="-122"/>
                <a:ea typeface="微软雅黑" panose="020B0503020204020204" charset="-122"/>
              </a:rPr>
              <a:t>未经训练的通用大模型</a:t>
            </a:r>
            <a:endParaRPr lang="zh-CN" altLang="en-US" sz="2000" b="0" dirty="0">
              <a:solidFill>
                <a:schemeClr val="tx1"/>
              </a:solidFill>
              <a:latin typeface="微软雅黑" panose="020B0503020204020204" charset="-122"/>
              <a:ea typeface="微软雅黑" panose="020B0503020204020204" charset="-122"/>
            </a:endParaRPr>
          </a:p>
        </p:txBody>
      </p:sp>
      <p:sp>
        <p:nvSpPr>
          <p:cNvPr id="6" name="一、LLM in Acc-Physical"/>
          <p:cNvSpPr txBox="1">
            <a:spLocks noGrp="1"/>
          </p:cNvSpPr>
          <p:nvPr/>
        </p:nvSpPr>
        <p:spPr>
          <a:xfrm>
            <a:off x="6322695" y="1560195"/>
            <a:ext cx="5714365" cy="493395"/>
          </a:xfrm>
          <a:prstGeom prst="rect">
            <a:avLst/>
          </a:prstGeom>
          <a:noFill/>
          <a:ln>
            <a:noFill/>
          </a:ln>
          <a:effectLst/>
        </p:spPr>
        <p:txBody>
          <a:bodyPr vert="horz" wrap="square" lIns="91440" tIns="45720" rIns="91440" bIns="45720" numCol="1" anchor="ctr" anchorCtr="0" compatLnSpc="1"/>
          <a:lstStyle>
            <a:lvl1pPr defTabSz="2145665">
              <a:defRPr sz="7480" spc="-149"/>
            </a:lvl1pPr>
          </a:lstStyle>
          <a:p>
            <a:pPr algn="ctr"/>
            <a:r>
              <a:rPr lang="zh-CN" altLang="en-US" sz="2000" b="0" dirty="0">
                <a:solidFill>
                  <a:schemeClr val="tx1"/>
                </a:solidFill>
                <a:latin typeface="微软雅黑" panose="020B0503020204020204" charset="-122"/>
                <a:ea typeface="微软雅黑" panose="020B0503020204020204" charset="-122"/>
              </a:rPr>
              <a:t>训练后的</a:t>
            </a:r>
            <a:r>
              <a:rPr lang="zh-CN" altLang="en-US" sz="2000" b="0" dirty="0">
                <a:solidFill>
                  <a:schemeClr val="tx1"/>
                </a:solidFill>
                <a:latin typeface="微软雅黑" panose="020B0503020204020204" charset="-122"/>
                <a:ea typeface="微软雅黑" panose="020B0503020204020204" charset="-122"/>
              </a:rPr>
              <a:t>垂域大模型</a:t>
            </a:r>
            <a:endParaRPr lang="zh-CN" altLang="en-US" sz="2000" b="0" dirty="0">
              <a:solidFill>
                <a:schemeClr val="tx1"/>
              </a:solidFill>
              <a:latin typeface="微软雅黑" panose="020B0503020204020204" charset="-122"/>
              <a:ea typeface="微软雅黑" panose="020B0503020204020204" charset="-122"/>
            </a:endParaRPr>
          </a:p>
        </p:txBody>
      </p:sp>
      <p:pic>
        <p:nvPicPr>
          <p:cNvPr id="7" name="图片 6"/>
          <p:cNvPicPr>
            <a:picLocks noChangeAspect="1"/>
          </p:cNvPicPr>
          <p:nvPr/>
        </p:nvPicPr>
        <p:blipFill>
          <a:blip r:embed="rId2"/>
          <a:stretch>
            <a:fillRect/>
          </a:stretch>
        </p:blipFill>
        <p:spPr>
          <a:xfrm>
            <a:off x="6431915" y="2123440"/>
            <a:ext cx="4718050" cy="4632325"/>
          </a:xfrm>
          <a:prstGeom prst="rect">
            <a:avLst/>
          </a:prstGeom>
        </p:spPr>
      </p:pic>
      <p:sp>
        <p:nvSpPr>
          <p:cNvPr id="174" name="一、LLM in Acc-Physical"/>
          <p:cNvSpPr txBox="1">
            <a:spLocks noGrp="1"/>
          </p:cNvSpPr>
          <p:nvPr/>
        </p:nvSpPr>
        <p:spPr>
          <a:xfrm>
            <a:off x="0" y="864870"/>
            <a:ext cx="7862570" cy="788670"/>
          </a:xfrm>
          <a:prstGeom prst="rect">
            <a:avLst/>
          </a:prstGeom>
          <a:noFill/>
          <a:ln>
            <a:noFill/>
          </a:ln>
          <a:effectLst/>
        </p:spPr>
        <p:txBody>
          <a:bodyPr vert="horz" wrap="square" lIns="91440" tIns="45720" rIns="91440" bIns="45720" numCol="1" anchor="ctr" anchorCtr="0" compatLnSpc="1"/>
          <a:lstStyle>
            <a:lvl1pPr defTabSz="2145665">
              <a:defRPr sz="7480" spc="-149"/>
            </a:lvl1pPr>
          </a:lstStyle>
          <a:p>
            <a:pPr algn="l"/>
            <a:r>
              <a:rPr lang="zh-CN" altLang="en-US" sz="3200" b="1" dirty="0">
                <a:solidFill>
                  <a:schemeClr val="tx1"/>
                </a:solidFill>
                <a:latin typeface="微软雅黑" panose="020B0503020204020204" charset="-122"/>
                <a:ea typeface="微软雅黑" panose="020B0503020204020204" charset="-122"/>
                <a:sym typeface="+mn-ea"/>
              </a:rPr>
              <a:t>针对</a:t>
            </a:r>
            <a:r>
              <a:rPr lang="en-US" altLang="zh-CN" sz="3200" b="1" dirty="0">
                <a:solidFill>
                  <a:schemeClr val="tx1"/>
                </a:solidFill>
                <a:latin typeface="微软雅黑" panose="020B0503020204020204" charset="-122"/>
                <a:ea typeface="微软雅黑" panose="020B0503020204020204" charset="-122"/>
                <a:sym typeface="+mn-ea"/>
              </a:rPr>
              <a:t>操作规程、故障处理、制度</a:t>
            </a:r>
            <a:r>
              <a:rPr lang="zh-CN" altLang="en-US" sz="3200" b="1" dirty="0">
                <a:solidFill>
                  <a:schemeClr val="tx1"/>
                </a:solidFill>
                <a:latin typeface="微软雅黑" panose="020B0503020204020204" charset="-122"/>
                <a:ea typeface="微软雅黑" panose="020B0503020204020204" charset="-122"/>
                <a:sym typeface="+mn-ea"/>
              </a:rPr>
              <a:t>的问答</a:t>
            </a:r>
            <a:endParaRPr lang="en-US" sz="3200" b="1" dirty="0">
              <a:solidFill>
                <a:schemeClr val="tx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一、LLM in Acc-Physical"/>
          <p:cNvSpPr txBox="1">
            <a:spLocks noGrp="1"/>
          </p:cNvSpPr>
          <p:nvPr>
            <p:ph type="title"/>
          </p:nvPr>
        </p:nvSpPr>
        <p:spPr>
          <a:xfrm>
            <a:off x="74930" y="914400"/>
            <a:ext cx="7862570" cy="788670"/>
          </a:xfrm>
          <a:prstGeom prst="rect">
            <a:avLst/>
          </a:prstGeom>
        </p:spPr>
        <p:txBody>
          <a:bodyPr/>
          <a:lstStyle>
            <a:lvl1pPr defTabSz="2145665">
              <a:defRPr sz="7480" spc="-149"/>
            </a:lvl1pPr>
          </a:lstStyle>
          <a:p>
            <a:pPr algn="l"/>
            <a:r>
              <a:rPr lang="zh-CN" altLang="en-US" sz="3200" dirty="0">
                <a:solidFill>
                  <a:schemeClr val="tx1"/>
                </a:solidFill>
                <a:latin typeface="微软雅黑" panose="020B0503020204020204" charset="-122"/>
                <a:ea typeface="微软雅黑" panose="020B0503020204020204" charset="-122"/>
                <a:sym typeface="+mn-ea"/>
              </a:rPr>
              <a:t>针对</a:t>
            </a:r>
            <a:r>
              <a:rPr lang="en-US" altLang="zh-CN" sz="3200" dirty="0">
                <a:solidFill>
                  <a:schemeClr val="tx1"/>
                </a:solidFill>
                <a:latin typeface="微软雅黑" panose="020B0503020204020204" charset="-122"/>
                <a:ea typeface="微软雅黑" panose="020B0503020204020204" charset="-122"/>
                <a:sym typeface="+mn-ea"/>
              </a:rPr>
              <a:t>操作规程、故障处理、制度</a:t>
            </a:r>
            <a:r>
              <a:rPr lang="zh-CN" altLang="en-US" sz="3200" dirty="0">
                <a:solidFill>
                  <a:schemeClr val="tx1"/>
                </a:solidFill>
                <a:latin typeface="微软雅黑" panose="020B0503020204020204" charset="-122"/>
                <a:ea typeface="微软雅黑" panose="020B0503020204020204" charset="-122"/>
                <a:sym typeface="+mn-ea"/>
              </a:rPr>
              <a:t>的问答</a:t>
            </a:r>
            <a:endParaRPr lang="en-US" sz="3200" dirty="0">
              <a:solidFill>
                <a:schemeClr val="tx1"/>
              </a:solidFill>
              <a:latin typeface="微软雅黑" panose="020B0503020204020204" charset="-122"/>
              <a:ea typeface="微软雅黑" panose="020B0503020204020204" charset="-122"/>
            </a:endParaRPr>
          </a:p>
        </p:txBody>
      </p:sp>
      <p:sp>
        <p:nvSpPr>
          <p:cNvPr id="175" name="数据收集模块…"/>
          <p:cNvSpPr txBox="1">
            <a:spLocks noGrp="1"/>
          </p:cNvSpPr>
          <p:nvPr>
            <p:ph type="body" sz="half" idx="1"/>
          </p:nvPr>
        </p:nvSpPr>
        <p:spPr>
          <a:xfrm>
            <a:off x="244475" y="1778000"/>
            <a:ext cx="11739880" cy="4958080"/>
          </a:xfrm>
          <a:prstGeom prst="rect">
            <a:avLst/>
          </a:prstGeom>
        </p:spPr>
        <p:txBody>
          <a:bodyPr>
            <a:normAutofit fontScale="90000"/>
          </a:bodyPr>
          <a:lstStyle/>
          <a:p>
            <a:pPr marL="0" indent="0">
              <a:lnSpc>
                <a:spcPct val="130000"/>
              </a:lnSpc>
              <a:spcBef>
                <a:spcPts val="1000"/>
              </a:spcBef>
              <a:buNone/>
              <a:defRPr sz="4400">
                <a:latin typeface="Heiti SC Medium"/>
                <a:ea typeface="Heiti SC Medium"/>
                <a:cs typeface="Heiti SC Medium"/>
                <a:sym typeface="Heiti SC Medium"/>
              </a:defRPr>
            </a:pPr>
            <a:r>
              <a:rPr lang="zh-CN" altLang="en-US" sz="2400" b="1" dirty="0">
                <a:solidFill>
                  <a:schemeClr val="tx1"/>
                </a:solidFill>
                <a:latin typeface="微软雅黑" panose="020B0503020204020204" charset="-122"/>
                <a:ea typeface="微软雅黑" panose="020B0503020204020204" charset="-122"/>
              </a:rPr>
              <a:t>如何做到精准回答</a:t>
            </a: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800" b="0" dirty="0">
                <a:solidFill>
                  <a:schemeClr val="tx1"/>
                </a:solidFill>
                <a:latin typeface="微软雅黑" panose="020B0503020204020204" charset="-122"/>
                <a:ea typeface="微软雅黑" panose="020B0503020204020204" charset="-122"/>
              </a:rPr>
              <a:t>1. </a:t>
            </a:r>
            <a:r>
              <a:rPr lang="zh-CN" altLang="en-US" sz="1800" b="0" dirty="0">
                <a:solidFill>
                  <a:schemeClr val="tx1"/>
                </a:solidFill>
                <a:latin typeface="微软雅黑" panose="020B0503020204020204" charset="-122"/>
                <a:ea typeface="微软雅黑" panose="020B0503020204020204" charset="-122"/>
              </a:rPr>
              <a:t>收集</a:t>
            </a:r>
            <a:r>
              <a:rPr lang="zh-CN" altLang="en-US" sz="1800" dirty="0">
                <a:solidFill>
                  <a:schemeClr val="tx1"/>
                </a:solidFill>
                <a:latin typeface="微软雅黑" panose="020B0503020204020204" charset="-122"/>
                <a:ea typeface="微软雅黑" panose="020B0503020204020204" charset="-122"/>
              </a:rPr>
              <a:t>高质量的数据</a:t>
            </a:r>
            <a:r>
              <a:rPr lang="zh-CN" altLang="en-US" sz="1800" b="0" dirty="0">
                <a:solidFill>
                  <a:schemeClr val="tx1"/>
                </a:solidFill>
                <a:latin typeface="微软雅黑" panose="020B0503020204020204" charset="-122"/>
                <a:ea typeface="微软雅黑" panose="020B0503020204020204" charset="-122"/>
              </a:rPr>
              <a:t>，本项目计划收集</a:t>
            </a:r>
            <a:r>
              <a:rPr lang="en-US" altLang="zh-CN" sz="1800" b="0" dirty="0">
                <a:solidFill>
                  <a:schemeClr val="tx1"/>
                </a:solidFill>
                <a:latin typeface="微软雅黑" panose="020B0503020204020204" charset="-122"/>
                <a:ea typeface="微软雅黑" panose="020B0503020204020204" charset="-122"/>
              </a:rPr>
              <a:t>CSNS</a:t>
            </a:r>
            <a:r>
              <a:rPr lang="zh-CN" altLang="en-US" sz="1800" b="0" dirty="0">
                <a:solidFill>
                  <a:schemeClr val="tx1"/>
                </a:solidFill>
                <a:latin typeface="微软雅黑" panose="020B0503020204020204" charset="-122"/>
                <a:ea typeface="微软雅黑" panose="020B0503020204020204" charset="-122"/>
              </a:rPr>
              <a:t>相关的</a:t>
            </a:r>
            <a:r>
              <a:rPr lang="zh-CN" altLang="en-US" sz="1800" b="0" dirty="0">
                <a:solidFill>
                  <a:schemeClr val="tx1"/>
                </a:solidFill>
                <a:latin typeface="微软雅黑" panose="020B0503020204020204" charset="-122"/>
                <a:ea typeface="微软雅黑" panose="020B0503020204020204" charset="-122"/>
              </a:rPr>
              <a:t>内部文档</a:t>
            </a:r>
            <a:r>
              <a:rPr lang="en-US" altLang="zh-CN" sz="1800" b="0" dirty="0">
                <a:solidFill>
                  <a:schemeClr val="tx1"/>
                </a:solidFill>
                <a:latin typeface="微软雅黑" panose="020B0503020204020204" charset="-122"/>
                <a:ea typeface="微软雅黑" panose="020B0503020204020204" charset="-122"/>
              </a:rPr>
              <a:t>100+</a:t>
            </a:r>
            <a:r>
              <a:rPr lang="zh-CN" altLang="en-US" sz="1800" b="0" dirty="0">
                <a:solidFill>
                  <a:schemeClr val="tx1"/>
                </a:solidFill>
                <a:latin typeface="微软雅黑" panose="020B0503020204020204" charset="-122"/>
                <a:ea typeface="微软雅黑" panose="020B0503020204020204" charset="-122"/>
              </a:rPr>
              <a:t>篇（按需收集），用于知识库搭建。</a:t>
            </a:r>
            <a:endParaRPr lang="zh-CN" altLang="en-US" sz="18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800" b="0" dirty="0">
                <a:solidFill>
                  <a:schemeClr val="tx1"/>
                </a:solidFill>
                <a:latin typeface="微软雅黑" panose="020B0503020204020204" charset="-122"/>
                <a:ea typeface="微软雅黑" panose="020B0503020204020204" charset="-122"/>
              </a:rPr>
              <a:t>2. </a:t>
            </a:r>
            <a:r>
              <a:rPr lang="zh-CN" altLang="en-US" sz="1800" b="0" dirty="0">
                <a:solidFill>
                  <a:schemeClr val="tx1"/>
                </a:solidFill>
                <a:latin typeface="微软雅黑" panose="020B0503020204020204" charset="-122"/>
                <a:ea typeface="微软雅黑" panose="020B0503020204020204" charset="-122"/>
              </a:rPr>
              <a:t>采用</a:t>
            </a:r>
            <a:r>
              <a:rPr lang="en-US" altLang="zh-CN" sz="1800" dirty="0">
                <a:solidFill>
                  <a:schemeClr val="tx1"/>
                </a:solidFill>
                <a:latin typeface="微软雅黑" panose="020B0503020204020204" charset="-122"/>
                <a:ea typeface="微软雅黑" panose="020B0503020204020204" charset="-122"/>
              </a:rPr>
              <a:t>RAG</a:t>
            </a:r>
            <a:r>
              <a:rPr lang="zh-CN" altLang="en-US" sz="1800" dirty="0">
                <a:solidFill>
                  <a:schemeClr val="tx1"/>
                </a:solidFill>
                <a:latin typeface="微软雅黑" panose="020B0503020204020204" charset="-122"/>
                <a:ea typeface="微软雅黑" panose="020B0503020204020204" charset="-122"/>
              </a:rPr>
              <a:t>技术（检索增强）</a:t>
            </a:r>
            <a:r>
              <a:rPr lang="zh-CN" altLang="en-US" sz="1800" b="0" dirty="0">
                <a:solidFill>
                  <a:schemeClr val="tx1"/>
                </a:solidFill>
                <a:latin typeface="微软雅黑" panose="020B0503020204020204" charset="-122"/>
                <a:ea typeface="微软雅黑" panose="020B0503020204020204" charset="-122"/>
              </a:rPr>
              <a:t>：RAG（Retrieval-Augmented Generation）是一种结合了检索（Retrieval）和生成（Generation）的深度学习模型。通过外挂知识库的方式来减少</a:t>
            </a:r>
            <a:r>
              <a:rPr lang="en-US" altLang="zh-CN" sz="1800" b="0" dirty="0">
                <a:solidFill>
                  <a:schemeClr val="tx1"/>
                </a:solidFill>
                <a:latin typeface="微软雅黑" panose="020B0503020204020204" charset="-122"/>
                <a:ea typeface="微软雅黑" panose="020B0503020204020204" charset="-122"/>
              </a:rPr>
              <a:t>LLM</a:t>
            </a:r>
            <a:r>
              <a:rPr lang="zh-CN" altLang="en-US" sz="1800" b="0" dirty="0">
                <a:solidFill>
                  <a:schemeClr val="tx1"/>
                </a:solidFill>
                <a:latin typeface="微软雅黑" panose="020B0503020204020204" charset="-122"/>
                <a:ea typeface="微软雅黑" panose="020B0503020204020204" charset="-122"/>
              </a:rPr>
              <a:t>的幻觉问题。</a:t>
            </a:r>
            <a:endParaRPr lang="zh-CN" altLang="en-US" sz="18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zh-CN" altLang="en-US" sz="1800" b="0" dirty="0">
                <a:solidFill>
                  <a:schemeClr val="tx1"/>
                </a:solidFill>
                <a:latin typeface="微软雅黑" panose="020B0503020204020204" charset="-122"/>
                <a:ea typeface="微软雅黑" panose="020B0503020204020204" charset="-122"/>
              </a:rPr>
              <a:t>可以把 RAG 想象成给模型提供一本参考书，让它根据问题去查找信息然后回答问题。这种方法适用于模型需要解答具体问题或执行特定信息检索任务的情况。但 RAG 并不适合于教会模型理解广泛的领域或学习新的语言、格式或风格。</a:t>
            </a:r>
            <a:endParaRPr lang="zh-CN" altLang="en-US" sz="18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zh-CN" altLang="en-US" sz="1800" dirty="0">
                <a:solidFill>
                  <a:schemeClr val="tx1"/>
                </a:solidFill>
                <a:latin typeface="Times New Roman" panose="02020603050405020304" pitchFamily="18" charset="0"/>
                <a:ea typeface="微软雅黑" panose="020B0503020204020204" charset="-122"/>
                <a:cs typeface="Times New Roman" panose="02020603050405020304" pitchFamily="18" charset="0"/>
              </a:rPr>
              <a:t>Sulc A .Towards Unlocking Insights from Logbooks Using AI[J].[2024-09-25].</a:t>
            </a:r>
            <a:endParaRPr lang="zh-CN" altLang="en-US" sz="1800" dirty="0">
              <a:solidFill>
                <a:schemeClr val="tx1"/>
              </a:solidFill>
              <a:latin typeface="Times New Roman" panose="02020603050405020304" pitchFamily="18" charset="0"/>
              <a:ea typeface="微软雅黑" panose="020B0503020204020204" charset="-122"/>
              <a:cs typeface="Times New Roman" panose="02020603050405020304" pitchFamily="18" charset="0"/>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800" b="0" dirty="0">
                <a:solidFill>
                  <a:schemeClr val="tx1"/>
                </a:solidFill>
                <a:latin typeface="微软雅黑" panose="020B0503020204020204" charset="-122"/>
                <a:ea typeface="微软雅黑" panose="020B0503020204020204" charset="-122"/>
              </a:rPr>
              <a:t>3. </a:t>
            </a:r>
            <a:r>
              <a:rPr lang="zh-CN" altLang="en-US" sz="1800" b="0" dirty="0">
                <a:solidFill>
                  <a:schemeClr val="tx1"/>
                </a:solidFill>
                <a:latin typeface="微软雅黑" panose="020B0503020204020204" charset="-122"/>
                <a:ea typeface="微软雅黑" panose="020B0503020204020204" charset="-122"/>
              </a:rPr>
              <a:t>领域</a:t>
            </a:r>
            <a:r>
              <a:rPr lang="zh-CN" altLang="en-US" sz="1800" dirty="0">
                <a:solidFill>
                  <a:schemeClr val="tx1"/>
                </a:solidFill>
                <a:latin typeface="微软雅黑" panose="020B0503020204020204" charset="-122"/>
                <a:ea typeface="微软雅黑" panose="020B0503020204020204" charset="-122"/>
              </a:rPr>
              <a:t>微调</a:t>
            </a:r>
            <a:r>
              <a:rPr lang="zh-CN" altLang="en-US" sz="1800" b="0" dirty="0">
                <a:solidFill>
                  <a:schemeClr val="tx1"/>
                </a:solidFill>
                <a:latin typeface="微软雅黑" panose="020B0503020204020204" charset="-122"/>
                <a:ea typeface="微软雅黑" panose="020B0503020204020204" charset="-122"/>
              </a:rPr>
              <a:t>：适用于强化模型已有的知识、调整或定制模型的输出，以及给模型下达复杂的指令。然而，微调并不适合于向模型中添加新的知识，或者在需要快速迭代新场景的情况下使用。可以与</a:t>
            </a:r>
            <a:r>
              <a:rPr lang="en-US" altLang="zh-CN" sz="1800" b="0" dirty="0">
                <a:solidFill>
                  <a:schemeClr val="tx1"/>
                </a:solidFill>
                <a:latin typeface="微软雅黑" panose="020B0503020204020204" charset="-122"/>
                <a:ea typeface="微软雅黑" panose="020B0503020204020204" charset="-122"/>
              </a:rPr>
              <a:t>RAG</a:t>
            </a:r>
            <a:r>
              <a:rPr lang="zh-CN" altLang="en-US" sz="1800" b="0" dirty="0">
                <a:solidFill>
                  <a:schemeClr val="tx1"/>
                </a:solidFill>
                <a:latin typeface="微软雅黑" panose="020B0503020204020204" charset="-122"/>
                <a:ea typeface="微软雅黑" panose="020B0503020204020204" charset="-122"/>
              </a:rPr>
              <a:t>结合使用。</a:t>
            </a:r>
            <a:endParaRPr lang="zh-CN" altLang="en-US" sz="18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800" dirty="0">
                <a:solidFill>
                  <a:schemeClr val="tx1"/>
                </a:solidFill>
                <a:latin typeface="Times New Roman" panose="02020603050405020304" pitchFamily="18" charset="0"/>
                <a:cs typeface="Times New Roman" panose="02020603050405020304" pitchFamily="18" charset="0"/>
                <a:sym typeface="+mn-ea"/>
              </a:rPr>
              <a:t>Hu, Edward J., et al. "Lora: Low-rank adaptation of large language models." arXiv preprint arXiv:2106.09685 (2021).</a:t>
            </a:r>
            <a:endParaRPr lang="en-US" altLang="zh-CN" sz="1800" dirty="0">
              <a:solidFill>
                <a:schemeClr val="tx1"/>
              </a:solidFill>
              <a:latin typeface="Times New Roman" panose="02020603050405020304" pitchFamily="18" charset="0"/>
              <a:cs typeface="Times New Roman" panose="02020603050405020304" pitchFamily="18" charset="0"/>
            </a:endParaRPr>
          </a:p>
          <a:p>
            <a:pPr marL="0" indent="0">
              <a:lnSpc>
                <a:spcPct val="130000"/>
              </a:lnSpc>
              <a:spcBef>
                <a:spcPts val="1000"/>
              </a:spcBef>
              <a:buNone/>
              <a:defRPr sz="4400">
                <a:latin typeface="Heiti SC Medium"/>
                <a:ea typeface="Heiti SC Medium"/>
                <a:cs typeface="Heiti SC Medium"/>
                <a:sym typeface="Heiti SC Medium"/>
              </a:defRPr>
            </a:pPr>
            <a:endParaRPr lang="zh-CN" altLang="en-US" sz="180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zh-CN" altLang="en-US"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数据收集模块…"/>
          <p:cNvSpPr txBox="1">
            <a:spLocks noGrp="1"/>
          </p:cNvSpPr>
          <p:nvPr>
            <p:ph type="body" sz="half" idx="1"/>
          </p:nvPr>
        </p:nvSpPr>
        <p:spPr>
          <a:xfrm>
            <a:off x="167005" y="1703070"/>
            <a:ext cx="11739880" cy="4825365"/>
          </a:xfrm>
          <a:prstGeom prst="rect">
            <a:avLst/>
          </a:prstGeom>
        </p:spPr>
        <p:txBody>
          <a:bodyPr>
            <a:normAutofit/>
          </a:bodyPr>
          <a:lstStyle/>
          <a:p>
            <a:pPr marL="0" indent="0">
              <a:lnSpc>
                <a:spcPct val="130000"/>
              </a:lnSpc>
              <a:spcBef>
                <a:spcPts val="1000"/>
              </a:spcBef>
              <a:buNone/>
              <a:defRPr sz="4400">
                <a:latin typeface="Heiti SC Medium"/>
                <a:ea typeface="Heiti SC Medium"/>
                <a:cs typeface="Heiti SC Medium"/>
                <a:sym typeface="Heiti SC Medium"/>
              </a:defRPr>
            </a:pPr>
            <a:r>
              <a:rPr lang="zh-CN" altLang="en-US" sz="2400" b="1" dirty="0">
                <a:solidFill>
                  <a:schemeClr val="tx1"/>
                </a:solidFill>
                <a:latin typeface="微软雅黑" panose="020B0503020204020204" charset="-122"/>
                <a:ea typeface="微软雅黑" panose="020B0503020204020204" charset="-122"/>
              </a:rPr>
              <a:t>结论</a:t>
            </a:r>
            <a:r>
              <a:rPr lang="en-US" altLang="zh-CN" sz="2400" b="1" dirty="0">
                <a:solidFill>
                  <a:schemeClr val="tx1"/>
                </a:solidFill>
                <a:latin typeface="微软雅黑" panose="020B0503020204020204" charset="-122"/>
                <a:ea typeface="微软雅黑" panose="020B0503020204020204" charset="-122"/>
              </a:rPr>
              <a:t>&amp;</a:t>
            </a:r>
            <a:r>
              <a:rPr lang="zh-CN" altLang="en-US" sz="2400" b="1" dirty="0">
                <a:solidFill>
                  <a:schemeClr val="tx1"/>
                </a:solidFill>
                <a:latin typeface="微软雅黑" panose="020B0503020204020204" charset="-122"/>
                <a:ea typeface="微软雅黑" panose="020B0503020204020204" charset="-122"/>
              </a:rPr>
              <a:t>后续</a:t>
            </a:r>
            <a:r>
              <a:rPr lang="zh-CN" altLang="en-US" sz="2400" b="1" dirty="0">
                <a:solidFill>
                  <a:schemeClr val="tx1"/>
                </a:solidFill>
                <a:latin typeface="微软雅黑" panose="020B0503020204020204" charset="-122"/>
                <a:ea typeface="微软雅黑" panose="020B0503020204020204" charset="-122"/>
              </a:rPr>
              <a:t>计划</a:t>
            </a:r>
            <a:endParaRPr lang="zh-CN" altLang="en-US" sz="2400" b="1"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940" dirty="0">
                <a:solidFill>
                  <a:schemeClr val="tx1"/>
                </a:solidFill>
                <a:latin typeface="微软雅黑" panose="020B0503020204020204" charset="-122"/>
                <a:ea typeface="微软雅黑" panose="020B0503020204020204" charset="-122"/>
              </a:rPr>
              <a:t> </a:t>
            </a:r>
            <a:r>
              <a:rPr lang="en-US" altLang="zh-CN" sz="1940" b="0" dirty="0">
                <a:solidFill>
                  <a:schemeClr val="tx1"/>
                </a:solidFill>
                <a:latin typeface="微软雅黑" panose="020B0503020204020204" charset="-122"/>
                <a:ea typeface="微软雅黑" panose="020B0503020204020204" charset="-122"/>
              </a:rPr>
              <a:t> 1. </a:t>
            </a:r>
            <a:r>
              <a:rPr lang="zh-CN" altLang="en-US" sz="1940" b="0" dirty="0">
                <a:solidFill>
                  <a:schemeClr val="tx1"/>
                </a:solidFill>
                <a:latin typeface="微软雅黑" panose="020B0503020204020204" charset="-122"/>
                <a:ea typeface="微软雅黑" panose="020B0503020204020204" charset="-122"/>
              </a:rPr>
              <a:t>数据源很重要，收集高质量的</a:t>
            </a:r>
            <a:r>
              <a:rPr lang="en-US" altLang="zh-CN" sz="1940" b="0" dirty="0">
                <a:solidFill>
                  <a:schemeClr val="tx1"/>
                </a:solidFill>
                <a:latin typeface="微软雅黑" panose="020B0503020204020204" charset="-122"/>
                <a:ea typeface="微软雅黑" panose="020B0503020204020204" charset="-122"/>
              </a:rPr>
              <a:t>CSNS</a:t>
            </a:r>
            <a:r>
              <a:rPr lang="zh-CN" altLang="en-US" sz="1940" b="0" dirty="0">
                <a:solidFill>
                  <a:schemeClr val="tx1"/>
                </a:solidFill>
                <a:latin typeface="微软雅黑" panose="020B0503020204020204" charset="-122"/>
                <a:ea typeface="微软雅黑" panose="020B0503020204020204" charset="-122"/>
              </a:rPr>
              <a:t>检修及制度的文件并进行</a:t>
            </a:r>
            <a:r>
              <a:rPr lang="zh-CN" altLang="en-US" sz="1940" b="0" dirty="0">
                <a:solidFill>
                  <a:schemeClr val="tx1"/>
                </a:solidFill>
                <a:latin typeface="微软雅黑" panose="020B0503020204020204" charset="-122"/>
                <a:ea typeface="微软雅黑" panose="020B0503020204020204" charset="-122"/>
              </a:rPr>
              <a:t>清洗；构造高质量的</a:t>
            </a:r>
            <a:r>
              <a:rPr lang="en-US" altLang="zh-CN" sz="1940" b="0" dirty="0">
                <a:solidFill>
                  <a:schemeClr val="tx1"/>
                </a:solidFill>
                <a:latin typeface="微软雅黑" panose="020B0503020204020204" charset="-122"/>
                <a:ea typeface="微软雅黑" panose="020B0503020204020204" charset="-122"/>
              </a:rPr>
              <a:t>QA</a:t>
            </a:r>
            <a:r>
              <a:rPr lang="zh-CN" altLang="en-US" sz="1940" b="0" dirty="0">
                <a:solidFill>
                  <a:schemeClr val="tx1"/>
                </a:solidFill>
                <a:latin typeface="微软雅黑" panose="020B0503020204020204" charset="-122"/>
                <a:ea typeface="微软雅黑" panose="020B0503020204020204" charset="-122"/>
              </a:rPr>
              <a:t>对用于微调训练</a:t>
            </a:r>
            <a:endParaRPr lang="zh-CN" altLang="en-US"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940" b="0" dirty="0">
                <a:solidFill>
                  <a:schemeClr val="tx1"/>
                </a:solidFill>
                <a:latin typeface="微软雅黑" panose="020B0503020204020204" charset="-122"/>
                <a:ea typeface="微软雅黑" panose="020B0503020204020204" charset="-122"/>
              </a:rPr>
              <a:t>  2. </a:t>
            </a:r>
            <a:r>
              <a:rPr lang="zh-CN" altLang="en-US" sz="1940" b="0" dirty="0">
                <a:solidFill>
                  <a:schemeClr val="tx1"/>
                </a:solidFill>
                <a:latin typeface="微软雅黑" panose="020B0503020204020204" charset="-122"/>
                <a:ea typeface="微软雅黑" panose="020B0503020204020204" charset="-122"/>
              </a:rPr>
              <a:t>基座模型</a:t>
            </a:r>
            <a:r>
              <a:rPr lang="en-US" altLang="zh-CN" sz="1940" b="0" dirty="0">
                <a:solidFill>
                  <a:schemeClr val="tx1"/>
                </a:solidFill>
                <a:latin typeface="微软雅黑" panose="020B0503020204020204" charset="-122"/>
                <a:ea typeface="微软雅黑" panose="020B0503020204020204" charset="-122"/>
              </a:rPr>
              <a:t>对结果有显著影响，参数量越大的模型越具有推理能力</a:t>
            </a:r>
            <a:r>
              <a:rPr lang="zh-CN" altLang="en-US" sz="1940" b="0" dirty="0">
                <a:solidFill>
                  <a:schemeClr val="tx1"/>
                </a:solidFill>
                <a:latin typeface="微软雅黑" panose="020B0503020204020204" charset="-122"/>
                <a:ea typeface="微软雅黑" panose="020B0503020204020204" charset="-122"/>
              </a:rPr>
              <a:t>（现在采用QWen2-7B，后续考虑使用</a:t>
            </a:r>
            <a:r>
              <a:rPr lang="en-US" altLang="zh-CN" sz="1940" b="0" dirty="0">
                <a:solidFill>
                  <a:schemeClr val="tx1"/>
                </a:solidFill>
                <a:latin typeface="微软雅黑" panose="020B0503020204020204" charset="-122"/>
                <a:ea typeface="微软雅黑" panose="020B0503020204020204" charset="-122"/>
              </a:rPr>
              <a:t>70B</a:t>
            </a:r>
            <a:r>
              <a:rPr lang="zh-CN" altLang="en-US" sz="1940" b="0" dirty="0">
                <a:solidFill>
                  <a:schemeClr val="tx1"/>
                </a:solidFill>
                <a:latin typeface="微软雅黑" panose="020B0503020204020204" charset="-122"/>
                <a:ea typeface="微软雅黑" panose="020B0503020204020204" charset="-122"/>
              </a:rPr>
              <a:t>的模型进行训练</a:t>
            </a:r>
            <a:r>
              <a:rPr lang="zh-CN" altLang="en-US" sz="1940" b="0" dirty="0">
                <a:solidFill>
                  <a:schemeClr val="tx1"/>
                </a:solidFill>
                <a:latin typeface="微软雅黑" panose="020B0503020204020204" charset="-122"/>
                <a:ea typeface="微软雅黑" panose="020B0503020204020204" charset="-122"/>
              </a:rPr>
              <a:t>测试）</a:t>
            </a:r>
            <a:endParaRPr lang="zh-CN" altLang="en-US"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zh-CN" altLang="en-US" sz="1940" b="0" dirty="0">
                <a:solidFill>
                  <a:schemeClr val="tx1"/>
                </a:solidFill>
                <a:latin typeface="微软雅黑" panose="020B0503020204020204" charset="-122"/>
                <a:ea typeface="微软雅黑" panose="020B0503020204020204" charset="-122"/>
              </a:rPr>
              <a:t> </a:t>
            </a:r>
            <a:r>
              <a:rPr lang="en-US" altLang="zh-CN" sz="1940" b="0" dirty="0">
                <a:solidFill>
                  <a:schemeClr val="tx1"/>
                </a:solidFill>
                <a:latin typeface="微软雅黑" panose="020B0503020204020204" charset="-122"/>
                <a:ea typeface="微软雅黑" panose="020B0503020204020204" charset="-122"/>
              </a:rPr>
              <a:t> 3. </a:t>
            </a:r>
            <a:r>
              <a:rPr lang="zh-CN" altLang="en-US" sz="1940" b="0" dirty="0">
                <a:solidFill>
                  <a:schemeClr val="tx1"/>
                </a:solidFill>
                <a:latin typeface="微软雅黑" panose="020B0503020204020204" charset="-122"/>
                <a:ea typeface="微软雅黑" panose="020B0503020204020204" charset="-122"/>
              </a:rPr>
              <a:t>目前主要测试与调研了</a:t>
            </a:r>
            <a:r>
              <a:rPr lang="en-US" altLang="zh-CN" sz="1940" b="0" dirty="0">
                <a:solidFill>
                  <a:schemeClr val="tx1"/>
                </a:solidFill>
                <a:latin typeface="微软雅黑" panose="020B0503020204020204" charset="-122"/>
                <a:ea typeface="微软雅黑" panose="020B0503020204020204" charset="-122"/>
              </a:rPr>
              <a:t>Rag</a:t>
            </a:r>
            <a:r>
              <a:rPr lang="zh-CN" altLang="en-US" sz="1940" b="0" dirty="0">
                <a:solidFill>
                  <a:schemeClr val="tx1"/>
                </a:solidFill>
                <a:latin typeface="微软雅黑" panose="020B0503020204020204" charset="-122"/>
                <a:ea typeface="微软雅黑" panose="020B0503020204020204" charset="-122"/>
              </a:rPr>
              <a:t>技术，后续考虑采用微调与</a:t>
            </a:r>
            <a:r>
              <a:rPr lang="en-US" altLang="zh-CN" sz="1940" b="0" dirty="0">
                <a:solidFill>
                  <a:schemeClr val="tx1"/>
                </a:solidFill>
                <a:latin typeface="微软雅黑" panose="020B0503020204020204" charset="-122"/>
                <a:ea typeface="微软雅黑" panose="020B0503020204020204" charset="-122"/>
              </a:rPr>
              <a:t>Rag</a:t>
            </a:r>
            <a:r>
              <a:rPr lang="zh-CN" altLang="en-US" sz="1940" b="0" dirty="0">
                <a:solidFill>
                  <a:schemeClr val="tx1"/>
                </a:solidFill>
                <a:latin typeface="微软雅黑" panose="020B0503020204020204" charset="-122"/>
                <a:ea typeface="微软雅黑" panose="020B0503020204020204" charset="-122"/>
              </a:rPr>
              <a:t>相结合提升问答效果</a:t>
            </a:r>
            <a:endParaRPr lang="zh-CN" altLang="en-US"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zh-CN" altLang="en-US" sz="1940" b="0" dirty="0">
                <a:solidFill>
                  <a:schemeClr val="tx1"/>
                </a:solidFill>
                <a:latin typeface="微软雅黑" panose="020B0503020204020204" charset="-122"/>
                <a:ea typeface="微软雅黑" panose="020B0503020204020204" charset="-122"/>
              </a:rPr>
              <a:t> </a:t>
            </a:r>
            <a:r>
              <a:rPr lang="en-US" altLang="zh-CN" sz="1940" b="0" dirty="0">
                <a:solidFill>
                  <a:schemeClr val="tx1"/>
                </a:solidFill>
                <a:latin typeface="微软雅黑" panose="020B0503020204020204" charset="-122"/>
                <a:ea typeface="微软雅黑" panose="020B0503020204020204" charset="-122"/>
              </a:rPr>
              <a:t> 4. </a:t>
            </a:r>
            <a:r>
              <a:rPr lang="zh-CN" altLang="en-US" sz="1940" b="0" dirty="0">
                <a:solidFill>
                  <a:schemeClr val="tx1"/>
                </a:solidFill>
                <a:latin typeface="微软雅黑" panose="020B0503020204020204" charset="-122"/>
                <a:ea typeface="微软雅黑" panose="020B0503020204020204" charset="-122"/>
              </a:rPr>
              <a:t>计划使用不同的</a:t>
            </a:r>
            <a:r>
              <a:rPr lang="en-US" altLang="zh-CN" sz="1940" b="0" dirty="0">
                <a:solidFill>
                  <a:schemeClr val="tx1"/>
                </a:solidFill>
                <a:latin typeface="微软雅黑" panose="020B0503020204020204" charset="-122"/>
                <a:ea typeface="微软雅黑" panose="020B0503020204020204" charset="-122"/>
              </a:rPr>
              <a:t>LLM</a:t>
            </a:r>
            <a:r>
              <a:rPr lang="zh-CN" altLang="en-US" sz="1940" b="0" dirty="0">
                <a:solidFill>
                  <a:schemeClr val="tx1"/>
                </a:solidFill>
                <a:latin typeface="微软雅黑" panose="020B0503020204020204" charset="-122"/>
                <a:ea typeface="微软雅黑" panose="020B0503020204020204" charset="-122"/>
              </a:rPr>
              <a:t>对输出结果进行不同维度的打分，结合人工评判的结果对模型进行微调</a:t>
            </a:r>
            <a:endParaRPr lang="zh-CN" altLang="en-US"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zh-CN" altLang="en-US" sz="1940" b="0" dirty="0">
                <a:solidFill>
                  <a:schemeClr val="tx1"/>
                </a:solidFill>
                <a:latin typeface="微软雅黑" panose="020B0503020204020204" charset="-122"/>
                <a:ea typeface="微软雅黑" panose="020B0503020204020204" charset="-122"/>
              </a:rPr>
              <a:t> </a:t>
            </a:r>
            <a:r>
              <a:rPr lang="en-US" altLang="zh-CN" sz="1940" b="0" dirty="0">
                <a:solidFill>
                  <a:schemeClr val="tx1"/>
                </a:solidFill>
                <a:latin typeface="微软雅黑" panose="020B0503020204020204" charset="-122"/>
                <a:ea typeface="微软雅黑" panose="020B0503020204020204" charset="-122"/>
              </a:rPr>
              <a:t> 5. </a:t>
            </a:r>
            <a:r>
              <a:rPr lang="zh-CN" altLang="en-US" sz="1940" b="0" dirty="0">
                <a:solidFill>
                  <a:schemeClr val="tx1"/>
                </a:solidFill>
                <a:latin typeface="微软雅黑" panose="020B0503020204020204" charset="-122"/>
                <a:ea typeface="微软雅黑" panose="020B0503020204020204" charset="-122"/>
              </a:rPr>
              <a:t>知识库中的文件需要定期更新，防止机器人回答错误</a:t>
            </a:r>
            <a:r>
              <a:rPr lang="en-US" altLang="zh-CN" sz="1940" b="0" dirty="0">
                <a:solidFill>
                  <a:schemeClr val="tx1"/>
                </a:solidFill>
                <a:latin typeface="微软雅黑" panose="020B0503020204020204" charset="-122"/>
                <a:ea typeface="微软雅黑" panose="020B0503020204020204" charset="-122"/>
              </a:rPr>
              <a:t>/</a:t>
            </a:r>
            <a:r>
              <a:rPr lang="zh-CN" altLang="en-US" sz="1940" b="0" dirty="0">
                <a:solidFill>
                  <a:schemeClr val="tx1"/>
                </a:solidFill>
                <a:latin typeface="微软雅黑" panose="020B0503020204020204" charset="-122"/>
                <a:ea typeface="微软雅黑" panose="020B0503020204020204" charset="-122"/>
              </a:rPr>
              <a:t>过期信息</a:t>
            </a: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r>
              <a:rPr lang="en-US" altLang="zh-CN" sz="1940" b="0" dirty="0">
                <a:solidFill>
                  <a:schemeClr val="tx1"/>
                </a:solidFill>
                <a:latin typeface="微软雅黑" panose="020B0503020204020204" charset="-122"/>
                <a:ea typeface="微软雅黑" panose="020B0503020204020204" charset="-122"/>
              </a:rPr>
              <a:t>  6. </a:t>
            </a:r>
            <a:r>
              <a:rPr lang="zh-CN" altLang="en-US" sz="1940" b="0" dirty="0">
                <a:solidFill>
                  <a:schemeClr val="tx1"/>
                </a:solidFill>
                <a:latin typeface="微软雅黑" panose="020B0503020204020204" charset="-122"/>
                <a:ea typeface="微软雅黑" panose="020B0503020204020204" charset="-122"/>
              </a:rPr>
              <a:t>借助现有框架开发可视化界面</a:t>
            </a: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a:p>
            <a:pPr marL="0" indent="0">
              <a:lnSpc>
                <a:spcPct val="130000"/>
              </a:lnSpc>
              <a:spcBef>
                <a:spcPts val="1000"/>
              </a:spcBef>
              <a:buNone/>
              <a:defRPr sz="4400">
                <a:latin typeface="Heiti SC Medium"/>
                <a:ea typeface="Heiti SC Medium"/>
                <a:cs typeface="Heiti SC Medium"/>
                <a:sym typeface="Heiti SC Medium"/>
              </a:defRPr>
            </a:pPr>
            <a:endParaRPr lang="en-US" altLang="zh-CN" sz="1940" b="0" dirty="0">
              <a:solidFill>
                <a:schemeClr val="tx1"/>
              </a:solidFill>
              <a:latin typeface="微软雅黑" panose="020B0503020204020204" charset="-122"/>
              <a:ea typeface="微软雅黑" panose="020B0503020204020204" charset="-122"/>
            </a:endParaRPr>
          </a:p>
        </p:txBody>
      </p:sp>
      <p:sp>
        <p:nvSpPr>
          <p:cNvPr id="5" name="一、LLM in Acc-Physical"/>
          <p:cNvSpPr txBox="1">
            <a:spLocks noGrp="1"/>
          </p:cNvSpPr>
          <p:nvPr>
            <p:ph type="title"/>
          </p:nvPr>
        </p:nvSpPr>
        <p:spPr>
          <a:xfrm>
            <a:off x="74930" y="914400"/>
            <a:ext cx="7862570" cy="788670"/>
          </a:xfrm>
          <a:prstGeom prst="rect">
            <a:avLst/>
          </a:prstGeom>
        </p:spPr>
        <p:txBody>
          <a:bodyPr/>
          <a:lstStyle>
            <a:lvl1pPr defTabSz="2145665">
              <a:defRPr sz="7480" spc="-149"/>
            </a:lvl1pPr>
          </a:lstStyle>
          <a:p>
            <a:pPr algn="l"/>
            <a:r>
              <a:rPr lang="zh-CN" altLang="en-US" sz="3200" dirty="0">
                <a:solidFill>
                  <a:schemeClr val="tx1"/>
                </a:solidFill>
                <a:latin typeface="微软雅黑" panose="020B0503020204020204" charset="-122"/>
                <a:ea typeface="微软雅黑" panose="020B0503020204020204" charset="-122"/>
                <a:sym typeface="+mn-ea"/>
              </a:rPr>
              <a:t>针对</a:t>
            </a:r>
            <a:r>
              <a:rPr lang="en-US" altLang="zh-CN" sz="3200" dirty="0">
                <a:solidFill>
                  <a:schemeClr val="tx1"/>
                </a:solidFill>
                <a:latin typeface="微软雅黑" panose="020B0503020204020204" charset="-122"/>
                <a:ea typeface="微软雅黑" panose="020B0503020204020204" charset="-122"/>
                <a:sym typeface="+mn-ea"/>
              </a:rPr>
              <a:t>操作规程、故障处理、制度</a:t>
            </a:r>
            <a:r>
              <a:rPr lang="zh-CN" altLang="en-US" sz="3200" dirty="0">
                <a:solidFill>
                  <a:schemeClr val="tx1"/>
                </a:solidFill>
                <a:latin typeface="微软雅黑" panose="020B0503020204020204" charset="-122"/>
                <a:ea typeface="微软雅黑" panose="020B0503020204020204" charset="-122"/>
                <a:sym typeface="+mn-ea"/>
              </a:rPr>
              <a:t>的问答</a:t>
            </a:r>
            <a:endParaRPr lang="en-US" sz="3200" dirty="0">
              <a:solidFill>
                <a:schemeClr val="tx1"/>
              </a:solidFill>
              <a:latin typeface="微软雅黑" panose="020B0503020204020204" charset="-122"/>
              <a:ea typeface="微软雅黑" panose="020B0503020204020204" charset="-122"/>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数据收集模块…"/>
          <p:cNvSpPr txBox="1">
            <a:spLocks noGrp="1"/>
          </p:cNvSpPr>
          <p:nvPr>
            <p:ph type="body" sz="half" idx="1"/>
          </p:nvPr>
        </p:nvSpPr>
        <p:spPr>
          <a:xfrm>
            <a:off x="244475" y="1778000"/>
            <a:ext cx="11626215" cy="827405"/>
          </a:xfrm>
          <a:prstGeom prst="rect">
            <a:avLst/>
          </a:prstGeom>
        </p:spPr>
        <p:txBody>
          <a:bodyPr>
            <a:normAutofit fontScale="80000"/>
          </a:bodyPr>
          <a:lstStyle/>
          <a:p>
            <a:pPr marL="0" indent="0">
              <a:lnSpc>
                <a:spcPct val="130000"/>
              </a:lnSpc>
              <a:spcBef>
                <a:spcPts val="1000"/>
              </a:spcBef>
              <a:buNone/>
              <a:defRPr sz="4400">
                <a:latin typeface="Heiti SC Medium"/>
                <a:ea typeface="Heiti SC Medium"/>
                <a:cs typeface="Heiti SC Medium"/>
                <a:sym typeface="Heiti SC Medium"/>
              </a:defRPr>
            </a:pPr>
            <a:r>
              <a:rPr lang="zh-CN" sz="2000" b="0" dirty="0">
                <a:solidFill>
                  <a:schemeClr val="tx1"/>
                </a:solidFill>
                <a:latin typeface="微软雅黑" panose="020B0503020204020204" charset="-122"/>
                <a:ea typeface="微软雅黑" panose="020B0503020204020204" charset="-122"/>
                <a:cs typeface="微软雅黑" panose="020B0503020204020204" charset="-122"/>
              </a:rPr>
              <a:t>现在</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csns</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存有七万多个</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的数据，但是缺少对每个</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名称的描述，不便于大模型输入查询每个</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的值。故需要设计一个自动打标程序，对每个</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进行描述，建立描述与</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名称的映射</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关系。例子：加速器注入系统的水平注入凸轨电源的电流PV量</a:t>
            </a:r>
            <a:endParaRPr lang="zh-CN" altLang="en-US" sz="2000" b="0" dirty="0">
              <a:solidFill>
                <a:schemeClr val="tx1"/>
              </a:solidFill>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nvPicPr>
        <p:blipFill>
          <a:blip r:embed="rId1"/>
          <a:stretch>
            <a:fillRect/>
          </a:stretch>
        </p:blipFill>
        <p:spPr>
          <a:xfrm>
            <a:off x="1748790" y="2605405"/>
            <a:ext cx="7964805" cy="3893185"/>
          </a:xfrm>
          <a:prstGeom prst="rect">
            <a:avLst/>
          </a:prstGeom>
        </p:spPr>
      </p:pic>
      <p:sp>
        <p:nvSpPr>
          <p:cNvPr id="3" name="文本框 2"/>
          <p:cNvSpPr txBox="1"/>
          <p:nvPr/>
        </p:nvSpPr>
        <p:spPr>
          <a:xfrm>
            <a:off x="149860" y="967105"/>
            <a:ext cx="6096000" cy="583565"/>
          </a:xfrm>
          <a:prstGeom prst="rect">
            <a:avLst/>
          </a:prstGeom>
          <a:noFill/>
        </p:spPr>
        <p:txBody>
          <a:bodyPr wrap="square" rtlCol="0" anchor="t">
            <a:spAutoFit/>
          </a:bodyPr>
          <a:p>
            <a:r>
              <a:rPr lang="zh-CN" altLang="en-US" sz="3200" b="1" dirty="0">
                <a:latin typeface="微软雅黑" panose="020B0503020204020204" charset="-122"/>
                <a:ea typeface="微软雅黑" panose="020B0503020204020204" charset="-122"/>
                <a:sym typeface="+mn-ea"/>
              </a:rPr>
              <a:t>针对</a:t>
            </a:r>
            <a:r>
              <a:rPr lang="en-US" altLang="zh-CN" sz="3200" b="1" dirty="0">
                <a:latin typeface="微软雅黑" panose="020B0503020204020204" charset="-122"/>
                <a:ea typeface="微软雅黑" panose="020B0503020204020204" charset="-122"/>
                <a:sym typeface="+mn-ea"/>
              </a:rPr>
              <a:t>PV</a:t>
            </a:r>
            <a:r>
              <a:rPr lang="zh-CN" altLang="en-US" sz="3200" b="1" dirty="0">
                <a:latin typeface="微软雅黑" panose="020B0503020204020204" charset="-122"/>
                <a:ea typeface="微软雅黑" panose="020B0503020204020204" charset="-122"/>
                <a:sym typeface="+mn-ea"/>
              </a:rPr>
              <a:t>值的问答</a:t>
            </a:r>
            <a:endParaRPr lang="zh-CN" altLang="en-US" sz="3200" b="1" dirty="0">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数据收集模块…"/>
          <p:cNvSpPr txBox="1">
            <a:spLocks noGrp="1"/>
          </p:cNvSpPr>
          <p:nvPr>
            <p:ph type="body" sz="half" idx="1"/>
          </p:nvPr>
        </p:nvSpPr>
        <p:spPr>
          <a:xfrm>
            <a:off x="244475" y="1778000"/>
            <a:ext cx="11626215" cy="882015"/>
          </a:xfrm>
          <a:prstGeom prst="rect">
            <a:avLst/>
          </a:prstGeom>
        </p:spPr>
        <p:txBody>
          <a:bodyPr>
            <a:noAutofit/>
          </a:bodyPr>
          <a:lstStyle/>
          <a:p>
            <a:pPr marL="0" indent="0">
              <a:lnSpc>
                <a:spcPct val="130000"/>
              </a:lnSpc>
              <a:spcBef>
                <a:spcPts val="1000"/>
              </a:spcBef>
              <a:buNone/>
              <a:defRPr sz="4400">
                <a:latin typeface="Heiti SC Medium"/>
                <a:ea typeface="Heiti SC Medium"/>
                <a:cs typeface="Heiti SC Medium"/>
                <a:sym typeface="Heiti SC Medium"/>
              </a:defRPr>
            </a:pPr>
            <a:r>
              <a:rPr lang="zh-CN" sz="2000" b="0" dirty="0">
                <a:solidFill>
                  <a:schemeClr val="tx1"/>
                </a:solidFill>
                <a:latin typeface="微软雅黑" panose="020B0503020204020204" charset="-122"/>
                <a:ea typeface="微软雅黑" panose="020B0503020204020204" charset="-122"/>
                <a:cs typeface="微软雅黑" panose="020B0503020204020204" charset="-122"/>
              </a:rPr>
              <a:t>打标规则基于文档《CSNS-II工程EPICS信号命名规约》</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V2.0,</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其中罗列了一个</a:t>
            </a:r>
            <a:r>
              <a:rPr lang="en-US" altLang="zh-CN" sz="2000" b="0" dirty="0">
                <a:solidFill>
                  <a:schemeClr val="tx1"/>
                </a:solidFill>
                <a:latin typeface="微软雅黑" panose="020B0503020204020204" charset="-122"/>
                <a:ea typeface="微软雅黑" panose="020B0503020204020204" charset="-122"/>
                <a:cs typeface="微软雅黑" panose="020B0503020204020204" charset="-122"/>
              </a:rPr>
              <a:t>PV</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名称从设施级到信号级的命名规则，</a:t>
            </a:r>
            <a:r>
              <a:rPr lang="zh-CN" altLang="en-US" sz="2000" b="0" dirty="0">
                <a:solidFill>
                  <a:schemeClr val="tx1"/>
                </a:solidFill>
                <a:latin typeface="微软雅黑" panose="020B0503020204020204" charset="-122"/>
                <a:ea typeface="微软雅黑" panose="020B0503020204020204" charset="-122"/>
                <a:cs typeface="微软雅黑" panose="020B0503020204020204" charset="-122"/>
              </a:rPr>
              <a:t>如下表</a:t>
            </a:r>
            <a:endParaRPr lang="zh-CN" altLang="en-US" sz="2000" b="0" dirty="0">
              <a:solidFill>
                <a:schemeClr val="tx1"/>
              </a:solidFill>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1"/>
          <a:stretch>
            <a:fillRect/>
          </a:stretch>
        </p:blipFill>
        <p:spPr>
          <a:xfrm>
            <a:off x="3295015" y="2734945"/>
            <a:ext cx="5524500" cy="933450"/>
          </a:xfrm>
          <a:prstGeom prst="rect">
            <a:avLst/>
          </a:prstGeom>
        </p:spPr>
      </p:pic>
      <p:pic>
        <p:nvPicPr>
          <p:cNvPr id="3" name="图片 2"/>
          <p:cNvPicPr>
            <a:picLocks noChangeAspect="1"/>
          </p:cNvPicPr>
          <p:nvPr/>
        </p:nvPicPr>
        <p:blipFill>
          <a:blip r:embed="rId2"/>
          <a:stretch>
            <a:fillRect/>
          </a:stretch>
        </p:blipFill>
        <p:spPr>
          <a:xfrm>
            <a:off x="3209290" y="4171950"/>
            <a:ext cx="5695950" cy="1485900"/>
          </a:xfrm>
          <a:prstGeom prst="rect">
            <a:avLst/>
          </a:prstGeom>
        </p:spPr>
      </p:pic>
      <p:sp>
        <p:nvSpPr>
          <p:cNvPr id="5" name="文本框 4"/>
          <p:cNvSpPr txBox="1"/>
          <p:nvPr/>
        </p:nvSpPr>
        <p:spPr>
          <a:xfrm>
            <a:off x="149860" y="967105"/>
            <a:ext cx="6096000" cy="583565"/>
          </a:xfrm>
          <a:prstGeom prst="rect">
            <a:avLst/>
          </a:prstGeom>
          <a:noFill/>
        </p:spPr>
        <p:txBody>
          <a:bodyPr wrap="square" rtlCol="0" anchor="t">
            <a:spAutoFit/>
          </a:bodyPr>
          <a:p>
            <a:r>
              <a:rPr lang="zh-CN" altLang="en-US" sz="3200" b="1" dirty="0">
                <a:latin typeface="微软雅黑" panose="020B0503020204020204" charset="-122"/>
                <a:ea typeface="微软雅黑" panose="020B0503020204020204" charset="-122"/>
                <a:sym typeface="+mn-ea"/>
              </a:rPr>
              <a:t>针对</a:t>
            </a:r>
            <a:r>
              <a:rPr lang="en-US" altLang="zh-CN" sz="3200" b="1" dirty="0">
                <a:latin typeface="微软雅黑" panose="020B0503020204020204" charset="-122"/>
                <a:ea typeface="微软雅黑" panose="020B0503020204020204" charset="-122"/>
                <a:sym typeface="+mn-ea"/>
              </a:rPr>
              <a:t>PV</a:t>
            </a:r>
            <a:r>
              <a:rPr lang="zh-CN" altLang="en-US" sz="3200" b="1" dirty="0">
                <a:latin typeface="微软雅黑" panose="020B0503020204020204" charset="-122"/>
                <a:ea typeface="微软雅黑" panose="020B0503020204020204" charset="-122"/>
                <a:sym typeface="+mn-ea"/>
              </a:rPr>
              <a:t>值的问答</a:t>
            </a:r>
            <a:endParaRPr lang="zh-CN" altLang="en-US" sz="3200" b="1" dirty="0">
              <a:latin typeface="微软雅黑" panose="020B0503020204020204" charset="-122"/>
              <a:ea typeface="微软雅黑" panose="020B0503020204020204" charset="-122"/>
              <a:sym typeface="+mn-ea"/>
            </a:endParaRPr>
          </a:p>
        </p:txBody>
      </p:sp>
    </p:spTree>
  </p:cSld>
  <p:clrMapOvr>
    <a:masterClrMapping/>
  </p:clrMapOvr>
  <p:transition>
    <p:fade/>
  </p:transition>
</p:sld>
</file>

<file path=ppt/tags/tag1.xml><?xml version="1.0" encoding="utf-8"?>
<p:tagLst xmlns:p="http://schemas.openxmlformats.org/presentationml/2006/main">
  <p:tag name="commondata" val="eyJoZGlkIjoiNDE3MjExMGM0YWNhYTEyM2M1ZDdmMTRkYjYyMGQ0NjMifQ=="/>
</p:tagLst>
</file>

<file path=ppt/theme/theme1.xml><?xml version="1.0" encoding="utf-8"?>
<a:theme xmlns:a="http://schemas.openxmlformats.org/drawingml/2006/main" name="CSNS2">
  <a:themeElements>
    <a:clrScheme name="1_CSNS讲演稿母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1_CSNS讲演稿母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FFFF00"/>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_CSNS讲演稿母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CSNS讲演稿母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CSNS讲演稿母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CSNS讲演稿母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CSNS讲演稿母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CSNS讲演稿母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CSNS讲演稿母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2140</Words>
  <Application>WPS 演示</Application>
  <PresentationFormat>宽屏</PresentationFormat>
  <Paragraphs>83</Paragraphs>
  <Slides>12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宋体</vt:lpstr>
      <vt:lpstr>Wingdings</vt:lpstr>
      <vt:lpstr>Impact</vt:lpstr>
      <vt:lpstr>微软雅黑</vt:lpstr>
      <vt:lpstr>Heiti SC Medium</vt:lpstr>
      <vt:lpstr>Times New Roman</vt:lpstr>
      <vt:lpstr>Arial Unicode MS</vt:lpstr>
      <vt:lpstr>Calibri</vt:lpstr>
      <vt:lpstr>等线</vt:lpstr>
      <vt:lpstr>CSNS2</vt:lpstr>
      <vt:lpstr>2024年下半年考核报告 基于LLM的CSNS加速器问答机器人</vt:lpstr>
      <vt:lpstr>基于LLM的CSNS加速器问答机器人</vt:lpstr>
      <vt:lpstr>基于LLM的CSNS加速器问答机器人</vt:lpstr>
      <vt:lpstr>基于LLM的CSNS加速器问答机器人</vt:lpstr>
      <vt:lpstr>未经训练的通用大模型</vt:lpstr>
      <vt:lpstr>针对操作规程、故障处理、制度的问答</vt:lpstr>
      <vt:lpstr>针对操作规程、故障处理、制度的问答</vt:lpstr>
      <vt:lpstr>PowerPoint 演示文稿</vt:lpstr>
      <vt:lpstr>PowerPoint 演示文稿</vt:lpstr>
      <vt:lpstr>PowerPoint 演示文稿</vt:lpstr>
      <vt:lpstr>PowerPoint 演示文稿</vt:lpstr>
      <vt:lpstr>基于LLM的CSNS加速器问答机器人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D-wade.陈</cp:lastModifiedBy>
  <cp:revision>576</cp:revision>
  <dcterms:created xsi:type="dcterms:W3CDTF">2022-06-30T03:10:00Z</dcterms:created>
  <dcterms:modified xsi:type="dcterms:W3CDTF">2024-10-15T07:36:31Z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D40C0CE1F1C446A09A4E20035E06A661_12</vt:lpwstr>
  </property>
  <property fmtid="{D5CDD505-2E9C-101B-9397-08002B2CF9AE}" pid="3" name="KSOProductBuildVer">
    <vt:lpwstr>2052-12.1.0.18276</vt:lpwstr>
  </property>
</Properties>
</file>