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10" r:id="rId2"/>
    <p:sldId id="311" r:id="rId3"/>
    <p:sldId id="450" r:id="rId4"/>
    <p:sldId id="451" r:id="rId5"/>
    <p:sldId id="471" r:id="rId6"/>
    <p:sldId id="432" r:id="rId7"/>
    <p:sldId id="27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5FF6E-D3CA-4A79-8A9A-949D32C56BDF}" type="datetimeFigureOut">
              <a:rPr lang="zh-CN" altLang="en-US" smtClean="0"/>
              <a:t>2024/10/16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E1B51-150D-47C8-B403-0FD40248A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68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3B76A-F644-449C-9D78-865A43F45B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6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3B76A-F644-449C-9D78-865A43F45B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75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3B76A-F644-449C-9D78-865A43F45B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872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3B76A-F644-449C-9D78-865A43F45B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07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C904B-24C2-8380-A84D-9FD141DA0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21D3AEF-7494-8F92-2B81-E44C513BEB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A7AE7D-D7BE-5AC2-4A06-68AC88624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sz="1000" dirty="0">
              <a:solidFill>
                <a:schemeClr val="tx2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D584E6-4172-7638-30B8-EEBBBE4AC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3B76A-F644-449C-9D78-865A43F45B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5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sz="1000" dirty="0">
              <a:solidFill>
                <a:schemeClr val="tx2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3B76A-F644-449C-9D78-865A43F45B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1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57513-1ECC-4F5C-B97B-656A30AD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13EE-2A79-415F-A7B1-1C7C1DCAD41B}" type="datetimeFigureOut">
              <a:rPr lang="zh-CN" altLang="en-US"/>
              <a:pPr>
                <a:defRPr/>
              </a:pPr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E527F-5CD0-44C5-98E5-47D2653A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72E6F33-0148-498F-80A1-179D028D0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203019"/>
            <a:ext cx="3759446" cy="549457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932E871-E2B6-48A8-AA85-E3FC8FF35D2D}"/>
              </a:ext>
            </a:extLst>
          </p:cNvPr>
          <p:cNvCxnSpPr>
            <a:cxnSpLocks/>
          </p:cNvCxnSpPr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2095014A-5A89-4235-B42E-E0649925EB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5880" y="198094"/>
            <a:ext cx="2730533" cy="554382"/>
          </a:xfrm>
          <a:prstGeom prst="rect">
            <a:avLst/>
          </a:prstGeom>
          <a:gradFill>
            <a:gsLst>
              <a:gs pos="5000">
                <a:srgbClr val="B53D53"/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68517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91475-28D3-4640-9A35-F015B1259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98DB-7559-4FB3-AE1D-F781E8BCBE7F}" type="datetimeFigureOut">
              <a:rPr lang="zh-CN" altLang="en-US"/>
              <a:pPr>
                <a:defRPr/>
              </a:pPr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7693F4-0E39-491E-B0D8-96C8C868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50C3A3-0729-46F0-A594-3C784260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078D1-0A5E-429B-93E7-5D1D9104138B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65F9ED-4B5C-40D4-8066-E41E2C0D2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8265"/>
          <a:stretch/>
        </p:blipFill>
        <p:spPr>
          <a:xfrm>
            <a:off x="9673458" y="128829"/>
            <a:ext cx="973084" cy="654333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8FAB3F2-8452-47F6-9590-0522C82926BC}"/>
              </a:ext>
            </a:extLst>
          </p:cNvPr>
          <p:cNvCxnSpPr>
            <a:cxnSpLocks/>
          </p:cNvCxnSpPr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90956B1A-98D7-4CB0-9154-DA8FF5F39C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6520" y="128829"/>
            <a:ext cx="669774" cy="6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6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91D3C0A2-F2FA-46C9-82C5-3C842D7C6A69}"/>
              </a:ext>
            </a:extLst>
          </p:cNvPr>
          <p:cNvSpPr/>
          <p:nvPr userDrawn="1"/>
        </p:nvSpPr>
        <p:spPr>
          <a:xfrm>
            <a:off x="1" y="3100188"/>
            <a:ext cx="12201550" cy="375781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ea typeface="汉仪雅酷黑 55W" panose="020B0504020202020204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04314E-0BA6-4ACE-BD1C-04B2C68A15AA}"/>
              </a:ext>
            </a:extLst>
          </p:cNvPr>
          <p:cNvSpPr/>
          <p:nvPr userDrawn="1"/>
        </p:nvSpPr>
        <p:spPr>
          <a:xfrm>
            <a:off x="0" y="0"/>
            <a:ext cx="12201550" cy="3068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ea typeface="汉仪雅酷黑 55W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7141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91D3C0A2-F2FA-46C9-82C5-3C842D7C6A69}"/>
              </a:ext>
            </a:extLst>
          </p:cNvPr>
          <p:cNvSpPr/>
          <p:nvPr userDrawn="1"/>
        </p:nvSpPr>
        <p:spPr>
          <a:xfrm>
            <a:off x="1" y="4769768"/>
            <a:ext cx="12201550" cy="208823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ea typeface="汉仪雅酷黑 55W" panose="020B0504020202020204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B04314E-0BA6-4ACE-BD1C-04B2C68A15AA}"/>
              </a:ext>
            </a:extLst>
          </p:cNvPr>
          <p:cNvSpPr/>
          <p:nvPr userDrawn="1"/>
        </p:nvSpPr>
        <p:spPr>
          <a:xfrm>
            <a:off x="-7639" y="1268760"/>
            <a:ext cx="12209190" cy="3501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ea typeface="汉仪雅酷黑 55W" panose="020B0504020202020204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F98406-E62B-4F5B-91FC-8F57E6ED55CE}"/>
              </a:ext>
            </a:extLst>
          </p:cNvPr>
          <p:cNvSpPr/>
          <p:nvPr userDrawn="1"/>
        </p:nvSpPr>
        <p:spPr>
          <a:xfrm>
            <a:off x="1" y="0"/>
            <a:ext cx="12201550" cy="126875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4800" b="1" dirty="0">
              <a:ea typeface="汉仪雅酷黑 55W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459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9F4AAC5-DFAD-4606-A3B1-5583614DC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26876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7866EF-7E1D-45C3-9D77-F9FF917E2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BB4977-346E-4775-A027-5E4CDA7CFDCF}" type="datetimeFigureOut">
              <a:rPr lang="zh-CN" altLang="en-US"/>
              <a:pPr>
                <a:defRPr/>
              </a:pPr>
              <a:t>2024/10/16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05B16C-7299-4D6A-A2A9-F7A22B012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239C9-4424-4472-8C2A-DD69B3180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2D7AB05-088E-4509-9BD1-48E49D8F0687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9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Visio_Drawing.vsdx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Visio_Drawing1.vsdx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6DC00AD-D477-4698-8528-4EC04A504284}"/>
              </a:ext>
            </a:extLst>
          </p:cNvPr>
          <p:cNvSpPr/>
          <p:nvPr/>
        </p:nvSpPr>
        <p:spPr>
          <a:xfrm>
            <a:off x="562756" y="404664"/>
            <a:ext cx="11066487" cy="19888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汉仪雅酷黑 55W" panose="020B0504020202020204"/>
                <a:cs typeface="+mn-cs"/>
              </a:rPr>
              <a:t>物理信息嵌入的非规则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汉仪雅酷黑 55W" panose="020B0504020202020204"/>
                <a:cs typeface="+mn-cs"/>
              </a:rPr>
              <a:t>CT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汉仪雅酷黑 55W" panose="020B0504020202020204"/>
                <a:cs typeface="+mn-cs"/>
              </a:rPr>
              <a:t>扫描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汉仪雅酷黑 55W" panose="020B0504020202020204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汉仪雅酷黑 55W" panose="020B0504020202020204"/>
                <a:cs typeface="+mn-cs"/>
              </a:rPr>
              <a:t>高精度重建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5029C65-0B86-7239-C6C4-F3A6892D45BA}"/>
              </a:ext>
            </a:extLst>
          </p:cNvPr>
          <p:cNvSpPr/>
          <p:nvPr/>
        </p:nvSpPr>
        <p:spPr>
          <a:xfrm>
            <a:off x="2796125" y="4464497"/>
            <a:ext cx="6599748" cy="142693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Calibri"/>
                <a:ea typeface="汉仪雅酷黑 55W" panose="020B0504020202020204" charset="-122"/>
                <a:cs typeface="+mn-ea"/>
                <a:sym typeface="+mn-lt"/>
              </a:rPr>
              <a:t>汇  报  人：贾  统</a:t>
            </a:r>
            <a:endParaRPr lang="en-US" altLang="zh-CN" sz="2800" b="1" dirty="0">
              <a:solidFill>
                <a:schemeClr val="tx1"/>
              </a:solidFill>
              <a:latin typeface="Calibri"/>
              <a:ea typeface="汉仪雅酷黑 55W" panose="020B0504020202020204" charset="-122"/>
              <a:cs typeface="+mn-ea"/>
              <a:sym typeface="+mn-lt"/>
            </a:endParaRPr>
          </a:p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汉仪雅酷黑 55W" panose="020B0504020202020204" charset="-122"/>
                <a:cs typeface="+mn-ea"/>
                <a:sym typeface="+mn-lt"/>
              </a:rPr>
              <a:t>核技术应用研究中心 成像工程组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汉仪雅酷黑 55W" panose="020B05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28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E6DB617-17EC-4740-ACD2-A5AD2C7FCA68}"/>
              </a:ext>
            </a:extLst>
          </p:cNvPr>
          <p:cNvSpPr txBox="1">
            <a:spLocks/>
          </p:cNvSpPr>
          <p:nvPr/>
        </p:nvSpPr>
        <p:spPr bwMode="auto">
          <a:xfrm>
            <a:off x="515379" y="861300"/>
            <a:ext cx="11161241" cy="38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CL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作为一种非规则的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CT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无损检测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方法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，主要用于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板状样品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的高精度无损成像。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6819DFC-0C64-5E95-8519-31476B9B6F23}"/>
              </a:ext>
            </a:extLst>
          </p:cNvPr>
          <p:cNvSpPr txBox="1">
            <a:spLocks/>
          </p:cNvSpPr>
          <p:nvPr/>
        </p:nvSpPr>
        <p:spPr bwMode="auto">
          <a:xfrm>
            <a:off x="299356" y="6074212"/>
            <a:ext cx="2645916" cy="6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步进采集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（无旋转模糊）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157BA1-8247-E0BF-6ED7-D3108B11A6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37" t="52351" r="40703" b="5151"/>
          <a:stretch/>
        </p:blipFill>
        <p:spPr>
          <a:xfrm>
            <a:off x="3179675" y="3898290"/>
            <a:ext cx="2377551" cy="21262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A7029EB-7AE2-77CE-6B1E-803C8FDF1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972" y="3980417"/>
            <a:ext cx="5832648" cy="20240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876C9D-BBF0-477A-8FDB-8F39F3584D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04" t="6948" r="41090" b="48881"/>
          <a:stretch/>
        </p:blipFill>
        <p:spPr>
          <a:xfrm>
            <a:off x="648817" y="3898290"/>
            <a:ext cx="2244112" cy="2126210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2E10F2FD-2ACA-49A7-98F5-A200D1792F40}"/>
              </a:ext>
            </a:extLst>
          </p:cNvPr>
          <p:cNvSpPr txBox="1">
            <a:spLocks/>
          </p:cNvSpPr>
          <p:nvPr/>
        </p:nvSpPr>
        <p:spPr bwMode="auto">
          <a:xfrm>
            <a:off x="3085398" y="6051081"/>
            <a:ext cx="2645916" cy="6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连续采集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（有旋转模糊投影）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D6DFF60A-753D-4015-8E06-73F718BAE6A5}"/>
              </a:ext>
            </a:extLst>
          </p:cNvPr>
          <p:cNvSpPr txBox="1">
            <a:spLocks/>
          </p:cNvSpPr>
          <p:nvPr/>
        </p:nvSpPr>
        <p:spPr bwMode="auto">
          <a:xfrm>
            <a:off x="5790344" y="6051081"/>
            <a:ext cx="2645916" cy="6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步进采集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（无旋转模糊）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98539D05-17C2-4CBF-9B31-BE28F7F1E505}"/>
              </a:ext>
            </a:extLst>
          </p:cNvPr>
          <p:cNvSpPr txBox="1">
            <a:spLocks/>
          </p:cNvSpPr>
          <p:nvPr/>
        </p:nvSpPr>
        <p:spPr bwMode="auto">
          <a:xfrm>
            <a:off x="9030704" y="6031057"/>
            <a:ext cx="2645916" cy="6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连续采集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dobe 黑体 Std R" panose="020B0400000000000000" pitchFamily="34" charset="-122"/>
                <a:ea typeface="Adobe 黑体 Std R" panose="020B0400000000000000" pitchFamily="34" charset="-122"/>
                <a:cs typeface="Times New Roman" panose="02020603050405020304" pitchFamily="18" charset="0"/>
              </a:rPr>
              <a:t>（有旋转模糊投影）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dobe 黑体 Std R" panose="020B0400000000000000" pitchFamily="34" charset="-122"/>
              <a:ea typeface="Adobe 黑体 Std R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F25103D6-1433-48D1-BCFC-C090EFA77F2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5400" y="86839"/>
            <a:ext cx="7344816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022943"/>
                </a:solidFill>
                <a:latin typeface="汉仪雅酷黑 55W" panose="020B0504020202020204" charset="-122"/>
                <a:ea typeface="汉仪雅酷黑 55W" panose="020B0504020202020204" charset="-122"/>
                <a:cs typeface="+mn-ea"/>
                <a:sym typeface="+mn-lt"/>
              </a:rPr>
              <a:t>研究背景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22943"/>
              </a:solidFill>
              <a:effectLst/>
              <a:uLnTx/>
              <a:uFillTx/>
              <a:latin typeface="汉仪雅酷黑 55W" panose="020B0504020202020204" charset="-122"/>
              <a:ea typeface="汉仪雅酷黑 55W" panose="020B0504020202020204" charset="-122"/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816C1B84-C584-4FAB-A1EE-0B2992316875}"/>
              </a:ext>
            </a:extLst>
          </p:cNvPr>
          <p:cNvSpPr/>
          <p:nvPr/>
        </p:nvSpPr>
        <p:spPr>
          <a:xfrm>
            <a:off x="515379" y="3428999"/>
            <a:ext cx="5112568" cy="3299007"/>
          </a:xfrm>
          <a:prstGeom prst="roundRect">
            <a:avLst>
              <a:gd name="adj" fmla="val 5269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9B46883-419E-40AB-8358-82CA9E1FBAD3}"/>
              </a:ext>
            </a:extLst>
          </p:cNvPr>
          <p:cNvSpPr/>
          <p:nvPr/>
        </p:nvSpPr>
        <p:spPr>
          <a:xfrm>
            <a:off x="5790343" y="3424880"/>
            <a:ext cx="5958283" cy="3299007"/>
          </a:xfrm>
          <a:prstGeom prst="roundRect">
            <a:avLst>
              <a:gd name="adj" fmla="val 5269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5B7BBC9-C312-48F6-B8B4-6B4DAE435A5D}"/>
              </a:ext>
            </a:extLst>
          </p:cNvPr>
          <p:cNvSpPr/>
          <p:nvPr/>
        </p:nvSpPr>
        <p:spPr>
          <a:xfrm>
            <a:off x="1415479" y="3450997"/>
            <a:ext cx="33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投影图像中的模糊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AC385FD-91A0-427C-9419-5BF62A4BC983}"/>
              </a:ext>
            </a:extLst>
          </p:cNvPr>
          <p:cNvSpPr/>
          <p:nvPr/>
        </p:nvSpPr>
        <p:spPr>
          <a:xfrm>
            <a:off x="7104112" y="3450997"/>
            <a:ext cx="33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重建图像中的模糊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98DCBF9-A5BD-1E69-008D-3226352F5E0F}"/>
              </a:ext>
            </a:extLst>
          </p:cNvPr>
          <p:cNvSpPr/>
          <p:nvPr/>
        </p:nvSpPr>
        <p:spPr>
          <a:xfrm>
            <a:off x="1119077" y="1998600"/>
            <a:ext cx="1267119" cy="6095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投影采集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9C8A028-75DD-893A-6133-CA99691F474E}"/>
              </a:ext>
            </a:extLst>
          </p:cNvPr>
          <p:cNvSpPr/>
          <p:nvPr/>
        </p:nvSpPr>
        <p:spPr>
          <a:xfrm>
            <a:off x="2906154" y="1633955"/>
            <a:ext cx="1267119" cy="3913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连续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投影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682FB35-CAF6-871A-D64B-F62688361F1C}"/>
              </a:ext>
            </a:extLst>
          </p:cNvPr>
          <p:cNvSpPr/>
          <p:nvPr/>
        </p:nvSpPr>
        <p:spPr>
          <a:xfrm>
            <a:off x="2906153" y="2609159"/>
            <a:ext cx="1267119" cy="39133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步进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投影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8A8BCA9-477D-0F43-B975-7F9F2FEB6984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2386196" y="1829620"/>
            <a:ext cx="519958" cy="473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73F8132-711D-D3A4-D065-6CA599422F79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2386196" y="2303400"/>
            <a:ext cx="519957" cy="501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B2EE3294-9B0A-3FBB-19A4-899FE8F2BEFD}"/>
              </a:ext>
            </a:extLst>
          </p:cNvPr>
          <p:cNvSpPr/>
          <p:nvPr/>
        </p:nvSpPr>
        <p:spPr>
          <a:xfrm>
            <a:off x="4727847" y="1634185"/>
            <a:ext cx="3583659" cy="3910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探测器采集过程中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样品持续旋转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7109B2B4-882D-F6F1-6937-F4A3CBF61E92}"/>
              </a:ext>
            </a:extLst>
          </p:cNvPr>
          <p:cNvSpPr/>
          <p:nvPr/>
        </p:nvSpPr>
        <p:spPr>
          <a:xfrm>
            <a:off x="4727847" y="2610297"/>
            <a:ext cx="3583659" cy="3910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探测器采集过程中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样品保持静止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CA31638-6E2C-7C09-3C2D-60C2087D5927}"/>
              </a:ext>
            </a:extLst>
          </p:cNvPr>
          <p:cNvCxnSpPr>
            <a:cxnSpLocks/>
            <a:stCxn id="17" idx="3"/>
            <a:endCxn id="24" idx="1"/>
          </p:cNvCxnSpPr>
          <p:nvPr/>
        </p:nvCxnSpPr>
        <p:spPr>
          <a:xfrm>
            <a:off x="4173273" y="1829620"/>
            <a:ext cx="554574" cy="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6046BBD-C4F0-058A-59E7-1F6FECD199F7}"/>
              </a:ext>
            </a:extLst>
          </p:cNvPr>
          <p:cNvCxnSpPr>
            <a:cxnSpLocks/>
            <a:stCxn id="18" idx="3"/>
            <a:endCxn id="25" idx="1"/>
          </p:cNvCxnSpPr>
          <p:nvPr/>
        </p:nvCxnSpPr>
        <p:spPr>
          <a:xfrm>
            <a:off x="4173272" y="2804824"/>
            <a:ext cx="554575" cy="1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D14C846B-A8D7-52FD-5F94-C1F61CBC389F}"/>
              </a:ext>
            </a:extLst>
          </p:cNvPr>
          <p:cNvSpPr/>
          <p:nvPr/>
        </p:nvSpPr>
        <p:spPr>
          <a:xfrm>
            <a:off x="8866080" y="1363032"/>
            <a:ext cx="2352154" cy="3910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采集时间短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(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~10min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)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3F5FDC23-3E1B-2A11-B056-CBE65C4F8CC3}"/>
              </a:ext>
            </a:extLst>
          </p:cNvPr>
          <p:cNvSpPr/>
          <p:nvPr/>
        </p:nvSpPr>
        <p:spPr>
          <a:xfrm>
            <a:off x="8866080" y="1876640"/>
            <a:ext cx="2352154" cy="3910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存在运动伪影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0CC06F5-0AA9-9589-9D38-2DC24D886DD0}"/>
              </a:ext>
            </a:extLst>
          </p:cNvPr>
          <p:cNvCxnSpPr>
            <a:cxnSpLocks/>
            <a:stCxn id="24" idx="3"/>
            <a:endCxn id="33" idx="1"/>
          </p:cNvCxnSpPr>
          <p:nvPr/>
        </p:nvCxnSpPr>
        <p:spPr>
          <a:xfrm flipV="1">
            <a:off x="8311506" y="1558582"/>
            <a:ext cx="554574" cy="271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495784A-673A-B22A-CA69-2CC78BF65FD3}"/>
              </a:ext>
            </a:extLst>
          </p:cNvPr>
          <p:cNvCxnSpPr>
            <a:cxnSpLocks/>
            <a:stCxn id="24" idx="3"/>
            <a:endCxn id="34" idx="1"/>
          </p:cNvCxnSpPr>
          <p:nvPr/>
        </p:nvCxnSpPr>
        <p:spPr>
          <a:xfrm>
            <a:off x="8311506" y="1829735"/>
            <a:ext cx="554574" cy="242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D8909E89-82A1-E2A7-3F36-E4E2FADAD519}"/>
              </a:ext>
            </a:extLst>
          </p:cNvPr>
          <p:cNvSpPr/>
          <p:nvPr/>
        </p:nvSpPr>
        <p:spPr>
          <a:xfrm>
            <a:off x="8866080" y="2363394"/>
            <a:ext cx="2352154" cy="3910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采集时间长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(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&gt;30min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)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5F924FFE-C5E1-D9FF-8C5D-6663DA933C2C}"/>
              </a:ext>
            </a:extLst>
          </p:cNvPr>
          <p:cNvSpPr/>
          <p:nvPr/>
        </p:nvSpPr>
        <p:spPr>
          <a:xfrm>
            <a:off x="8866080" y="2869908"/>
            <a:ext cx="2352154" cy="39109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图像质量高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45CC3633-BF31-60B5-56E9-4EB7A0E6E559}"/>
              </a:ext>
            </a:extLst>
          </p:cNvPr>
          <p:cNvCxnSpPr>
            <a:cxnSpLocks/>
            <a:stCxn id="25" idx="3"/>
            <a:endCxn id="41" idx="1"/>
          </p:cNvCxnSpPr>
          <p:nvPr/>
        </p:nvCxnSpPr>
        <p:spPr>
          <a:xfrm flipV="1">
            <a:off x="8311506" y="2558944"/>
            <a:ext cx="554574" cy="246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C33381A8-44DE-A856-C1AB-47FEF83D7EF2}"/>
              </a:ext>
            </a:extLst>
          </p:cNvPr>
          <p:cNvCxnSpPr>
            <a:cxnSpLocks/>
            <a:stCxn id="25" idx="3"/>
            <a:endCxn id="42" idx="1"/>
          </p:cNvCxnSpPr>
          <p:nvPr/>
        </p:nvCxnSpPr>
        <p:spPr>
          <a:xfrm>
            <a:off x="8311506" y="2805847"/>
            <a:ext cx="554574" cy="259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34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id="{B3BD58FC-4324-5F43-F1A0-C3E718695F5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95400" y="86839"/>
            <a:ext cx="7344816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022943"/>
                </a:solidFill>
                <a:latin typeface="汉仪雅酷黑 55W" panose="020B0504020202020204" charset="-122"/>
                <a:ea typeface="汉仪雅酷黑 55W" panose="020B0504020202020204" charset="-122"/>
                <a:cs typeface="+mn-ea"/>
                <a:sym typeface="+mn-lt"/>
              </a:rPr>
              <a:t>研究难点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22943"/>
              </a:solidFill>
              <a:effectLst/>
              <a:uLnTx/>
              <a:uFillTx/>
              <a:latin typeface="汉仪雅酷黑 55W" panose="020B0504020202020204" charset="-122"/>
              <a:ea typeface="汉仪雅酷黑 55W" panose="020B0504020202020204" charset="-122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E46BC5D-C76D-ABFF-B461-413B5018DFA4}"/>
              </a:ext>
            </a:extLst>
          </p:cNvPr>
          <p:cNvGrpSpPr/>
          <p:nvPr/>
        </p:nvGrpSpPr>
        <p:grpSpPr>
          <a:xfrm>
            <a:off x="8433234" y="3726454"/>
            <a:ext cx="3643593" cy="2979189"/>
            <a:chOff x="8674023" y="1205716"/>
            <a:chExt cx="3643593" cy="2979189"/>
          </a:xfrm>
        </p:grpSpPr>
        <p:graphicFrame>
          <p:nvGraphicFramePr>
            <p:cNvPr id="17" name="对象 16">
              <a:extLst>
                <a:ext uri="{FF2B5EF4-FFF2-40B4-BE49-F238E27FC236}">
                  <a16:creationId xmlns:a16="http://schemas.microsoft.com/office/drawing/2014/main" id="{02508488-9707-4D0E-A903-17C01E346C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097924"/>
                </p:ext>
              </p:extLst>
            </p:nvPr>
          </p:nvGraphicFramePr>
          <p:xfrm>
            <a:off x="8674023" y="1205716"/>
            <a:ext cx="3258000" cy="2708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Visio" r:id="rId5" imgW="4286362" imgH="3562323" progId="Visio.Drawing.15">
                    <p:embed/>
                  </p:oleObj>
                </mc:Choice>
                <mc:Fallback>
                  <p:oleObj name="Visio" r:id="rId5" imgW="4286362" imgH="3562323" progId="Visio.Drawing.15">
                    <p:embed/>
                    <p:pic>
                      <p:nvPicPr>
                        <p:cNvPr id="17" name="对象 16">
                          <a:extLst>
                            <a:ext uri="{FF2B5EF4-FFF2-40B4-BE49-F238E27FC236}">
                              <a16:creationId xmlns:a16="http://schemas.microsoft.com/office/drawing/2014/main" id="{02508488-9707-4D0E-A903-17C01E346C5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4023" y="1205716"/>
                          <a:ext cx="3258000" cy="27085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1681F96-00F9-00B9-A7CB-E2E48E18C613}"/>
                </a:ext>
              </a:extLst>
            </p:cNvPr>
            <p:cNvSpPr/>
            <p:nvPr/>
          </p:nvSpPr>
          <p:spPr>
            <a:xfrm>
              <a:off x="9447211" y="3815573"/>
              <a:ext cx="22276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dobe 黑体 Std R" panose="020B0400000000000000"/>
                  <a:cs typeface="Times New Roman" panose="02020603050405020304" pitchFamily="18" charset="0"/>
                </a:rPr>
                <a:t>CL</a:t>
              </a:r>
              <a:r>
                <a: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dobe 黑体 Std R" panose="020B0400000000000000"/>
                  <a:cs typeface="Times New Roman" panose="02020603050405020304" pitchFamily="18" charset="0"/>
                </a:rPr>
                <a:t>扫描结构</a:t>
              </a:r>
              <a:endPara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293B86-3109-A331-6E93-CE6DC288DB03}"/>
                </a:ext>
              </a:extLst>
            </p:cNvPr>
            <p:cNvSpPr/>
            <p:nvPr/>
          </p:nvSpPr>
          <p:spPr>
            <a:xfrm>
              <a:off x="9300974" y="3544958"/>
              <a:ext cx="104429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dobe 黑体 Std R" panose="020B0400000000000000"/>
                  <a:cs typeface="Times New Roman" panose="02020603050405020304" pitchFamily="18" charset="0"/>
                </a:rPr>
                <a:t>射线源</a:t>
              </a:r>
              <a:endPara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C3A3FAC-15B2-71AA-D8ED-DE42444F1A63}"/>
                </a:ext>
              </a:extLst>
            </p:cNvPr>
            <p:cNvSpPr/>
            <p:nvPr/>
          </p:nvSpPr>
          <p:spPr>
            <a:xfrm>
              <a:off x="11273318" y="1544755"/>
              <a:ext cx="104429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dirty="0">
                  <a:solidFill>
                    <a:srgbClr val="002060"/>
                  </a:solidFill>
                  <a:latin typeface="Times New Roman" panose="02020603050405020304" pitchFamily="18" charset="0"/>
                  <a:ea typeface="Adobe 黑体 Std R" panose="020B0400000000000000"/>
                  <a:cs typeface="Times New Roman" panose="02020603050405020304" pitchFamily="18" charset="0"/>
                </a:rPr>
                <a:t>探测器</a:t>
              </a:r>
              <a:endPara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8EC4737A-E680-8883-EF0B-49B89A763D8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r="12416"/>
          <a:stretch/>
        </p:blipFill>
        <p:spPr bwMode="auto">
          <a:xfrm>
            <a:off x="8778624" y="1132317"/>
            <a:ext cx="2952814" cy="199923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FDAD2911-11C3-5F99-09AB-D53AB137E704}"/>
              </a:ext>
            </a:extLst>
          </p:cNvPr>
          <p:cNvSpPr/>
          <p:nvPr/>
        </p:nvSpPr>
        <p:spPr>
          <a:xfrm>
            <a:off x="9270451" y="3202196"/>
            <a:ext cx="1969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rgbClr val="022943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CL</a:t>
            </a: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022943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设备</a:t>
            </a:r>
            <a:endParaRPr kumimoji="0" lang="en-US" altLang="zh-CN" i="0" u="none" strike="noStrike" kern="1200" cap="none" spc="0" normalizeH="0" baseline="0" noProof="0" dirty="0">
              <a:ln>
                <a:noFill/>
              </a:ln>
              <a:solidFill>
                <a:srgbClr val="022943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39D5087-C1B3-4346-BC08-8DE33A27A5D8}"/>
              </a:ext>
            </a:extLst>
          </p:cNvPr>
          <p:cNvSpPr/>
          <p:nvPr/>
        </p:nvSpPr>
        <p:spPr>
          <a:xfrm>
            <a:off x="520534" y="940501"/>
            <a:ext cx="8404327" cy="406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模糊成因复杂：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CL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的旋转运动模糊是样本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每一层结构的旋转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+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平移叠加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，而非传统问题中单层图像的旋转叠加。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没有参考方法：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现有方法基本都是针对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相机、医学设备、科学天文系统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及其它成像系统在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物体直线运动、抖动、失焦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等因素下的模糊而设计的，均与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X</a:t>
            </a:r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射线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透射成像模式有很大差距。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A5219F-729D-65F2-A039-8103FE5E4840}"/>
              </a:ext>
            </a:extLst>
          </p:cNvPr>
          <p:cNvSpPr txBox="1"/>
          <p:nvPr/>
        </p:nvSpPr>
        <p:spPr>
          <a:xfrm>
            <a:off x="520534" y="5196299"/>
            <a:ext cx="825809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数据集制作成本高：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需要真实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CL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设备分别在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步进和连续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模式下扫描不同样品，时间成本和经济成本较高。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8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6">
            <a:extLst>
              <a:ext uri="{FF2B5EF4-FFF2-40B4-BE49-F238E27FC236}">
                <a16:creationId xmlns:a16="http://schemas.microsoft.com/office/drawing/2014/main" id="{F25103D6-1433-48D1-BCFC-C090EFA77F2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95400" y="86839"/>
            <a:ext cx="7344816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022943"/>
                </a:solidFill>
                <a:latin typeface="汉仪雅酷黑 55W" panose="020B0504020202020204" charset="-122"/>
                <a:ea typeface="汉仪雅酷黑 55W" panose="020B0504020202020204" charset="-122"/>
                <a:cs typeface="+mn-ea"/>
                <a:sym typeface="+mn-lt"/>
              </a:rPr>
              <a:t>解决方案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22943"/>
              </a:solidFill>
              <a:effectLst/>
              <a:uLnTx/>
              <a:uFillTx/>
              <a:latin typeface="汉仪雅酷黑 55W" panose="020B0504020202020204" charset="-122"/>
              <a:ea typeface="汉仪雅酷黑 55W" panose="020B0504020202020204" charset="-122"/>
              <a:cs typeface="+mn-ea"/>
              <a:sym typeface="+mn-lt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61581881-0042-4DFB-8777-CA16354D5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600769"/>
              </p:ext>
            </p:extLst>
          </p:nvPr>
        </p:nvGraphicFramePr>
        <p:xfrm>
          <a:off x="832695" y="2147416"/>
          <a:ext cx="3535113" cy="318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5" imgW="6762967" imgH="6105658" progId="Visio.Drawing.15">
                  <p:embed/>
                </p:oleObj>
              </mc:Choice>
              <mc:Fallback>
                <p:oleObj name="Visio" r:id="rId5" imgW="6762967" imgH="6105658" progId="Visio.Drawing.15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61581881-0042-4DFB-8777-CA16354D5F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95" y="2147416"/>
                        <a:ext cx="3535113" cy="31846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A004DFE9-5E1A-4485-96D1-89D3ECC6E8A7}"/>
              </a:ext>
            </a:extLst>
          </p:cNvPr>
          <p:cNvSpPr/>
          <p:nvPr/>
        </p:nvSpPr>
        <p:spPr>
          <a:xfrm>
            <a:off x="4599155" y="3680134"/>
            <a:ext cx="7431741" cy="1217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基于深度学习的去模糊方法：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深度学习模型强大的拟合能力为解决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CL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的运动模糊问题提供了基础。可以根据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CL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投影特点设计一种新的专用于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CL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投影的运动模糊校正网络。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20B464D-1A57-47FE-BAE1-B173706C5E12}"/>
              </a:ext>
            </a:extLst>
          </p:cNvPr>
          <p:cNvSpPr/>
          <p:nvPr/>
        </p:nvSpPr>
        <p:spPr>
          <a:xfrm>
            <a:off x="587388" y="882681"/>
            <a:ext cx="6691953" cy="1217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CL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投影隐含物理信息：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扫描角度均匀连续分布，相邻投影之间存在运动模糊出现的位置和模式信息。但传统算法难以捕捉和利用。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877B590-E006-C98D-1AF7-BACF1578F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1033" y="1114301"/>
            <a:ext cx="4463579" cy="241240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7F0F88A-2F20-91BE-75BA-5339D690BE5A}"/>
              </a:ext>
            </a:extLst>
          </p:cNvPr>
          <p:cNvSpPr/>
          <p:nvPr/>
        </p:nvSpPr>
        <p:spPr>
          <a:xfrm>
            <a:off x="587388" y="5527808"/>
            <a:ext cx="6458870" cy="83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仿真数据集生成算法：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CL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设备随机参数扫描算法、数字模体随机生成算法、运动模糊仿真、数据增强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1FD043A-39AF-A823-2311-7F0E3116FB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1502" y="5073082"/>
            <a:ext cx="3007366" cy="17426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970B72-0897-26F6-4CD4-E12BABD5DDF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" b="15423"/>
          <a:stretch/>
        </p:blipFill>
        <p:spPr>
          <a:xfrm>
            <a:off x="7093645" y="5028530"/>
            <a:ext cx="1690469" cy="16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1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A6B21-18BC-EAB6-6530-2690ACC4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6">
            <a:extLst>
              <a:ext uri="{FF2B5EF4-FFF2-40B4-BE49-F238E27FC236}">
                <a16:creationId xmlns:a16="http://schemas.microsoft.com/office/drawing/2014/main" id="{4600E768-2535-5AA1-084F-0BE0B39BB5C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5400" y="86839"/>
            <a:ext cx="7344816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022943"/>
                </a:solidFill>
                <a:latin typeface="汉仪雅酷黑 55W" panose="020B0504020202020204" charset="-122"/>
                <a:ea typeface="汉仪雅酷黑 55W" panose="020B0504020202020204" charset="-122"/>
                <a:cs typeface="+mn-ea"/>
                <a:sym typeface="+mn-lt"/>
              </a:rPr>
              <a:t>方法验证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22943"/>
              </a:solidFill>
              <a:effectLst/>
              <a:uLnTx/>
              <a:uFillTx/>
              <a:latin typeface="汉仪雅酷黑 55W" panose="020B0504020202020204" charset="-122"/>
              <a:ea typeface="汉仪雅酷黑 55W" panose="020B0504020202020204" charset="-122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EFA22D7-7597-E47A-4263-75D20A308D3A}"/>
              </a:ext>
            </a:extLst>
          </p:cNvPr>
          <p:cNvSpPr/>
          <p:nvPr/>
        </p:nvSpPr>
        <p:spPr>
          <a:xfrm>
            <a:off x="6451011" y="6412462"/>
            <a:ext cx="1368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无运动伪影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AC23027-2D62-D442-3551-FD45EA99464C}"/>
              </a:ext>
            </a:extLst>
          </p:cNvPr>
          <p:cNvSpPr/>
          <p:nvPr/>
        </p:nvSpPr>
        <p:spPr>
          <a:xfrm>
            <a:off x="8259576" y="6392516"/>
            <a:ext cx="1368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22943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连续模式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22943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FCE537D-D851-E96B-EB62-B3FDE82C4076}"/>
              </a:ext>
            </a:extLst>
          </p:cNvPr>
          <p:cNvSpPr/>
          <p:nvPr/>
        </p:nvSpPr>
        <p:spPr>
          <a:xfrm>
            <a:off x="9887477" y="6392516"/>
            <a:ext cx="1728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伪影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校正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940A55-FE83-B688-5576-089F95F535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272" b="1322"/>
          <a:stretch/>
        </p:blipFill>
        <p:spPr>
          <a:xfrm>
            <a:off x="6271635" y="927120"/>
            <a:ext cx="5344037" cy="14515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77F164-042F-A6DE-49CA-326D074D72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114"/>
          <a:stretch/>
        </p:blipFill>
        <p:spPr>
          <a:xfrm>
            <a:off x="6271634" y="2398642"/>
            <a:ext cx="5344037" cy="12757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B9AA54A-93E1-472B-15E5-3C217E8DD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634" y="3694321"/>
            <a:ext cx="5344037" cy="127572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2992583-8257-9D2E-1AFB-D055D3711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635" y="4990000"/>
            <a:ext cx="5344036" cy="140250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24E293AC-7F58-41A9-8AEC-ED2C3B6A1973}"/>
              </a:ext>
            </a:extLst>
          </p:cNvPr>
          <p:cNvSpPr/>
          <p:nvPr/>
        </p:nvSpPr>
        <p:spPr>
          <a:xfrm>
            <a:off x="9963149" y="907165"/>
            <a:ext cx="1728192" cy="548534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67F41AC5-E354-4071-EF62-89F6873C19B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0000"/>
          <a:stretch/>
        </p:blipFill>
        <p:spPr>
          <a:xfrm>
            <a:off x="921042" y="2406019"/>
            <a:ext cx="3409682" cy="212039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9B1521E-2454-C865-FD69-75E1269833F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0000"/>
          <a:stretch/>
        </p:blipFill>
        <p:spPr>
          <a:xfrm>
            <a:off x="921042" y="4583333"/>
            <a:ext cx="3409682" cy="2120399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7589AE98-60AA-5179-DC21-9A83696E6262}"/>
              </a:ext>
            </a:extLst>
          </p:cNvPr>
          <p:cNvSpPr/>
          <p:nvPr/>
        </p:nvSpPr>
        <p:spPr>
          <a:xfrm>
            <a:off x="5413021" y="1391282"/>
            <a:ext cx="820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22943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PCB 1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61F4F0B-420D-5084-538E-3863833AE84A}"/>
              </a:ext>
            </a:extLst>
          </p:cNvPr>
          <p:cNvSpPr/>
          <p:nvPr/>
        </p:nvSpPr>
        <p:spPr>
          <a:xfrm>
            <a:off x="5413020" y="2867227"/>
            <a:ext cx="820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22943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PCB 2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257CB27-F679-0D95-FF77-95E1DEA53EE2}"/>
              </a:ext>
            </a:extLst>
          </p:cNvPr>
          <p:cNvSpPr/>
          <p:nvPr/>
        </p:nvSpPr>
        <p:spPr>
          <a:xfrm>
            <a:off x="5412752" y="4162906"/>
            <a:ext cx="820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22943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PCB 3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497205A-840E-1EA8-99D6-25AE50DAC312}"/>
              </a:ext>
            </a:extLst>
          </p:cNvPr>
          <p:cNvSpPr/>
          <p:nvPr/>
        </p:nvSpPr>
        <p:spPr>
          <a:xfrm>
            <a:off x="5412752" y="5521976"/>
            <a:ext cx="8207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22943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PCB 4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A9AA33D-C61B-FA36-BA5F-801C56602666}"/>
              </a:ext>
            </a:extLst>
          </p:cNvPr>
          <p:cNvSpPr/>
          <p:nvPr/>
        </p:nvSpPr>
        <p:spPr>
          <a:xfrm>
            <a:off x="576328" y="927119"/>
            <a:ext cx="4233797" cy="1217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22943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使用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真实的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CL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扫描数据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22943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来评估网络性能，数据包括四种不同类型的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22943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PCB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22943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模体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2943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4824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id="{C3B8E773-A76E-4875-94E1-12E31D08CB8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5400" y="86839"/>
            <a:ext cx="7344816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srgbClr val="022943"/>
                </a:solidFill>
                <a:latin typeface="汉仪雅酷黑 55W" panose="020B0504020202020204" charset="-122"/>
                <a:ea typeface="汉仪雅酷黑 55W" panose="020B0504020202020204" charset="-122"/>
                <a:cs typeface="+mn-ea"/>
                <a:sym typeface="+mn-lt"/>
              </a:rPr>
              <a:t>总结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22943"/>
              </a:solidFill>
              <a:effectLst/>
              <a:uLnTx/>
              <a:uFillTx/>
              <a:latin typeface="汉仪雅酷黑 55W" panose="020B0504020202020204" charset="-122"/>
              <a:ea typeface="汉仪雅酷黑 55W" panose="020B0504020202020204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431238D-FC12-4341-9BF3-2CBB21262705}"/>
              </a:ext>
            </a:extLst>
          </p:cNvPr>
          <p:cNvSpPr/>
          <p:nvPr/>
        </p:nvSpPr>
        <p:spPr>
          <a:xfrm>
            <a:off x="593824" y="989886"/>
            <a:ext cx="11004351" cy="5367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25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当前工作的优势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25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首次解决了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CL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运动模糊校正的问题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25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引入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CL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投影的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物理信息极大提升了模型的去模糊效果和泛化能力。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25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设计完备的仿真数据集生成算法，保证模型在真实数据上依旧有良好表现。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25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工作的不足之处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25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数据集全部仿照电路板生成，类型单一。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全卷积网络收敛</a:t>
            </a:r>
            <a:r>
              <a:rPr lang="zh-CN" alt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、推理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速度快，已验证其效果仍</a:t>
            </a:r>
            <a:r>
              <a:rPr lang="zh-CN" alt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不及</a:t>
            </a:r>
            <a:r>
              <a:rPr lang="en-US" altLang="zh-C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T</a:t>
            </a:r>
            <a:r>
              <a:rPr kumimoji="0" lang="en-US" altLang="zh-CN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ransformer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等结构。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25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2400" b="1" kern="100" dirty="0">
                <a:solidFill>
                  <a:srgbClr val="00B0F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下一步计划</a:t>
            </a:r>
            <a:endParaRPr lang="en-US" altLang="zh-CN" sz="2400" b="1" kern="100" dirty="0">
              <a:solidFill>
                <a:srgbClr val="00B0F0"/>
              </a:solidFill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25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基于</a:t>
            </a:r>
            <a:r>
              <a:rPr lang="en-US" altLang="zh-C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T</a:t>
            </a:r>
            <a:r>
              <a:rPr kumimoji="0" lang="en-US" altLang="zh-CN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ransformer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模块重新搭建网络主干，但训练需要更多的计算资源。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25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/>
                <a:cs typeface="Times New Roman" panose="02020603050405020304" pitchFamily="18" charset="0"/>
              </a:rPr>
              <a:t>生成更多种类的数字模体供网络训练，扩展网络适用范围。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dobe 黑体 Std R" panose="020B040000000000000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9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D436B784-2349-4CD3-BBBC-1C74AAE6E057}"/>
              </a:ext>
            </a:extLst>
          </p:cNvPr>
          <p:cNvSpPr txBox="1">
            <a:spLocks/>
          </p:cNvSpPr>
          <p:nvPr/>
        </p:nvSpPr>
        <p:spPr>
          <a:xfrm>
            <a:off x="1185862" y="1770581"/>
            <a:ext cx="9820275" cy="1163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spc="800" dirty="0">
                <a:solidFill>
                  <a:schemeClr val="tx2"/>
                </a:solidFill>
                <a:latin typeface="黑体" panose="02010609060101010101" pitchFamily="49" charset="-122"/>
                <a:ea typeface="汉仪雅酷黑 55W" panose="020B0504020202020204"/>
              </a:rPr>
              <a:t>恳请各位老师同学批评指正！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C6A8F3A-B4A5-DCAB-2218-C95BC64D7C71}"/>
              </a:ext>
            </a:extLst>
          </p:cNvPr>
          <p:cNvSpPr/>
          <p:nvPr/>
        </p:nvSpPr>
        <p:spPr>
          <a:xfrm>
            <a:off x="2796126" y="4002829"/>
            <a:ext cx="6599748" cy="2126803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汉仪雅酷黑 55W" panose="020B0504020202020204" charset="-122"/>
                <a:cs typeface="+mn-ea"/>
                <a:sym typeface="+mn-lt"/>
              </a:rPr>
              <a:t>核技术应用研究中心 成像工程组</a:t>
            </a:r>
            <a:endParaRPr lang="en-US" altLang="zh-CN" sz="2800" b="1" dirty="0">
              <a:solidFill>
                <a:schemeClr val="tx1"/>
              </a:solidFill>
              <a:latin typeface="Calibri"/>
              <a:ea typeface="汉仪雅酷黑 55W" panose="020B0504020202020204" charset="-122"/>
              <a:cs typeface="+mn-ea"/>
              <a:sym typeface="+mn-lt"/>
            </a:endParaRPr>
          </a:p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Calibri"/>
                <a:ea typeface="汉仪雅酷黑 55W" panose="020B0504020202020204" charset="-122"/>
                <a:cs typeface="+mn-ea"/>
                <a:sym typeface="+mn-lt"/>
              </a:rPr>
              <a:t>汇  报  人：贾  统 </a:t>
            </a:r>
            <a:endParaRPr lang="en-US" altLang="zh-CN" sz="2800" b="1" dirty="0">
              <a:solidFill>
                <a:schemeClr val="tx1"/>
              </a:solidFill>
              <a:latin typeface="Calibri"/>
              <a:ea typeface="汉仪雅酷黑 55W" panose="020B0504020202020204" charset="-122"/>
              <a:cs typeface="+mn-ea"/>
              <a:sym typeface="+mn-lt"/>
            </a:endParaRPr>
          </a:p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Calibri"/>
                <a:ea typeface="汉仪雅酷黑 55W" panose="020B0504020202020204" charset="-122"/>
                <a:cs typeface="+mn-ea"/>
                <a:sym typeface="+mn-lt"/>
              </a:rPr>
              <a:t>jiatong@ihep.ac.cn</a:t>
            </a:r>
          </a:p>
        </p:txBody>
      </p:sp>
    </p:spTree>
    <p:extLst>
      <p:ext uri="{BB962C8B-B14F-4D97-AF65-F5344CB8AC3E}">
        <p14:creationId xmlns:p14="http://schemas.microsoft.com/office/powerpoint/2010/main" val="347052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547</Words>
  <Application>Microsoft Office PowerPoint</Application>
  <PresentationFormat>宽屏</PresentationFormat>
  <Paragraphs>68</Paragraphs>
  <Slides>7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Adobe 黑体 Std R</vt:lpstr>
      <vt:lpstr>等线</vt:lpstr>
      <vt:lpstr>汉仪雅酷黑 55W</vt:lpstr>
      <vt:lpstr>黑体</vt:lpstr>
      <vt:lpstr>宋体</vt:lpstr>
      <vt:lpstr>Arial</vt:lpstr>
      <vt:lpstr>Calibri</vt:lpstr>
      <vt:lpstr>Times New Roman</vt:lpstr>
      <vt:lpstr>Wingdings</vt:lpstr>
      <vt:lpstr>Office 主题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 J</dc:creator>
  <cp:lastModifiedBy>J T</cp:lastModifiedBy>
  <cp:revision>22</cp:revision>
  <dcterms:created xsi:type="dcterms:W3CDTF">2024-10-15T12:18:28Z</dcterms:created>
  <dcterms:modified xsi:type="dcterms:W3CDTF">2024-10-16T00:34:17Z</dcterms:modified>
</cp:coreProperties>
</file>