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2" r:id="rId4"/>
    <p:sldId id="310" r:id="rId5"/>
    <p:sldId id="277" r:id="rId6"/>
    <p:sldId id="311" r:id="rId7"/>
    <p:sldId id="312" r:id="rId8"/>
    <p:sldId id="313" r:id="rId9"/>
    <p:sldId id="29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17F764-2501-4E62-9159-4CAA618CDBA3}">
          <p14:sldIdLst>
            <p14:sldId id="256"/>
            <p14:sldId id="258"/>
            <p14:sldId id="272"/>
            <p14:sldId id="310"/>
            <p14:sldId id="277"/>
            <p14:sldId id="311"/>
            <p14:sldId id="312"/>
            <p14:sldId id="313"/>
          </p14:sldIdLst>
        </p14:section>
        <p14:section name="无标题节" id="{13B65C76-D7E6-4935-AD72-F029A0C88547}">
          <p14:sldIdLst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 ye-peng" initials="yyp" lastIdx="1" clrIdx="0">
    <p:extLst>
      <p:ext uri="{19B8F6BF-5375-455C-9EA6-DF929625EA0E}">
        <p15:presenceInfo xmlns:p15="http://schemas.microsoft.com/office/powerpoint/2012/main" userId="56d1dfb2688740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8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5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C8D07-2810-45C8-8144-59381FFE4CA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C786F-BB76-434D-964F-EA60DAC708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90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C786F-BB76-434D-964F-EA60DAC7087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14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748F9-0013-450B-ADEE-1BE29ABBF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B63EB9-EB90-4722-AE30-3A4261444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1E5854-F082-4CD5-984F-9841D553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C226-E89F-48C8-8894-88275EB7ED6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CBD730-06B8-4B65-8456-E689893E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74337F-6ADD-4784-99E5-5574288A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5B16-7DE2-4CFA-A912-B11827E02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45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ABC586-271D-4943-A50E-526E709D7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C581A7-4A95-439C-B709-E67B7E5C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CC1D5C-92CC-4BB9-A8E1-5C456A45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C226-E89F-48C8-8894-88275EB7ED6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D054EF-F836-4F48-ACC2-50A9C82B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1D65F2-EB28-4F31-AEE4-A37C948A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5B16-7DE2-4CFA-A912-B11827E02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14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3A00D19-0DF6-4146-B338-09C662868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611D01-E235-4813-9C74-255EF5F25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5F73B4-A57C-4634-BE7B-971BDD105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C226-E89F-48C8-8894-88275EB7ED6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47A058-AB4E-4968-8B40-BAA2C16A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544698-41FA-461D-B142-14B31605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5B16-7DE2-4CFA-A912-B11827E02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54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2F527F-479C-4A6C-AF7F-35CDF345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134C20-7534-48C6-B52A-C2A78612A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E790C9-A376-467E-85B7-08DB5868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C226-E89F-48C8-8894-88275EB7ED6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2E84F-B722-4CA4-B219-5B8A10A50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C37D3F-0832-40FC-8C31-F1BDBE2D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5B16-7DE2-4CFA-A912-B11827E02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37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359C06-E114-4323-9425-D885A6C1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077E81-051F-4212-93CB-369F411AF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C6F8D1-A944-4E0F-8AE1-B07E4CA8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C226-E89F-48C8-8894-88275EB7ED6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8269E7-B879-48E3-9611-49329803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0E2DD0-10DC-43D9-A1DB-F0FD2894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5B16-7DE2-4CFA-A912-B11827E02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96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D0CDEC-E364-4440-8D49-9A165A283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6622CB-8252-4D69-A557-85F462119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E94CEE-4E0F-4F8F-973E-04F6A385D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FD8C3F-2CB5-4551-9BDC-4992A71D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C226-E89F-48C8-8894-88275EB7ED6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F11AC-EEC4-424D-8A41-6ED796D9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030FAC-9465-499C-AEDA-C8922AC4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5B16-7DE2-4CFA-A912-B11827E02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35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102724-9CBD-4C82-9359-C68865EB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F41CEA-F048-43DA-A545-DA2AF98E3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F2917F-F467-4C37-9522-E5B6C2CBD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2A31866-4CE5-48D8-9F76-CF2342B9A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5047ABF-37DF-4D75-ABFF-8D0EE1669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6EF4B08-B147-40F5-801D-1CEA611F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C226-E89F-48C8-8894-88275EB7ED6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7F3C89-6728-428A-871A-DF7AE56E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C777AB4-C40E-4575-BF78-00CC4F2F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5B16-7DE2-4CFA-A912-B11827E02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0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E99B0-1365-403C-A273-D3EB2CB1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1FDD4B1-71E5-4FB2-B042-5AEF5645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C226-E89F-48C8-8894-88275EB7ED6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CBFA357-19CF-418F-9FEC-398DFA9E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879046-3B14-4BA7-AAC7-C92201CE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5B16-7DE2-4CFA-A912-B11827E02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06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E5D979C-4962-4D46-98A2-B776F4637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C226-E89F-48C8-8894-88275EB7ED6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BC53B00-FC00-4503-B68B-837F59F3C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A3A1A7-D21A-4830-BE4B-6B9BAE60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5B16-7DE2-4CFA-A912-B11827E02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67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C7148A-CECA-494D-83C8-FAD7735C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2970C7-C598-4A98-B22A-C1B2D1B2D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48365A-19FB-4F5F-923A-9505EE0E5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87B687-2154-4F7B-8AA3-EE576A50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C226-E89F-48C8-8894-88275EB7ED6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5ADA4A-BB6D-467A-9AEC-5B867B03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B2112F-7448-479B-8AA2-CC31CD58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5B16-7DE2-4CFA-A912-B11827E02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23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24E208-4FA4-42F4-9FFB-C22CC5A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928EA07-6BA7-4C93-A924-EDDCC98F6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9DC701-0BAB-4EC9-A310-33C53D31D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BAEC2B-940C-4A20-947B-CB120B74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C226-E89F-48C8-8894-88275EB7ED6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948384-C66C-4AB9-8D6D-86AE09D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453089-49D9-4C25-8489-D0D6B9BE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5B16-7DE2-4CFA-A912-B11827E02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15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693E957-7BBA-478B-BC94-1CFE30B6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229F57-CC9D-42CB-AD47-90527AAB2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9A72FE-8D9B-47D7-8D49-283ECD3F1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C226-E89F-48C8-8894-88275EB7ED69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03BEAD-48CF-4807-9DC3-0AF9DC03D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14C24A-5CFF-4AFF-9C08-478E1B397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45B16-7DE2-4CFA-A912-B11827E02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49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山上的风景&#10;&#10;描述已自动生成">
            <a:extLst>
              <a:ext uri="{FF2B5EF4-FFF2-40B4-BE49-F238E27FC236}">
                <a16:creationId xmlns:a16="http://schemas.microsoft.com/office/drawing/2014/main" id="{7FD02B83-7154-4EC1-A070-1E4B398859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" b="9178"/>
          <a:stretch/>
        </p:blipFill>
        <p:spPr>
          <a:xfrm>
            <a:off x="0" y="4194628"/>
            <a:ext cx="12192000" cy="2663371"/>
          </a:xfrm>
          <a:custGeom>
            <a:avLst/>
            <a:gdLst>
              <a:gd name="connsiteX0" fmla="*/ 0 w 12192000"/>
              <a:gd name="connsiteY0" fmla="*/ 0 h 2655434"/>
              <a:gd name="connsiteX1" fmla="*/ 2047 w 12192000"/>
              <a:gd name="connsiteY1" fmla="*/ 5014 h 2655434"/>
              <a:gd name="connsiteX2" fmla="*/ 111958 w 12192000"/>
              <a:gd name="connsiteY2" fmla="*/ 105714 h 2655434"/>
              <a:gd name="connsiteX3" fmla="*/ 175458 w 12192000"/>
              <a:gd name="connsiteY3" fmla="*/ 159975 h 2655434"/>
              <a:gd name="connsiteX4" fmla="*/ 708858 w 12192000"/>
              <a:gd name="connsiteY4" fmla="*/ 566724 h 2655434"/>
              <a:gd name="connsiteX5" fmla="*/ 1153358 w 12192000"/>
              <a:gd name="connsiteY5" fmla="*/ 848916 h 2655434"/>
              <a:gd name="connsiteX6" fmla="*/ 1248608 w 12192000"/>
              <a:gd name="connsiteY6" fmla="*/ 903594 h 2655434"/>
              <a:gd name="connsiteX7" fmla="*/ 1921708 w 12192000"/>
              <a:gd name="connsiteY7" fmla="*/ 1241935 h 2655434"/>
              <a:gd name="connsiteX8" fmla="*/ 2149613 w 12192000"/>
              <a:gd name="connsiteY8" fmla="*/ 1342892 h 2655434"/>
              <a:gd name="connsiteX9" fmla="*/ 2378213 w 12192000"/>
              <a:gd name="connsiteY9" fmla="*/ 1429451 h 2655434"/>
              <a:gd name="connsiteX10" fmla="*/ 2823974 w 12192000"/>
              <a:gd name="connsiteY10" fmla="*/ 1581130 h 2655434"/>
              <a:gd name="connsiteX11" fmla="*/ 3052574 w 12192000"/>
              <a:gd name="connsiteY11" fmla="*/ 1646884 h 2655434"/>
              <a:gd name="connsiteX12" fmla="*/ 3274258 w 12192000"/>
              <a:gd name="connsiteY12" fmla="*/ 1699375 h 2655434"/>
              <a:gd name="connsiteX13" fmla="*/ 4379158 w 12192000"/>
              <a:gd name="connsiteY13" fmla="*/ 1898076 h 2655434"/>
              <a:gd name="connsiteX14" fmla="*/ 5757109 w 12192000"/>
              <a:gd name="connsiteY14" fmla="*/ 1962737 h 2655434"/>
              <a:gd name="connsiteX15" fmla="*/ 6817558 w 12192000"/>
              <a:gd name="connsiteY15" fmla="*/ 1933619 h 2655434"/>
              <a:gd name="connsiteX16" fmla="*/ 8462208 w 12192000"/>
              <a:gd name="connsiteY16" fmla="*/ 1711144 h 2655434"/>
              <a:gd name="connsiteX17" fmla="*/ 8970208 w 12192000"/>
              <a:gd name="connsiteY17" fmla="*/ 1607669 h 2655434"/>
              <a:gd name="connsiteX18" fmla="*/ 9935408 w 12192000"/>
              <a:gd name="connsiteY18" fmla="*/ 1367783 h 2655434"/>
              <a:gd name="connsiteX19" fmla="*/ 10208458 w 12192000"/>
              <a:gd name="connsiteY19" fmla="*/ 1290340 h 2655434"/>
              <a:gd name="connsiteX20" fmla="*/ 10475158 w 12192000"/>
              <a:gd name="connsiteY20" fmla="*/ 1212897 h 2655434"/>
              <a:gd name="connsiteX21" fmla="*/ 11036730 w 12192000"/>
              <a:gd name="connsiteY21" fmla="*/ 1037646 h 2655434"/>
              <a:gd name="connsiteX22" fmla="*/ 11474880 w 12192000"/>
              <a:gd name="connsiteY22" fmla="*/ 883083 h 2655434"/>
              <a:gd name="connsiteX23" fmla="*/ 11954708 w 12192000"/>
              <a:gd name="connsiteY23" fmla="*/ 687999 h 2655434"/>
              <a:gd name="connsiteX24" fmla="*/ 12180309 w 12192000"/>
              <a:gd name="connsiteY24" fmla="*/ 601325 h 2655434"/>
              <a:gd name="connsiteX25" fmla="*/ 12187278 w 12192000"/>
              <a:gd name="connsiteY25" fmla="*/ 597630 h 2655434"/>
              <a:gd name="connsiteX26" fmla="*/ 12192000 w 12192000"/>
              <a:gd name="connsiteY26" fmla="*/ 588930 h 2655434"/>
              <a:gd name="connsiteX27" fmla="*/ 12192000 w 12192000"/>
              <a:gd name="connsiteY27" fmla="*/ 2655434 h 2655434"/>
              <a:gd name="connsiteX28" fmla="*/ 0 w 12192000"/>
              <a:gd name="connsiteY28" fmla="*/ 2655434 h 26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2000" h="2655434">
                <a:moveTo>
                  <a:pt x="0" y="0"/>
                </a:moveTo>
                <a:lnTo>
                  <a:pt x="2047" y="5014"/>
                </a:lnTo>
                <a:cubicBezTo>
                  <a:pt x="18327" y="28611"/>
                  <a:pt x="50077" y="55095"/>
                  <a:pt x="111958" y="105714"/>
                </a:cubicBezTo>
                <a:cubicBezTo>
                  <a:pt x="143391" y="131427"/>
                  <a:pt x="171966" y="155844"/>
                  <a:pt x="175458" y="159975"/>
                </a:cubicBezTo>
                <a:cubicBezTo>
                  <a:pt x="199655" y="188588"/>
                  <a:pt x="568403" y="469782"/>
                  <a:pt x="708858" y="566724"/>
                </a:cubicBezTo>
                <a:cubicBezTo>
                  <a:pt x="859670" y="670815"/>
                  <a:pt x="1098741" y="822590"/>
                  <a:pt x="1153358" y="848916"/>
                </a:cubicBezTo>
                <a:cubicBezTo>
                  <a:pt x="1163835" y="853967"/>
                  <a:pt x="1206698" y="878571"/>
                  <a:pt x="1248608" y="903594"/>
                </a:cubicBezTo>
                <a:cubicBezTo>
                  <a:pt x="1371332" y="976867"/>
                  <a:pt x="1756548" y="1170500"/>
                  <a:pt x="1921708" y="1241935"/>
                </a:cubicBezTo>
                <a:cubicBezTo>
                  <a:pt x="2005528" y="1278190"/>
                  <a:pt x="2108085" y="1323620"/>
                  <a:pt x="2149613" y="1342892"/>
                </a:cubicBezTo>
                <a:cubicBezTo>
                  <a:pt x="2191141" y="1362164"/>
                  <a:pt x="2294011" y="1401116"/>
                  <a:pt x="2378213" y="1429451"/>
                </a:cubicBezTo>
                <a:cubicBezTo>
                  <a:pt x="2571995" y="1494662"/>
                  <a:pt x="2679488" y="1531238"/>
                  <a:pt x="2823974" y="1581130"/>
                </a:cubicBezTo>
                <a:cubicBezTo>
                  <a:pt x="2887150" y="1602945"/>
                  <a:pt x="2990021" y="1632533"/>
                  <a:pt x="3052574" y="1646884"/>
                </a:cubicBezTo>
                <a:cubicBezTo>
                  <a:pt x="3115128" y="1661234"/>
                  <a:pt x="3214886" y="1684855"/>
                  <a:pt x="3274258" y="1699375"/>
                </a:cubicBezTo>
                <a:cubicBezTo>
                  <a:pt x="3589066" y="1776363"/>
                  <a:pt x="4052784" y="1859756"/>
                  <a:pt x="4379158" y="1898076"/>
                </a:cubicBezTo>
                <a:cubicBezTo>
                  <a:pt x="4888825" y="1957918"/>
                  <a:pt x="4997043" y="1962996"/>
                  <a:pt x="5757109" y="1962737"/>
                </a:cubicBezTo>
                <a:cubicBezTo>
                  <a:pt x="6412621" y="1962514"/>
                  <a:pt x="6529359" y="1959309"/>
                  <a:pt x="6817558" y="1933619"/>
                </a:cubicBezTo>
                <a:cubicBezTo>
                  <a:pt x="7432532" y="1878800"/>
                  <a:pt x="8030355" y="1797932"/>
                  <a:pt x="8462208" y="1711144"/>
                </a:cubicBezTo>
                <a:cubicBezTo>
                  <a:pt x="8687010" y="1665967"/>
                  <a:pt x="8859788" y="1630773"/>
                  <a:pt x="8970208" y="1607669"/>
                </a:cubicBezTo>
                <a:cubicBezTo>
                  <a:pt x="9102159" y="1580061"/>
                  <a:pt x="9824209" y="1400605"/>
                  <a:pt x="9935408" y="1367783"/>
                </a:cubicBezTo>
                <a:cubicBezTo>
                  <a:pt x="9970333" y="1357474"/>
                  <a:pt x="10093205" y="1322625"/>
                  <a:pt x="10208458" y="1290340"/>
                </a:cubicBezTo>
                <a:cubicBezTo>
                  <a:pt x="10323711" y="1258055"/>
                  <a:pt x="10443726" y="1223205"/>
                  <a:pt x="10475158" y="1212897"/>
                </a:cubicBezTo>
                <a:cubicBezTo>
                  <a:pt x="10608131" y="1169289"/>
                  <a:pt x="10802062" y="1108769"/>
                  <a:pt x="11036730" y="1037646"/>
                </a:cubicBezTo>
                <a:cubicBezTo>
                  <a:pt x="11174463" y="995901"/>
                  <a:pt x="11371630" y="926348"/>
                  <a:pt x="11474880" y="883083"/>
                </a:cubicBezTo>
                <a:cubicBezTo>
                  <a:pt x="11686338" y="794475"/>
                  <a:pt x="11677526" y="798057"/>
                  <a:pt x="11954708" y="687999"/>
                </a:cubicBezTo>
                <a:cubicBezTo>
                  <a:pt x="12066468" y="643622"/>
                  <a:pt x="12167989" y="604619"/>
                  <a:pt x="12180309" y="601325"/>
                </a:cubicBezTo>
                <a:cubicBezTo>
                  <a:pt x="12182943" y="600621"/>
                  <a:pt x="12185259" y="599614"/>
                  <a:pt x="12187278" y="597630"/>
                </a:cubicBezTo>
                <a:lnTo>
                  <a:pt x="12192000" y="588930"/>
                </a:lnTo>
                <a:lnTo>
                  <a:pt x="12192000" y="2655434"/>
                </a:lnTo>
                <a:lnTo>
                  <a:pt x="0" y="2655434"/>
                </a:lnTo>
                <a:close/>
              </a:path>
            </a:pathLst>
          </a:cu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E62F1BA-BA1B-449F-BCD4-F445BECF1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595" y="6678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利用深度学习技术扣除宇宙微波背景辐射的前景污染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3B0BA57-3E37-4A0C-91CB-41609B7F8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303" y="4425438"/>
            <a:ext cx="9144000" cy="215679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报 告 人：闫业鹏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中国科学院高能物理研究所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2024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504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标&#10;&#10;描述已自动生成">
            <a:extLst>
              <a:ext uri="{FF2B5EF4-FFF2-40B4-BE49-F238E27FC236}">
                <a16:creationId xmlns:a16="http://schemas.microsoft.com/office/drawing/2014/main" id="{E8C757A7-2C71-4493-8F0D-93A47433FF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" y="-1"/>
            <a:ext cx="1220821" cy="122082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71ABFD1-78F3-46B5-93B0-699ACD64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17" y="-4865"/>
            <a:ext cx="10515600" cy="994172"/>
          </a:xfrm>
        </p:spPr>
        <p:txBody>
          <a:bodyPr/>
          <a:lstStyle/>
          <a:p>
            <a:pPr algn="ctr"/>
            <a:r>
              <a:rPr lang="en-US" altLang="zh-CN" sz="2800" spc="250" dirty="0" err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AliCPT</a:t>
            </a:r>
            <a:endParaRPr lang="zh-CN" altLang="en-US" sz="2800" spc="250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D035857-70A1-4594-839E-15A4C8EA8846}"/>
              </a:ext>
            </a:extLst>
          </p:cNvPr>
          <p:cNvSpPr/>
          <p:nvPr/>
        </p:nvSpPr>
        <p:spPr>
          <a:xfrm>
            <a:off x="0" y="846639"/>
            <a:ext cx="12192000" cy="778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F11D685-CE67-4C75-A5D8-30E12F44FF45}"/>
              </a:ext>
            </a:extLst>
          </p:cNvPr>
          <p:cNvSpPr txBox="1"/>
          <p:nvPr/>
        </p:nvSpPr>
        <p:spPr>
          <a:xfrm>
            <a:off x="11331101" y="6488667"/>
            <a:ext cx="860898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1/6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D130691-D3C9-4FC5-A4F7-AB96C10136DC}"/>
              </a:ext>
            </a:extLst>
          </p:cNvPr>
          <p:cNvSpPr/>
          <p:nvPr/>
        </p:nvSpPr>
        <p:spPr>
          <a:xfrm>
            <a:off x="858196" y="1452353"/>
            <a:ext cx="103758" cy="102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F7134D-6F45-4B1E-801F-1A4758518C9A}"/>
              </a:ext>
            </a:extLst>
          </p:cNvPr>
          <p:cNvSpPr txBox="1"/>
          <p:nvPr/>
        </p:nvSpPr>
        <p:spPr>
          <a:xfrm>
            <a:off x="1011290" y="121388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需求与目标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1ACBA205-24FD-4941-A069-45A0E96D2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95" y="3845824"/>
            <a:ext cx="4368304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8D2BFEE-C68B-43C6-83D3-5F0DC746AF7E}"/>
              </a:ext>
            </a:extLst>
          </p:cNvPr>
          <p:cNvSpPr txBox="1"/>
          <p:nvPr/>
        </p:nvSpPr>
        <p:spPr>
          <a:xfrm>
            <a:off x="1011290" y="1827579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前景污染的扣除，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CMB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引力透镜势的重构，扣除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CMB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引力透镜效应，等等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12E8ACD-20A7-449D-8BB4-02CA2C3C89A8}"/>
              </a:ext>
            </a:extLst>
          </p:cNvPr>
          <p:cNvSpPr/>
          <p:nvPr/>
        </p:nvSpPr>
        <p:spPr>
          <a:xfrm>
            <a:off x="858196" y="2613229"/>
            <a:ext cx="103758" cy="102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B25EFC3-43E1-4D1D-90EE-DBCEA8ABD9F5}"/>
              </a:ext>
            </a:extLst>
          </p:cNvPr>
          <p:cNvSpPr txBox="1"/>
          <p:nvPr/>
        </p:nvSpPr>
        <p:spPr>
          <a:xfrm>
            <a:off x="1011289" y="235161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模型与工具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B1E49AB-C822-4E34-933C-72BC96BBDC37}"/>
              </a:ext>
            </a:extLst>
          </p:cNvPr>
          <p:cNvSpPr txBox="1"/>
          <p:nvPr/>
        </p:nvSpPr>
        <p:spPr>
          <a:xfrm>
            <a:off x="1066796" y="295837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CNN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Transformer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B0F6458-98BB-4D80-93A2-4D2E9763DCB0}"/>
              </a:ext>
            </a:extLst>
          </p:cNvPr>
          <p:cNvSpPr/>
          <p:nvPr/>
        </p:nvSpPr>
        <p:spPr>
          <a:xfrm>
            <a:off x="858196" y="3713333"/>
            <a:ext cx="103758" cy="102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AE42FD3-0C11-4F6A-9EB8-D6F0343BF532}"/>
              </a:ext>
            </a:extLst>
          </p:cNvPr>
          <p:cNvSpPr txBox="1"/>
          <p:nvPr/>
        </p:nvSpPr>
        <p:spPr>
          <a:xfrm>
            <a:off x="1011289" y="348241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应用范例与进展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B218678-5E72-4BB3-8CF1-CD1459A7A9F1}"/>
              </a:ext>
            </a:extLst>
          </p:cNvPr>
          <p:cNvSpPr txBox="1"/>
          <p:nvPr/>
        </p:nvSpPr>
        <p:spPr>
          <a:xfrm>
            <a:off x="1054684" y="4172111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Planck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真实数据上扣除前景的结果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在模拟数据上重构引力透镜势函数的结果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6500571-D6DA-46AA-B47E-A0C10473E068}"/>
              </a:ext>
            </a:extLst>
          </p:cNvPr>
          <p:cNvSpPr/>
          <p:nvPr/>
        </p:nvSpPr>
        <p:spPr>
          <a:xfrm>
            <a:off x="871312" y="5319089"/>
            <a:ext cx="103758" cy="102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D0027B2-8067-47C2-827E-4E7363B60888}"/>
              </a:ext>
            </a:extLst>
          </p:cNvPr>
          <p:cNvSpPr txBox="1"/>
          <p:nvPr/>
        </p:nvSpPr>
        <p:spPr>
          <a:xfrm>
            <a:off x="1024405" y="508817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中长期规划：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CAF7DCA-412C-4DF2-9FB8-5AE419DCC110}"/>
              </a:ext>
            </a:extLst>
          </p:cNvPr>
          <p:cNvSpPr txBox="1"/>
          <p:nvPr/>
        </p:nvSpPr>
        <p:spPr>
          <a:xfrm>
            <a:off x="1072852" y="5673899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采用深度学习大模型等方法，解决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</a:rPr>
              <a:t>AliCPT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的若干数据处理难题</a:t>
            </a:r>
          </a:p>
        </p:txBody>
      </p:sp>
    </p:spTree>
    <p:extLst>
      <p:ext uri="{BB962C8B-B14F-4D97-AF65-F5344CB8AC3E}">
        <p14:creationId xmlns:p14="http://schemas.microsoft.com/office/powerpoint/2010/main" val="138356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标&#10;&#10;描述已自动生成">
            <a:extLst>
              <a:ext uri="{FF2B5EF4-FFF2-40B4-BE49-F238E27FC236}">
                <a16:creationId xmlns:a16="http://schemas.microsoft.com/office/drawing/2014/main" id="{E8C757A7-2C71-4493-8F0D-93A47433FF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" y="-1"/>
            <a:ext cx="1220821" cy="122082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71ABFD1-78F3-46B5-93B0-699ACD64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17" y="-4865"/>
            <a:ext cx="105156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spc="25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思源黑体 CN Light" panose="020B0300000000000000" pitchFamily="34" charset="-122"/>
              </a:rPr>
              <a:t>CMB</a:t>
            </a:r>
            <a:r>
              <a:rPr lang="zh-CN" altLang="en-US" sz="2800" spc="25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思源黑体 CN Light" panose="020B0300000000000000" pitchFamily="34" charset="-122"/>
              </a:rPr>
              <a:t>极化的前景扣除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D035857-70A1-4594-839E-15A4C8EA8846}"/>
              </a:ext>
            </a:extLst>
          </p:cNvPr>
          <p:cNvSpPr/>
          <p:nvPr/>
        </p:nvSpPr>
        <p:spPr>
          <a:xfrm>
            <a:off x="0" y="846639"/>
            <a:ext cx="12192000" cy="778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F11D685-CE67-4C75-A5D8-30E12F44FF45}"/>
              </a:ext>
            </a:extLst>
          </p:cNvPr>
          <p:cNvSpPr txBox="1"/>
          <p:nvPr/>
        </p:nvSpPr>
        <p:spPr>
          <a:xfrm>
            <a:off x="11331101" y="6488667"/>
            <a:ext cx="860898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/6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61F69E7-AD37-4D17-9BBC-D6448169E3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335332-CDC1-460E-AC69-5F1905E40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248" y="1228524"/>
            <a:ext cx="5692302" cy="434635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15095D5-E459-4182-9F50-930A3DCCD72B}"/>
              </a:ext>
            </a:extLst>
          </p:cNvPr>
          <p:cNvSpPr txBox="1"/>
          <p:nvPr/>
        </p:nvSpPr>
        <p:spPr>
          <a:xfrm>
            <a:off x="1220819" y="2882294"/>
            <a:ext cx="4015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设备噪声对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CMB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极化信号产生严重的污染，经过测试发现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只恢复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CMB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极化信号会造成信号的损失。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C2CFD79-B429-4095-8A84-2E3F4B4B1D6C}"/>
              </a:ext>
            </a:extLst>
          </p:cNvPr>
          <p:cNvSpPr txBox="1"/>
          <p:nvPr/>
        </p:nvSpPr>
        <p:spPr>
          <a:xfrm>
            <a:off x="1244895" y="4021690"/>
            <a:ext cx="463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训练目标：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CMB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极化信号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噪声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FC82CCE-006F-453F-A076-EA12F7CE78CB}"/>
              </a:ext>
            </a:extLst>
          </p:cNvPr>
          <p:cNvSpPr/>
          <p:nvPr/>
        </p:nvSpPr>
        <p:spPr>
          <a:xfrm>
            <a:off x="1073923" y="3010599"/>
            <a:ext cx="103758" cy="102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198FFBB-A65E-4E33-9F02-8DE2648F0743}"/>
              </a:ext>
            </a:extLst>
          </p:cNvPr>
          <p:cNvSpPr/>
          <p:nvPr/>
        </p:nvSpPr>
        <p:spPr>
          <a:xfrm>
            <a:off x="1073923" y="4162531"/>
            <a:ext cx="103758" cy="102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7D6D6B6-EB18-4E2F-895A-1261B62CF189}"/>
              </a:ext>
            </a:extLst>
          </p:cNvPr>
          <p:cNvSpPr txBox="1"/>
          <p:nvPr/>
        </p:nvSpPr>
        <p:spPr>
          <a:xfrm>
            <a:off x="1220820" y="1967802"/>
            <a:ext cx="401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CMB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极化信号较弱，特别是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模信号，受到的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前景污染更为严重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6B02EB1-DA14-4760-B421-F570F3F5B4AB}"/>
              </a:ext>
            </a:extLst>
          </p:cNvPr>
          <p:cNvSpPr/>
          <p:nvPr/>
        </p:nvSpPr>
        <p:spPr>
          <a:xfrm>
            <a:off x="1073923" y="2084420"/>
            <a:ext cx="103758" cy="102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76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标&#10;&#10;描述已自动生成">
            <a:extLst>
              <a:ext uri="{FF2B5EF4-FFF2-40B4-BE49-F238E27FC236}">
                <a16:creationId xmlns:a16="http://schemas.microsoft.com/office/drawing/2014/main" id="{E8C757A7-2C71-4493-8F0D-93A47433FF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" y="-1"/>
            <a:ext cx="1220821" cy="1220821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2D035857-70A1-4594-839E-15A4C8EA8846}"/>
              </a:ext>
            </a:extLst>
          </p:cNvPr>
          <p:cNvSpPr/>
          <p:nvPr/>
        </p:nvSpPr>
        <p:spPr>
          <a:xfrm>
            <a:off x="0" y="846639"/>
            <a:ext cx="12192000" cy="778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F11D685-CE67-4C75-A5D8-30E12F44FF45}"/>
              </a:ext>
            </a:extLst>
          </p:cNvPr>
          <p:cNvSpPr txBox="1"/>
          <p:nvPr/>
        </p:nvSpPr>
        <p:spPr>
          <a:xfrm>
            <a:off x="11331101" y="6488667"/>
            <a:ext cx="860898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3/6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939A9259-31FE-493A-9093-105B9AB2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17" y="-4865"/>
            <a:ext cx="105156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spc="25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思源黑体 CN Light" panose="020B0300000000000000" pitchFamily="34" charset="-122"/>
              </a:rPr>
              <a:t>Planck</a:t>
            </a:r>
            <a:r>
              <a:rPr lang="zh-CN" altLang="en-US" sz="2800" spc="25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思源黑体 CN Light" panose="020B0300000000000000" pitchFamily="34" charset="-122"/>
              </a:rPr>
              <a:t>真实数据的结果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9D4B969-CF39-48E4-BBA6-19302BD00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820" y="2188697"/>
            <a:ext cx="9529860" cy="292849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26791DFF-BB69-47C1-9995-27C4E67D0874}"/>
              </a:ext>
            </a:extLst>
          </p:cNvPr>
          <p:cNvSpPr txBox="1"/>
          <p:nvPr/>
        </p:nvSpPr>
        <p:spPr>
          <a:xfrm>
            <a:off x="548033" y="1145021"/>
            <a:ext cx="533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Planck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实验，考虑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217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353GHz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个频段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2EF63F5-D5A2-4127-89A4-A209025C3108}"/>
              </a:ext>
            </a:extLst>
          </p:cNvPr>
          <p:cNvSpPr/>
          <p:nvPr/>
        </p:nvSpPr>
        <p:spPr>
          <a:xfrm>
            <a:off x="375620" y="1266056"/>
            <a:ext cx="103758" cy="102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33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标&#10;&#10;描述已自动生成">
            <a:extLst>
              <a:ext uri="{FF2B5EF4-FFF2-40B4-BE49-F238E27FC236}">
                <a16:creationId xmlns:a16="http://schemas.microsoft.com/office/drawing/2014/main" id="{E8C757A7-2C71-4493-8F0D-93A47433FF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" y="-1"/>
            <a:ext cx="1220821" cy="122082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71ABFD1-78F3-46B5-93B0-699ACD64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17" y="-4865"/>
            <a:ext cx="105156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spc="25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思源黑体 CN Light" panose="020B0300000000000000" pitchFamily="34" charset="-122"/>
              </a:rPr>
              <a:t>Planck</a:t>
            </a:r>
            <a:r>
              <a:rPr lang="zh-CN" altLang="en-US" sz="2800" spc="25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思源黑体 CN Light" panose="020B0300000000000000" pitchFamily="34" charset="-122"/>
              </a:rPr>
              <a:t>真实数据的结果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D035857-70A1-4594-839E-15A4C8EA8846}"/>
              </a:ext>
            </a:extLst>
          </p:cNvPr>
          <p:cNvSpPr/>
          <p:nvPr/>
        </p:nvSpPr>
        <p:spPr>
          <a:xfrm>
            <a:off x="0" y="846639"/>
            <a:ext cx="12192000" cy="778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F11D685-CE67-4C75-A5D8-30E12F44FF45}"/>
              </a:ext>
            </a:extLst>
          </p:cNvPr>
          <p:cNvSpPr txBox="1"/>
          <p:nvPr/>
        </p:nvSpPr>
        <p:spPr>
          <a:xfrm>
            <a:off x="11331101" y="6488667"/>
            <a:ext cx="860898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/6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61F69E7-AD37-4D17-9BBC-D6448169E3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2B20B3-CF94-48AA-A23D-04D7752CB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415" y="1748880"/>
            <a:ext cx="5601232" cy="336023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E8CDE9F-B6BC-48C2-A5E7-68C4FE5D1633}"/>
              </a:ext>
            </a:extLst>
          </p:cNvPr>
          <p:cNvSpPr txBox="1"/>
          <p:nvPr/>
        </p:nvSpPr>
        <p:spPr>
          <a:xfrm>
            <a:off x="1271855" y="1768945"/>
            <a:ext cx="425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两个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Half-Ring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互关联降噪后，测试集上的拟合优度：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053D849-A421-4502-B173-2749A3BF0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611" y="2460224"/>
            <a:ext cx="2836717" cy="61686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5DA62079-C871-4CCE-903A-785575A8699D}"/>
              </a:ext>
            </a:extLst>
          </p:cNvPr>
          <p:cNvSpPr txBox="1"/>
          <p:nvPr/>
        </p:nvSpPr>
        <p:spPr>
          <a:xfrm>
            <a:off x="1220820" y="3408355"/>
            <a:ext cx="444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与官方采用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Commander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方法得到的结果比较：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97E7C0F-37F6-4333-A2FA-CC4754D6B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8347" y="3943142"/>
            <a:ext cx="2205438" cy="59819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B059C3DD-CE91-4E49-9C17-7E960B254251}"/>
              </a:ext>
            </a:extLst>
          </p:cNvPr>
          <p:cNvSpPr/>
          <p:nvPr/>
        </p:nvSpPr>
        <p:spPr>
          <a:xfrm>
            <a:off x="1085811" y="1917540"/>
            <a:ext cx="103758" cy="102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B51EA53-74AE-4820-B80B-85DE9DEACBB3}"/>
              </a:ext>
            </a:extLst>
          </p:cNvPr>
          <p:cNvSpPr/>
          <p:nvPr/>
        </p:nvSpPr>
        <p:spPr>
          <a:xfrm>
            <a:off x="1085811" y="3541636"/>
            <a:ext cx="103758" cy="102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68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标&#10;&#10;描述已自动生成">
            <a:extLst>
              <a:ext uri="{FF2B5EF4-FFF2-40B4-BE49-F238E27FC236}">
                <a16:creationId xmlns:a16="http://schemas.microsoft.com/office/drawing/2014/main" id="{E8C757A7-2C71-4493-8F0D-93A47433FF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" y="-1"/>
            <a:ext cx="1220821" cy="1220821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2D035857-70A1-4594-839E-15A4C8EA8846}"/>
              </a:ext>
            </a:extLst>
          </p:cNvPr>
          <p:cNvSpPr/>
          <p:nvPr/>
        </p:nvSpPr>
        <p:spPr>
          <a:xfrm>
            <a:off x="0" y="846639"/>
            <a:ext cx="12192000" cy="778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F11D685-CE67-4C75-A5D8-30E12F44FF45}"/>
              </a:ext>
            </a:extLst>
          </p:cNvPr>
          <p:cNvSpPr txBox="1"/>
          <p:nvPr/>
        </p:nvSpPr>
        <p:spPr>
          <a:xfrm>
            <a:off x="11331101" y="6488667"/>
            <a:ext cx="860898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5/6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939A9259-31FE-493A-9093-105B9AB2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17" y="-4865"/>
            <a:ext cx="10515600" cy="994172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spc="25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思源黑体 CN Light" panose="020B0300000000000000" pitchFamily="34" charset="-122"/>
              </a:rPr>
              <a:t>重构的透镜势函数功率谱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37C7D53-6875-4316-BCC9-454516573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085" y="1220820"/>
            <a:ext cx="5316755" cy="488043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E9C2F46-BA65-4A15-B94C-1FA3F062EEB1}"/>
              </a:ext>
            </a:extLst>
          </p:cNvPr>
          <p:cNvSpPr txBox="1"/>
          <p:nvPr/>
        </p:nvSpPr>
        <p:spPr>
          <a:xfrm>
            <a:off x="392709" y="2876003"/>
            <a:ext cx="445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在没有噪声的情况下，网络重构的透镜势函数的功率谱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和真实结果非常一致。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1B9951C-6802-4D23-AA7E-8FE34D87E419}"/>
              </a:ext>
            </a:extLst>
          </p:cNvPr>
          <p:cNvSpPr txBox="1"/>
          <p:nvPr/>
        </p:nvSpPr>
        <p:spPr>
          <a:xfrm>
            <a:off x="392709" y="4443098"/>
            <a:ext cx="4383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随着噪声水平的变大，重构的功率谱在小尺度上会显著偏离目标真实结果，意味着小尺度上的透镜信息丢失。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2EB30EA-D7AE-45AC-B5DB-780E507AD9C2}"/>
              </a:ext>
            </a:extLst>
          </p:cNvPr>
          <p:cNvSpPr/>
          <p:nvPr/>
        </p:nvSpPr>
        <p:spPr>
          <a:xfrm>
            <a:off x="224261" y="3021311"/>
            <a:ext cx="103758" cy="102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B776735-7581-4013-A5DF-39537256C49E}"/>
              </a:ext>
            </a:extLst>
          </p:cNvPr>
          <p:cNvSpPr/>
          <p:nvPr/>
        </p:nvSpPr>
        <p:spPr>
          <a:xfrm>
            <a:off x="224261" y="4586636"/>
            <a:ext cx="103758" cy="102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FE2ED27-62EB-495D-A353-20FE345B3C14}"/>
              </a:ext>
            </a:extLst>
          </p:cNvPr>
          <p:cNvSpPr txBox="1"/>
          <p:nvPr/>
        </p:nvSpPr>
        <p:spPr>
          <a:xfrm>
            <a:off x="580417" y="138356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在模拟数据上的结果</a:t>
            </a:r>
          </a:p>
        </p:txBody>
      </p:sp>
    </p:spTree>
    <p:extLst>
      <p:ext uri="{BB962C8B-B14F-4D97-AF65-F5344CB8AC3E}">
        <p14:creationId xmlns:p14="http://schemas.microsoft.com/office/powerpoint/2010/main" val="328124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标&#10;&#10;描述已自动生成">
            <a:extLst>
              <a:ext uri="{FF2B5EF4-FFF2-40B4-BE49-F238E27FC236}">
                <a16:creationId xmlns:a16="http://schemas.microsoft.com/office/drawing/2014/main" id="{E8C757A7-2C71-4493-8F0D-93A47433FF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" y="-1"/>
            <a:ext cx="1220821" cy="1220821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2D035857-70A1-4594-839E-15A4C8EA8846}"/>
              </a:ext>
            </a:extLst>
          </p:cNvPr>
          <p:cNvSpPr/>
          <p:nvPr/>
        </p:nvSpPr>
        <p:spPr>
          <a:xfrm>
            <a:off x="0" y="846639"/>
            <a:ext cx="12192000" cy="778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F11D685-CE67-4C75-A5D8-30E12F44FF45}"/>
              </a:ext>
            </a:extLst>
          </p:cNvPr>
          <p:cNvSpPr txBox="1"/>
          <p:nvPr/>
        </p:nvSpPr>
        <p:spPr>
          <a:xfrm>
            <a:off x="11331101" y="6488667"/>
            <a:ext cx="860898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6/6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939A9259-31FE-493A-9093-105B9AB2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17" y="-4865"/>
            <a:ext cx="10515600" cy="994172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spc="25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思源黑体 CN Light" panose="020B0300000000000000" pitchFamily="34" charset="-122"/>
              </a:rPr>
              <a:t>基于</a:t>
            </a:r>
            <a:r>
              <a:rPr lang="en-US" altLang="zh-CN" sz="2800" spc="25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思源黑体 CN Light" panose="020B0300000000000000" pitchFamily="34" charset="-122"/>
              </a:rPr>
              <a:t>Transformer</a:t>
            </a:r>
            <a:r>
              <a:rPr lang="zh-CN" altLang="en-US" sz="2800" spc="25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思源黑体 CN Light" panose="020B0300000000000000" pitchFamily="34" charset="-122"/>
              </a:rPr>
              <a:t>的</a:t>
            </a:r>
            <a:r>
              <a:rPr lang="en-US" altLang="zh-CN" sz="2800" spc="25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思源黑体 CN Light" panose="020B0300000000000000" pitchFamily="34" charset="-122"/>
              </a:rPr>
              <a:t>CMB</a:t>
            </a:r>
            <a:r>
              <a:rPr lang="zh-CN" altLang="en-US" sz="2800" spc="25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思源黑体 CN Light" panose="020B0300000000000000" pitchFamily="34" charset="-122"/>
              </a:rPr>
              <a:t>数据处理技术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588C287-7982-48CA-B460-19D4E6187291}"/>
              </a:ext>
            </a:extLst>
          </p:cNvPr>
          <p:cNvSpPr/>
          <p:nvPr/>
        </p:nvSpPr>
        <p:spPr>
          <a:xfrm>
            <a:off x="230611" y="2697461"/>
            <a:ext cx="103758" cy="102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E52CB0F-9A2A-43D8-B423-F114EB722D17}"/>
              </a:ext>
            </a:extLst>
          </p:cNvPr>
          <p:cNvSpPr txBox="1"/>
          <p:nvPr/>
        </p:nvSpPr>
        <p:spPr>
          <a:xfrm>
            <a:off x="396267" y="2557469"/>
            <a:ext cx="543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Transformer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zh-CN" sz="1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全局注意力机制</a:t>
            </a:r>
            <a:r>
              <a:rPr lang="zh-CN" altLang="en-US" sz="1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自适应特征提取有望超过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CNN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的结果。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8E620B8-00E0-4CB4-AE64-D0A1791D67FA}"/>
              </a:ext>
            </a:extLst>
          </p:cNvPr>
          <p:cNvSpPr txBox="1"/>
          <p:nvPr/>
        </p:nvSpPr>
        <p:spPr>
          <a:xfrm>
            <a:off x="402617" y="3573469"/>
            <a:ext cx="543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Transformer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的输入是序列，对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输入数据的结构假设较少</a:t>
            </a:r>
            <a:r>
              <a:rPr lang="zh-CN" altLang="en-US" dirty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，对球面天图有更好地适应性。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AB6F9C0-8EFC-4D5F-9465-52647B175FB1}"/>
              </a:ext>
            </a:extLst>
          </p:cNvPr>
          <p:cNvSpPr/>
          <p:nvPr/>
        </p:nvSpPr>
        <p:spPr>
          <a:xfrm>
            <a:off x="236961" y="3700761"/>
            <a:ext cx="103758" cy="102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598D882-DF6F-4BE6-8551-0426FC307030}"/>
              </a:ext>
            </a:extLst>
          </p:cNvPr>
          <p:cNvGrpSpPr/>
          <p:nvPr/>
        </p:nvGrpSpPr>
        <p:grpSpPr>
          <a:xfrm>
            <a:off x="6813551" y="2470680"/>
            <a:ext cx="3937000" cy="3675086"/>
            <a:chOff x="6813551" y="2470680"/>
            <a:chExt cx="3937000" cy="3675086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8AD986A-4B2A-4818-8868-E97E6E623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0111"/>
            <a:stretch/>
          </p:blipFill>
          <p:spPr>
            <a:xfrm>
              <a:off x="6813551" y="2470680"/>
              <a:ext cx="3937000" cy="1916640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B11C6DF-5D62-49EA-95BB-0AAA2EB80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153" t="5180" r="25521" b="17343"/>
            <a:stretch/>
          </p:blipFill>
          <p:spPr>
            <a:xfrm>
              <a:off x="8658833" y="5022849"/>
              <a:ext cx="1148133" cy="1122917"/>
            </a:xfrm>
            <a:prstGeom prst="rect">
              <a:avLst/>
            </a:prstGeom>
          </p:spPr>
        </p:pic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7CD99CF2-5DCA-4550-A2A4-D25A031F1A02}"/>
                </a:ext>
              </a:extLst>
            </p:cNvPr>
            <p:cNvCxnSpPr/>
            <p:nvPr/>
          </p:nvCxnSpPr>
          <p:spPr>
            <a:xfrm flipV="1">
              <a:off x="9232900" y="4387320"/>
              <a:ext cx="0" cy="54000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116F7574-0B54-4226-850E-1301340771DF}"/>
              </a:ext>
            </a:extLst>
          </p:cNvPr>
          <p:cNvSpPr txBox="1"/>
          <p:nvPr/>
        </p:nvSpPr>
        <p:spPr>
          <a:xfrm>
            <a:off x="165100" y="1242572"/>
            <a:ext cx="5827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未来计划发展基于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Transformer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CMB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数据处理技术</a:t>
            </a:r>
          </a:p>
        </p:txBody>
      </p:sp>
    </p:spTree>
    <p:extLst>
      <p:ext uri="{BB962C8B-B14F-4D97-AF65-F5344CB8AC3E}">
        <p14:creationId xmlns:p14="http://schemas.microsoft.com/office/powerpoint/2010/main" val="230107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标&#10;&#10;描述已自动生成">
            <a:extLst>
              <a:ext uri="{FF2B5EF4-FFF2-40B4-BE49-F238E27FC236}">
                <a16:creationId xmlns:a16="http://schemas.microsoft.com/office/drawing/2014/main" id="{E8C757A7-2C71-4493-8F0D-93A47433FF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" y="-1"/>
            <a:ext cx="1220821" cy="1220821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2D035857-70A1-4594-839E-15A4C8EA8846}"/>
              </a:ext>
            </a:extLst>
          </p:cNvPr>
          <p:cNvSpPr/>
          <p:nvPr/>
        </p:nvSpPr>
        <p:spPr>
          <a:xfrm>
            <a:off x="0" y="846639"/>
            <a:ext cx="12192000" cy="778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F11D685-CE67-4C75-A5D8-30E12F44FF45}"/>
              </a:ext>
            </a:extLst>
          </p:cNvPr>
          <p:cNvSpPr txBox="1"/>
          <p:nvPr/>
        </p:nvSpPr>
        <p:spPr>
          <a:xfrm>
            <a:off x="11331101" y="6488667"/>
            <a:ext cx="860898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6/6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939A9259-31FE-493A-9093-105B9AB2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17" y="-4865"/>
            <a:ext cx="10515600" cy="994172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spc="25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思源黑体 CN Light" panose="020B0300000000000000" pitchFamily="34" charset="-122"/>
              </a:rPr>
              <a:t>基于</a:t>
            </a:r>
            <a:r>
              <a:rPr lang="en-US" altLang="zh-CN" sz="2800" spc="25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思源黑体 CN Light" panose="020B0300000000000000" pitchFamily="34" charset="-122"/>
              </a:rPr>
              <a:t>Transformer</a:t>
            </a:r>
            <a:r>
              <a:rPr lang="zh-CN" altLang="en-US" sz="2800" spc="25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思源黑体 CN Light" panose="020B0300000000000000" pitchFamily="34" charset="-122"/>
              </a:rPr>
              <a:t>的</a:t>
            </a:r>
            <a:r>
              <a:rPr lang="en-US" altLang="zh-CN" sz="2800" spc="25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思源黑体 CN Light" panose="020B0300000000000000" pitchFamily="34" charset="-122"/>
              </a:rPr>
              <a:t>CMB</a:t>
            </a:r>
            <a:r>
              <a:rPr lang="zh-CN" altLang="en-US" sz="2800" spc="25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sym typeface="思源黑体 CN Light" panose="020B0300000000000000" pitchFamily="34" charset="-122"/>
              </a:rPr>
              <a:t>前景扣除的结果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2EED65B-8B3C-42C1-B7ED-72E44C4AB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238" y="1089000"/>
            <a:ext cx="6743312" cy="2340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10EB449-4B58-4ECC-B684-B7CB64861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701" y="3698833"/>
            <a:ext cx="3802386" cy="252000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87114D47-68F6-4E56-B9C3-9D35D7BE5BBF}"/>
              </a:ext>
            </a:extLst>
          </p:cNvPr>
          <p:cNvSpPr txBox="1"/>
          <p:nvPr/>
        </p:nvSpPr>
        <p:spPr>
          <a:xfrm>
            <a:off x="119311" y="2656097"/>
            <a:ext cx="6094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设备信息：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A1A9217-6D62-49DC-8CEA-3A2F31C2551A}"/>
              </a:ext>
            </a:extLst>
          </p:cNvPr>
          <p:cNvSpPr txBox="1"/>
          <p:nvPr/>
        </p:nvSpPr>
        <p:spPr>
          <a:xfrm>
            <a:off x="119311" y="4694188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输入：多频段的观测天图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学习目标：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CMB+150GHz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noise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4EF9AD0-24F5-4D0C-BF26-6C2D203C4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90463"/>
            <a:ext cx="4913404" cy="101245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FAD74B3-4FC9-46A3-88CA-1A709D3B7D63}"/>
              </a:ext>
            </a:extLst>
          </p:cNvPr>
          <p:cNvSpPr txBox="1"/>
          <p:nvPr/>
        </p:nvSpPr>
        <p:spPr>
          <a:xfrm>
            <a:off x="10831651" y="51558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初步结果</a:t>
            </a:r>
          </a:p>
        </p:txBody>
      </p:sp>
    </p:spTree>
    <p:extLst>
      <p:ext uri="{BB962C8B-B14F-4D97-AF65-F5344CB8AC3E}">
        <p14:creationId xmlns:p14="http://schemas.microsoft.com/office/powerpoint/2010/main" val="253335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标&#10;&#10;描述已自动生成">
            <a:extLst>
              <a:ext uri="{FF2B5EF4-FFF2-40B4-BE49-F238E27FC236}">
                <a16:creationId xmlns:a16="http://schemas.microsoft.com/office/drawing/2014/main" id="{E8C757A7-2C71-4493-8F0D-93A47433FF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" y="-1"/>
            <a:ext cx="1220821" cy="1220821"/>
          </a:xfrm>
          <a:prstGeom prst="rect">
            <a:avLst/>
          </a:prstGeom>
        </p:spPr>
      </p:pic>
      <p:pic>
        <p:nvPicPr>
          <p:cNvPr id="15" name="图片 14" descr="山上的风景&#10;&#10;描述已自动生成">
            <a:extLst>
              <a:ext uri="{FF2B5EF4-FFF2-40B4-BE49-F238E27FC236}">
                <a16:creationId xmlns:a16="http://schemas.microsoft.com/office/drawing/2014/main" id="{2B5F13AB-4A93-4D0D-87C5-278DF0AB83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" b="9178"/>
          <a:stretch/>
        </p:blipFill>
        <p:spPr>
          <a:xfrm>
            <a:off x="0" y="4194628"/>
            <a:ext cx="12192000" cy="2663371"/>
          </a:xfrm>
          <a:custGeom>
            <a:avLst/>
            <a:gdLst>
              <a:gd name="connsiteX0" fmla="*/ 0 w 12192000"/>
              <a:gd name="connsiteY0" fmla="*/ 0 h 2655434"/>
              <a:gd name="connsiteX1" fmla="*/ 2047 w 12192000"/>
              <a:gd name="connsiteY1" fmla="*/ 5014 h 2655434"/>
              <a:gd name="connsiteX2" fmla="*/ 111958 w 12192000"/>
              <a:gd name="connsiteY2" fmla="*/ 105714 h 2655434"/>
              <a:gd name="connsiteX3" fmla="*/ 175458 w 12192000"/>
              <a:gd name="connsiteY3" fmla="*/ 159975 h 2655434"/>
              <a:gd name="connsiteX4" fmla="*/ 708858 w 12192000"/>
              <a:gd name="connsiteY4" fmla="*/ 566724 h 2655434"/>
              <a:gd name="connsiteX5" fmla="*/ 1153358 w 12192000"/>
              <a:gd name="connsiteY5" fmla="*/ 848916 h 2655434"/>
              <a:gd name="connsiteX6" fmla="*/ 1248608 w 12192000"/>
              <a:gd name="connsiteY6" fmla="*/ 903594 h 2655434"/>
              <a:gd name="connsiteX7" fmla="*/ 1921708 w 12192000"/>
              <a:gd name="connsiteY7" fmla="*/ 1241935 h 2655434"/>
              <a:gd name="connsiteX8" fmla="*/ 2149613 w 12192000"/>
              <a:gd name="connsiteY8" fmla="*/ 1342892 h 2655434"/>
              <a:gd name="connsiteX9" fmla="*/ 2378213 w 12192000"/>
              <a:gd name="connsiteY9" fmla="*/ 1429451 h 2655434"/>
              <a:gd name="connsiteX10" fmla="*/ 2823974 w 12192000"/>
              <a:gd name="connsiteY10" fmla="*/ 1581130 h 2655434"/>
              <a:gd name="connsiteX11" fmla="*/ 3052574 w 12192000"/>
              <a:gd name="connsiteY11" fmla="*/ 1646884 h 2655434"/>
              <a:gd name="connsiteX12" fmla="*/ 3274258 w 12192000"/>
              <a:gd name="connsiteY12" fmla="*/ 1699375 h 2655434"/>
              <a:gd name="connsiteX13" fmla="*/ 4379158 w 12192000"/>
              <a:gd name="connsiteY13" fmla="*/ 1898076 h 2655434"/>
              <a:gd name="connsiteX14" fmla="*/ 5757109 w 12192000"/>
              <a:gd name="connsiteY14" fmla="*/ 1962737 h 2655434"/>
              <a:gd name="connsiteX15" fmla="*/ 6817558 w 12192000"/>
              <a:gd name="connsiteY15" fmla="*/ 1933619 h 2655434"/>
              <a:gd name="connsiteX16" fmla="*/ 8462208 w 12192000"/>
              <a:gd name="connsiteY16" fmla="*/ 1711144 h 2655434"/>
              <a:gd name="connsiteX17" fmla="*/ 8970208 w 12192000"/>
              <a:gd name="connsiteY17" fmla="*/ 1607669 h 2655434"/>
              <a:gd name="connsiteX18" fmla="*/ 9935408 w 12192000"/>
              <a:gd name="connsiteY18" fmla="*/ 1367783 h 2655434"/>
              <a:gd name="connsiteX19" fmla="*/ 10208458 w 12192000"/>
              <a:gd name="connsiteY19" fmla="*/ 1290340 h 2655434"/>
              <a:gd name="connsiteX20" fmla="*/ 10475158 w 12192000"/>
              <a:gd name="connsiteY20" fmla="*/ 1212897 h 2655434"/>
              <a:gd name="connsiteX21" fmla="*/ 11036730 w 12192000"/>
              <a:gd name="connsiteY21" fmla="*/ 1037646 h 2655434"/>
              <a:gd name="connsiteX22" fmla="*/ 11474880 w 12192000"/>
              <a:gd name="connsiteY22" fmla="*/ 883083 h 2655434"/>
              <a:gd name="connsiteX23" fmla="*/ 11954708 w 12192000"/>
              <a:gd name="connsiteY23" fmla="*/ 687999 h 2655434"/>
              <a:gd name="connsiteX24" fmla="*/ 12180309 w 12192000"/>
              <a:gd name="connsiteY24" fmla="*/ 601325 h 2655434"/>
              <a:gd name="connsiteX25" fmla="*/ 12187278 w 12192000"/>
              <a:gd name="connsiteY25" fmla="*/ 597630 h 2655434"/>
              <a:gd name="connsiteX26" fmla="*/ 12192000 w 12192000"/>
              <a:gd name="connsiteY26" fmla="*/ 588930 h 2655434"/>
              <a:gd name="connsiteX27" fmla="*/ 12192000 w 12192000"/>
              <a:gd name="connsiteY27" fmla="*/ 2655434 h 2655434"/>
              <a:gd name="connsiteX28" fmla="*/ 0 w 12192000"/>
              <a:gd name="connsiteY28" fmla="*/ 2655434 h 26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2000" h="2655434">
                <a:moveTo>
                  <a:pt x="0" y="0"/>
                </a:moveTo>
                <a:lnTo>
                  <a:pt x="2047" y="5014"/>
                </a:lnTo>
                <a:cubicBezTo>
                  <a:pt x="18327" y="28611"/>
                  <a:pt x="50077" y="55095"/>
                  <a:pt x="111958" y="105714"/>
                </a:cubicBezTo>
                <a:cubicBezTo>
                  <a:pt x="143391" y="131427"/>
                  <a:pt x="171966" y="155844"/>
                  <a:pt x="175458" y="159975"/>
                </a:cubicBezTo>
                <a:cubicBezTo>
                  <a:pt x="199655" y="188588"/>
                  <a:pt x="568403" y="469782"/>
                  <a:pt x="708858" y="566724"/>
                </a:cubicBezTo>
                <a:cubicBezTo>
                  <a:pt x="859670" y="670815"/>
                  <a:pt x="1098741" y="822590"/>
                  <a:pt x="1153358" y="848916"/>
                </a:cubicBezTo>
                <a:cubicBezTo>
                  <a:pt x="1163835" y="853967"/>
                  <a:pt x="1206698" y="878571"/>
                  <a:pt x="1248608" y="903594"/>
                </a:cubicBezTo>
                <a:cubicBezTo>
                  <a:pt x="1371332" y="976867"/>
                  <a:pt x="1756548" y="1170500"/>
                  <a:pt x="1921708" y="1241935"/>
                </a:cubicBezTo>
                <a:cubicBezTo>
                  <a:pt x="2005528" y="1278190"/>
                  <a:pt x="2108085" y="1323620"/>
                  <a:pt x="2149613" y="1342892"/>
                </a:cubicBezTo>
                <a:cubicBezTo>
                  <a:pt x="2191141" y="1362164"/>
                  <a:pt x="2294011" y="1401116"/>
                  <a:pt x="2378213" y="1429451"/>
                </a:cubicBezTo>
                <a:cubicBezTo>
                  <a:pt x="2571995" y="1494662"/>
                  <a:pt x="2679488" y="1531238"/>
                  <a:pt x="2823974" y="1581130"/>
                </a:cubicBezTo>
                <a:cubicBezTo>
                  <a:pt x="2887150" y="1602945"/>
                  <a:pt x="2990021" y="1632533"/>
                  <a:pt x="3052574" y="1646884"/>
                </a:cubicBezTo>
                <a:cubicBezTo>
                  <a:pt x="3115128" y="1661234"/>
                  <a:pt x="3214886" y="1684855"/>
                  <a:pt x="3274258" y="1699375"/>
                </a:cubicBezTo>
                <a:cubicBezTo>
                  <a:pt x="3589066" y="1776363"/>
                  <a:pt x="4052784" y="1859756"/>
                  <a:pt x="4379158" y="1898076"/>
                </a:cubicBezTo>
                <a:cubicBezTo>
                  <a:pt x="4888825" y="1957918"/>
                  <a:pt x="4997043" y="1962996"/>
                  <a:pt x="5757109" y="1962737"/>
                </a:cubicBezTo>
                <a:cubicBezTo>
                  <a:pt x="6412621" y="1962514"/>
                  <a:pt x="6529359" y="1959309"/>
                  <a:pt x="6817558" y="1933619"/>
                </a:cubicBezTo>
                <a:cubicBezTo>
                  <a:pt x="7432532" y="1878800"/>
                  <a:pt x="8030355" y="1797932"/>
                  <a:pt x="8462208" y="1711144"/>
                </a:cubicBezTo>
                <a:cubicBezTo>
                  <a:pt x="8687010" y="1665967"/>
                  <a:pt x="8859788" y="1630773"/>
                  <a:pt x="8970208" y="1607669"/>
                </a:cubicBezTo>
                <a:cubicBezTo>
                  <a:pt x="9102159" y="1580061"/>
                  <a:pt x="9824209" y="1400605"/>
                  <a:pt x="9935408" y="1367783"/>
                </a:cubicBezTo>
                <a:cubicBezTo>
                  <a:pt x="9970333" y="1357474"/>
                  <a:pt x="10093205" y="1322625"/>
                  <a:pt x="10208458" y="1290340"/>
                </a:cubicBezTo>
                <a:cubicBezTo>
                  <a:pt x="10323711" y="1258055"/>
                  <a:pt x="10443726" y="1223205"/>
                  <a:pt x="10475158" y="1212897"/>
                </a:cubicBezTo>
                <a:cubicBezTo>
                  <a:pt x="10608131" y="1169289"/>
                  <a:pt x="10802062" y="1108769"/>
                  <a:pt x="11036730" y="1037646"/>
                </a:cubicBezTo>
                <a:cubicBezTo>
                  <a:pt x="11174463" y="995901"/>
                  <a:pt x="11371630" y="926348"/>
                  <a:pt x="11474880" y="883083"/>
                </a:cubicBezTo>
                <a:cubicBezTo>
                  <a:pt x="11686338" y="794475"/>
                  <a:pt x="11677526" y="798057"/>
                  <a:pt x="11954708" y="687999"/>
                </a:cubicBezTo>
                <a:cubicBezTo>
                  <a:pt x="12066468" y="643622"/>
                  <a:pt x="12167989" y="604619"/>
                  <a:pt x="12180309" y="601325"/>
                </a:cubicBezTo>
                <a:cubicBezTo>
                  <a:pt x="12182943" y="600621"/>
                  <a:pt x="12185259" y="599614"/>
                  <a:pt x="12187278" y="597630"/>
                </a:cubicBezTo>
                <a:lnTo>
                  <a:pt x="12192000" y="588930"/>
                </a:lnTo>
                <a:lnTo>
                  <a:pt x="12192000" y="2655434"/>
                </a:lnTo>
                <a:lnTo>
                  <a:pt x="0" y="2655434"/>
                </a:lnTo>
                <a:close/>
              </a:path>
            </a:pathLst>
          </a:cu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061F69E7-AD37-4D17-9BBC-D6448169E3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598B0E9-20D6-4B1F-9A44-CC8491D4C552}"/>
              </a:ext>
            </a:extLst>
          </p:cNvPr>
          <p:cNvSpPr txBox="1"/>
          <p:nvPr/>
        </p:nvSpPr>
        <p:spPr>
          <a:xfrm>
            <a:off x="1674779" y="2328661"/>
            <a:ext cx="94212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谢谢大家的聆听！</a:t>
            </a:r>
            <a:endParaRPr lang="en-US" altLang="zh-CN" sz="4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altLang="zh-CN" sz="4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altLang="zh-CN" sz="4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32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12250</TotalTime>
  <Words>347</Words>
  <Application>Microsoft Office PowerPoint</Application>
  <PresentationFormat>宽屏</PresentationFormat>
  <Paragraphs>47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黑体</vt:lpstr>
      <vt:lpstr>宋体</vt:lpstr>
      <vt:lpstr>微软雅黑</vt:lpstr>
      <vt:lpstr>Arial</vt:lpstr>
      <vt:lpstr>Office 主题​​</vt:lpstr>
      <vt:lpstr>利用深度学习技术扣除宇宙微波背景辐射的前景污染</vt:lpstr>
      <vt:lpstr>AliCPT</vt:lpstr>
      <vt:lpstr>CMB极化的前景扣除</vt:lpstr>
      <vt:lpstr>Planck真实数据的结果</vt:lpstr>
      <vt:lpstr>Planck真实数据的结果</vt:lpstr>
      <vt:lpstr>重构的透镜势函数功率谱</vt:lpstr>
      <vt:lpstr>基于Transformer的CMB数据处理技术</vt:lpstr>
      <vt:lpstr>基于Transformer的CMB前景扣除的结果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 ye-peng</dc:creator>
  <cp:lastModifiedBy>yan ye-peng</cp:lastModifiedBy>
  <cp:revision>750</cp:revision>
  <dcterms:created xsi:type="dcterms:W3CDTF">2023-11-12T02:42:19Z</dcterms:created>
  <dcterms:modified xsi:type="dcterms:W3CDTF">2024-10-16T05:04:36Z</dcterms:modified>
</cp:coreProperties>
</file>