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1147" r:id="rId2"/>
    <p:sldId id="1184" r:id="rId3"/>
    <p:sldId id="1270" r:id="rId4"/>
    <p:sldId id="1308" r:id="rId5"/>
    <p:sldId id="1303" r:id="rId6"/>
    <p:sldId id="1305" r:id="rId7"/>
    <p:sldId id="1306" r:id="rId8"/>
    <p:sldId id="1307" r:id="rId9"/>
    <p:sldId id="1273" r:id="rId10"/>
    <p:sldId id="1309" r:id="rId11"/>
    <p:sldId id="1293" r:id="rId12"/>
    <p:sldId id="1310" r:id="rId13"/>
    <p:sldId id="1169" r:id="rId14"/>
    <p:sldId id="131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6FF"/>
    <a:srgbClr val="DDFFE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67874" autoAdjust="0"/>
  </p:normalViewPr>
  <p:slideViewPr>
    <p:cSldViewPr snapToGrid="0">
      <p:cViewPr varScale="1">
        <p:scale>
          <a:sx n="51" d="100"/>
          <a:sy n="51" d="100"/>
        </p:scale>
        <p:origin x="114"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6F330-9192-4219-B547-55C751A726CC}" type="doc">
      <dgm:prSet loTypeId="urn:microsoft.com/office/officeart/2005/8/layout/process1" loCatId="process" qsTypeId="urn:microsoft.com/office/officeart/2005/8/quickstyle/simple1" qsCatId="simple" csTypeId="urn:microsoft.com/office/officeart/2005/8/colors/accent1_2" csCatId="accent1" phldr="1"/>
      <dgm:spPr/>
    </dgm:pt>
    <dgm:pt modelId="{F2FE96A1-92CA-42B5-AB43-93B77B8FBF58}">
      <dgm:prSet phldrT="[文本]"/>
      <dgm:spPr>
        <a:solidFill>
          <a:srgbClr val="FF0000"/>
        </a:solidFill>
      </dgm:spPr>
      <dgm:t>
        <a:bodyPr/>
        <a:lstStyle/>
        <a:p>
          <a:r>
            <a:rPr lang="en-US" altLang="zh-CN" dirty="0"/>
            <a:t>Aβ</a:t>
          </a:r>
          <a:r>
            <a:rPr lang="zh-CN" altLang="en-US" dirty="0"/>
            <a:t>聚集</a:t>
          </a:r>
          <a:r>
            <a:rPr lang="en-US" altLang="zh-CN" dirty="0"/>
            <a:t>(A)</a:t>
          </a:r>
          <a:endParaRPr lang="zh-CN" altLang="en-US" dirty="0"/>
        </a:p>
      </dgm:t>
    </dgm:pt>
    <dgm:pt modelId="{E5E699A4-F4E1-44D1-A35C-71B04857DF53}" type="parTrans" cxnId="{D99DCEA2-6FC7-4263-994C-9B29ED938942}">
      <dgm:prSet/>
      <dgm:spPr/>
      <dgm:t>
        <a:bodyPr/>
        <a:lstStyle/>
        <a:p>
          <a:endParaRPr lang="zh-CN" altLang="en-US"/>
        </a:p>
      </dgm:t>
    </dgm:pt>
    <dgm:pt modelId="{550D2F54-9AB0-4974-ADC4-00F12E464512}" type="sibTrans" cxnId="{D99DCEA2-6FC7-4263-994C-9B29ED938942}">
      <dgm:prSet/>
      <dgm:spPr/>
      <dgm:t>
        <a:bodyPr/>
        <a:lstStyle/>
        <a:p>
          <a:endParaRPr lang="zh-CN" altLang="en-US"/>
        </a:p>
      </dgm:t>
    </dgm:pt>
    <dgm:pt modelId="{0D516A21-4AB5-4A74-B3BA-EA519F713F65}">
      <dgm:prSet phldrT="[文本]"/>
      <dgm:spPr>
        <a:solidFill>
          <a:srgbClr val="00B050"/>
        </a:solidFill>
      </dgm:spPr>
      <dgm:t>
        <a:bodyPr/>
        <a:lstStyle/>
        <a:p>
          <a:r>
            <a:rPr lang="en-US" altLang="zh-CN" dirty="0"/>
            <a:t>Tau</a:t>
          </a:r>
          <a:r>
            <a:rPr lang="zh-CN" altLang="en-US" dirty="0"/>
            <a:t>蛋白 </a:t>
          </a:r>
          <a:r>
            <a:rPr lang="en-US" altLang="zh-CN" dirty="0"/>
            <a:t>(T)</a:t>
          </a:r>
          <a:endParaRPr lang="zh-CN" altLang="en-US" dirty="0"/>
        </a:p>
      </dgm:t>
    </dgm:pt>
    <dgm:pt modelId="{1B6FADE3-8F5E-4D51-9317-3894E73A07F1}" type="parTrans" cxnId="{738B70FF-9A8B-4972-B963-F6E7612D573E}">
      <dgm:prSet/>
      <dgm:spPr/>
      <dgm:t>
        <a:bodyPr/>
        <a:lstStyle/>
        <a:p>
          <a:endParaRPr lang="zh-CN" altLang="en-US"/>
        </a:p>
      </dgm:t>
    </dgm:pt>
    <dgm:pt modelId="{55E839D7-EF8C-4DA2-9C16-DCA82648A963}" type="sibTrans" cxnId="{738B70FF-9A8B-4972-B963-F6E7612D573E}">
      <dgm:prSet/>
      <dgm:spPr/>
      <dgm:t>
        <a:bodyPr/>
        <a:lstStyle/>
        <a:p>
          <a:endParaRPr lang="zh-CN" altLang="en-US"/>
        </a:p>
      </dgm:t>
    </dgm:pt>
    <dgm:pt modelId="{8054342B-5A00-4B78-9FD7-A8959005E3DB}">
      <dgm:prSet phldrT="[文本]"/>
      <dgm:spPr>
        <a:solidFill>
          <a:schemeClr val="accent2">
            <a:lumMod val="75000"/>
          </a:schemeClr>
        </a:solidFill>
      </dgm:spPr>
      <dgm:t>
        <a:bodyPr/>
        <a:lstStyle/>
        <a:p>
          <a:r>
            <a:rPr lang="zh-CN" altLang="en-US" dirty="0"/>
            <a:t>神经退行性变</a:t>
          </a:r>
          <a:r>
            <a:rPr lang="en-US" altLang="zh-CN" dirty="0"/>
            <a:t>(N)</a:t>
          </a:r>
          <a:endParaRPr lang="zh-CN" altLang="en-US" dirty="0"/>
        </a:p>
      </dgm:t>
    </dgm:pt>
    <dgm:pt modelId="{39E0E626-DC7C-4C4A-948B-70AE860AFDB2}" type="parTrans" cxnId="{2C1A142E-5652-4DD2-B320-6ADE776CD35C}">
      <dgm:prSet/>
      <dgm:spPr/>
      <dgm:t>
        <a:bodyPr/>
        <a:lstStyle/>
        <a:p>
          <a:endParaRPr lang="zh-CN" altLang="en-US"/>
        </a:p>
      </dgm:t>
    </dgm:pt>
    <dgm:pt modelId="{EC4F51CE-527B-4325-AC38-A09371E9898D}" type="sibTrans" cxnId="{2C1A142E-5652-4DD2-B320-6ADE776CD35C}">
      <dgm:prSet/>
      <dgm:spPr/>
      <dgm:t>
        <a:bodyPr/>
        <a:lstStyle/>
        <a:p>
          <a:endParaRPr lang="zh-CN" altLang="en-US"/>
        </a:p>
      </dgm:t>
    </dgm:pt>
    <dgm:pt modelId="{0420C330-4A00-4ED6-9C19-666591DB6317}" type="pres">
      <dgm:prSet presAssocID="{A486F330-9192-4219-B547-55C751A726CC}" presName="Name0" presStyleCnt="0">
        <dgm:presLayoutVars>
          <dgm:dir/>
          <dgm:resizeHandles val="exact"/>
        </dgm:presLayoutVars>
      </dgm:prSet>
      <dgm:spPr/>
    </dgm:pt>
    <dgm:pt modelId="{D88882BF-94A3-4CD3-B1D9-2E91B7C277D1}" type="pres">
      <dgm:prSet presAssocID="{F2FE96A1-92CA-42B5-AB43-93B77B8FBF58}" presName="node" presStyleLbl="node1" presStyleIdx="0" presStyleCnt="3">
        <dgm:presLayoutVars>
          <dgm:bulletEnabled val="1"/>
        </dgm:presLayoutVars>
      </dgm:prSet>
      <dgm:spPr/>
      <dgm:t>
        <a:bodyPr/>
        <a:lstStyle/>
        <a:p>
          <a:endParaRPr lang="zh-CN" altLang="en-US"/>
        </a:p>
      </dgm:t>
    </dgm:pt>
    <dgm:pt modelId="{B3BA8668-B6DB-45C7-8881-D72E16574870}" type="pres">
      <dgm:prSet presAssocID="{550D2F54-9AB0-4974-ADC4-00F12E464512}" presName="sibTrans" presStyleLbl="sibTrans2D1" presStyleIdx="0" presStyleCnt="2"/>
      <dgm:spPr/>
      <dgm:t>
        <a:bodyPr/>
        <a:lstStyle/>
        <a:p>
          <a:endParaRPr lang="zh-CN" altLang="en-US"/>
        </a:p>
      </dgm:t>
    </dgm:pt>
    <dgm:pt modelId="{F833479B-070C-40BF-BCB7-761E48BA7572}" type="pres">
      <dgm:prSet presAssocID="{550D2F54-9AB0-4974-ADC4-00F12E464512}" presName="connectorText" presStyleLbl="sibTrans2D1" presStyleIdx="0" presStyleCnt="2"/>
      <dgm:spPr/>
      <dgm:t>
        <a:bodyPr/>
        <a:lstStyle/>
        <a:p>
          <a:endParaRPr lang="zh-CN" altLang="en-US"/>
        </a:p>
      </dgm:t>
    </dgm:pt>
    <dgm:pt modelId="{3F1ED344-A78F-424F-93D0-028F89DB8536}" type="pres">
      <dgm:prSet presAssocID="{0D516A21-4AB5-4A74-B3BA-EA519F713F65}" presName="node" presStyleLbl="node1" presStyleIdx="1" presStyleCnt="3">
        <dgm:presLayoutVars>
          <dgm:bulletEnabled val="1"/>
        </dgm:presLayoutVars>
      </dgm:prSet>
      <dgm:spPr/>
      <dgm:t>
        <a:bodyPr/>
        <a:lstStyle/>
        <a:p>
          <a:endParaRPr lang="zh-CN" altLang="en-US"/>
        </a:p>
      </dgm:t>
    </dgm:pt>
    <dgm:pt modelId="{6EED0BEF-951E-481F-8066-120E56AC7A98}" type="pres">
      <dgm:prSet presAssocID="{55E839D7-EF8C-4DA2-9C16-DCA82648A963}" presName="sibTrans" presStyleLbl="sibTrans2D1" presStyleIdx="1" presStyleCnt="2"/>
      <dgm:spPr/>
      <dgm:t>
        <a:bodyPr/>
        <a:lstStyle/>
        <a:p>
          <a:endParaRPr lang="zh-CN" altLang="en-US"/>
        </a:p>
      </dgm:t>
    </dgm:pt>
    <dgm:pt modelId="{F607DA17-834B-45AB-88C3-E738CB3D719B}" type="pres">
      <dgm:prSet presAssocID="{55E839D7-EF8C-4DA2-9C16-DCA82648A963}" presName="connectorText" presStyleLbl="sibTrans2D1" presStyleIdx="1" presStyleCnt="2"/>
      <dgm:spPr/>
      <dgm:t>
        <a:bodyPr/>
        <a:lstStyle/>
        <a:p>
          <a:endParaRPr lang="zh-CN" altLang="en-US"/>
        </a:p>
      </dgm:t>
    </dgm:pt>
    <dgm:pt modelId="{47C2F58E-9692-4370-B522-DDD0370A6B2C}" type="pres">
      <dgm:prSet presAssocID="{8054342B-5A00-4B78-9FD7-A8959005E3DB}" presName="node" presStyleLbl="node1" presStyleIdx="2" presStyleCnt="3">
        <dgm:presLayoutVars>
          <dgm:bulletEnabled val="1"/>
        </dgm:presLayoutVars>
      </dgm:prSet>
      <dgm:spPr/>
      <dgm:t>
        <a:bodyPr/>
        <a:lstStyle/>
        <a:p>
          <a:endParaRPr lang="zh-CN" altLang="en-US"/>
        </a:p>
      </dgm:t>
    </dgm:pt>
  </dgm:ptLst>
  <dgm:cxnLst>
    <dgm:cxn modelId="{F88E3E53-5656-4BDA-A579-0C10AD09F5AC}" type="presOf" srcId="{55E839D7-EF8C-4DA2-9C16-DCA82648A963}" destId="{6EED0BEF-951E-481F-8066-120E56AC7A98}" srcOrd="0" destOrd="0" presId="urn:microsoft.com/office/officeart/2005/8/layout/process1"/>
    <dgm:cxn modelId="{6414A4C5-E375-4307-A24E-D427A5F575AA}" type="presOf" srcId="{550D2F54-9AB0-4974-ADC4-00F12E464512}" destId="{F833479B-070C-40BF-BCB7-761E48BA7572}" srcOrd="1" destOrd="0" presId="urn:microsoft.com/office/officeart/2005/8/layout/process1"/>
    <dgm:cxn modelId="{A3B0F2BE-14C9-49CC-9E64-B18A957C42A9}" type="presOf" srcId="{0D516A21-4AB5-4A74-B3BA-EA519F713F65}" destId="{3F1ED344-A78F-424F-93D0-028F89DB8536}" srcOrd="0" destOrd="0" presId="urn:microsoft.com/office/officeart/2005/8/layout/process1"/>
    <dgm:cxn modelId="{738B70FF-9A8B-4972-B963-F6E7612D573E}" srcId="{A486F330-9192-4219-B547-55C751A726CC}" destId="{0D516A21-4AB5-4A74-B3BA-EA519F713F65}" srcOrd="1" destOrd="0" parTransId="{1B6FADE3-8F5E-4D51-9317-3894E73A07F1}" sibTransId="{55E839D7-EF8C-4DA2-9C16-DCA82648A963}"/>
    <dgm:cxn modelId="{49EF9E2A-6500-4F6F-8888-2FF6B45DD698}" type="presOf" srcId="{550D2F54-9AB0-4974-ADC4-00F12E464512}" destId="{B3BA8668-B6DB-45C7-8881-D72E16574870}" srcOrd="0" destOrd="0" presId="urn:microsoft.com/office/officeart/2005/8/layout/process1"/>
    <dgm:cxn modelId="{F91AD0FE-B22F-4DF1-9BFB-981328A17E87}" type="presOf" srcId="{F2FE96A1-92CA-42B5-AB43-93B77B8FBF58}" destId="{D88882BF-94A3-4CD3-B1D9-2E91B7C277D1}" srcOrd="0" destOrd="0" presId="urn:microsoft.com/office/officeart/2005/8/layout/process1"/>
    <dgm:cxn modelId="{2C1A142E-5652-4DD2-B320-6ADE776CD35C}" srcId="{A486F330-9192-4219-B547-55C751A726CC}" destId="{8054342B-5A00-4B78-9FD7-A8959005E3DB}" srcOrd="2" destOrd="0" parTransId="{39E0E626-DC7C-4C4A-948B-70AE860AFDB2}" sibTransId="{EC4F51CE-527B-4325-AC38-A09371E9898D}"/>
    <dgm:cxn modelId="{36560BD5-3C9B-4F21-86C9-C1BF252CEE0D}" type="presOf" srcId="{8054342B-5A00-4B78-9FD7-A8959005E3DB}" destId="{47C2F58E-9692-4370-B522-DDD0370A6B2C}" srcOrd="0" destOrd="0" presId="urn:microsoft.com/office/officeart/2005/8/layout/process1"/>
    <dgm:cxn modelId="{D99DCEA2-6FC7-4263-994C-9B29ED938942}" srcId="{A486F330-9192-4219-B547-55C751A726CC}" destId="{F2FE96A1-92CA-42B5-AB43-93B77B8FBF58}" srcOrd="0" destOrd="0" parTransId="{E5E699A4-F4E1-44D1-A35C-71B04857DF53}" sibTransId="{550D2F54-9AB0-4974-ADC4-00F12E464512}"/>
    <dgm:cxn modelId="{3E6512C0-F1BE-49D2-BF60-36B1BAB27A27}" type="presOf" srcId="{A486F330-9192-4219-B547-55C751A726CC}" destId="{0420C330-4A00-4ED6-9C19-666591DB6317}" srcOrd="0" destOrd="0" presId="urn:microsoft.com/office/officeart/2005/8/layout/process1"/>
    <dgm:cxn modelId="{278F0372-4FCB-4E71-86F0-8B55C4A924EE}" type="presOf" srcId="{55E839D7-EF8C-4DA2-9C16-DCA82648A963}" destId="{F607DA17-834B-45AB-88C3-E738CB3D719B}" srcOrd="1" destOrd="0" presId="urn:microsoft.com/office/officeart/2005/8/layout/process1"/>
    <dgm:cxn modelId="{8BE00A40-C308-4B41-8869-B2D50432C9FD}" type="presParOf" srcId="{0420C330-4A00-4ED6-9C19-666591DB6317}" destId="{D88882BF-94A3-4CD3-B1D9-2E91B7C277D1}" srcOrd="0" destOrd="0" presId="urn:microsoft.com/office/officeart/2005/8/layout/process1"/>
    <dgm:cxn modelId="{4C6B36B3-318F-4987-8B37-BA97D20F3B9A}" type="presParOf" srcId="{0420C330-4A00-4ED6-9C19-666591DB6317}" destId="{B3BA8668-B6DB-45C7-8881-D72E16574870}" srcOrd="1" destOrd="0" presId="urn:microsoft.com/office/officeart/2005/8/layout/process1"/>
    <dgm:cxn modelId="{8929A421-FBFC-4DEF-B23E-344C0ED38F7A}" type="presParOf" srcId="{B3BA8668-B6DB-45C7-8881-D72E16574870}" destId="{F833479B-070C-40BF-BCB7-761E48BA7572}" srcOrd="0" destOrd="0" presId="urn:microsoft.com/office/officeart/2005/8/layout/process1"/>
    <dgm:cxn modelId="{9F0EF654-E7E0-44B6-AC88-C813BBA511D5}" type="presParOf" srcId="{0420C330-4A00-4ED6-9C19-666591DB6317}" destId="{3F1ED344-A78F-424F-93D0-028F89DB8536}" srcOrd="2" destOrd="0" presId="urn:microsoft.com/office/officeart/2005/8/layout/process1"/>
    <dgm:cxn modelId="{76884182-6EDA-4F13-9AD8-4D26D85EF5CE}" type="presParOf" srcId="{0420C330-4A00-4ED6-9C19-666591DB6317}" destId="{6EED0BEF-951E-481F-8066-120E56AC7A98}" srcOrd="3" destOrd="0" presId="urn:microsoft.com/office/officeart/2005/8/layout/process1"/>
    <dgm:cxn modelId="{B233FF7A-40CB-4157-B29A-4B33423842A4}" type="presParOf" srcId="{6EED0BEF-951E-481F-8066-120E56AC7A98}" destId="{F607DA17-834B-45AB-88C3-E738CB3D719B}" srcOrd="0" destOrd="0" presId="urn:microsoft.com/office/officeart/2005/8/layout/process1"/>
    <dgm:cxn modelId="{94AAE991-BCB1-4B93-A107-9B6A19D8CC2E}" type="presParOf" srcId="{0420C330-4A00-4ED6-9C19-666591DB6317}" destId="{47C2F58E-9692-4370-B522-DDD0370A6B2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82BF-94A3-4CD3-B1D9-2E91B7C277D1}">
      <dsp:nvSpPr>
        <dsp:cNvPr id="0" name=""/>
        <dsp:cNvSpPr/>
      </dsp:nvSpPr>
      <dsp:spPr>
        <a:xfrm>
          <a:off x="4971" y="0"/>
          <a:ext cx="1485926" cy="64194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a:t>Aβ</a:t>
          </a:r>
          <a:r>
            <a:rPr lang="zh-CN" altLang="en-US" sz="1400" kern="1200" dirty="0"/>
            <a:t>聚集</a:t>
          </a:r>
          <a:r>
            <a:rPr lang="en-US" altLang="zh-CN" sz="1400" kern="1200" dirty="0"/>
            <a:t>(A)</a:t>
          </a:r>
          <a:endParaRPr lang="zh-CN" altLang="en-US" sz="1400" kern="1200" dirty="0"/>
        </a:p>
      </dsp:txBody>
      <dsp:txXfrm>
        <a:off x="23773" y="18802"/>
        <a:ext cx="1448322" cy="604341"/>
      </dsp:txXfrm>
    </dsp:sp>
    <dsp:sp modelId="{B3BA8668-B6DB-45C7-8881-D72E16574870}">
      <dsp:nvSpPr>
        <dsp:cNvPr id="0" name=""/>
        <dsp:cNvSpPr/>
      </dsp:nvSpPr>
      <dsp:spPr>
        <a:xfrm>
          <a:off x="1639490" y="136717"/>
          <a:ext cx="315016" cy="368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639490" y="210419"/>
        <a:ext cx="220511" cy="221105"/>
      </dsp:txXfrm>
    </dsp:sp>
    <dsp:sp modelId="{3F1ED344-A78F-424F-93D0-028F89DB8536}">
      <dsp:nvSpPr>
        <dsp:cNvPr id="0" name=""/>
        <dsp:cNvSpPr/>
      </dsp:nvSpPr>
      <dsp:spPr>
        <a:xfrm>
          <a:off x="2085268" y="0"/>
          <a:ext cx="1485926" cy="64194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a:t>Tau</a:t>
          </a:r>
          <a:r>
            <a:rPr lang="zh-CN" altLang="en-US" sz="1400" kern="1200" dirty="0"/>
            <a:t>蛋白 </a:t>
          </a:r>
          <a:r>
            <a:rPr lang="en-US" altLang="zh-CN" sz="1400" kern="1200" dirty="0"/>
            <a:t>(T)</a:t>
          </a:r>
          <a:endParaRPr lang="zh-CN" altLang="en-US" sz="1400" kern="1200" dirty="0"/>
        </a:p>
      </dsp:txBody>
      <dsp:txXfrm>
        <a:off x="2104070" y="18802"/>
        <a:ext cx="1448322" cy="604341"/>
      </dsp:txXfrm>
    </dsp:sp>
    <dsp:sp modelId="{6EED0BEF-951E-481F-8066-120E56AC7A98}">
      <dsp:nvSpPr>
        <dsp:cNvPr id="0" name=""/>
        <dsp:cNvSpPr/>
      </dsp:nvSpPr>
      <dsp:spPr>
        <a:xfrm>
          <a:off x="3719787" y="136717"/>
          <a:ext cx="315016" cy="368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3719787" y="210419"/>
        <a:ext cx="220511" cy="221105"/>
      </dsp:txXfrm>
    </dsp:sp>
    <dsp:sp modelId="{47C2F58E-9692-4370-B522-DDD0370A6B2C}">
      <dsp:nvSpPr>
        <dsp:cNvPr id="0" name=""/>
        <dsp:cNvSpPr/>
      </dsp:nvSpPr>
      <dsp:spPr>
        <a:xfrm>
          <a:off x="4165565" y="0"/>
          <a:ext cx="1485926" cy="64194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a:t>神经退行性变</a:t>
          </a:r>
          <a:r>
            <a:rPr lang="en-US" altLang="zh-CN" sz="1400" kern="1200" dirty="0"/>
            <a:t>(N)</a:t>
          </a:r>
          <a:endParaRPr lang="zh-CN" altLang="en-US" sz="1400" kern="1200" dirty="0"/>
        </a:p>
      </dsp:txBody>
      <dsp:txXfrm>
        <a:off x="4184367" y="18802"/>
        <a:ext cx="1448322" cy="6043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6848E-BF5F-4349-A7AE-4C333CF182F0}" type="datetimeFigureOut">
              <a:rPr lang="zh-CN" altLang="en-US" smtClean="0"/>
              <a:t>2024-10-16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EB90-E41F-4347-BC2E-53F99B835B53}" type="slidenum">
              <a:rPr lang="zh-CN" altLang="en-US" smtClean="0"/>
              <a:t>‹#›</a:t>
            </a:fld>
            <a:endParaRPr lang="zh-CN" altLang="en-US"/>
          </a:p>
        </p:txBody>
      </p:sp>
    </p:spTree>
    <p:extLst>
      <p:ext uri="{BB962C8B-B14F-4D97-AF65-F5344CB8AC3E}">
        <p14:creationId xmlns:p14="http://schemas.microsoft.com/office/powerpoint/2010/main" val="242101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各位老师好，我是核技术应用中心的蒋晓辰，我今天分享的</a:t>
            </a: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02112-2B54-4334-A836-D60CAF74308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7654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这项研究采用了深度学习纵向模型，图卷积和递归神经网络（</a:t>
            </a:r>
            <a:r>
              <a:rPr lang="en" altLang="zh-CN" dirty="0"/>
              <a:t>graph-CNN-RNN</a:t>
            </a:r>
            <a:r>
              <a:rPr lang="zh-CN" altLang="en" dirty="0"/>
              <a:t>），</a:t>
            </a:r>
            <a:r>
              <a:rPr lang="zh-CN" altLang="en-US" dirty="0"/>
              <a:t>对一系列脑结构</a:t>
            </a:r>
            <a:r>
              <a:rPr lang="en" altLang="zh-CN" dirty="0"/>
              <a:t>MRI</a:t>
            </a:r>
            <a:r>
              <a:rPr lang="zh-CN" altLang="en-US" dirty="0"/>
              <a:t>扫描进行</a:t>
            </a:r>
            <a:r>
              <a:rPr lang="en" altLang="zh-CN" dirty="0"/>
              <a:t>AD</a:t>
            </a:r>
            <a:r>
              <a:rPr lang="zh-CN" altLang="en-US" dirty="0"/>
              <a:t>预后。在两个数据集的所有时间点上，图卷积和递归神经网络可以可靠和稳健地诊断</a:t>
            </a:r>
            <a:r>
              <a:rPr lang="en" altLang="zh-CN" dirty="0"/>
              <a:t>AD</a:t>
            </a:r>
            <a:r>
              <a:rPr lang="zh-CN" altLang="en" dirty="0"/>
              <a:t>，</a:t>
            </a:r>
            <a:r>
              <a:rPr lang="zh-CN" altLang="en-US" dirty="0"/>
              <a:t>准确率达到</a:t>
            </a:r>
            <a:r>
              <a:rPr lang="en-US" altLang="zh-CN" dirty="0"/>
              <a:t>85%</a:t>
            </a:r>
            <a:r>
              <a:rPr lang="zh-CN" altLang="en-US" dirty="0"/>
              <a:t>以上，预测</a:t>
            </a:r>
            <a:r>
              <a:rPr lang="en" altLang="zh-CN" dirty="0"/>
              <a:t>AD</a:t>
            </a:r>
            <a:r>
              <a:rPr lang="zh-CN" altLang="en-US" dirty="0"/>
              <a:t>发病前</a:t>
            </a:r>
            <a:r>
              <a:rPr lang="en-US" altLang="zh-CN" dirty="0"/>
              <a:t>0</a:t>
            </a:r>
            <a:r>
              <a:rPr lang="zh-CN" altLang="en-US" dirty="0"/>
              <a:t>至</a:t>
            </a:r>
            <a:r>
              <a:rPr lang="en-US" altLang="zh-CN" dirty="0"/>
              <a:t>4</a:t>
            </a:r>
            <a:r>
              <a:rPr lang="zh-CN" altLang="en-US" dirty="0"/>
              <a:t>年的转化率，准确率达</a:t>
            </a:r>
            <a:r>
              <a:rPr lang="en-US" altLang="zh-CN" dirty="0"/>
              <a:t>80%</a:t>
            </a:r>
            <a:r>
              <a:rPr lang="zh-CN" altLang="en-US" dirty="0"/>
              <a:t>。</a:t>
            </a:r>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10</a:t>
            </a:fld>
            <a:endParaRPr lang="zh-CN" altLang="en-US"/>
          </a:p>
        </p:txBody>
      </p:sp>
    </p:spTree>
    <p:extLst>
      <p:ext uri="{BB962C8B-B14F-4D97-AF65-F5344CB8AC3E}">
        <p14:creationId xmlns:p14="http://schemas.microsoft.com/office/powerpoint/2010/main" val="83804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dirty="0"/>
              <a:t>MLP </a:t>
            </a:r>
            <a:r>
              <a:rPr lang="zh-CN" altLang="en-US" dirty="0">
                <a:effectLst/>
                <a:latin typeface="宋体" panose="02010600030101010101" pitchFamily="2" charset="-122"/>
                <a:ea typeface="宋体" panose="02010600030101010101" pitchFamily="2" charset="-122"/>
              </a:rPr>
              <a:t>本质上是用一个线性模型外面包了一层非线性激活函数来实现非线性空间变换。线性模型的好处在于简单，每条边就是两个参数</a:t>
            </a:r>
            <a:r>
              <a:rPr lang="en" altLang="zh-CN" dirty="0"/>
              <a:t>w</a:t>
            </a:r>
            <a:r>
              <a:rPr lang="zh-CN" altLang="en-US" dirty="0">
                <a:effectLst/>
                <a:latin typeface="宋体" panose="02010600030101010101" pitchFamily="2" charset="-122"/>
                <a:ea typeface="宋体" panose="02010600030101010101" pitchFamily="2" charset="-122"/>
              </a:rPr>
              <a:t>和</a:t>
            </a:r>
            <a:r>
              <a:rPr lang="en" altLang="zh-CN" dirty="0"/>
              <a:t>b</a:t>
            </a:r>
            <a:r>
              <a:rPr lang="zh-CN" altLang="e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合到一起用向量矩阵表示</a:t>
            </a:r>
            <a:r>
              <a:rPr lang="zh-CN" altLang="en-US" dirty="0"/>
              <a:t> </a:t>
            </a:r>
            <a:r>
              <a:rPr lang="en" altLang="zh-CN" dirty="0"/>
              <a:t>W</a:t>
            </a:r>
            <a:r>
              <a:rPr lang="zh-CN" altLang="e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目前的神经网络都采用</a:t>
            </a:r>
            <a:r>
              <a:rPr lang="en-US" altLang="zh-CN" dirty="0">
                <a:effectLst/>
                <a:latin typeface="宋体" panose="02010600030101010101" pitchFamily="2" charset="-122"/>
                <a:ea typeface="宋体" panose="02010600030101010101" pitchFamily="2" charset="-122"/>
              </a:rPr>
              <a:t>MLP</a:t>
            </a:r>
            <a:r>
              <a:rPr lang="zh-CN" altLang="en-US" dirty="0">
                <a:effectLst/>
                <a:latin typeface="宋体" panose="02010600030101010101" pitchFamily="2" charset="-122"/>
                <a:ea typeface="宋体" panose="02010600030101010101" pitchFamily="2" charset="-122"/>
              </a:rPr>
              <a:t>的形式。结构上来说比较简单，也适合用来理解基本的前向传播和反向传播</a:t>
            </a:r>
            <a:endParaRPr lang="en-US" altLang="zh-CN" dirty="0">
              <a:effectLst/>
              <a:latin typeface="宋体" panose="02010600030101010101" pitchFamily="2" charset="-122"/>
              <a:ea typeface="宋体" panose="02010600030101010101" pitchFamily="2" charset="-122"/>
            </a:endParaRPr>
          </a:p>
          <a:p>
            <a:r>
              <a:rPr lang="en" altLang="zh-CN" dirty="0"/>
              <a:t>MLP</a:t>
            </a:r>
            <a:r>
              <a:rPr lang="zh-CN" altLang="en-US" dirty="0">
                <a:effectLst/>
                <a:latin typeface="宋体" panose="02010600030101010101" pitchFamily="2" charset="-122"/>
                <a:ea typeface="宋体" panose="02010600030101010101" pitchFamily="2" charset="-122"/>
              </a:rPr>
              <a:t>在节点</a:t>
            </a:r>
            <a:r>
              <a:rPr lang="en-US" altLang="zh-CN" dirty="0"/>
              <a:t>(</a:t>
            </a:r>
            <a:r>
              <a:rPr lang="zh-CN" altLang="en-US" dirty="0">
                <a:effectLst/>
                <a:latin typeface="宋体" panose="02010600030101010101" pitchFamily="2" charset="-122"/>
                <a:ea typeface="宋体" panose="02010600030101010101" pitchFamily="2" charset="-122"/>
              </a:rPr>
              <a:t>“神经元”</a:t>
            </a:r>
            <a:r>
              <a:rPr lang="en-US" altLang="zh-CN" dirty="0"/>
              <a:t>)</a:t>
            </a:r>
            <a:r>
              <a:rPr lang="zh-CN" altLang="en-US" dirty="0">
                <a:effectLst/>
                <a:latin typeface="宋体" panose="02010600030101010101" pitchFamily="2" charset="-122"/>
                <a:ea typeface="宋体" panose="02010600030101010101" pitchFamily="2" charset="-122"/>
              </a:rPr>
              <a:t>上有固定的激活函数，而</a:t>
            </a:r>
            <a:r>
              <a:rPr lang="en" altLang="zh-CN" dirty="0"/>
              <a:t>KAN</a:t>
            </a:r>
            <a:r>
              <a:rPr lang="zh-CN" altLang="en-US" dirty="0">
                <a:effectLst/>
                <a:latin typeface="宋体" panose="02010600030101010101" pitchFamily="2" charset="-122"/>
                <a:ea typeface="宋体" panose="02010600030101010101" pitchFamily="2" charset="-122"/>
              </a:rPr>
              <a:t>在边缘</a:t>
            </a:r>
            <a:r>
              <a:rPr lang="en-US" altLang="zh-CN" dirty="0"/>
              <a:t>(</a:t>
            </a:r>
            <a:r>
              <a:rPr lang="zh-CN" altLang="en-US" dirty="0">
                <a:effectLst/>
                <a:latin typeface="宋体" panose="02010600030101010101" pitchFamily="2" charset="-122"/>
                <a:ea typeface="宋体" panose="02010600030101010101" pitchFamily="2" charset="-122"/>
              </a:rPr>
              <a:t>“权重”</a:t>
            </a:r>
            <a:r>
              <a:rPr lang="en-US" altLang="zh-CN" dirty="0"/>
              <a:t>)</a:t>
            </a:r>
            <a:r>
              <a:rPr lang="zh-CN" altLang="en-US" dirty="0">
                <a:effectLst/>
                <a:latin typeface="宋体" panose="02010600030101010101" pitchFamily="2" charset="-122"/>
                <a:ea typeface="宋体" panose="02010600030101010101" pitchFamily="2" charset="-122"/>
              </a:rPr>
              <a:t>上有可学习的激活函数。</a:t>
            </a:r>
            <a:r>
              <a:rPr lang="en" altLang="zh-CN" dirty="0" err="1"/>
              <a:t>kan</a:t>
            </a:r>
            <a:r>
              <a:rPr lang="zh-CN" altLang="en-US" dirty="0">
                <a:effectLst/>
                <a:latin typeface="宋体" panose="02010600030101010101" pitchFamily="2" charset="-122"/>
                <a:ea typeface="宋体" panose="02010600030101010101" pitchFamily="2" charset="-122"/>
              </a:rPr>
              <a:t>根本没有线性权重</a:t>
            </a:r>
            <a:r>
              <a:rPr lang="en-US" altLang="zh-CN" dirty="0">
                <a:effectLst/>
                <a:latin typeface="宋体" panose="02010600030101010101" pitchFamily="2" charset="-122"/>
                <a:ea typeface="宋体" panose="02010600030101010101" pitchFamily="2" charset="-122"/>
              </a:rPr>
              <a:t>——</a:t>
            </a:r>
            <a:r>
              <a:rPr lang="zh-CN" altLang="en-US" dirty="0">
                <a:effectLst/>
                <a:latin typeface="宋体" panose="02010600030101010101" pitchFamily="2" charset="-122"/>
                <a:ea typeface="宋体" panose="02010600030101010101" pitchFamily="2" charset="-122"/>
              </a:rPr>
              <a:t>每个权重参数都被参数化为样条的单变量函数所取代。</a:t>
            </a:r>
            <a:endParaRPr lang="en-US" altLang="zh-CN" dirty="0">
              <a:effectLst/>
              <a:latin typeface="宋体" panose="02010600030101010101" pitchFamily="2" charset="-122"/>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11</a:t>
            </a:fld>
            <a:endParaRPr lang="zh-CN" altLang="en-US"/>
          </a:p>
        </p:txBody>
      </p:sp>
    </p:spTree>
    <p:extLst>
      <p:ext uri="{BB962C8B-B14F-4D97-AF65-F5344CB8AC3E}">
        <p14:creationId xmlns:p14="http://schemas.microsoft.com/office/powerpoint/2010/main" val="170776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抛砖引玉</a:t>
            </a:r>
          </a:p>
        </p:txBody>
      </p:sp>
      <p:sp>
        <p:nvSpPr>
          <p:cNvPr id="4" name="灯片编号占位符 3"/>
          <p:cNvSpPr>
            <a:spLocks noGrp="1"/>
          </p:cNvSpPr>
          <p:nvPr>
            <p:ph type="sldNum" sz="quarter" idx="5"/>
          </p:nvPr>
        </p:nvSpPr>
        <p:spPr/>
        <p:txBody>
          <a:bodyPr/>
          <a:lstStyle/>
          <a:p>
            <a:fld id="{B7F7EB90-E41F-4347-BC2E-53F99B835B53}" type="slidenum">
              <a:rPr lang="zh-CN" altLang="en-US" smtClean="0"/>
              <a:t>12</a:t>
            </a:fld>
            <a:endParaRPr lang="zh-CN" altLang="en-US"/>
          </a:p>
        </p:txBody>
      </p:sp>
    </p:spTree>
    <p:extLst>
      <p:ext uri="{BB962C8B-B14F-4D97-AF65-F5344CB8AC3E}">
        <p14:creationId xmlns:p14="http://schemas.microsoft.com/office/powerpoint/2010/main" val="35034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谢谢大家。</a:t>
            </a:r>
          </a:p>
        </p:txBody>
      </p:sp>
      <p:sp>
        <p:nvSpPr>
          <p:cNvPr id="4" name="灯片编号占位符 3"/>
          <p:cNvSpPr>
            <a:spLocks noGrp="1"/>
          </p:cNvSpPr>
          <p:nvPr>
            <p:ph type="sldNum" sz="quarter" idx="10"/>
          </p:nvPr>
        </p:nvSpPr>
        <p:spPr/>
        <p:txBody>
          <a:bodyPr/>
          <a:lstStyle/>
          <a:p>
            <a:fld id="{C5402112-2B54-4334-A836-D60CAF743085}" type="slidenum">
              <a:rPr lang="zh-CN" altLang="en-US" smtClean="0"/>
              <a:pPr/>
              <a:t>13</a:t>
            </a:fld>
            <a:endParaRPr lang="zh-CN" altLang="en-US"/>
          </a:p>
        </p:txBody>
      </p:sp>
    </p:spTree>
    <p:extLst>
      <p:ext uri="{BB962C8B-B14F-4D97-AF65-F5344CB8AC3E}">
        <p14:creationId xmlns:p14="http://schemas.microsoft.com/office/powerpoint/2010/main" val="288118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这里</a:t>
            </a:r>
            <a:r>
              <a:rPr lang="en-US" altLang="zh-CN" dirty="0" err="1"/>
              <a:t>BirNet</a:t>
            </a:r>
            <a:r>
              <a:rPr lang="zh-CN" altLang="en-US" dirty="0"/>
              <a:t>算法是深度学习配准算法，我们发现它的配准所需要的时间远低于其他三种传统方法，但是就图像的精确度而言，不弱于传统方法。因此深度学习的配准方法具备快速、精确的特点。有很广泛的应用场景</a:t>
            </a:r>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14</a:t>
            </a:fld>
            <a:endParaRPr lang="zh-CN" altLang="en-US"/>
          </a:p>
        </p:txBody>
      </p:sp>
    </p:spTree>
    <p:extLst>
      <p:ext uri="{BB962C8B-B14F-4D97-AF65-F5344CB8AC3E}">
        <p14:creationId xmlns:p14="http://schemas.microsoft.com/office/powerpoint/2010/main" val="327992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Pct val="100000"/>
              <a:buFont typeface="Wingdings" panose="05000000000000000000" pitchFamily="2" charset="2"/>
              <a:buNone/>
              <a:tabLst>
                <a:tab pos="332185" algn="l"/>
              </a:tabLst>
              <a:defRPr/>
            </a:pPr>
            <a:r>
              <a:rPr lang="zh-CN" altLang="en-US" dirty="0">
                <a:latin typeface="+mj-ea"/>
                <a:ea typeface="+mj-ea"/>
                <a:cs typeface="Arial" panose="020B0604020202020204" pitchFamily="34" charset="0"/>
                <a:sym typeface="宋体" pitchFamily="2" charset="-122"/>
              </a:rPr>
              <a:t>阿尔茨海默症，也就是我们俗称的老年痴呆，会导致患者</a:t>
            </a:r>
            <a:r>
              <a:rPr lang="zh-CN" altLang="en-US" b="1" dirty="0">
                <a:solidFill>
                  <a:srgbClr val="FF0000"/>
                </a:solidFill>
                <a:latin typeface="+mj-ea"/>
                <a:ea typeface="+mj-ea"/>
                <a:cs typeface="Arial" panose="020B0604020202020204" pitchFamily="34" charset="0"/>
                <a:sym typeface="宋体" pitchFamily="2" charset="-122"/>
              </a:rPr>
              <a:t>认知功能逐渐丧失，直至死亡。</a:t>
            </a:r>
            <a:r>
              <a:rPr lang="zh-CN" altLang="en-US" b="0" dirty="0">
                <a:solidFill>
                  <a:srgbClr val="FF0000"/>
                </a:solidFill>
                <a:latin typeface="+mj-ea"/>
                <a:ea typeface="+mj-ea"/>
                <a:cs typeface="Arial" panose="020B0604020202020204" pitchFamily="34" charset="0"/>
                <a:sym typeface="宋体" pitchFamily="2" charset="-122"/>
              </a:rPr>
              <a:t>无论全球范围内，还是在我国，患者人数都在快速的增加，造成沉重的负担</a:t>
            </a:r>
            <a:endParaRPr lang="zh-CN" altLang="en-US" dirty="0">
              <a:latin typeface="+mj-ea"/>
              <a:ea typeface="+mj-ea"/>
            </a:endParaRPr>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2</a:t>
            </a:fld>
            <a:endParaRPr lang="zh-CN" altLang="en-US"/>
          </a:p>
        </p:txBody>
      </p:sp>
    </p:spTree>
    <p:extLst>
      <p:ext uri="{BB962C8B-B14F-4D97-AF65-F5344CB8AC3E}">
        <p14:creationId xmlns:p14="http://schemas.microsoft.com/office/powerpoint/2010/main" val="66311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阿尔兹海默症目前公认的三种病理性特征有：</a:t>
            </a:r>
            <a:r>
              <a:rPr lang="en-US" altLang="zh-CN" dirty="0">
                <a:ln>
                  <a:solidFill>
                    <a:srgbClr val="FF0000"/>
                  </a:solidFill>
                </a:ln>
              </a:rPr>
              <a:t>Aβ</a:t>
            </a:r>
            <a:r>
              <a:rPr lang="zh-CN" altLang="en-US" dirty="0">
                <a:ln>
                  <a:solidFill>
                    <a:srgbClr val="FF0000"/>
                  </a:solidFill>
                </a:ln>
              </a:rPr>
              <a:t>沉积增多、</a:t>
            </a:r>
            <a:r>
              <a:rPr lang="en-US" altLang="zh-CN" dirty="0">
                <a:ln>
                  <a:solidFill>
                    <a:srgbClr val="92D050"/>
                  </a:solidFill>
                </a:ln>
              </a:rPr>
              <a:t>Tau</a:t>
            </a:r>
            <a:r>
              <a:rPr lang="zh-CN" altLang="en-US" dirty="0">
                <a:ln>
                  <a:solidFill>
                    <a:srgbClr val="92D050"/>
                  </a:solidFill>
                </a:ln>
              </a:rPr>
              <a:t>蛋白异常增加和</a:t>
            </a:r>
            <a:r>
              <a:rPr lang="zh-CN" altLang="en-US" dirty="0">
                <a:solidFill>
                  <a:srgbClr val="0070C0"/>
                </a:solidFill>
              </a:rPr>
              <a:t>神经退行性变。</a:t>
            </a:r>
            <a:r>
              <a:rPr lang="zh-CN" altLang="en-US" dirty="0"/>
              <a:t>对于前两种病理特征而言，正电子发射断层扫描成像，也就是</a:t>
            </a:r>
            <a:r>
              <a:rPr lang="en-US" altLang="zh-CN" dirty="0"/>
              <a:t>PET</a:t>
            </a:r>
            <a:r>
              <a:rPr lang="zh-CN" altLang="en-US" dirty="0"/>
              <a:t>，是目前唯一能够对</a:t>
            </a:r>
            <a:r>
              <a:rPr lang="en-US" altLang="zh-CN" dirty="0"/>
              <a:t>AD</a:t>
            </a:r>
            <a:r>
              <a:rPr lang="zh-CN" altLang="en-US" dirty="0"/>
              <a:t>的</a:t>
            </a:r>
            <a:r>
              <a:rPr lang="en-US" altLang="zh-CN" sz="1200" b="1" kern="100" dirty="0">
                <a:solidFill>
                  <a:srgbClr val="FF0000"/>
                </a:solidFill>
                <a:latin typeface="+mn-ea"/>
                <a:cs typeface="Times New Roman" panose="02020603050405020304" pitchFamily="18" charset="0"/>
              </a:rPr>
              <a:t>Aβ</a:t>
            </a:r>
            <a:r>
              <a:rPr lang="zh-CN" altLang="en-US" sz="1200" b="1" kern="100" dirty="0">
                <a:solidFill>
                  <a:srgbClr val="FF0000"/>
                </a:solidFill>
                <a:latin typeface="+mn-ea"/>
                <a:cs typeface="Times New Roman" panose="02020603050405020304" pitchFamily="18" charset="0"/>
              </a:rPr>
              <a:t>病理</a:t>
            </a:r>
            <a:r>
              <a:rPr lang="zh-CN" altLang="en-US" sz="1200" b="1" kern="100" dirty="0">
                <a:latin typeface="+mn-ea"/>
                <a:cs typeface="Times New Roman" panose="02020603050405020304" pitchFamily="18" charset="0"/>
              </a:rPr>
              <a:t>、</a:t>
            </a:r>
            <a:r>
              <a:rPr lang="en-US" altLang="zh-CN" sz="1200" b="1" kern="100" dirty="0">
                <a:solidFill>
                  <a:srgbClr val="FF0000"/>
                </a:solidFill>
                <a:latin typeface="+mn-ea"/>
                <a:cs typeface="Times New Roman" panose="02020603050405020304" pitchFamily="18" charset="0"/>
              </a:rPr>
              <a:t>Tau</a:t>
            </a:r>
            <a:r>
              <a:rPr lang="zh-CN" altLang="en-US" sz="1200" b="1" kern="100" dirty="0">
                <a:solidFill>
                  <a:srgbClr val="FF0000"/>
                </a:solidFill>
                <a:latin typeface="+mn-ea"/>
                <a:cs typeface="Times New Roman" panose="02020603050405020304" pitchFamily="18" charset="0"/>
              </a:rPr>
              <a:t>病理和脑代谢</a:t>
            </a:r>
            <a:r>
              <a:rPr lang="zh-CN" altLang="en-US" sz="1200" b="1" kern="100" dirty="0">
                <a:latin typeface="+mn-ea"/>
                <a:cs typeface="Times New Roman" panose="02020603050405020304" pitchFamily="18" charset="0"/>
              </a:rPr>
              <a:t>的</a:t>
            </a:r>
            <a:r>
              <a:rPr lang="zh-CN" altLang="zh-CN" sz="1200" b="1" kern="100" dirty="0">
                <a:latin typeface="+mn-ea"/>
                <a:cs typeface="Times New Roman" panose="02020603050405020304" pitchFamily="18" charset="0"/>
              </a:rPr>
              <a:t>全脑</a:t>
            </a:r>
            <a:r>
              <a:rPr lang="zh-CN" altLang="en-US" sz="1200" b="1" kern="100" dirty="0">
                <a:latin typeface="+mn-ea"/>
                <a:cs typeface="Times New Roman" panose="02020603050405020304" pitchFamily="18" charset="0"/>
              </a:rPr>
              <a:t>分布</a:t>
            </a:r>
            <a:r>
              <a:rPr lang="zh-CN" altLang="zh-CN" sz="1200" b="1" kern="100" dirty="0">
                <a:latin typeface="+mn-ea"/>
                <a:cs typeface="Times New Roman" panose="02020603050405020304" pitchFamily="18" charset="0"/>
              </a:rPr>
              <a:t>进行</a:t>
            </a:r>
            <a:r>
              <a:rPr lang="zh-CN" altLang="en-US" sz="1200" b="1" kern="100" dirty="0">
                <a:solidFill>
                  <a:srgbClr val="FF0000"/>
                </a:solidFill>
                <a:latin typeface="+mn-ea"/>
                <a:cs typeface="Times New Roman" panose="02020603050405020304" pitchFamily="18" charset="0"/>
              </a:rPr>
              <a:t>在体、原位</a:t>
            </a:r>
            <a:r>
              <a:rPr lang="zh-CN" altLang="zh-CN" sz="1200" b="1" kern="100" dirty="0">
                <a:latin typeface="+mn-ea"/>
                <a:cs typeface="Times New Roman" panose="02020603050405020304" pitchFamily="18" charset="0"/>
              </a:rPr>
              <a:t>检测的技术</a:t>
            </a:r>
            <a:endParaRPr lang="zh-CN" altLang="en-US" dirty="0"/>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3</a:t>
            </a:fld>
            <a:endParaRPr lang="zh-CN" altLang="en-US"/>
          </a:p>
        </p:txBody>
      </p:sp>
    </p:spTree>
    <p:extLst>
      <p:ext uri="{BB962C8B-B14F-4D97-AF65-F5344CB8AC3E}">
        <p14:creationId xmlns:p14="http://schemas.microsoft.com/office/powerpoint/2010/main" val="285040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dirty="0">
                <a:solidFill>
                  <a:srgbClr val="0E0E0E"/>
                </a:solidFill>
                <a:effectLst/>
                <a:latin typeface=".SF NS"/>
              </a:rPr>
              <a:t>因此</a:t>
            </a:r>
            <a:r>
              <a:rPr lang="zh-CN" altLang="en-US" dirty="0">
                <a:solidFill>
                  <a:srgbClr val="0E0E0E"/>
                </a:solidFill>
                <a:effectLst/>
                <a:latin typeface=".SF NS"/>
              </a:rPr>
              <a:t>我们使用多种数据分析方法对</a:t>
            </a:r>
            <a:r>
              <a:rPr lang="en-US" altLang="zh-CN" dirty="0">
                <a:solidFill>
                  <a:srgbClr val="0E0E0E"/>
                </a:solidFill>
                <a:effectLst/>
                <a:latin typeface=".SF NS"/>
              </a:rPr>
              <a:t>PET</a:t>
            </a:r>
            <a:r>
              <a:rPr lang="zh-CN" altLang="en-US" dirty="0">
                <a:solidFill>
                  <a:srgbClr val="0E0E0E"/>
                </a:solidFill>
                <a:effectLst/>
                <a:latin typeface=".SF NS"/>
              </a:rPr>
              <a:t>脑影像进行研究，从而帮助医生在早期诊断环节作出预测和病理分析。随着多中心的建立，数据规模越来越大，大数据集进行数据分析时面临着配准时间代价过大。</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0E0E0E"/>
              </a:solidFill>
              <a:effectLst/>
              <a:latin typeface=".SF NS"/>
            </a:endParaRPr>
          </a:p>
          <a:p>
            <a:endParaRPr lang="zh-CN" altLang="en-US" dirty="0"/>
          </a:p>
        </p:txBody>
      </p:sp>
      <p:sp>
        <p:nvSpPr>
          <p:cNvPr id="4" name="灯片编号占位符 3"/>
          <p:cNvSpPr>
            <a:spLocks noGrp="1"/>
          </p:cNvSpPr>
          <p:nvPr>
            <p:ph type="sldNum" sz="quarter" idx="10"/>
          </p:nvPr>
        </p:nvSpPr>
        <p:spPr/>
        <p:txBody>
          <a:bodyPr/>
          <a:lstStyle/>
          <a:p>
            <a:fld id="{B7F7EB90-E41F-4347-BC2E-53F99B835B53}" type="slidenum">
              <a:rPr lang="zh-CN" altLang="en-US" smtClean="0"/>
              <a:t>4</a:t>
            </a:fld>
            <a:endParaRPr lang="zh-CN" altLang="en-US"/>
          </a:p>
        </p:txBody>
      </p:sp>
    </p:spTree>
    <p:extLst>
      <p:ext uri="{BB962C8B-B14F-4D97-AF65-F5344CB8AC3E}">
        <p14:creationId xmlns:p14="http://schemas.microsoft.com/office/powerpoint/2010/main" val="128194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A80FCA-777A-2EEE-5EBA-A41125C7E81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B68616FB-420F-2BA7-53B9-0E8C479263C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xmlns="" id="{09DF6BE3-5112-8C46-C7EB-04789EBD241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xmlns="" id="{E17A30F4-3609-43AC-0056-5D82C6D9501B}"/>
              </a:ext>
            </a:extLst>
          </p:cNvPr>
          <p:cNvSpPr>
            <a:spLocks noGrp="1"/>
          </p:cNvSpPr>
          <p:nvPr>
            <p:ph type="sldNum" sz="quarter" idx="5"/>
          </p:nvPr>
        </p:nvSpPr>
        <p:spPr/>
        <p:txBody>
          <a:bodyPr/>
          <a:lstStyle/>
          <a:p>
            <a:fld id="{C5402112-2B54-4334-A836-D60CAF743085}" type="slidenum">
              <a:rPr lang="zh-CN" altLang="en-US" smtClean="0"/>
              <a:pPr/>
              <a:t>5</a:t>
            </a:fld>
            <a:endParaRPr lang="zh-CN" altLang="en-US"/>
          </a:p>
        </p:txBody>
      </p:sp>
    </p:spTree>
    <p:extLst>
      <p:ext uri="{BB962C8B-B14F-4D97-AF65-F5344CB8AC3E}">
        <p14:creationId xmlns:p14="http://schemas.microsoft.com/office/powerpoint/2010/main" val="420638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310448-1B61-4729-8134-C70196153D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EC0D43AF-3917-C4CF-C927-07119B66FB00}"/>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xmlns="" id="{26BFE594-062E-ECB0-33B3-C876ACD49AC6}"/>
              </a:ext>
            </a:extLst>
          </p:cNvPr>
          <p:cNvSpPr>
            <a:spLocks noGrp="1"/>
          </p:cNvSpPr>
          <p:nvPr>
            <p:ph type="body" idx="1"/>
          </p:nvPr>
        </p:nvSpPr>
        <p:spPr/>
        <p:txBody>
          <a:bodyPr/>
          <a:lstStyle/>
          <a:p>
            <a:r>
              <a:rPr lang="zh-CN" altLang="en-US" b="0" i="0" dirty="0">
                <a:solidFill>
                  <a:srgbClr val="191B1F"/>
                </a:solidFill>
                <a:effectLst/>
                <a:latin typeface="-apple-system"/>
              </a:rPr>
              <a:t>传统的配准方法是一个迭代优化的过程，首先定义一个相似性指标（例如，</a:t>
            </a:r>
            <a:r>
              <a:rPr lang="en" altLang="zh-CN" b="0" i="0" dirty="0">
                <a:solidFill>
                  <a:srgbClr val="191B1F"/>
                </a:solidFill>
                <a:effectLst/>
                <a:latin typeface="-apple-system"/>
              </a:rPr>
              <a:t>L2</a:t>
            </a:r>
            <a:r>
              <a:rPr lang="zh-CN" altLang="en-US" b="0" i="0" dirty="0">
                <a:solidFill>
                  <a:srgbClr val="191B1F"/>
                </a:solidFill>
                <a:effectLst/>
                <a:latin typeface="-apple-system"/>
              </a:rPr>
              <a:t>范数），通过对参数化转换或非参数化转换进行不断迭代优化，使得配准后的移动图像与固定图像相似性最高。而深度学习的方法只需要。。。没有迭代过程，因此可以在极短的时间内完成配准，适合大规模的数据分析。</a:t>
            </a:r>
            <a:endParaRPr lang="zh-CN" altLang="en-US" dirty="0"/>
          </a:p>
        </p:txBody>
      </p:sp>
      <p:sp>
        <p:nvSpPr>
          <p:cNvPr id="4" name="灯片编号占位符 3">
            <a:extLst>
              <a:ext uri="{FF2B5EF4-FFF2-40B4-BE49-F238E27FC236}">
                <a16:creationId xmlns:a16="http://schemas.microsoft.com/office/drawing/2014/main" xmlns="" id="{A7EC1531-B40C-B187-66A5-1809FAAFBE1B}"/>
              </a:ext>
            </a:extLst>
          </p:cNvPr>
          <p:cNvSpPr>
            <a:spLocks noGrp="1"/>
          </p:cNvSpPr>
          <p:nvPr>
            <p:ph type="sldNum" sz="quarter" idx="5"/>
          </p:nvPr>
        </p:nvSpPr>
        <p:spPr/>
        <p:txBody>
          <a:bodyPr/>
          <a:lstStyle/>
          <a:p>
            <a:fld id="{C5402112-2B54-4334-A836-D60CAF743085}" type="slidenum">
              <a:rPr lang="zh-CN" altLang="en-US" smtClean="0"/>
              <a:pPr/>
              <a:t>6</a:t>
            </a:fld>
            <a:endParaRPr lang="zh-CN" altLang="en-US"/>
          </a:p>
        </p:txBody>
      </p:sp>
    </p:spTree>
    <p:extLst>
      <p:ext uri="{BB962C8B-B14F-4D97-AF65-F5344CB8AC3E}">
        <p14:creationId xmlns:p14="http://schemas.microsoft.com/office/powerpoint/2010/main" val="114850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014DD4-D915-A142-A175-367385D44F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ED3ADA62-E3F1-3226-24DA-D6F8DF160D68}"/>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xmlns="" id="{5614D6E5-4C2C-A9E2-08A4-6F17B1473EE8}"/>
              </a:ext>
            </a:extLst>
          </p:cNvPr>
          <p:cNvSpPr>
            <a:spLocks noGrp="1"/>
          </p:cNvSpPr>
          <p:nvPr>
            <p:ph type="body" idx="1"/>
          </p:nvPr>
        </p:nvSpPr>
        <p:spPr/>
        <p:txBody>
          <a:bodyPr/>
          <a:lstStyle/>
          <a:p>
            <a:r>
              <a:rPr lang="zh-CN" altLang="en-US" dirty="0"/>
              <a:t>基于监督学习的配准，需要提供训练样本相应的标签，也即是真实的变形场。获取标签有两种方式，（</a:t>
            </a:r>
            <a:r>
              <a:rPr lang="en-US" altLang="zh-CN" dirty="0"/>
              <a:t>1</a:t>
            </a:r>
            <a:r>
              <a:rPr lang="zh-CN" altLang="en-US" dirty="0"/>
              <a:t>）是利用传统的经典配准方法进行配准，得到的变形场作为标签；（</a:t>
            </a:r>
            <a:r>
              <a:rPr lang="en-US" altLang="zh-CN" dirty="0"/>
              <a:t>2</a:t>
            </a:r>
            <a:r>
              <a:rPr lang="zh-CN" altLang="en-US" dirty="0"/>
              <a:t>）是对原始图像进行已知的模拟变形，将原始图像作为固定图像，变形图像作为移动图像，模拟变形场作为标签</a:t>
            </a:r>
            <a:endParaRPr lang="en-US" altLang="zh-CN" dirty="0"/>
          </a:p>
          <a:p>
            <a:r>
              <a:rPr lang="zh-CN" altLang="en-US" b="0" i="0" dirty="0">
                <a:solidFill>
                  <a:srgbClr val="191B1F"/>
                </a:solidFill>
                <a:effectLst/>
                <a:latin typeface="-apple-system"/>
              </a:rPr>
              <a:t>相较于监督学习，基于无监督学习的配准方法就是在训练学习网络时，只需要提供配准对，不需要标签（即真实的变形场）。因此，该方法在训练与测试阶段，均不依靠传统的配准方法。无监督学习的配准是研究趋势</a:t>
            </a:r>
            <a:r>
              <a:rPr lang="en-US" altLang="zh-CN" dirty="0"/>
              <a:t/>
            </a:r>
            <a:br>
              <a:rPr lang="en-US" altLang="zh-CN" dirty="0"/>
            </a:br>
            <a:endParaRPr lang="zh-CN" altLang="en" dirty="0"/>
          </a:p>
        </p:txBody>
      </p:sp>
      <p:sp>
        <p:nvSpPr>
          <p:cNvPr id="4" name="灯片编号占位符 3">
            <a:extLst>
              <a:ext uri="{FF2B5EF4-FFF2-40B4-BE49-F238E27FC236}">
                <a16:creationId xmlns:a16="http://schemas.microsoft.com/office/drawing/2014/main" xmlns="" id="{705B110E-2EFD-6D65-7F53-A14B68883400}"/>
              </a:ext>
            </a:extLst>
          </p:cNvPr>
          <p:cNvSpPr>
            <a:spLocks noGrp="1"/>
          </p:cNvSpPr>
          <p:nvPr>
            <p:ph type="sldNum" sz="quarter" idx="5"/>
          </p:nvPr>
        </p:nvSpPr>
        <p:spPr/>
        <p:txBody>
          <a:bodyPr/>
          <a:lstStyle/>
          <a:p>
            <a:fld id="{C5402112-2B54-4334-A836-D60CAF743085}" type="slidenum">
              <a:rPr lang="zh-CN" altLang="en-US" smtClean="0"/>
              <a:pPr/>
              <a:t>7</a:t>
            </a:fld>
            <a:endParaRPr lang="zh-CN" altLang="en-US"/>
          </a:p>
        </p:txBody>
      </p:sp>
    </p:spTree>
    <p:extLst>
      <p:ext uri="{BB962C8B-B14F-4D97-AF65-F5344CB8AC3E}">
        <p14:creationId xmlns:p14="http://schemas.microsoft.com/office/powerpoint/2010/main" val="387274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251455-A326-F654-BC67-1F408A8D30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082290E1-15F6-3427-541B-748E33D1FF7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xmlns="" id="{2F0222F6-44A8-09E6-C62D-A249C2B32E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E0E0E"/>
                </a:solidFill>
                <a:effectLst/>
                <a:latin typeface=".SF NS"/>
              </a:rPr>
              <a:t>空间转换网络，可以增强模型处理图像数据的灵活性。</a:t>
            </a:r>
            <a:r>
              <a:rPr lang="zh-CN" altLang="en-US" b="0" i="0" dirty="0">
                <a:solidFill>
                  <a:srgbClr val="191B1F"/>
                </a:solidFill>
                <a:effectLst/>
                <a:latin typeface="-apple-system"/>
              </a:rPr>
              <a:t>它直接连在深度学习网络之后，利用获得的变形场对移动图像进行变形，得到变形后的图像。训练时，利用变形后的图像与固定图像求损失函数值（</a:t>
            </a:r>
            <a:r>
              <a:rPr lang="en" altLang="zh-CN" b="0" i="0" dirty="0">
                <a:solidFill>
                  <a:srgbClr val="191B1F"/>
                </a:solidFill>
                <a:effectLst/>
                <a:latin typeface="-apple-system"/>
              </a:rPr>
              <a:t>Loss function</a:t>
            </a:r>
            <a:r>
              <a:rPr lang="zh-CN" altLang="en" b="0" i="0" dirty="0">
                <a:solidFill>
                  <a:srgbClr val="191B1F"/>
                </a:solidFill>
                <a:effectLst/>
                <a:latin typeface="-apple-system"/>
              </a:rPr>
              <a:t>），</a:t>
            </a:r>
            <a:r>
              <a:rPr lang="zh-CN" altLang="en-US" b="0" i="0" dirty="0">
                <a:solidFill>
                  <a:srgbClr val="191B1F"/>
                </a:solidFill>
                <a:effectLst/>
                <a:latin typeface="-apple-system"/>
              </a:rPr>
              <a:t>对其进行反向传播，不断优化，使得损失函数值最小。这样就可以在神经网络内部自动学习如何对输入图像进行空间变换，无需显式地处理图像</a:t>
            </a:r>
            <a:endParaRPr lang="zh-CN" altLang="en-US" dirty="0"/>
          </a:p>
        </p:txBody>
      </p:sp>
      <p:sp>
        <p:nvSpPr>
          <p:cNvPr id="4" name="灯片编号占位符 3">
            <a:extLst>
              <a:ext uri="{FF2B5EF4-FFF2-40B4-BE49-F238E27FC236}">
                <a16:creationId xmlns:a16="http://schemas.microsoft.com/office/drawing/2014/main" xmlns="" id="{23EA4665-1D8D-BE1D-1043-43DFB518938B}"/>
              </a:ext>
            </a:extLst>
          </p:cNvPr>
          <p:cNvSpPr>
            <a:spLocks noGrp="1"/>
          </p:cNvSpPr>
          <p:nvPr>
            <p:ph type="sldNum" sz="quarter" idx="5"/>
          </p:nvPr>
        </p:nvSpPr>
        <p:spPr/>
        <p:txBody>
          <a:bodyPr/>
          <a:lstStyle/>
          <a:p>
            <a:fld id="{C5402112-2B54-4334-A836-D60CAF743085}" type="slidenum">
              <a:rPr lang="zh-CN" altLang="en-US" smtClean="0"/>
              <a:pPr/>
              <a:t>8</a:t>
            </a:fld>
            <a:endParaRPr lang="zh-CN" altLang="en-US"/>
          </a:p>
        </p:txBody>
      </p:sp>
    </p:spTree>
    <p:extLst>
      <p:ext uri="{BB962C8B-B14F-4D97-AF65-F5344CB8AC3E}">
        <p14:creationId xmlns:p14="http://schemas.microsoft.com/office/powerpoint/2010/main" val="156093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利用三种病理性特征的时空进展，采用深度学习模型对阿尔茨海默症的早期诊断做预测</a:t>
            </a:r>
          </a:p>
        </p:txBody>
      </p:sp>
      <p:sp>
        <p:nvSpPr>
          <p:cNvPr id="4" name="灯片编号占位符 3"/>
          <p:cNvSpPr>
            <a:spLocks noGrp="1"/>
          </p:cNvSpPr>
          <p:nvPr>
            <p:ph type="sldNum" sz="quarter" idx="5"/>
          </p:nvPr>
        </p:nvSpPr>
        <p:spPr/>
        <p:txBody>
          <a:bodyPr/>
          <a:lstStyle/>
          <a:p>
            <a:fld id="{C5402112-2B54-4334-A836-D60CAF743085}" type="slidenum">
              <a:rPr lang="zh-CN" altLang="en-US" smtClean="0"/>
              <a:pPr/>
              <a:t>9</a:t>
            </a:fld>
            <a:endParaRPr lang="zh-CN" altLang="en-US"/>
          </a:p>
        </p:txBody>
      </p:sp>
    </p:spTree>
    <p:extLst>
      <p:ext uri="{BB962C8B-B14F-4D97-AF65-F5344CB8AC3E}">
        <p14:creationId xmlns:p14="http://schemas.microsoft.com/office/powerpoint/2010/main" val="157035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背景副本"/>
          <p:cNvPicPr>
            <a:picLocks noChangeAspect="1" noChangeArrowheads="1"/>
          </p:cNvPicPr>
          <p:nvPr/>
        </p:nvPicPr>
        <p:blipFill>
          <a:blip r:embed="rId2">
            <a:extLst>
              <a:ext uri="{28A0092B-C50C-407E-A947-70E740481C1C}">
                <a14:useLocalDpi xmlns:a14="http://schemas.microsoft.com/office/drawing/2010/main" val="0"/>
              </a:ext>
            </a:extLst>
          </a:blip>
          <a:srcRect l="7503" t="7797"/>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Grp="1" noChangeArrowheads="1"/>
          </p:cNvSpPr>
          <p:nvPr>
            <p:ph type="ctrTitle"/>
          </p:nvPr>
        </p:nvSpPr>
        <p:spPr>
          <a:xfrm>
            <a:off x="761963" y="1714489"/>
            <a:ext cx="10363200" cy="2090735"/>
          </a:xfrm>
          <a:effectLst>
            <a:outerShdw dist="17961" dir="2700000" algn="ctr" rotWithShape="0">
              <a:schemeClr val="bg2"/>
            </a:outerShdw>
          </a:effectLst>
        </p:spPr>
        <p:txBody>
          <a:bodyPr/>
          <a:lstStyle>
            <a:lvl1pPr>
              <a:defRPr sz="4400" b="1">
                <a:solidFill>
                  <a:srgbClr val="0070C0"/>
                </a:solidFill>
              </a:defRPr>
            </a:lvl1pPr>
          </a:lstStyle>
          <a:p>
            <a:r>
              <a:rPr lang="zh-CN" altLang="en-US" dirty="0"/>
              <a:t>单击此处编辑母版标题样式</a:t>
            </a:r>
          </a:p>
        </p:txBody>
      </p:sp>
      <p:sp>
        <p:nvSpPr>
          <p:cNvPr id="165892"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5" name="Rectangle 5"/>
          <p:cNvSpPr>
            <a:spLocks noGrp="1" noChangeArrowheads="1"/>
          </p:cNvSpPr>
          <p:nvPr>
            <p:ph type="dt" sz="half" idx="10"/>
          </p:nvPr>
        </p:nvSpPr>
        <p:spPr/>
        <p:txBody>
          <a:bodyPr/>
          <a:lstStyle>
            <a:lvl1pPr>
              <a:defRPr/>
            </a:lvl1pPr>
          </a:lstStyle>
          <a:p>
            <a:pPr>
              <a:defRPr/>
            </a:pPr>
            <a:fld id="{03052EA2-24D8-4B33-82A5-8DFE07F0EBD7}" type="datetimeFigureOut">
              <a:rPr lang="zh-CN" altLang="en-US"/>
              <a:pPr>
                <a:defRPr/>
              </a:pPr>
              <a:t>2024-10-16</a:t>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fld id="{0335C9FD-4457-4F98-962C-3FA1DD13770C}" type="slidenum">
              <a:rPr lang="zh-CN" altLang="en-US"/>
              <a:pPr/>
              <a:t>‹#›</a:t>
            </a:fld>
            <a:endParaRPr lang="zh-CN" altLang="en-US"/>
          </a:p>
        </p:txBody>
      </p:sp>
    </p:spTree>
    <p:extLst>
      <p:ext uri="{BB962C8B-B14F-4D97-AF65-F5344CB8AC3E}">
        <p14:creationId xmlns:p14="http://schemas.microsoft.com/office/powerpoint/2010/main" val="403089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F51BE4A5-030A-4532-A033-190ACBD91AA8}" type="datetimeFigureOut">
              <a:rPr lang="zh-CN" altLang="en-US"/>
              <a:pPr>
                <a:defRPr/>
              </a:pPr>
              <a:t>2024-10-16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319458D8-4DEF-40A8-8398-FF548BA17F63}" type="slidenum">
              <a:rPr lang="zh-CN" altLang="en-US"/>
              <a:pPr/>
              <a:t>‹#›</a:t>
            </a:fld>
            <a:endParaRPr lang="zh-CN" altLang="en-US"/>
          </a:p>
        </p:txBody>
      </p:sp>
    </p:spTree>
    <p:extLst>
      <p:ext uri="{BB962C8B-B14F-4D97-AF65-F5344CB8AC3E}">
        <p14:creationId xmlns:p14="http://schemas.microsoft.com/office/powerpoint/2010/main" val="4942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4451"/>
            <a:ext cx="2743200" cy="6081713"/>
          </a:xfrm>
        </p:spPr>
        <p:txBody>
          <a:bodyPr vert="eaVert"/>
          <a:lstStyle/>
          <a:p>
            <a:r>
              <a:rPr lang="zh-CN" altLang="en-US"/>
              <a:t>单击此处编辑母版标题样式</a:t>
            </a:r>
          </a:p>
        </p:txBody>
      </p:sp>
      <p:sp>
        <p:nvSpPr>
          <p:cNvPr id="3" name="Vertical Text Placeholder 2"/>
          <p:cNvSpPr>
            <a:spLocks noGrp="1"/>
          </p:cNvSpPr>
          <p:nvPr>
            <p:ph type="body" orient="vert" idx="1"/>
          </p:nvPr>
        </p:nvSpPr>
        <p:spPr>
          <a:xfrm>
            <a:off x="609600" y="44451"/>
            <a:ext cx="8026400" cy="6081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fld id="{4B6FB45C-F1CA-4F6A-9A37-988DFBE6446C}" type="datetimeFigureOut">
              <a:rPr lang="zh-CN" altLang="en-US"/>
              <a:pPr>
                <a:defRPr/>
              </a:pPr>
              <a:t>2024-10-16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69958798-373E-472D-A34B-8CA1EB9CF715}" type="slidenum">
              <a:rPr lang="zh-CN" altLang="en-US"/>
              <a:pPr/>
              <a:t>‹#›</a:t>
            </a:fld>
            <a:endParaRPr lang="zh-CN" altLang="en-US"/>
          </a:p>
        </p:txBody>
      </p:sp>
    </p:spTree>
    <p:extLst>
      <p:ext uri="{BB962C8B-B14F-4D97-AF65-F5344CB8AC3E}">
        <p14:creationId xmlns:p14="http://schemas.microsoft.com/office/powerpoint/2010/main" val="19600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7" name="矩形 6"/>
          <p:cNvSpPr/>
          <p:nvPr userDrawn="1"/>
        </p:nvSpPr>
        <p:spPr>
          <a:xfrm>
            <a:off x="0" y="0"/>
            <a:ext cx="12192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流程图: 离页连接符 7"/>
          <p:cNvSpPr/>
          <p:nvPr userDrawn="1"/>
        </p:nvSpPr>
        <p:spPr>
          <a:xfrm>
            <a:off x="11136197" y="627538"/>
            <a:ext cx="1055803" cy="560241"/>
          </a:xfrm>
          <a:prstGeom prst="flowChartOffpageConnector">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8662" y="698084"/>
            <a:ext cx="730389" cy="359489"/>
          </a:xfrm>
          <a:prstGeom prst="rect">
            <a:avLst/>
          </a:prstGeom>
        </p:spPr>
      </p:pic>
      <p:sp>
        <p:nvSpPr>
          <p:cNvPr id="11" name="矩形 10"/>
          <p:cNvSpPr/>
          <p:nvPr userDrawn="1"/>
        </p:nvSpPr>
        <p:spPr>
          <a:xfrm>
            <a:off x="11136197" y="-28281"/>
            <a:ext cx="1055803" cy="627536"/>
          </a:xfrm>
          <a:prstGeom prst="rect">
            <a:avLst/>
          </a:prstGeom>
          <a:solidFill>
            <a:sysClr val="window" lastClr="FFFFFF">
              <a:lumMod val="85000"/>
            </a:sys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4" name="TextBox 15"/>
          <p:cNvSpPr txBox="1"/>
          <p:nvPr userDrawn="1"/>
        </p:nvSpPr>
        <p:spPr>
          <a:xfrm>
            <a:off x="11047290" y="182087"/>
            <a:ext cx="1235737" cy="307777"/>
          </a:xfrm>
          <a:prstGeom prst="rect">
            <a:avLst/>
          </a:prstGeom>
          <a:noFill/>
        </p:spPr>
        <p:txBody>
          <a:bodyPr wrap="square" rtlCol="0">
            <a:spAutoFit/>
          </a:bodyPr>
          <a:lstStyle/>
          <a:p>
            <a:pPr algn="ctr"/>
            <a:r>
              <a:rPr lang="en-US" altLang="zh-CN" sz="1400" dirty="0">
                <a:solidFill>
                  <a:srgbClr val="071F65"/>
                </a:solidFill>
                <a:latin typeface="Arial Black" panose="020B0A04020102020204" pitchFamily="34" charset="0"/>
                <a:cs typeface="Times New Roman" panose="02020603050405020304" pitchFamily="18" charset="0"/>
              </a:rPr>
              <a:t>Part</a:t>
            </a:r>
            <a:r>
              <a:rPr lang="en-US" altLang="zh-CN" sz="1400" baseline="0" dirty="0">
                <a:solidFill>
                  <a:srgbClr val="071F65"/>
                </a:solidFill>
                <a:latin typeface="Arial Black" panose="020B0A04020102020204" pitchFamily="34" charset="0"/>
                <a:cs typeface="Times New Roman" panose="02020603050405020304" pitchFamily="18" charset="0"/>
              </a:rPr>
              <a:t> 3</a:t>
            </a:r>
            <a:endParaRPr lang="zh-CN" altLang="en-US" sz="1400" b="0" dirty="0">
              <a:solidFill>
                <a:schemeClr val="bg1"/>
              </a:solidFill>
              <a:latin typeface="Arial Black" panose="020B0A04020102020204" pitchFamily="34" charset="0"/>
              <a:ea typeface="微软雅黑" pitchFamily="34" charset="-122"/>
              <a:cs typeface="Times New Roman" panose="02020603050405020304" pitchFamily="18" charset="0"/>
            </a:endParaRPr>
          </a:p>
        </p:txBody>
      </p:sp>
      <p:sp>
        <p:nvSpPr>
          <p:cNvPr id="15" name="Content Placeholder 2"/>
          <p:cNvSpPr>
            <a:spLocks noGrp="1"/>
          </p:cNvSpPr>
          <p:nvPr>
            <p:ph idx="1"/>
          </p:nvPr>
        </p:nvSpPr>
        <p:spPr>
          <a:xfrm>
            <a:off x="838200" y="1128119"/>
            <a:ext cx="10515600" cy="5190795"/>
          </a:xfrm>
        </p:spPr>
        <p:txBody>
          <a:bodyPr/>
          <a:lstStyle>
            <a:lvl1pPr marL="228600" indent="-228600">
              <a:lnSpc>
                <a:spcPct val="110000"/>
              </a:lnSpc>
              <a:buFont typeface="Wingdings" panose="05000000000000000000" pitchFamily="2" charset="2"/>
              <a:buChar char="n"/>
              <a:defRPr sz="2400" b="1">
                <a:solidFill>
                  <a:srgbClr val="071F65"/>
                </a:solidFill>
                <a:latin typeface="Times New Roman" panose="02020603050405020304" pitchFamily="18" charset="0"/>
                <a:cs typeface="Times New Roman" panose="02020603050405020304" pitchFamily="18" charset="0"/>
              </a:defRPr>
            </a:lvl1pPr>
            <a:lvl2pPr>
              <a:lnSpc>
                <a:spcPct val="100000"/>
              </a:lnSpc>
              <a:spcBef>
                <a:spcPts val="600"/>
              </a:spcBef>
              <a:defRPr sz="2000"/>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6" name="Title 1"/>
          <p:cNvSpPr>
            <a:spLocks noGrp="1"/>
          </p:cNvSpPr>
          <p:nvPr>
            <p:ph type="title"/>
          </p:nvPr>
        </p:nvSpPr>
        <p:spPr>
          <a:xfrm>
            <a:off x="523973" y="182086"/>
            <a:ext cx="10479275" cy="582619"/>
          </a:xfrm>
        </p:spPr>
        <p:txBody>
          <a:bodyPr>
            <a:normAutofit/>
          </a:bodyPr>
          <a:lstStyle>
            <a:lvl1pPr>
              <a:defRPr sz="3200">
                <a:solidFill>
                  <a:schemeClr val="bg1"/>
                </a:solidFill>
                <a:latin typeface="Arial Black" panose="020B0A04020102020204" pitchFamily="34" charset="0"/>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159395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rt2">
    <p:spTree>
      <p:nvGrpSpPr>
        <p:cNvPr id="1" name=""/>
        <p:cNvGrpSpPr/>
        <p:nvPr/>
      </p:nvGrpSpPr>
      <p:grpSpPr>
        <a:xfrm>
          <a:off x="0" y="0"/>
          <a:ext cx="0" cy="0"/>
          <a:chOff x="0" y="0"/>
          <a:chExt cx="0" cy="0"/>
        </a:xfrm>
      </p:grpSpPr>
      <p:sp>
        <p:nvSpPr>
          <p:cNvPr id="7" name="矩形 6"/>
          <p:cNvSpPr/>
          <p:nvPr userDrawn="1"/>
        </p:nvSpPr>
        <p:spPr>
          <a:xfrm>
            <a:off x="0" y="0"/>
            <a:ext cx="12192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流程图: 离页连接符 7"/>
          <p:cNvSpPr/>
          <p:nvPr userDrawn="1"/>
        </p:nvSpPr>
        <p:spPr>
          <a:xfrm>
            <a:off x="11136197" y="627538"/>
            <a:ext cx="1055803" cy="560241"/>
          </a:xfrm>
          <a:prstGeom prst="flowChartOffpageConnector">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8662" y="698084"/>
            <a:ext cx="730389" cy="359489"/>
          </a:xfrm>
          <a:prstGeom prst="rect">
            <a:avLst/>
          </a:prstGeom>
        </p:spPr>
      </p:pic>
      <p:sp>
        <p:nvSpPr>
          <p:cNvPr id="11" name="矩形 10"/>
          <p:cNvSpPr/>
          <p:nvPr userDrawn="1"/>
        </p:nvSpPr>
        <p:spPr>
          <a:xfrm>
            <a:off x="11136197" y="-28281"/>
            <a:ext cx="1055803" cy="627536"/>
          </a:xfrm>
          <a:prstGeom prst="rect">
            <a:avLst/>
          </a:prstGeom>
          <a:solidFill>
            <a:sysClr val="window" lastClr="FFFFFF">
              <a:lumMod val="85000"/>
            </a:sys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4" name="TextBox 15"/>
          <p:cNvSpPr txBox="1"/>
          <p:nvPr userDrawn="1"/>
        </p:nvSpPr>
        <p:spPr>
          <a:xfrm>
            <a:off x="11047290" y="182087"/>
            <a:ext cx="1235737" cy="307777"/>
          </a:xfrm>
          <a:prstGeom prst="rect">
            <a:avLst/>
          </a:prstGeom>
          <a:noFill/>
        </p:spPr>
        <p:txBody>
          <a:bodyPr wrap="square" rtlCol="0">
            <a:spAutoFit/>
          </a:bodyPr>
          <a:lstStyle/>
          <a:p>
            <a:pPr algn="ctr"/>
            <a:r>
              <a:rPr lang="en-US" altLang="zh-CN" sz="1400" dirty="0">
                <a:solidFill>
                  <a:srgbClr val="071F65"/>
                </a:solidFill>
                <a:latin typeface="Arial Black" panose="020B0A04020102020204" pitchFamily="34" charset="0"/>
                <a:cs typeface="Times New Roman" panose="02020603050405020304" pitchFamily="18" charset="0"/>
              </a:rPr>
              <a:t>Part</a:t>
            </a:r>
            <a:r>
              <a:rPr lang="en-US" altLang="zh-CN" sz="1400" baseline="0" dirty="0">
                <a:solidFill>
                  <a:srgbClr val="071F65"/>
                </a:solidFill>
                <a:latin typeface="Arial Black" panose="020B0A04020102020204" pitchFamily="34" charset="0"/>
                <a:cs typeface="Times New Roman" panose="02020603050405020304" pitchFamily="18" charset="0"/>
              </a:rPr>
              <a:t> 2</a:t>
            </a:r>
            <a:endParaRPr lang="zh-CN" altLang="en-US" sz="1400" b="0" dirty="0">
              <a:solidFill>
                <a:schemeClr val="bg1"/>
              </a:solidFill>
              <a:latin typeface="Arial Black" panose="020B0A04020102020204" pitchFamily="34" charset="0"/>
              <a:ea typeface="微软雅黑" pitchFamily="34" charset="-122"/>
              <a:cs typeface="Times New Roman" panose="02020603050405020304" pitchFamily="18" charset="0"/>
            </a:endParaRPr>
          </a:p>
        </p:txBody>
      </p:sp>
      <p:sp>
        <p:nvSpPr>
          <p:cNvPr id="15" name="Content Placeholder 2"/>
          <p:cNvSpPr>
            <a:spLocks noGrp="1"/>
          </p:cNvSpPr>
          <p:nvPr>
            <p:ph idx="1"/>
          </p:nvPr>
        </p:nvSpPr>
        <p:spPr>
          <a:xfrm>
            <a:off x="838200" y="1128119"/>
            <a:ext cx="10515600" cy="5190795"/>
          </a:xfrm>
        </p:spPr>
        <p:txBody>
          <a:bodyPr/>
          <a:lstStyle>
            <a:lvl1pPr marL="228600" indent="-228600">
              <a:lnSpc>
                <a:spcPct val="110000"/>
              </a:lnSpc>
              <a:buFont typeface="Wingdings" panose="05000000000000000000" pitchFamily="2" charset="2"/>
              <a:buChar char="n"/>
              <a:defRPr sz="2400" b="1">
                <a:solidFill>
                  <a:srgbClr val="071F65"/>
                </a:solidFill>
                <a:latin typeface="Times New Roman" panose="02020603050405020304" pitchFamily="18" charset="0"/>
                <a:cs typeface="Times New Roman" panose="02020603050405020304" pitchFamily="18" charset="0"/>
              </a:defRPr>
            </a:lvl1pPr>
            <a:lvl2pPr>
              <a:lnSpc>
                <a:spcPct val="100000"/>
              </a:lnSpc>
              <a:spcBef>
                <a:spcPts val="600"/>
              </a:spcBef>
              <a:defRPr sz="2000"/>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6" name="Title 1"/>
          <p:cNvSpPr>
            <a:spLocks noGrp="1"/>
          </p:cNvSpPr>
          <p:nvPr>
            <p:ph type="title"/>
          </p:nvPr>
        </p:nvSpPr>
        <p:spPr>
          <a:xfrm>
            <a:off x="523973" y="182086"/>
            <a:ext cx="10479275" cy="582619"/>
          </a:xfrm>
        </p:spPr>
        <p:txBody>
          <a:bodyPr>
            <a:normAutofit/>
          </a:bodyPr>
          <a:lstStyle>
            <a:lvl1pPr>
              <a:defRPr sz="3200">
                <a:solidFill>
                  <a:schemeClr val="bg1"/>
                </a:solidFill>
                <a:latin typeface="Arial Black" panose="020B0A04020102020204" pitchFamily="34" charset="0"/>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32845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a:lstStyle>
            <a:lvl1pPr>
              <a:defRPr lang="zh-CN" altLang="en-US" sz="3500" b="0" baseline="0" dirty="0">
                <a:solidFill>
                  <a:schemeClr val="bg1"/>
                </a:solidFill>
                <a:effectLst/>
                <a:latin typeface="+mj-ea"/>
                <a:ea typeface="+mj-ea"/>
                <a:cs typeface="+mj-cs"/>
              </a:defRPr>
            </a:lvl1pPr>
          </a:lstStyle>
          <a:p>
            <a:pPr lvl="0"/>
            <a:r>
              <a:rPr lang="zh-CN" altLang="en-US" dirty="0"/>
              <a:t>单击此处编辑母版标题样式</a:t>
            </a:r>
          </a:p>
        </p:txBody>
      </p:sp>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5"/>
          <p:cNvSpPr>
            <a:spLocks noGrp="1" noChangeArrowheads="1"/>
          </p:cNvSpPr>
          <p:nvPr>
            <p:ph type="dt" sz="half" idx="10"/>
          </p:nvPr>
        </p:nvSpPr>
        <p:spPr>
          <a:ln/>
        </p:spPr>
        <p:txBody>
          <a:bodyPr/>
          <a:lstStyle>
            <a:lvl1pPr>
              <a:defRPr/>
            </a:lvl1pPr>
          </a:lstStyle>
          <a:p>
            <a:pPr>
              <a:defRPr/>
            </a:pPr>
            <a:fld id="{9F9B2D78-A57D-4363-BFEB-1EE9BB05D3CB}" type="datetimeFigureOut">
              <a:rPr lang="zh-CN" altLang="en-US"/>
              <a:pPr>
                <a:defRPr/>
              </a:pPr>
              <a:t>2024-10-16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E52466E9-BA8D-43BC-91AB-CF7E290917A4}" type="slidenum">
              <a:rPr lang="zh-CN" altLang="en-US"/>
              <a:pPr/>
              <a:t>‹#›</a:t>
            </a:fld>
            <a:endParaRPr lang="zh-CN" altLang="en-US"/>
          </a:p>
        </p:txBody>
      </p:sp>
    </p:spTree>
    <p:extLst>
      <p:ext uri="{BB962C8B-B14F-4D97-AF65-F5344CB8AC3E}">
        <p14:creationId xmlns:p14="http://schemas.microsoft.com/office/powerpoint/2010/main" val="371751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fld id="{40AA646A-CDA0-4BE7-A486-720FE1947AFF}" type="datetimeFigureOut">
              <a:rPr lang="zh-CN" altLang="en-US"/>
              <a:pPr>
                <a:defRPr/>
              </a:pPr>
              <a:t>2024-10-16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6C66997A-91DB-4B7E-913D-1462AEBC4FB6}" type="slidenum">
              <a:rPr lang="zh-CN" altLang="en-US"/>
              <a:pPr/>
              <a:t>‹#›</a:t>
            </a:fld>
            <a:endParaRPr lang="zh-CN" altLang="en-US"/>
          </a:p>
        </p:txBody>
      </p:sp>
    </p:spTree>
    <p:extLst>
      <p:ext uri="{BB962C8B-B14F-4D97-AF65-F5344CB8AC3E}">
        <p14:creationId xmlns:p14="http://schemas.microsoft.com/office/powerpoint/2010/main" val="325207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r>
              <a:rPr lang="zh-CN" altLang="en-US"/>
              <a:t>单击此处编辑母版标题样式</a:t>
            </a:r>
          </a:p>
        </p:txBody>
      </p:sp>
      <p:sp>
        <p:nvSpPr>
          <p:cNvPr id="3" name="Content Placeholder 2"/>
          <p:cNvSpPr>
            <a:spLocks noGrp="1"/>
          </p:cNvSpPr>
          <p:nvPr>
            <p:ph sz="half" idx="1"/>
          </p:nvPr>
        </p:nvSpPr>
        <p:spPr>
          <a:xfrm>
            <a:off x="609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Content Placeholder 3"/>
          <p:cNvSpPr>
            <a:spLocks noGrp="1"/>
          </p:cNvSpPr>
          <p:nvPr>
            <p:ph sz="half" idx="2"/>
          </p:nvPr>
        </p:nvSpPr>
        <p:spPr>
          <a:xfrm>
            <a:off x="6197600" y="981075"/>
            <a:ext cx="53848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fld id="{FE9C353E-770C-4D60-AD90-75E9F2747C6D}" type="datetimeFigureOut">
              <a:rPr lang="zh-CN" altLang="en-US"/>
              <a:pPr>
                <a:defRPr/>
              </a:pPr>
              <a:t>2024-10-16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280F8772-A830-42A0-91EB-E5BDD8EAB650}" type="slidenum">
              <a:rPr lang="zh-CN" altLang="en-US"/>
              <a:pPr/>
              <a:t>‹#›</a:t>
            </a:fld>
            <a:endParaRPr lang="zh-CN" altLang="en-US"/>
          </a:p>
        </p:txBody>
      </p:sp>
    </p:spTree>
    <p:extLst>
      <p:ext uri="{BB962C8B-B14F-4D97-AF65-F5344CB8AC3E}">
        <p14:creationId xmlns:p14="http://schemas.microsoft.com/office/powerpoint/2010/main" val="77536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1462"/>
            <a:ext cx="10972800" cy="1143000"/>
          </a:xfrm>
          <a:noFill/>
          <a:ln w="9525">
            <a:noFill/>
            <a:miter lim="800000"/>
            <a:headEnd/>
            <a:tailEnd/>
          </a:ln>
          <a:effectLst>
            <a:outerShdw dist="17961" dir="2700000" algn="ctr" rotWithShape="0">
              <a:schemeClr val="tx2"/>
            </a:outerShdw>
          </a:effectLst>
        </p:spPr>
        <p:txBody>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r>
              <a:rPr lang="zh-CN" altLang="en-US"/>
              <a:t>单击此处编辑母版标题样式</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fld id="{1A958851-9F71-4F4E-8BE9-0963A571B7D3}" type="datetimeFigureOut">
              <a:rPr lang="zh-CN" altLang="en-US"/>
              <a:pPr>
                <a:defRPr/>
              </a:pPr>
              <a:t>2024-10-16</a:t>
            </a:fld>
            <a:endParaRPr lang="zh-CN"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a:ln/>
        </p:spPr>
        <p:txBody>
          <a:bodyPr/>
          <a:lstStyle>
            <a:lvl1pPr>
              <a:defRPr/>
            </a:lvl1pPr>
          </a:lstStyle>
          <a:p>
            <a:fld id="{1A1761D2-46B5-44A9-864D-7F5BC9BD7D60}" type="slidenum">
              <a:rPr lang="zh-CN" altLang="en-US"/>
              <a:pPr/>
              <a:t>‹#›</a:t>
            </a:fld>
            <a:endParaRPr lang="zh-CN" altLang="en-US"/>
          </a:p>
        </p:txBody>
      </p:sp>
    </p:spTree>
    <p:extLst>
      <p:ext uri="{BB962C8B-B14F-4D97-AF65-F5344CB8AC3E}">
        <p14:creationId xmlns:p14="http://schemas.microsoft.com/office/powerpoint/2010/main" val="188937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fld id="{9278427B-3F30-4BAE-BD79-05276445F2F6}" type="datetimeFigureOut">
              <a:rPr lang="zh-CN" altLang="en-US"/>
              <a:pPr>
                <a:defRPr/>
              </a:pPr>
              <a:t>2024-10-16</a:t>
            </a:fld>
            <a:endParaRPr lang="zh-CN"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a:ln/>
        </p:spPr>
        <p:txBody>
          <a:bodyPr/>
          <a:lstStyle>
            <a:lvl1pPr>
              <a:defRPr/>
            </a:lvl1pPr>
          </a:lstStyle>
          <a:p>
            <a:fld id="{71BEC55C-B28F-4CDB-9BD6-FAEA4E4B7F30}" type="slidenum">
              <a:rPr lang="zh-CN" altLang="en-US"/>
              <a:pPr/>
              <a:t>‹#›</a:t>
            </a:fld>
            <a:endParaRPr lang="zh-CN" altLang="en-US"/>
          </a:p>
        </p:txBody>
      </p:sp>
    </p:spTree>
    <p:extLst>
      <p:ext uri="{BB962C8B-B14F-4D97-AF65-F5344CB8AC3E}">
        <p14:creationId xmlns:p14="http://schemas.microsoft.com/office/powerpoint/2010/main" val="38491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3763397-A3A6-4D1E-99FF-F1082489DA7B}" type="datetimeFigureOut">
              <a:rPr lang="zh-CN" altLang="en-US"/>
              <a:pPr>
                <a:defRPr/>
              </a:pPr>
              <a:t>2024-10-16</a:t>
            </a:fld>
            <a:endParaRPr lang="zh-CN"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a:ln/>
        </p:spPr>
        <p:txBody>
          <a:bodyPr/>
          <a:lstStyle>
            <a:lvl1pPr>
              <a:defRPr/>
            </a:lvl1pPr>
          </a:lstStyle>
          <a:p>
            <a:fld id="{49BE77D4-85C4-4D1D-949F-F16E2A57A224}" type="slidenum">
              <a:rPr lang="zh-CN" altLang="en-US"/>
              <a:pPr/>
              <a:t>‹#›</a:t>
            </a:fld>
            <a:endParaRPr lang="zh-CN" altLang="en-US"/>
          </a:p>
        </p:txBody>
      </p:sp>
    </p:spTree>
    <p:extLst>
      <p:ext uri="{BB962C8B-B14F-4D97-AF65-F5344CB8AC3E}">
        <p14:creationId xmlns:p14="http://schemas.microsoft.com/office/powerpoint/2010/main" val="213735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47E504F1-A27D-4375-A42B-0ED8AB2241F6}" type="datetimeFigureOut">
              <a:rPr lang="zh-CN" altLang="en-US"/>
              <a:pPr>
                <a:defRPr/>
              </a:pPr>
              <a:t>2024-10-16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C4F2BC72-48E0-4743-831B-B0DEB92A861F}" type="slidenum">
              <a:rPr lang="zh-CN" altLang="en-US"/>
              <a:pPr/>
              <a:t>‹#›</a:t>
            </a:fld>
            <a:endParaRPr lang="zh-CN" altLang="en-US"/>
          </a:p>
        </p:txBody>
      </p:sp>
    </p:spTree>
    <p:extLst>
      <p:ext uri="{BB962C8B-B14F-4D97-AF65-F5344CB8AC3E}">
        <p14:creationId xmlns:p14="http://schemas.microsoft.com/office/powerpoint/2010/main" val="86198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fld id="{4BDA4905-F939-40DF-A350-5D0202DAA9FB}" type="datetimeFigureOut">
              <a:rPr lang="zh-CN" altLang="en-US"/>
              <a:pPr>
                <a:defRPr/>
              </a:pPr>
              <a:t>2024-10-16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1C1CED65-8DA3-4E2F-B6F2-404B375F76EB}" type="slidenum">
              <a:rPr lang="zh-CN" altLang="en-US"/>
              <a:pPr/>
              <a:t>‹#›</a:t>
            </a:fld>
            <a:endParaRPr lang="zh-CN" altLang="en-US"/>
          </a:p>
        </p:txBody>
      </p:sp>
    </p:spTree>
    <p:extLst>
      <p:ext uri="{BB962C8B-B14F-4D97-AF65-F5344CB8AC3E}">
        <p14:creationId xmlns:p14="http://schemas.microsoft.com/office/powerpoint/2010/main" val="332260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4" descr="PPT背景副本-窄3.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b="91999"/>
          <a:stretch/>
        </p:blipFill>
        <p:spPr bwMode="auto">
          <a:xfrm>
            <a:off x="0" y="-1"/>
            <a:ext cx="12192000" cy="90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Grp="1" noChangeArrowheads="1"/>
          </p:cNvSpPr>
          <p:nvPr>
            <p:ph type="title"/>
          </p:nvPr>
        </p:nvSpPr>
        <p:spPr bwMode="auto">
          <a:xfrm>
            <a:off x="263352" y="99"/>
            <a:ext cx="10725149" cy="955675"/>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4"/>
          <p:cNvSpPr>
            <a:spLocks noGrp="1" noChangeArrowheads="1"/>
          </p:cNvSpPr>
          <p:nvPr>
            <p:ph type="body" idx="1"/>
          </p:nvPr>
        </p:nvSpPr>
        <p:spPr bwMode="auto">
          <a:xfrm>
            <a:off x="609600" y="1357313"/>
            <a:ext cx="109728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4869" name="Rectangle 5"/>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74BE2206-6564-447F-98F3-8E7D936E6A7B}" type="datetimeFigureOut">
              <a:rPr lang="zh-CN" altLang="en-US"/>
              <a:pPr>
                <a:defRPr/>
              </a:pPr>
              <a:t>2024-10-16</a:t>
            </a:fld>
            <a:endParaRPr lang="zh-CN" altLang="en-US"/>
          </a:p>
        </p:txBody>
      </p:sp>
      <p:sp>
        <p:nvSpPr>
          <p:cNvPr id="164870" name="Rectangle 6"/>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en-US"/>
          </a:p>
        </p:txBody>
      </p:sp>
      <p:sp>
        <p:nvSpPr>
          <p:cNvPr id="164871"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fld id="{193C3488-1D6E-4088-A0B0-7A68A55957A8}" type="slidenum">
              <a:rPr lang="zh-CN" altLang="en-US"/>
              <a:pPr/>
              <a:t>‹#›</a:t>
            </a:fld>
            <a:endParaRPr lang="zh-CN" altLang="en-US"/>
          </a:p>
        </p:txBody>
      </p:sp>
      <p:pic>
        <p:nvPicPr>
          <p:cNvPr id="8" name="Picture 9" descr="输出向导-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92278" y="134019"/>
            <a:ext cx="3456517" cy="50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4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p:titleStyle>
    <p:body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35BEE8-02A0-4580-855F-1E9570B207EE}"/>
              </a:ext>
            </a:extLst>
          </p:cNvPr>
          <p:cNvSpPr>
            <a:spLocks noGrp="1"/>
          </p:cNvSpPr>
          <p:nvPr>
            <p:ph type="ctrTitle"/>
          </p:nvPr>
        </p:nvSpPr>
        <p:spPr>
          <a:xfrm>
            <a:off x="692515" y="1783937"/>
            <a:ext cx="10363200" cy="2090735"/>
          </a:xfrm>
          <a:noFill/>
          <a:ln>
            <a:noFill/>
          </a:ln>
        </p:spPr>
        <p:txBody>
          <a:bodyPr>
            <a:scene3d>
              <a:camera prst="orthographicFront"/>
              <a:lightRig rig="soft" dir="t">
                <a:rot lat="0" lon="0" rev="15600000"/>
              </a:lightRig>
            </a:scene3d>
            <a:sp3d extrusionH="57150" prstMaterial="softEdge">
              <a:bevelT w="25400" h="38100"/>
            </a:sp3d>
          </a:bodyPr>
          <a:lstStyle/>
          <a:p>
            <a:pPr algn="ctr">
              <a:lnSpc>
                <a:spcPct val="150000"/>
              </a:lnSpc>
            </a:pPr>
            <a:r>
              <a:rPr lang="zh-CN" altLang="en-US" dirty="0">
                <a:ln/>
                <a:effectLst/>
              </a:rPr>
              <a:t>深度学习在阿尔茨海默症中的应用</a:t>
            </a:r>
            <a:r>
              <a:rPr lang="en-US" altLang="zh-CN" dirty="0">
                <a:ln/>
                <a:effectLst/>
              </a:rPr>
              <a:t/>
            </a:r>
            <a:br>
              <a:rPr lang="en-US" altLang="zh-CN" dirty="0">
                <a:ln/>
                <a:effectLst/>
              </a:rPr>
            </a:br>
            <a:r>
              <a:rPr lang="en-US" altLang="zh-CN" dirty="0">
                <a:ln/>
                <a:effectLst/>
              </a:rPr>
              <a:t>                  </a:t>
            </a:r>
            <a:r>
              <a:rPr lang="zh-CN" altLang="en-US" dirty="0">
                <a:ln/>
                <a:effectLst/>
              </a:rPr>
              <a:t>             </a:t>
            </a:r>
            <a:r>
              <a:rPr lang="en-US" altLang="zh-CN" sz="2800" dirty="0">
                <a:ln/>
                <a:effectLst/>
              </a:rPr>
              <a:t>--KAN</a:t>
            </a:r>
            <a:r>
              <a:rPr lang="zh-CN" altLang="en-US" sz="2800" dirty="0">
                <a:ln/>
                <a:effectLst/>
              </a:rPr>
              <a:t>在</a:t>
            </a:r>
            <a:r>
              <a:rPr lang="en-US" altLang="zh-CN" sz="2800" dirty="0">
                <a:ln/>
                <a:effectLst/>
              </a:rPr>
              <a:t>AD</a:t>
            </a:r>
            <a:r>
              <a:rPr lang="zh-CN" altLang="en-US" sz="2800" dirty="0">
                <a:ln/>
                <a:effectLst/>
              </a:rPr>
              <a:t>分类中的意义</a:t>
            </a:r>
          </a:p>
        </p:txBody>
      </p:sp>
      <p:sp>
        <p:nvSpPr>
          <p:cNvPr id="3" name="副标题 2">
            <a:extLst>
              <a:ext uri="{FF2B5EF4-FFF2-40B4-BE49-F238E27FC236}">
                <a16:creationId xmlns:a16="http://schemas.microsoft.com/office/drawing/2014/main" xmlns="" id="{FF5CA38C-57BF-4320-84DB-A1AA99CB92E8}"/>
              </a:ext>
            </a:extLst>
          </p:cNvPr>
          <p:cNvSpPr>
            <a:spLocks noGrp="1"/>
          </p:cNvSpPr>
          <p:nvPr>
            <p:ph type="subTitle" idx="1"/>
          </p:nvPr>
        </p:nvSpPr>
        <p:spPr>
          <a:xfrm>
            <a:off x="2915264" y="4495820"/>
            <a:ext cx="6400800" cy="985664"/>
          </a:xfrm>
        </p:spPr>
        <p:txBody>
          <a:bodyPr/>
          <a:lstStyle/>
          <a:p>
            <a:r>
              <a:rPr lang="zh-CN" altLang="en-US" sz="2000" dirty="0"/>
              <a:t>蒋晓辰</a:t>
            </a:r>
            <a:endParaRPr lang="en-US" altLang="zh-CN" sz="2000" dirty="0"/>
          </a:p>
          <a:p>
            <a:r>
              <a:rPr lang="zh-CN" altLang="en-US" sz="2000" dirty="0"/>
              <a:t>核技术应用研究中心</a:t>
            </a:r>
            <a:endParaRPr lang="en-US" altLang="zh-CN" sz="2000" dirty="0"/>
          </a:p>
          <a:p>
            <a:r>
              <a:rPr lang="en-US" altLang="zh-CN" sz="2000" dirty="0"/>
              <a:t>2024-10-16</a:t>
            </a:r>
            <a:endParaRPr lang="zh-CN" altLang="en-US" sz="2000" dirty="0"/>
          </a:p>
        </p:txBody>
      </p:sp>
    </p:spTree>
    <p:extLst>
      <p:ext uri="{BB962C8B-B14F-4D97-AF65-F5344CB8AC3E}">
        <p14:creationId xmlns:p14="http://schemas.microsoft.com/office/powerpoint/2010/main" val="135204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rPr>
              <a:t>深度学习在</a:t>
            </a:r>
            <a:r>
              <a:rPr lang="en-US" altLang="zh-CN" sz="3600" b="1" dirty="0">
                <a:latin typeface="黑体" panose="02010609060101010101" pitchFamily="49" charset="-122"/>
                <a:ea typeface="黑体" panose="02010609060101010101" pitchFamily="49" charset="-122"/>
              </a:rPr>
              <a:t>AD</a:t>
            </a:r>
            <a:r>
              <a:rPr lang="zh-CN" altLang="en-US" sz="3600" b="1" dirty="0">
                <a:latin typeface="黑体" panose="02010609060101010101" pitchFamily="49" charset="-122"/>
                <a:ea typeface="黑体" panose="02010609060101010101" pitchFamily="49" charset="-122"/>
              </a:rPr>
              <a:t>早期预测中的优势</a:t>
            </a:r>
            <a:endParaRPr lang="zh-CN" altLang="en-US" sz="3600" b="1" dirty="0">
              <a:latin typeface="黑体" panose="02010609060101010101" pitchFamily="49" charset="-122"/>
              <a:ea typeface="黑体" panose="02010609060101010101" pitchFamily="49" charset="-122"/>
              <a:cs typeface="+mn-cs"/>
            </a:endParaRPr>
          </a:p>
        </p:txBody>
      </p:sp>
      <p:sp>
        <p:nvSpPr>
          <p:cNvPr id="16" name="内容占位符 2">
            <a:extLst>
              <a:ext uri="{FF2B5EF4-FFF2-40B4-BE49-F238E27FC236}">
                <a16:creationId xmlns:a16="http://schemas.microsoft.com/office/drawing/2014/main" xmlns="" id="{0D9CE77B-D242-433E-AB8C-729965A2F2A9}"/>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25">
            <a:extLst>
              <a:ext uri="{FF2B5EF4-FFF2-40B4-BE49-F238E27FC236}">
                <a16:creationId xmlns:a16="http://schemas.microsoft.com/office/drawing/2014/main" xmlns="" id="{26FC4A21-5AE6-B10B-98F3-9BCC9659313E}"/>
              </a:ext>
            </a:extLst>
          </p:cNvPr>
          <p:cNvSpPr txBox="1"/>
          <p:nvPr/>
        </p:nvSpPr>
        <p:spPr>
          <a:xfrm>
            <a:off x="911424" y="1124744"/>
            <a:ext cx="10945216" cy="1200329"/>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深度学习的模型能够从多模态</a:t>
            </a:r>
            <a:r>
              <a:rPr lang="en-US" altLang="zh-CN" sz="3600" b="1" dirty="0">
                <a:latin typeface="黑体" panose="02010609060101010101" pitchFamily="49" charset="-122"/>
                <a:ea typeface="黑体" panose="02010609060101010101" pitchFamily="49" charset="-122"/>
              </a:rPr>
              <a:t>PET</a:t>
            </a:r>
            <a:r>
              <a:rPr lang="zh-CN" altLang="en-US" sz="3600" b="1" dirty="0">
                <a:latin typeface="黑体" panose="02010609060101010101" pitchFamily="49" charset="-122"/>
                <a:ea typeface="黑体" panose="02010609060101010101" pitchFamily="49" charset="-122"/>
              </a:rPr>
              <a:t>影像中找到特征，以</a:t>
            </a:r>
            <a:r>
              <a:rPr lang="zh-CN" altLang="en-US" sz="3600" b="1" dirty="0" smtClean="0">
                <a:latin typeface="黑体" panose="02010609060101010101" pitchFamily="49" charset="-122"/>
                <a:ea typeface="黑体" panose="02010609060101010101" pitchFamily="49" charset="-122"/>
              </a:rPr>
              <a:t>进行早期预测。</a:t>
            </a:r>
            <a:endParaRPr lang="zh-CN" altLang="en-US" sz="3600" b="1" dirty="0">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xmlns="" id="{63CA7E6D-13B7-9A05-C914-F15DC4F1A507}"/>
              </a:ext>
            </a:extLst>
          </p:cNvPr>
          <p:cNvPicPr>
            <a:picLocks noChangeAspect="1"/>
          </p:cNvPicPr>
          <p:nvPr/>
        </p:nvPicPr>
        <p:blipFill>
          <a:blip r:embed="rId3"/>
          <a:srcRect r="761" b="1828"/>
          <a:stretch/>
        </p:blipFill>
        <p:spPr>
          <a:xfrm>
            <a:off x="126358" y="2469089"/>
            <a:ext cx="6735916" cy="3264167"/>
          </a:xfrm>
          <a:prstGeom prst="rect">
            <a:avLst/>
          </a:prstGeom>
        </p:spPr>
      </p:pic>
      <p:pic>
        <p:nvPicPr>
          <p:cNvPr id="8" name="图片 7">
            <a:extLst>
              <a:ext uri="{FF2B5EF4-FFF2-40B4-BE49-F238E27FC236}">
                <a16:creationId xmlns:a16="http://schemas.microsoft.com/office/drawing/2014/main" xmlns="" id="{ED465622-1498-73B5-22A3-DB9337073B45}"/>
              </a:ext>
            </a:extLst>
          </p:cNvPr>
          <p:cNvPicPr>
            <a:picLocks noChangeAspect="1"/>
          </p:cNvPicPr>
          <p:nvPr/>
        </p:nvPicPr>
        <p:blipFill>
          <a:blip r:embed="rId4"/>
          <a:stretch>
            <a:fillRect/>
          </a:stretch>
        </p:blipFill>
        <p:spPr>
          <a:xfrm>
            <a:off x="6024108" y="2403197"/>
            <a:ext cx="5616508" cy="3983802"/>
          </a:xfrm>
          <a:prstGeom prst="rect">
            <a:avLst/>
          </a:prstGeom>
        </p:spPr>
      </p:pic>
      <p:sp>
        <p:nvSpPr>
          <p:cNvPr id="11" name="文本框 10">
            <a:extLst>
              <a:ext uri="{FF2B5EF4-FFF2-40B4-BE49-F238E27FC236}">
                <a16:creationId xmlns:a16="http://schemas.microsoft.com/office/drawing/2014/main" xmlns="" id="{CF857688-38E0-266D-1E17-05727C61FAEE}"/>
              </a:ext>
            </a:extLst>
          </p:cNvPr>
          <p:cNvSpPr txBox="1"/>
          <p:nvPr/>
        </p:nvSpPr>
        <p:spPr>
          <a:xfrm>
            <a:off x="479376" y="5914663"/>
            <a:ext cx="3861130" cy="369332"/>
          </a:xfrm>
          <a:prstGeom prst="rect">
            <a:avLst/>
          </a:prstGeom>
          <a:noFill/>
        </p:spPr>
        <p:txBody>
          <a:bodyPr wrap="square" rtlCol="0">
            <a:spAutoFit/>
          </a:bodyPr>
          <a:lstStyle/>
          <a:p>
            <a:r>
              <a:rPr kumimoji="1" lang="en-US" altLang="zh-CN" dirty="0"/>
              <a:t>Graph-CNN-RNN</a:t>
            </a:r>
            <a:endParaRPr kumimoji="1" lang="zh-CN" altLang="en-US" dirty="0"/>
          </a:p>
        </p:txBody>
      </p:sp>
    </p:spTree>
    <p:extLst>
      <p:ext uri="{BB962C8B-B14F-4D97-AF65-F5344CB8AC3E}">
        <p14:creationId xmlns:p14="http://schemas.microsoft.com/office/powerpoint/2010/main" val="183851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262400" y="83388"/>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en-US" altLang="zh-CN" sz="3600" b="1" dirty="0">
                <a:latin typeface="黑体" panose="02010609060101010101" pitchFamily="49" charset="-122"/>
                <a:ea typeface="黑体" panose="02010609060101010101" pitchFamily="49" charset="-122"/>
                <a:cs typeface="+mn-cs"/>
              </a:rPr>
              <a:t>KAN</a:t>
            </a:r>
            <a:r>
              <a:rPr lang="zh-CN" altLang="en-US" sz="3600" b="1" dirty="0">
                <a:latin typeface="黑体" panose="02010609060101010101" pitchFamily="49" charset="-122"/>
                <a:ea typeface="黑体" panose="02010609060101010101" pitchFamily="49" charset="-122"/>
                <a:cs typeface="+mn-cs"/>
              </a:rPr>
              <a:t>模型的优势</a:t>
            </a:r>
          </a:p>
        </p:txBody>
      </p:sp>
      <p:sp>
        <p:nvSpPr>
          <p:cNvPr id="16" name="内容占位符 2">
            <a:extLst>
              <a:ext uri="{FF2B5EF4-FFF2-40B4-BE49-F238E27FC236}">
                <a16:creationId xmlns:a16="http://schemas.microsoft.com/office/drawing/2014/main" xmlns="" id="{0D9CE77B-D242-433E-AB8C-729965A2F2A9}"/>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26" name="Picture 2" descr="图片">
            <a:extLst>
              <a:ext uri="{FF2B5EF4-FFF2-40B4-BE49-F238E27FC236}">
                <a16:creationId xmlns:a16="http://schemas.microsoft.com/office/drawing/2014/main" xmlns="" id="{BE50026A-1C48-1EE1-5D30-BECBD1691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836" b="9389"/>
          <a:stretch/>
        </p:blipFill>
        <p:spPr bwMode="auto">
          <a:xfrm>
            <a:off x="0" y="918176"/>
            <a:ext cx="7789762" cy="472559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xmlns="" id="{F286762A-C16B-D871-38F7-72A60EF34F8F}"/>
              </a:ext>
            </a:extLst>
          </p:cNvPr>
          <p:cNvSpPr txBox="1"/>
          <p:nvPr/>
        </p:nvSpPr>
        <p:spPr>
          <a:xfrm>
            <a:off x="7681511" y="997565"/>
            <a:ext cx="4340806" cy="5170646"/>
          </a:xfrm>
          <a:prstGeom prst="rect">
            <a:avLst/>
          </a:prstGeom>
          <a:noFill/>
        </p:spPr>
        <p:txBody>
          <a:bodyPr wrap="square" rtlCol="0">
            <a:spAutoFit/>
          </a:bodyPr>
          <a:lstStyle/>
          <a:p>
            <a:pPr marL="457200" indent="-457200">
              <a:buFont typeface="Wingdings" pitchFamily="2" charset="2"/>
              <a:buChar char="n"/>
            </a:pPr>
            <a:r>
              <a:rPr kumimoji="1" lang="zh-CN" altLang="en-US" sz="2400" dirty="0"/>
              <a:t>提高模型的表达能力：</a:t>
            </a:r>
            <a:endParaRPr kumimoji="1" lang="en-US" altLang="zh-CN" sz="2400" dirty="0"/>
          </a:p>
          <a:p>
            <a:r>
              <a:rPr kumimoji="1" lang="en-US" altLang="zh-CN" dirty="0"/>
              <a:t>MLP</a:t>
            </a:r>
            <a:r>
              <a:rPr kumimoji="1" lang="zh-CN" altLang="en-US" dirty="0"/>
              <a:t>依赖于权重之间的线性组合。</a:t>
            </a:r>
            <a:endParaRPr kumimoji="1" lang="en-US" altLang="zh-CN" dirty="0"/>
          </a:p>
          <a:p>
            <a:r>
              <a:rPr kumimoji="1" lang="zh-CN" altLang="en-US" dirty="0"/>
              <a:t>而在</a:t>
            </a:r>
            <a:r>
              <a:rPr kumimoji="1" lang="en-US" altLang="zh-CN" dirty="0"/>
              <a:t>KAN</a:t>
            </a:r>
            <a:r>
              <a:rPr kumimoji="1" lang="zh-CN" altLang="en-US" dirty="0"/>
              <a:t>中，权重被参数化为非线性的样条函数，</a:t>
            </a:r>
            <a:r>
              <a:rPr kumimoji="1" lang="zh-CN" altLang="en-US" dirty="0">
                <a:highlight>
                  <a:srgbClr val="FFFF00"/>
                </a:highlight>
              </a:rPr>
              <a:t>这意味着权重本身可以根据输入的不同值动态变化。</a:t>
            </a:r>
            <a:r>
              <a:rPr kumimoji="1" lang="zh-CN" altLang="en-US" dirty="0"/>
              <a:t>样条函数能够以更灵活的方式拟合复杂的非线性关系</a:t>
            </a:r>
            <a:endParaRPr kumimoji="1" lang="en-US" altLang="zh-CN" dirty="0"/>
          </a:p>
          <a:p>
            <a:endParaRPr kumimoji="1" lang="en-US" altLang="zh-CN" sz="2800" dirty="0"/>
          </a:p>
          <a:p>
            <a:pPr marL="285750" indent="-285750">
              <a:buFont typeface="Wingdings" pitchFamily="2" charset="2"/>
              <a:buChar char="n"/>
            </a:pPr>
            <a:r>
              <a:rPr kumimoji="1" lang="zh-CN" altLang="en-US" sz="2400" dirty="0"/>
              <a:t> 可解释性增强：</a:t>
            </a:r>
            <a:endParaRPr kumimoji="1" lang="en-US" altLang="zh-CN" sz="2400" dirty="0"/>
          </a:p>
          <a:p>
            <a:r>
              <a:rPr lang="zh-CN" altLang="en-US" dirty="0">
                <a:solidFill>
                  <a:srgbClr val="0E0E0E"/>
                </a:solidFill>
                <a:effectLst/>
                <a:latin typeface=".SF NS"/>
              </a:rPr>
              <a:t>样条函数的引入允许模型学习出一组更平滑、可解释的函数。</a:t>
            </a:r>
            <a:r>
              <a:rPr lang="zh-CN" altLang="en-US" dirty="0">
                <a:solidFill>
                  <a:srgbClr val="0E0E0E"/>
                </a:solidFill>
                <a:effectLst/>
                <a:highlight>
                  <a:srgbClr val="FFFF00"/>
                </a:highlight>
                <a:latin typeface=".SF NS"/>
              </a:rPr>
              <a:t>这种非线性权重的可视化可以为每个输入变量生成一条函数曲线，展示权重是如何随输入变化的。</a:t>
            </a:r>
            <a:r>
              <a:rPr lang="zh-CN" altLang="en-US" dirty="0">
                <a:solidFill>
                  <a:srgbClr val="0E0E0E"/>
                </a:solidFill>
                <a:effectLst/>
                <a:latin typeface=".SF NS"/>
              </a:rPr>
              <a:t>相比于 </a:t>
            </a:r>
            <a:r>
              <a:rPr lang="en" altLang="zh-CN" dirty="0">
                <a:solidFill>
                  <a:srgbClr val="0E0E0E"/>
                </a:solidFill>
                <a:effectLst/>
                <a:latin typeface=".SF NS"/>
              </a:rPr>
              <a:t>MLP </a:t>
            </a:r>
            <a:r>
              <a:rPr lang="zh-CN" altLang="en-US" dirty="0">
                <a:solidFill>
                  <a:srgbClr val="0E0E0E"/>
                </a:solidFill>
                <a:effectLst/>
                <a:latin typeface=".SF NS"/>
              </a:rPr>
              <a:t>的固定线性权重，这种函数形式的权重能够提供更多有关输入与输出之间关系的解释，</a:t>
            </a:r>
            <a:r>
              <a:rPr lang="zh-CN" altLang="en-US" dirty="0">
                <a:solidFill>
                  <a:srgbClr val="0E0E0E"/>
                </a:solidFill>
                <a:effectLst/>
                <a:highlight>
                  <a:srgbClr val="FFFF00"/>
                </a:highlight>
                <a:latin typeface=".SF NS"/>
              </a:rPr>
              <a:t>因此更具可解释性</a:t>
            </a:r>
            <a:r>
              <a:rPr lang="zh-CN" altLang="en-US" sz="2800" dirty="0">
                <a:solidFill>
                  <a:srgbClr val="0E0E0E"/>
                </a:solidFill>
                <a:effectLst/>
                <a:latin typeface=".SF NS"/>
              </a:rPr>
              <a:t>。</a:t>
            </a:r>
          </a:p>
          <a:p>
            <a:pPr marL="285750" indent="-285750">
              <a:buFont typeface="Wingdings" pitchFamily="2" charset="2"/>
              <a:buChar char="n"/>
            </a:pPr>
            <a:endParaRPr kumimoji="1" lang="en-US" altLang="zh-CN" sz="2800" dirty="0"/>
          </a:p>
        </p:txBody>
      </p:sp>
    </p:spTree>
    <p:extLst>
      <p:ext uri="{BB962C8B-B14F-4D97-AF65-F5344CB8AC3E}">
        <p14:creationId xmlns:p14="http://schemas.microsoft.com/office/powerpoint/2010/main" val="248541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342A9D-1F88-BA04-93FF-F1116E529E93}"/>
              </a:ext>
            </a:extLst>
          </p:cNvPr>
          <p:cNvSpPr txBox="1">
            <a:spLocks/>
          </p:cNvSpPr>
          <p:nvPr/>
        </p:nvSpPr>
        <p:spPr bwMode="auto">
          <a:xfrm>
            <a:off x="309041" y="145851"/>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en-US" altLang="zh-CN" sz="3600" b="1" dirty="0">
                <a:latin typeface="黑体" panose="02010609060101010101" pitchFamily="49" charset="-122"/>
                <a:ea typeface="黑体" panose="02010609060101010101" pitchFamily="49" charset="-122"/>
                <a:cs typeface="+mn-cs"/>
              </a:rPr>
              <a:t>KAN</a:t>
            </a:r>
            <a:r>
              <a:rPr lang="zh-CN" altLang="en-US" sz="3600" b="1" dirty="0">
                <a:latin typeface="黑体" panose="02010609060101010101" pitchFamily="49" charset="-122"/>
                <a:ea typeface="黑体" panose="02010609060101010101" pitchFamily="49" charset="-122"/>
                <a:cs typeface="+mn-cs"/>
              </a:rPr>
              <a:t>模型的优势</a:t>
            </a:r>
          </a:p>
        </p:txBody>
      </p:sp>
      <p:sp>
        <p:nvSpPr>
          <p:cNvPr id="3" name="文本框 2">
            <a:extLst>
              <a:ext uri="{FF2B5EF4-FFF2-40B4-BE49-F238E27FC236}">
                <a16:creationId xmlns:a16="http://schemas.microsoft.com/office/drawing/2014/main" xmlns="" id="{57B97BD3-03E0-A530-682E-20A07B19FB0B}"/>
              </a:ext>
            </a:extLst>
          </p:cNvPr>
          <p:cNvSpPr txBox="1"/>
          <p:nvPr/>
        </p:nvSpPr>
        <p:spPr>
          <a:xfrm>
            <a:off x="138707" y="1138921"/>
            <a:ext cx="8477573" cy="5324535"/>
          </a:xfrm>
          <a:prstGeom prst="rect">
            <a:avLst/>
          </a:prstGeom>
          <a:noFill/>
        </p:spPr>
        <p:txBody>
          <a:bodyPr wrap="square" rtlCol="0">
            <a:spAutoFit/>
          </a:bodyPr>
          <a:lstStyle/>
          <a:p>
            <a:r>
              <a:rPr kumimoji="1" lang="en-US" altLang="zh-CN" sz="2800" dirty="0"/>
              <a:t>KAN</a:t>
            </a:r>
            <a:r>
              <a:rPr kumimoji="1" lang="zh-CN" altLang="en-US" sz="2800" dirty="0"/>
              <a:t>模型的高可解释性在阿尔茨海默症的早期诊断中具有重要意义：</a:t>
            </a:r>
            <a:endParaRPr kumimoji="1" lang="en-US" altLang="zh-CN" sz="2800" dirty="0"/>
          </a:p>
          <a:p>
            <a:pPr marL="457200" indent="-457200">
              <a:buFont typeface="Wingdings" pitchFamily="2" charset="2"/>
              <a:buChar char="u"/>
            </a:pPr>
            <a:r>
              <a:rPr kumimoji="1" lang="zh-CN" altLang="en-US" sz="2800" dirty="0"/>
              <a:t>个体化特征分析</a:t>
            </a:r>
            <a:endParaRPr kumimoji="1" lang="en-US" altLang="zh-CN" sz="2800" dirty="0"/>
          </a:p>
          <a:p>
            <a:r>
              <a:rPr lang="en" altLang="zh-CN" sz="2000" dirty="0">
                <a:solidFill>
                  <a:srgbClr val="0E0E0E"/>
                </a:solidFill>
                <a:effectLst/>
                <a:latin typeface="SimHei" panose="02010609060101010101" pitchFamily="49" charset="-122"/>
                <a:ea typeface="SimHei" panose="02010609060101010101" pitchFamily="49" charset="-122"/>
              </a:rPr>
              <a:t>KAN </a:t>
            </a:r>
            <a:r>
              <a:rPr lang="zh-CN" altLang="en-US" sz="2000" dirty="0">
                <a:solidFill>
                  <a:srgbClr val="0E0E0E"/>
                </a:solidFill>
                <a:effectLst/>
                <a:latin typeface="SimHei" panose="02010609060101010101" pitchFamily="49" charset="-122"/>
                <a:ea typeface="SimHei" panose="02010609060101010101" pitchFamily="49" charset="-122"/>
              </a:rPr>
              <a:t>模型通过将权重参数化为非线性的样条函数，能够捕捉到输入变量（如影像学特征、临床指标等）与神经网络输出（如病情发展预测、病变区域识别）之间的复杂非线性关系。</a:t>
            </a:r>
            <a:r>
              <a:rPr lang="zh-CN" altLang="en-US" sz="2000" dirty="0">
                <a:solidFill>
                  <a:srgbClr val="0E0E0E"/>
                </a:solidFill>
                <a:effectLst/>
                <a:highlight>
                  <a:srgbClr val="FFFF00"/>
                </a:highlight>
                <a:latin typeface="SimHei" panose="02010609060101010101" pitchFamily="49" charset="-122"/>
                <a:ea typeface="SimHei" panose="02010609060101010101" pitchFamily="49" charset="-122"/>
              </a:rPr>
              <a:t>这种函数形式的权重不仅可以描述出每个特征的影响力，还能展示不同特征随病情发展或时间变化的影响程度，从而对个体病情进展提供更加个性化的解释</a:t>
            </a:r>
            <a:endParaRPr lang="en-US" altLang="zh-CN" sz="2000" dirty="0">
              <a:solidFill>
                <a:srgbClr val="0E0E0E"/>
              </a:solidFill>
              <a:effectLst/>
              <a:highlight>
                <a:srgbClr val="FFFF00"/>
              </a:highlight>
              <a:latin typeface="SimHei" panose="02010609060101010101" pitchFamily="49" charset="-122"/>
              <a:ea typeface="SimHei" panose="02010609060101010101" pitchFamily="49" charset="-122"/>
            </a:endParaRPr>
          </a:p>
          <a:p>
            <a:endParaRPr kumimoji="1" lang="en-US" altLang="zh-CN" sz="2000" dirty="0">
              <a:latin typeface="SimHei" panose="02010609060101010101" pitchFamily="49" charset="-122"/>
              <a:ea typeface="SimHei" panose="02010609060101010101" pitchFamily="49" charset="-122"/>
            </a:endParaRPr>
          </a:p>
          <a:p>
            <a:pPr marL="457200" indent="-457200">
              <a:buFont typeface="Wingdings" pitchFamily="2" charset="2"/>
              <a:buChar char="u"/>
            </a:pPr>
            <a:r>
              <a:rPr kumimoji="1" lang="zh-CN" altLang="en-US" sz="2800" dirty="0"/>
              <a:t>病理变化的可视化</a:t>
            </a:r>
            <a:endParaRPr kumimoji="1" lang="en-US" altLang="zh-CN" sz="2800" dirty="0"/>
          </a:p>
          <a:p>
            <a:r>
              <a:rPr lang="zh-CN" altLang="en-US" dirty="0">
                <a:solidFill>
                  <a:srgbClr val="0E0E0E"/>
                </a:solidFill>
                <a:effectLst/>
                <a:latin typeface="SimHei" panose="02010609060101010101" pitchFamily="49" charset="-122"/>
                <a:ea typeface="SimHei" panose="02010609060101010101" pitchFamily="49" charset="-122"/>
              </a:rPr>
              <a:t>在阿尔兹海默症的诊断过程中，识别出大脑结构的微小变化和病理进展是至关重要的。</a:t>
            </a:r>
            <a:r>
              <a:rPr lang="en" altLang="zh-CN" dirty="0">
                <a:solidFill>
                  <a:srgbClr val="0E0E0E"/>
                </a:solidFill>
                <a:effectLst/>
                <a:highlight>
                  <a:srgbClr val="FFFF00"/>
                </a:highlight>
                <a:latin typeface="SimHei" panose="02010609060101010101" pitchFamily="49" charset="-122"/>
                <a:ea typeface="SimHei" panose="02010609060101010101" pitchFamily="49" charset="-122"/>
              </a:rPr>
              <a:t>KAN </a:t>
            </a:r>
            <a:r>
              <a:rPr lang="zh-CN" altLang="en-US" dirty="0">
                <a:solidFill>
                  <a:srgbClr val="0E0E0E"/>
                </a:solidFill>
                <a:effectLst/>
                <a:highlight>
                  <a:srgbClr val="FFFF00"/>
                </a:highlight>
                <a:latin typeface="SimHei" panose="02010609060101010101" pitchFamily="49" charset="-122"/>
                <a:ea typeface="SimHei" panose="02010609060101010101" pitchFamily="49" charset="-122"/>
              </a:rPr>
              <a:t>的可解释性使得模型能够通过权重变化，直接可视化病理变化对患者的影响。</a:t>
            </a:r>
            <a:r>
              <a:rPr lang="zh-CN" altLang="en-US" dirty="0">
                <a:solidFill>
                  <a:srgbClr val="0E0E0E"/>
                </a:solidFill>
                <a:effectLst/>
                <a:latin typeface="SimHei" panose="02010609060101010101" pitchFamily="49" charset="-122"/>
                <a:ea typeface="SimHei" panose="02010609060101010101" pitchFamily="49" charset="-122"/>
              </a:rPr>
              <a:t>例如，在早期阶段，</a:t>
            </a:r>
            <a:r>
              <a:rPr lang="en" altLang="zh-CN" dirty="0">
                <a:solidFill>
                  <a:srgbClr val="0E0E0E"/>
                </a:solidFill>
                <a:effectLst/>
                <a:latin typeface="SimHei" panose="02010609060101010101" pitchFamily="49" charset="-122"/>
                <a:ea typeface="SimHei" panose="02010609060101010101" pitchFamily="49" charset="-122"/>
              </a:rPr>
              <a:t>KAN </a:t>
            </a:r>
            <a:r>
              <a:rPr lang="zh-CN" altLang="en-US" dirty="0">
                <a:solidFill>
                  <a:srgbClr val="0E0E0E"/>
                </a:solidFill>
                <a:effectLst/>
                <a:latin typeface="SimHei" panose="02010609060101010101" pitchFamily="49" charset="-122"/>
                <a:ea typeface="SimHei" panose="02010609060101010101" pitchFamily="49" charset="-122"/>
              </a:rPr>
              <a:t>可以帮助医生识别特定脑区的异常，甚至是小范围的异常信号，这对于早期诊断极具临床意义</a:t>
            </a:r>
          </a:p>
          <a:p>
            <a:endParaRPr kumimoji="1" lang="en-US" altLang="zh-CN" dirty="0"/>
          </a:p>
          <a:p>
            <a:endParaRPr kumimoji="1" lang="zh-CN" altLang="en-US" dirty="0"/>
          </a:p>
        </p:txBody>
      </p:sp>
    </p:spTree>
    <p:extLst>
      <p:ext uri="{BB962C8B-B14F-4D97-AF65-F5344CB8AC3E}">
        <p14:creationId xmlns:p14="http://schemas.microsoft.com/office/powerpoint/2010/main" val="74037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836A04-71D6-49F6-8F1C-75B04ACB0DE9}"/>
              </a:ext>
            </a:extLst>
          </p:cNvPr>
          <p:cNvSpPr txBox="1">
            <a:spLocks noChangeArrowheads="1"/>
          </p:cNvSpPr>
          <p:nvPr/>
        </p:nvSpPr>
        <p:spPr>
          <a:xfrm>
            <a:off x="1524000" y="3032906"/>
            <a:ext cx="9144000" cy="1728192"/>
          </a:xfrm>
          <a:prstGeom prst="rect">
            <a:avLst/>
          </a:prstGeom>
          <a:solidFill>
            <a:srgbClr val="0070C0"/>
          </a:solidFill>
        </p:spPr>
        <p:txBody>
          <a:bodyPr>
            <a:normAutofit fontScale="90000" lnSpcReduction="10000"/>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algn="ctr" eaLnBrk="1" hangingPunct="1">
              <a:lnSpc>
                <a:spcPct val="150000"/>
              </a:lnSpc>
            </a:pPr>
            <a:r>
              <a:rPr lang="zh-CN" altLang="en-US" sz="4000" kern="2200" spc="601" dirty="0">
                <a:solidFill>
                  <a:prstClr val="white"/>
                </a:solidFill>
                <a:latin typeface="微软雅黑" pitchFamily="34" charset="-122"/>
                <a:ea typeface="微软雅黑" pitchFamily="34" charset="-122"/>
              </a:rPr>
              <a:t>谢谢</a:t>
            </a:r>
            <a:endParaRPr lang="en-US" altLang="zh-CN" sz="4000" kern="2200" spc="601" dirty="0">
              <a:solidFill>
                <a:prstClr val="white"/>
              </a:solidFill>
              <a:latin typeface="微软雅黑" pitchFamily="34" charset="-122"/>
              <a:ea typeface="微软雅黑" pitchFamily="34" charset="-122"/>
            </a:endParaRPr>
          </a:p>
          <a:p>
            <a:pPr algn="ctr" eaLnBrk="1" hangingPunct="1">
              <a:lnSpc>
                <a:spcPct val="150000"/>
              </a:lnSpc>
            </a:pPr>
            <a:r>
              <a:rPr lang="zh-CN" altLang="en-US" sz="4000" kern="2200" spc="601" dirty="0">
                <a:solidFill>
                  <a:prstClr val="white"/>
                </a:solidFill>
                <a:latin typeface="微软雅黑" pitchFamily="34" charset="-122"/>
                <a:ea typeface="微软雅黑" pitchFamily="34" charset="-122"/>
              </a:rPr>
              <a:t>敬请批评指正</a:t>
            </a:r>
          </a:p>
        </p:txBody>
      </p:sp>
    </p:spTree>
    <p:extLst>
      <p:ext uri="{BB962C8B-B14F-4D97-AF65-F5344CB8AC3E}">
        <p14:creationId xmlns:p14="http://schemas.microsoft.com/office/powerpoint/2010/main" val="4016128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深度学习应用于图像配准的优势</a:t>
            </a:r>
          </a:p>
        </p:txBody>
      </p:sp>
      <p:pic>
        <p:nvPicPr>
          <p:cNvPr id="2" name="图片 1">
            <a:extLst>
              <a:ext uri="{FF2B5EF4-FFF2-40B4-BE49-F238E27FC236}">
                <a16:creationId xmlns:a16="http://schemas.microsoft.com/office/drawing/2014/main" xmlns="" id="{AEAA3946-2C26-D1AC-201A-ADA2B42FCEDB}"/>
              </a:ext>
            </a:extLst>
          </p:cNvPr>
          <p:cNvPicPr>
            <a:picLocks noChangeAspect="1"/>
          </p:cNvPicPr>
          <p:nvPr/>
        </p:nvPicPr>
        <p:blipFill>
          <a:blip r:embed="rId3"/>
          <a:stretch>
            <a:fillRect/>
          </a:stretch>
        </p:blipFill>
        <p:spPr>
          <a:xfrm>
            <a:off x="656703" y="3641685"/>
            <a:ext cx="3378200" cy="2514600"/>
          </a:xfrm>
          <a:prstGeom prst="rect">
            <a:avLst/>
          </a:prstGeom>
        </p:spPr>
      </p:pic>
      <p:pic>
        <p:nvPicPr>
          <p:cNvPr id="8" name="图片 7">
            <a:extLst>
              <a:ext uri="{FF2B5EF4-FFF2-40B4-BE49-F238E27FC236}">
                <a16:creationId xmlns:a16="http://schemas.microsoft.com/office/drawing/2014/main" xmlns="" id="{59E1B099-3F8D-3A22-8199-0FB2DD03938D}"/>
              </a:ext>
            </a:extLst>
          </p:cNvPr>
          <p:cNvPicPr>
            <a:picLocks noChangeAspect="1"/>
          </p:cNvPicPr>
          <p:nvPr/>
        </p:nvPicPr>
        <p:blipFill>
          <a:blip r:embed="rId4"/>
          <a:stretch>
            <a:fillRect/>
          </a:stretch>
        </p:blipFill>
        <p:spPr>
          <a:xfrm>
            <a:off x="5014452" y="2415237"/>
            <a:ext cx="6036120" cy="3424337"/>
          </a:xfrm>
          <a:prstGeom prst="rect">
            <a:avLst/>
          </a:prstGeom>
        </p:spPr>
      </p:pic>
      <p:sp>
        <p:nvSpPr>
          <p:cNvPr id="9" name="文本框 8">
            <a:extLst>
              <a:ext uri="{FF2B5EF4-FFF2-40B4-BE49-F238E27FC236}">
                <a16:creationId xmlns:a16="http://schemas.microsoft.com/office/drawing/2014/main" xmlns="" id="{B430BCE3-50C6-DC11-0856-132D96A8F653}"/>
              </a:ext>
            </a:extLst>
          </p:cNvPr>
          <p:cNvSpPr txBox="1"/>
          <p:nvPr/>
        </p:nvSpPr>
        <p:spPr>
          <a:xfrm>
            <a:off x="479375" y="1445741"/>
            <a:ext cx="7865971" cy="193899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sz="2000" b="1" dirty="0"/>
              <a:t>配准的意义</a:t>
            </a:r>
            <a:endParaRPr kumimoji="1" lang="en-US" altLang="zh-CN" sz="2000" b="1" dirty="0"/>
          </a:p>
          <a:p>
            <a:r>
              <a:rPr kumimoji="1" lang="zh-CN" altLang="en-US" sz="2000" dirty="0"/>
              <a:t>医学图像配准是医学图像分析的基本课题，具有重要理论研究和临床应用价值</a:t>
            </a:r>
            <a:endParaRPr kumimoji="1" lang="en-US" altLang="zh-CN" sz="2000" dirty="0"/>
          </a:p>
          <a:p>
            <a:endParaRPr kumimoji="1" lang="en-US" altLang="zh-CN" sz="2000" dirty="0"/>
          </a:p>
          <a:p>
            <a:endParaRPr kumimoji="1" lang="en-US" altLang="zh-CN" sz="2000" dirty="0"/>
          </a:p>
          <a:p>
            <a:pPr marL="285750" indent="-285750">
              <a:buFont typeface="Arial" panose="020B0604020202020204" pitchFamily="34" charset="0"/>
              <a:buChar char="•"/>
            </a:pPr>
            <a:r>
              <a:rPr kumimoji="1" lang="zh-CN" altLang="en-US" sz="2000" b="1" dirty="0"/>
              <a:t>基于深度学习的配准特点</a:t>
            </a:r>
          </a:p>
        </p:txBody>
      </p:sp>
      <p:sp>
        <p:nvSpPr>
          <p:cNvPr id="12" name="文本框 11">
            <a:extLst>
              <a:ext uri="{FF2B5EF4-FFF2-40B4-BE49-F238E27FC236}">
                <a16:creationId xmlns:a16="http://schemas.microsoft.com/office/drawing/2014/main" xmlns="" id="{3BCA58C8-1273-767E-BC0B-A547F2754F50}"/>
              </a:ext>
            </a:extLst>
          </p:cNvPr>
          <p:cNvSpPr txBox="1"/>
          <p:nvPr/>
        </p:nvSpPr>
        <p:spPr>
          <a:xfrm>
            <a:off x="5198278" y="5919245"/>
            <a:ext cx="5971168" cy="369332"/>
          </a:xfrm>
          <a:prstGeom prst="rect">
            <a:avLst/>
          </a:prstGeom>
          <a:noFill/>
        </p:spPr>
        <p:txBody>
          <a:bodyPr wrap="square" rtlCol="0">
            <a:spAutoFit/>
          </a:bodyPr>
          <a:lstStyle/>
          <a:p>
            <a:r>
              <a:rPr kumimoji="1" lang="zh-CN" altLang="en-US" dirty="0"/>
              <a:t>不同配准算法配准一幅脑部图像的平均耗时（单位：分钟）</a:t>
            </a:r>
            <a:endParaRPr kumimoji="1" lang="en-US" altLang="zh-CN" dirty="0"/>
          </a:p>
        </p:txBody>
      </p:sp>
    </p:spTree>
    <p:extLst>
      <p:ext uri="{BB962C8B-B14F-4D97-AF65-F5344CB8AC3E}">
        <p14:creationId xmlns:p14="http://schemas.microsoft.com/office/powerpoint/2010/main" val="321819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研究背景</a:t>
            </a:r>
          </a:p>
        </p:txBody>
      </p:sp>
      <p:sp>
        <p:nvSpPr>
          <p:cNvPr id="16" name="内容占位符 2">
            <a:extLst>
              <a:ext uri="{FF2B5EF4-FFF2-40B4-BE49-F238E27FC236}">
                <a16:creationId xmlns:a16="http://schemas.microsoft.com/office/drawing/2014/main" xmlns="" id="{0D9CE77B-D242-433E-AB8C-729965A2F2A9}"/>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TextBox 25"/>
          <p:cNvSpPr txBox="1"/>
          <p:nvPr/>
        </p:nvSpPr>
        <p:spPr>
          <a:xfrm>
            <a:off x="911424" y="1124744"/>
            <a:ext cx="10945216"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阿尔茨海默症（</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AD</a:t>
            </a:r>
            <a:r>
              <a:rPr lang="zh-CN" altLang="en-US" sz="3600" b="1" dirty="0">
                <a:latin typeface="黑体" panose="02010609060101010101" pitchFamily="49" charset="-122"/>
                <a:ea typeface="黑体" panose="02010609060101010101" pitchFamily="49" charset="-122"/>
              </a:rPr>
              <a:t>）：沉重的负担</a:t>
            </a:r>
          </a:p>
        </p:txBody>
      </p:sp>
      <p:pic>
        <p:nvPicPr>
          <p:cNvPr id="11" name="图片 10">
            <a:extLst>
              <a:ext uri="{FF2B5EF4-FFF2-40B4-BE49-F238E27FC236}">
                <a16:creationId xmlns:a16="http://schemas.microsoft.com/office/drawing/2014/main" xmlns="" id="{FB9EFE66-77CB-07B5-A42B-67CA99017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046" y="2070687"/>
            <a:ext cx="3173004" cy="1796879"/>
          </a:xfrm>
          <a:prstGeom prst="rect">
            <a:avLst/>
          </a:prstGeom>
        </p:spPr>
      </p:pic>
      <p:sp>
        <p:nvSpPr>
          <p:cNvPr id="13" name="文本框 12">
            <a:extLst>
              <a:ext uri="{FF2B5EF4-FFF2-40B4-BE49-F238E27FC236}">
                <a16:creationId xmlns:a16="http://schemas.microsoft.com/office/drawing/2014/main" xmlns="" id="{4D2A8F79-B50A-4728-13AC-A572A6426BA1}"/>
              </a:ext>
            </a:extLst>
          </p:cNvPr>
          <p:cNvSpPr txBox="1"/>
          <p:nvPr/>
        </p:nvSpPr>
        <p:spPr>
          <a:xfrm>
            <a:off x="2206906" y="3897626"/>
            <a:ext cx="2848131" cy="369332"/>
          </a:xfrm>
          <a:prstGeom prst="rect">
            <a:avLst/>
          </a:prstGeom>
          <a:noFill/>
        </p:spPr>
        <p:txBody>
          <a:bodyPr wrap="square">
            <a:spAutoFit/>
          </a:bodyPr>
          <a:lstStyle/>
          <a:p>
            <a:r>
              <a:rPr lang="zh-CN" altLang="en-US" dirty="0">
                <a:latin typeface="+mj-ea"/>
                <a:ea typeface="+mj-ea"/>
                <a:cs typeface="Arial" panose="020B0604020202020204" pitchFamily="34" charset="0"/>
                <a:sym typeface="宋体" pitchFamily="2" charset="-122"/>
              </a:rPr>
              <a:t>导致</a:t>
            </a:r>
            <a:r>
              <a:rPr lang="zh-CN" altLang="en-US" b="1" dirty="0">
                <a:solidFill>
                  <a:srgbClr val="FF0000"/>
                </a:solidFill>
                <a:latin typeface="+mj-ea"/>
                <a:ea typeface="+mj-ea"/>
                <a:cs typeface="Arial" panose="020B0604020202020204" pitchFamily="34" charset="0"/>
                <a:sym typeface="宋体" pitchFamily="2" charset="-122"/>
              </a:rPr>
              <a:t>认知功能丧失</a:t>
            </a:r>
            <a:r>
              <a:rPr lang="zh-CN" altLang="en-US" dirty="0">
                <a:latin typeface="+mj-ea"/>
                <a:ea typeface="+mj-ea"/>
                <a:cs typeface="Arial" panose="020B0604020202020204" pitchFamily="34" charset="0"/>
                <a:sym typeface="宋体" pitchFamily="2" charset="-122"/>
              </a:rPr>
              <a:t>和</a:t>
            </a:r>
            <a:r>
              <a:rPr lang="zh-CN" altLang="en-US" b="1" dirty="0">
                <a:solidFill>
                  <a:srgbClr val="FF0000"/>
                </a:solidFill>
                <a:latin typeface="+mj-ea"/>
                <a:ea typeface="+mj-ea"/>
                <a:cs typeface="Arial" panose="020B0604020202020204" pitchFamily="34" charset="0"/>
                <a:sym typeface="宋体" pitchFamily="2" charset="-122"/>
              </a:rPr>
              <a:t>死亡</a:t>
            </a:r>
            <a:endParaRPr lang="zh-CN" altLang="en-US" dirty="0"/>
          </a:p>
        </p:txBody>
      </p:sp>
      <p:pic>
        <p:nvPicPr>
          <p:cNvPr id="20" name="图片 19">
            <a:extLst>
              <a:ext uri="{FF2B5EF4-FFF2-40B4-BE49-F238E27FC236}">
                <a16:creationId xmlns:a16="http://schemas.microsoft.com/office/drawing/2014/main" xmlns="" id="{BF86C74B-4602-C480-1AA8-728A0E641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402" y="2070687"/>
            <a:ext cx="4102498" cy="1950368"/>
          </a:xfrm>
          <a:prstGeom prst="rect">
            <a:avLst/>
          </a:prstGeom>
        </p:spPr>
      </p:pic>
      <p:sp>
        <p:nvSpPr>
          <p:cNvPr id="21" name="文本框 20">
            <a:extLst>
              <a:ext uri="{FF2B5EF4-FFF2-40B4-BE49-F238E27FC236}">
                <a16:creationId xmlns:a16="http://schemas.microsoft.com/office/drawing/2014/main" xmlns="" id="{78E011EF-D47C-B995-E20D-39C0D937502B}"/>
              </a:ext>
            </a:extLst>
          </p:cNvPr>
          <p:cNvSpPr txBox="1"/>
          <p:nvPr/>
        </p:nvSpPr>
        <p:spPr>
          <a:xfrm>
            <a:off x="6937733" y="4022443"/>
            <a:ext cx="3591241" cy="276999"/>
          </a:xfrm>
          <a:prstGeom prst="rect">
            <a:avLst/>
          </a:prstGeom>
          <a:noFill/>
        </p:spPr>
        <p:txBody>
          <a:bodyPr wrap="square">
            <a:spAutoFit/>
          </a:bodyPr>
          <a:lstStyle/>
          <a:p>
            <a:pPr eaLnBrk="1" hangingPunct="1">
              <a:spcBef>
                <a:spcPct val="0"/>
              </a:spcBef>
              <a:buFontTx/>
              <a:buNone/>
            </a:pPr>
            <a:r>
              <a:rPr lang="fr-FR" altLang="zh-CN" sz="1200" b="1" dirty="0">
                <a:solidFill>
                  <a:srgbClr val="4D4D4D"/>
                </a:solidFill>
                <a:highlight>
                  <a:srgbClr val="FFFFFF"/>
                </a:highlight>
                <a:latin typeface="+mn-ea"/>
              </a:rPr>
              <a:t>L</a:t>
            </a:r>
            <a:r>
              <a:rPr lang="en-US" altLang="zh-CN" sz="1200" b="1" dirty="0" err="1">
                <a:solidFill>
                  <a:srgbClr val="4D4D4D"/>
                </a:solidFill>
                <a:highlight>
                  <a:srgbClr val="FFFFFF"/>
                </a:highlight>
                <a:latin typeface="+mn-ea"/>
              </a:rPr>
              <a:t>ancet</a:t>
            </a:r>
            <a:r>
              <a:rPr lang="fr-FR" altLang="zh-CN" sz="1200" b="1" dirty="0">
                <a:solidFill>
                  <a:srgbClr val="4D4D4D"/>
                </a:solidFill>
                <a:highlight>
                  <a:srgbClr val="FFFFFF"/>
                </a:highlight>
                <a:latin typeface="+mn-ea"/>
              </a:rPr>
              <a:t>, 2020, 396(10248): 413-46</a:t>
            </a:r>
          </a:p>
        </p:txBody>
      </p:sp>
      <p:sp>
        <p:nvSpPr>
          <p:cNvPr id="26" name="文本框 25">
            <a:extLst>
              <a:ext uri="{FF2B5EF4-FFF2-40B4-BE49-F238E27FC236}">
                <a16:creationId xmlns:a16="http://schemas.microsoft.com/office/drawing/2014/main" xmlns="" id="{59AF8AD3-B20C-40D6-56D1-D536254DC06C}"/>
              </a:ext>
            </a:extLst>
          </p:cNvPr>
          <p:cNvSpPr txBox="1"/>
          <p:nvPr/>
        </p:nvSpPr>
        <p:spPr>
          <a:xfrm>
            <a:off x="2608769" y="4365386"/>
            <a:ext cx="1941557" cy="369332"/>
          </a:xfrm>
          <a:prstGeom prst="rect">
            <a:avLst/>
          </a:prstGeom>
          <a:noFill/>
        </p:spPr>
        <p:txBody>
          <a:bodyPr wrap="none" rtlCol="0">
            <a:spAutoFit/>
          </a:bodyPr>
          <a:lstStyle/>
          <a:p>
            <a:r>
              <a:rPr lang="zh-CN" altLang="en-US" b="1" dirty="0"/>
              <a:t>中国</a:t>
            </a:r>
            <a:r>
              <a:rPr lang="en-US" altLang="zh-CN" b="1" dirty="0"/>
              <a:t>AD</a:t>
            </a:r>
            <a:r>
              <a:rPr lang="zh-CN" altLang="en-US" b="1" dirty="0"/>
              <a:t>患病人数</a:t>
            </a:r>
          </a:p>
        </p:txBody>
      </p:sp>
      <p:sp>
        <p:nvSpPr>
          <p:cNvPr id="27" name="文本框 26">
            <a:extLst>
              <a:ext uri="{FF2B5EF4-FFF2-40B4-BE49-F238E27FC236}">
                <a16:creationId xmlns:a16="http://schemas.microsoft.com/office/drawing/2014/main" xmlns="" id="{7DEDA6AC-2BB7-33B9-030A-2E74BFB81F60}"/>
              </a:ext>
            </a:extLst>
          </p:cNvPr>
          <p:cNvSpPr txBox="1"/>
          <p:nvPr/>
        </p:nvSpPr>
        <p:spPr>
          <a:xfrm>
            <a:off x="2206907" y="6301280"/>
            <a:ext cx="2698448" cy="276999"/>
          </a:xfrm>
          <a:prstGeom prst="rect">
            <a:avLst/>
          </a:prstGeom>
          <a:noFill/>
        </p:spPr>
        <p:txBody>
          <a:bodyPr wrap="square">
            <a:spAutoFit/>
          </a:bodyPr>
          <a:lstStyle/>
          <a:p>
            <a:pPr eaLnBrk="1" hangingPunct="1">
              <a:spcBef>
                <a:spcPct val="0"/>
              </a:spcBef>
              <a:buFontTx/>
              <a:buNone/>
            </a:pPr>
            <a:r>
              <a:rPr lang="en-US" altLang="zh-CN" sz="1200" b="1" dirty="0" err="1">
                <a:solidFill>
                  <a:srgbClr val="4D4D4D"/>
                </a:solidFill>
                <a:highlight>
                  <a:srgbClr val="FFFFFF"/>
                </a:highlight>
                <a:latin typeface="+mn-ea"/>
              </a:rPr>
              <a:t>eBioMedicine</a:t>
            </a:r>
            <a:r>
              <a:rPr lang="en-US" altLang="zh-CN" sz="1200" b="1" dirty="0">
                <a:solidFill>
                  <a:srgbClr val="4D4D4D"/>
                </a:solidFill>
                <a:highlight>
                  <a:srgbClr val="FFFFFF"/>
                </a:highlight>
                <a:latin typeface="+mn-ea"/>
              </a:rPr>
              <a:t>, 2016, 4: 184-190</a:t>
            </a:r>
            <a:endParaRPr lang="fr-FR" altLang="zh-CN" sz="1200" b="1" dirty="0">
              <a:solidFill>
                <a:srgbClr val="4D4D4D"/>
              </a:solidFill>
              <a:highlight>
                <a:srgbClr val="FFFFFF"/>
              </a:highlight>
              <a:latin typeface="+mn-ea"/>
            </a:endParaRPr>
          </a:p>
        </p:txBody>
      </p:sp>
      <p:pic>
        <p:nvPicPr>
          <p:cNvPr id="43" name="图片 42">
            <a:extLst>
              <a:ext uri="{FF2B5EF4-FFF2-40B4-BE49-F238E27FC236}">
                <a16:creationId xmlns:a16="http://schemas.microsoft.com/office/drawing/2014/main" xmlns="" id="{1ADABFD2-9549-2700-53B1-73BF53C82F9B}"/>
              </a:ext>
            </a:extLst>
          </p:cNvPr>
          <p:cNvPicPr>
            <a:picLocks noChangeAspect="1"/>
          </p:cNvPicPr>
          <p:nvPr/>
        </p:nvPicPr>
        <p:blipFill rotWithShape="1">
          <a:blip r:embed="rId5">
            <a:extLst>
              <a:ext uri="{28A0092B-C50C-407E-A947-70E740481C1C}">
                <a14:useLocalDpi xmlns:a14="http://schemas.microsoft.com/office/drawing/2010/main" val="0"/>
              </a:ext>
            </a:extLst>
          </a:blip>
          <a:srcRect b="14216"/>
          <a:stretch/>
        </p:blipFill>
        <p:spPr>
          <a:xfrm>
            <a:off x="1882159" y="4698908"/>
            <a:ext cx="3172878" cy="1602372"/>
          </a:xfrm>
          <a:prstGeom prst="rect">
            <a:avLst/>
          </a:prstGeom>
        </p:spPr>
      </p:pic>
      <p:sp>
        <p:nvSpPr>
          <p:cNvPr id="44" name="文本框 43">
            <a:extLst>
              <a:ext uri="{FF2B5EF4-FFF2-40B4-BE49-F238E27FC236}">
                <a16:creationId xmlns:a16="http://schemas.microsoft.com/office/drawing/2014/main" xmlns="" id="{8AD4AA11-B9E0-E976-B2CA-A93AF0606729}"/>
              </a:ext>
            </a:extLst>
          </p:cNvPr>
          <p:cNvSpPr txBox="1"/>
          <p:nvPr/>
        </p:nvSpPr>
        <p:spPr>
          <a:xfrm>
            <a:off x="4048676" y="5643563"/>
            <a:ext cx="913849" cy="276999"/>
          </a:xfrm>
          <a:prstGeom prst="rect">
            <a:avLst/>
          </a:prstGeom>
          <a:noFill/>
        </p:spPr>
        <p:txBody>
          <a:bodyPr wrap="square" rtlCol="0">
            <a:spAutoFit/>
          </a:bodyPr>
          <a:lstStyle/>
          <a:p>
            <a:r>
              <a:rPr lang="zh-CN" altLang="en-US" sz="1200" b="1" dirty="0"/>
              <a:t>轻中度</a:t>
            </a:r>
            <a:r>
              <a:rPr lang="en-US" altLang="zh-CN" sz="1200" b="1" dirty="0"/>
              <a:t>AD</a:t>
            </a:r>
            <a:endParaRPr lang="zh-CN" altLang="en-US" sz="1200" b="1" dirty="0"/>
          </a:p>
        </p:txBody>
      </p:sp>
      <p:sp>
        <p:nvSpPr>
          <p:cNvPr id="45" name="文本框 44">
            <a:extLst>
              <a:ext uri="{FF2B5EF4-FFF2-40B4-BE49-F238E27FC236}">
                <a16:creationId xmlns:a16="http://schemas.microsoft.com/office/drawing/2014/main" xmlns="" id="{38658380-45B9-936C-D28C-CFEA235E7EA1}"/>
              </a:ext>
            </a:extLst>
          </p:cNvPr>
          <p:cNvSpPr txBox="1"/>
          <p:nvPr/>
        </p:nvSpPr>
        <p:spPr>
          <a:xfrm>
            <a:off x="4199826" y="5211613"/>
            <a:ext cx="1053211" cy="276999"/>
          </a:xfrm>
          <a:prstGeom prst="rect">
            <a:avLst/>
          </a:prstGeom>
          <a:noFill/>
        </p:spPr>
        <p:txBody>
          <a:bodyPr wrap="square" rtlCol="0">
            <a:spAutoFit/>
          </a:bodyPr>
          <a:lstStyle/>
          <a:p>
            <a:r>
              <a:rPr lang="zh-CN" altLang="en-US" sz="1200" b="1" dirty="0"/>
              <a:t>重度</a:t>
            </a:r>
            <a:r>
              <a:rPr lang="en-US" altLang="zh-CN" sz="1200" b="1" dirty="0"/>
              <a:t>AD</a:t>
            </a:r>
            <a:endParaRPr lang="zh-CN" altLang="en-US" sz="1200" b="1" dirty="0"/>
          </a:p>
        </p:txBody>
      </p:sp>
      <p:sp>
        <p:nvSpPr>
          <p:cNvPr id="50" name="文本框 49">
            <a:extLst>
              <a:ext uri="{FF2B5EF4-FFF2-40B4-BE49-F238E27FC236}">
                <a16:creationId xmlns:a16="http://schemas.microsoft.com/office/drawing/2014/main" xmlns="" id="{2E614598-15C5-2E19-E044-71ACB7C71583}"/>
              </a:ext>
            </a:extLst>
          </p:cNvPr>
          <p:cNvSpPr txBox="1"/>
          <p:nvPr/>
        </p:nvSpPr>
        <p:spPr>
          <a:xfrm>
            <a:off x="7136965" y="6059569"/>
            <a:ext cx="1005403" cy="369332"/>
          </a:xfrm>
          <a:prstGeom prst="rect">
            <a:avLst/>
          </a:prstGeom>
          <a:noFill/>
        </p:spPr>
        <p:txBody>
          <a:bodyPr wrap="none" rtlCol="0">
            <a:spAutoFit/>
          </a:bodyPr>
          <a:lstStyle/>
          <a:p>
            <a:r>
              <a:rPr lang="en-US" altLang="zh-CN" dirty="0"/>
              <a:t>2020</a:t>
            </a:r>
            <a:r>
              <a:rPr lang="zh-CN" altLang="en-US" dirty="0"/>
              <a:t>年</a:t>
            </a:r>
          </a:p>
        </p:txBody>
      </p:sp>
      <p:sp>
        <p:nvSpPr>
          <p:cNvPr id="51" name="文本框 50">
            <a:extLst>
              <a:ext uri="{FF2B5EF4-FFF2-40B4-BE49-F238E27FC236}">
                <a16:creationId xmlns:a16="http://schemas.microsoft.com/office/drawing/2014/main" xmlns="" id="{0ADF8738-D68F-296A-AA9F-80721F17E8F4}"/>
              </a:ext>
            </a:extLst>
          </p:cNvPr>
          <p:cNvSpPr txBox="1"/>
          <p:nvPr/>
        </p:nvSpPr>
        <p:spPr>
          <a:xfrm>
            <a:off x="8977759" y="6059569"/>
            <a:ext cx="1005403" cy="369332"/>
          </a:xfrm>
          <a:prstGeom prst="rect">
            <a:avLst/>
          </a:prstGeom>
          <a:noFill/>
        </p:spPr>
        <p:txBody>
          <a:bodyPr wrap="none" rtlCol="0">
            <a:spAutoFit/>
          </a:bodyPr>
          <a:lstStyle/>
          <a:p>
            <a:r>
              <a:rPr lang="en-US" altLang="zh-CN" dirty="0"/>
              <a:t>2050</a:t>
            </a:r>
            <a:r>
              <a:rPr lang="zh-CN" altLang="en-US" dirty="0"/>
              <a:t>年</a:t>
            </a:r>
          </a:p>
        </p:txBody>
      </p:sp>
      <p:sp>
        <p:nvSpPr>
          <p:cNvPr id="56" name="文本框 55">
            <a:extLst>
              <a:ext uri="{FF2B5EF4-FFF2-40B4-BE49-F238E27FC236}">
                <a16:creationId xmlns:a16="http://schemas.microsoft.com/office/drawing/2014/main" xmlns="" id="{0CFCEC50-C9EB-514E-4CF1-8005A003A8F8}"/>
              </a:ext>
            </a:extLst>
          </p:cNvPr>
          <p:cNvSpPr txBox="1"/>
          <p:nvPr/>
        </p:nvSpPr>
        <p:spPr>
          <a:xfrm>
            <a:off x="6820659" y="6310569"/>
            <a:ext cx="3652672" cy="276999"/>
          </a:xfrm>
          <a:prstGeom prst="rect">
            <a:avLst/>
          </a:prstGeom>
          <a:noFill/>
        </p:spPr>
        <p:txBody>
          <a:bodyPr wrap="square">
            <a:spAutoFit/>
          </a:bodyPr>
          <a:lstStyle/>
          <a:p>
            <a:pPr eaLnBrk="1" hangingPunct="1">
              <a:spcBef>
                <a:spcPct val="0"/>
              </a:spcBef>
              <a:buFontTx/>
              <a:buNone/>
            </a:pPr>
            <a:r>
              <a:rPr lang="fr-FR" altLang="zh-CN" sz="1200" b="1" dirty="0">
                <a:solidFill>
                  <a:srgbClr val="4D4D4D"/>
                </a:solidFill>
                <a:highlight>
                  <a:srgbClr val="FFFFFF"/>
                </a:highlight>
                <a:latin typeface="+mn-ea"/>
              </a:rPr>
              <a:t>Alzheimers Dement. 2018 Apr;14(4):483-491</a:t>
            </a:r>
          </a:p>
        </p:txBody>
      </p:sp>
      <p:pic>
        <p:nvPicPr>
          <p:cNvPr id="60" name="图片 59">
            <a:extLst>
              <a:ext uri="{FF2B5EF4-FFF2-40B4-BE49-F238E27FC236}">
                <a16:creationId xmlns:a16="http://schemas.microsoft.com/office/drawing/2014/main" xmlns="" id="{12CCFCCE-DE5D-0F0A-1A25-F88626F980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7443" y="5613832"/>
            <a:ext cx="503710" cy="480172"/>
          </a:xfrm>
          <a:prstGeom prst="rect">
            <a:avLst/>
          </a:prstGeom>
        </p:spPr>
      </p:pic>
      <p:pic>
        <p:nvPicPr>
          <p:cNvPr id="62" name="图片 61">
            <a:extLst>
              <a:ext uri="{FF2B5EF4-FFF2-40B4-BE49-F238E27FC236}">
                <a16:creationId xmlns:a16="http://schemas.microsoft.com/office/drawing/2014/main" xmlns="" id="{8FBC032A-BAD2-65AD-B0DE-07C7E2309EAF}"/>
              </a:ext>
            </a:extLst>
          </p:cNvPr>
          <p:cNvPicPr>
            <a:picLocks noChangeAspect="1"/>
          </p:cNvPicPr>
          <p:nvPr/>
        </p:nvPicPr>
        <p:blipFill rotWithShape="1">
          <a:blip r:embed="rId7">
            <a:extLst>
              <a:ext uri="{28A0092B-C50C-407E-A947-70E740481C1C}">
                <a14:useLocalDpi xmlns:a14="http://schemas.microsoft.com/office/drawing/2010/main" val="0"/>
              </a:ext>
            </a:extLst>
          </a:blip>
          <a:srcRect t="3367"/>
          <a:stretch/>
        </p:blipFill>
        <p:spPr>
          <a:xfrm>
            <a:off x="9113672" y="4727137"/>
            <a:ext cx="479704" cy="1404558"/>
          </a:xfrm>
          <a:prstGeom prst="rect">
            <a:avLst/>
          </a:prstGeom>
        </p:spPr>
      </p:pic>
      <p:sp>
        <p:nvSpPr>
          <p:cNvPr id="63" name="文本框 62">
            <a:extLst>
              <a:ext uri="{FF2B5EF4-FFF2-40B4-BE49-F238E27FC236}">
                <a16:creationId xmlns:a16="http://schemas.microsoft.com/office/drawing/2014/main" xmlns="" id="{9F41001C-E2C2-7D6F-56E6-9C821B3A8945}"/>
              </a:ext>
            </a:extLst>
          </p:cNvPr>
          <p:cNvSpPr txBox="1"/>
          <p:nvPr/>
        </p:nvSpPr>
        <p:spPr>
          <a:xfrm>
            <a:off x="7763353" y="5716236"/>
            <a:ext cx="1287532" cy="369332"/>
          </a:xfrm>
          <a:prstGeom prst="rect">
            <a:avLst/>
          </a:prstGeom>
          <a:noFill/>
        </p:spPr>
        <p:txBody>
          <a:bodyPr wrap="none" rtlCol="0">
            <a:spAutoFit/>
          </a:bodyPr>
          <a:lstStyle/>
          <a:p>
            <a:r>
              <a:rPr lang="en-US" altLang="zh-CN" b="1" dirty="0"/>
              <a:t>1.2</a:t>
            </a:r>
            <a:r>
              <a:rPr lang="zh-CN" altLang="en-US" b="1" dirty="0"/>
              <a:t>万亿元</a:t>
            </a:r>
          </a:p>
        </p:txBody>
      </p:sp>
      <p:sp>
        <p:nvSpPr>
          <p:cNvPr id="64" name="文本框 63">
            <a:extLst>
              <a:ext uri="{FF2B5EF4-FFF2-40B4-BE49-F238E27FC236}">
                <a16:creationId xmlns:a16="http://schemas.microsoft.com/office/drawing/2014/main" xmlns="" id="{4C59A292-AA2C-2A30-2078-E58EC8F38DF9}"/>
              </a:ext>
            </a:extLst>
          </p:cNvPr>
          <p:cNvSpPr txBox="1"/>
          <p:nvPr/>
        </p:nvSpPr>
        <p:spPr>
          <a:xfrm>
            <a:off x="9593376" y="5240694"/>
            <a:ext cx="1451038" cy="369332"/>
          </a:xfrm>
          <a:prstGeom prst="rect">
            <a:avLst/>
          </a:prstGeom>
          <a:noFill/>
        </p:spPr>
        <p:txBody>
          <a:bodyPr wrap="none" rtlCol="0">
            <a:spAutoFit/>
          </a:bodyPr>
          <a:lstStyle/>
          <a:p>
            <a:r>
              <a:rPr lang="en-US" altLang="zh-CN" b="1" dirty="0"/>
              <a:t>13.7</a:t>
            </a:r>
            <a:r>
              <a:rPr lang="zh-CN" altLang="en-US" b="1" dirty="0"/>
              <a:t>万亿元</a:t>
            </a:r>
          </a:p>
        </p:txBody>
      </p:sp>
      <p:sp>
        <p:nvSpPr>
          <p:cNvPr id="65" name="文本框 64">
            <a:extLst>
              <a:ext uri="{FF2B5EF4-FFF2-40B4-BE49-F238E27FC236}">
                <a16:creationId xmlns:a16="http://schemas.microsoft.com/office/drawing/2014/main" xmlns="" id="{43BDC1A5-F55D-54A2-AB1A-FA36995AF69A}"/>
              </a:ext>
            </a:extLst>
          </p:cNvPr>
          <p:cNvSpPr txBox="1"/>
          <p:nvPr/>
        </p:nvSpPr>
        <p:spPr>
          <a:xfrm>
            <a:off x="7319344" y="4378134"/>
            <a:ext cx="2864887" cy="369332"/>
          </a:xfrm>
          <a:prstGeom prst="rect">
            <a:avLst/>
          </a:prstGeom>
          <a:noFill/>
        </p:spPr>
        <p:txBody>
          <a:bodyPr wrap="none" rtlCol="0">
            <a:spAutoFit/>
          </a:bodyPr>
          <a:lstStyle/>
          <a:p>
            <a:r>
              <a:rPr lang="en-US" altLang="zh-CN" b="1" dirty="0"/>
              <a:t>AD</a:t>
            </a:r>
            <a:r>
              <a:rPr lang="zh-CN" altLang="en-US" b="1" dirty="0"/>
              <a:t>在我国造成的经济负担</a:t>
            </a:r>
          </a:p>
        </p:txBody>
      </p:sp>
      <p:pic>
        <p:nvPicPr>
          <p:cNvPr id="67" name="图片 66">
            <a:extLst>
              <a:ext uri="{FF2B5EF4-FFF2-40B4-BE49-F238E27FC236}">
                <a16:creationId xmlns:a16="http://schemas.microsoft.com/office/drawing/2014/main" xmlns="" id="{A8E97F6D-B019-FB87-437C-B2AED873A0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5689" y="4799963"/>
            <a:ext cx="906629" cy="823299"/>
          </a:xfrm>
          <a:prstGeom prst="rect">
            <a:avLst/>
          </a:prstGeom>
        </p:spPr>
      </p:pic>
    </p:spTree>
    <p:extLst>
      <p:ext uri="{BB962C8B-B14F-4D97-AF65-F5344CB8AC3E}">
        <p14:creationId xmlns:p14="http://schemas.microsoft.com/office/powerpoint/2010/main" val="3267269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研究背景</a:t>
            </a:r>
          </a:p>
        </p:txBody>
      </p:sp>
      <p:sp>
        <p:nvSpPr>
          <p:cNvPr id="16" name="内容占位符 2">
            <a:extLst>
              <a:ext uri="{FF2B5EF4-FFF2-40B4-BE49-F238E27FC236}">
                <a16:creationId xmlns:a16="http://schemas.microsoft.com/office/drawing/2014/main" xmlns="" id="{0D9CE77B-D242-433E-AB8C-729965A2F2A9}"/>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TextBox 25"/>
          <p:cNvSpPr txBox="1"/>
          <p:nvPr/>
        </p:nvSpPr>
        <p:spPr>
          <a:xfrm>
            <a:off x="958268" y="1006518"/>
            <a:ext cx="10945216"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阿尔茨海默症：</a:t>
            </a:r>
            <a:r>
              <a:rPr lang="zh-CN" altLang="en-US" sz="2800" b="1" dirty="0">
                <a:solidFill>
                  <a:srgbClr val="FF0000"/>
                </a:solidFill>
                <a:latin typeface="黑体" panose="02010609060101010101" pitchFamily="49" charset="-122"/>
                <a:ea typeface="黑体" panose="02010609060101010101" pitchFamily="49" charset="-122"/>
              </a:rPr>
              <a:t>早期诊断</a:t>
            </a:r>
            <a:r>
              <a:rPr lang="zh-CN" altLang="en-US" sz="2800" b="1" dirty="0">
                <a:latin typeface="黑体" panose="02010609060101010101" pitchFamily="49" charset="-122"/>
                <a:ea typeface="黑体" panose="02010609060101010101" pitchFamily="49" charset="-122"/>
              </a:rPr>
              <a:t>是关键</a:t>
            </a:r>
          </a:p>
        </p:txBody>
      </p:sp>
      <p:grpSp>
        <p:nvGrpSpPr>
          <p:cNvPr id="3" name="组合 2">
            <a:extLst>
              <a:ext uri="{FF2B5EF4-FFF2-40B4-BE49-F238E27FC236}">
                <a16:creationId xmlns:a16="http://schemas.microsoft.com/office/drawing/2014/main" xmlns="" id="{72B20494-638D-D12F-1501-2D08A9DC1EEF}"/>
              </a:ext>
            </a:extLst>
          </p:cNvPr>
          <p:cNvGrpSpPr/>
          <p:nvPr/>
        </p:nvGrpSpPr>
        <p:grpSpPr>
          <a:xfrm>
            <a:off x="2350631" y="3589247"/>
            <a:ext cx="6900805" cy="1550072"/>
            <a:chOff x="2028826" y="1033292"/>
            <a:chExt cx="8005312" cy="2862450"/>
          </a:xfrm>
        </p:grpSpPr>
        <p:pic>
          <p:nvPicPr>
            <p:cNvPr id="5" name="图片 25" descr="9-2.jpg">
              <a:extLst>
                <a:ext uri="{FF2B5EF4-FFF2-40B4-BE49-F238E27FC236}">
                  <a16:creationId xmlns:a16="http://schemas.microsoft.com/office/drawing/2014/main" xmlns="" id="{6B31DF5F-1181-7968-59B6-66F6CED5F323}"/>
                </a:ext>
              </a:extLst>
            </p:cNvPr>
            <p:cNvPicPr>
              <a:picLocks noChangeAspect="1"/>
            </p:cNvPicPr>
            <p:nvPr/>
          </p:nvPicPr>
          <p:blipFill>
            <a:blip r:embed="rId3" cstate="print">
              <a:clrChange>
                <a:clrFrom>
                  <a:srgbClr val="FFFFFF"/>
                </a:clrFrom>
                <a:clrTo>
                  <a:srgbClr val="FFFFFF">
                    <a:alpha val="0"/>
                  </a:srgbClr>
                </a:clrTo>
              </a:clrChange>
            </a:blip>
            <a:srcRect l="15356" b="10585"/>
            <a:stretch>
              <a:fillRect/>
            </a:stretch>
          </p:blipFill>
          <p:spPr bwMode="auto">
            <a:xfrm>
              <a:off x="2028826" y="1398588"/>
              <a:ext cx="7667625" cy="2241550"/>
            </a:xfrm>
            <a:prstGeom prst="rect">
              <a:avLst/>
            </a:prstGeom>
            <a:noFill/>
            <a:ln w="9525">
              <a:noFill/>
              <a:miter lim="800000"/>
              <a:headEnd/>
              <a:tailEnd/>
            </a:ln>
          </p:spPr>
        </p:pic>
        <p:sp>
          <p:nvSpPr>
            <p:cNvPr id="7" name="矩形 26">
              <a:extLst>
                <a:ext uri="{FF2B5EF4-FFF2-40B4-BE49-F238E27FC236}">
                  <a16:creationId xmlns:a16="http://schemas.microsoft.com/office/drawing/2014/main" xmlns="" id="{50616EA8-F869-D595-221F-310E61A60343}"/>
                </a:ext>
              </a:extLst>
            </p:cNvPr>
            <p:cNvSpPr>
              <a:spLocks noChangeArrowheads="1"/>
            </p:cNvSpPr>
            <p:nvPr/>
          </p:nvSpPr>
          <p:spPr bwMode="auto">
            <a:xfrm>
              <a:off x="3132139" y="2211174"/>
              <a:ext cx="4357687" cy="467153"/>
            </a:xfrm>
            <a:prstGeom prst="rect">
              <a:avLst/>
            </a:prstGeom>
            <a:solidFill>
              <a:srgbClr val="DAEDEF">
                <a:alpha val="59999"/>
              </a:srgbClr>
            </a:solidFill>
            <a:ln w="76200" algn="ctr">
              <a:noFill/>
              <a:round/>
              <a:headEnd/>
              <a:tailEnd type="triangle" w="med" len="med"/>
            </a:ln>
          </p:spPr>
          <p:txBody>
            <a:bodyPr lIns="40500" rIns="40500" anchor="ctr">
              <a:spAutoFit/>
            </a:bodyPr>
            <a:lstStyle/>
            <a:p>
              <a:endParaRPr lang="zh-CN" altLang="en-US" sz="1350"/>
            </a:p>
          </p:txBody>
        </p:sp>
        <p:sp>
          <p:nvSpPr>
            <p:cNvPr id="8" name="矩形 28">
              <a:extLst>
                <a:ext uri="{FF2B5EF4-FFF2-40B4-BE49-F238E27FC236}">
                  <a16:creationId xmlns:a16="http://schemas.microsoft.com/office/drawing/2014/main" xmlns="" id="{316D4FA7-B851-2315-06B9-FFA1611D2C37}"/>
                </a:ext>
              </a:extLst>
            </p:cNvPr>
            <p:cNvSpPr>
              <a:spLocks noChangeArrowheads="1"/>
            </p:cNvSpPr>
            <p:nvPr/>
          </p:nvSpPr>
          <p:spPr bwMode="auto">
            <a:xfrm>
              <a:off x="7453313" y="2211174"/>
              <a:ext cx="2000250" cy="467153"/>
            </a:xfrm>
            <a:prstGeom prst="rect">
              <a:avLst/>
            </a:prstGeom>
            <a:solidFill>
              <a:srgbClr val="FFCCFF">
                <a:alpha val="30196"/>
              </a:srgbClr>
            </a:solidFill>
            <a:ln w="76200" algn="ctr">
              <a:noFill/>
              <a:round/>
              <a:headEnd/>
              <a:tailEnd type="triangle" w="med" len="med"/>
            </a:ln>
          </p:spPr>
          <p:txBody>
            <a:bodyPr lIns="40500" rIns="40500" anchor="ctr">
              <a:spAutoFit/>
            </a:bodyPr>
            <a:lstStyle/>
            <a:p>
              <a:endParaRPr lang="zh-CN" altLang="en-US" sz="1350"/>
            </a:p>
          </p:txBody>
        </p:sp>
        <p:cxnSp>
          <p:nvCxnSpPr>
            <p:cNvPr id="9" name="直接连接符 7">
              <a:extLst>
                <a:ext uri="{FF2B5EF4-FFF2-40B4-BE49-F238E27FC236}">
                  <a16:creationId xmlns:a16="http://schemas.microsoft.com/office/drawing/2014/main" xmlns="" id="{A6055375-115C-3B8B-EE0C-543AB2200C0E}"/>
                </a:ext>
              </a:extLst>
            </p:cNvPr>
            <p:cNvCxnSpPr>
              <a:cxnSpLocks noChangeShapeType="1"/>
            </p:cNvCxnSpPr>
            <p:nvPr/>
          </p:nvCxnSpPr>
          <p:spPr bwMode="auto">
            <a:xfrm>
              <a:off x="5015880" y="1427164"/>
              <a:ext cx="0" cy="2232025"/>
            </a:xfrm>
            <a:prstGeom prst="line">
              <a:avLst/>
            </a:prstGeom>
            <a:noFill/>
            <a:ln w="38100" algn="ctr">
              <a:solidFill>
                <a:srgbClr val="00B0F0">
                  <a:alpha val="50195"/>
                </a:srgbClr>
              </a:solidFill>
              <a:prstDash val="dash"/>
              <a:round/>
              <a:headEnd/>
              <a:tailEnd/>
            </a:ln>
            <a:effectLst>
              <a:outerShdw dist="23000" dir="5400000" rotWithShape="0">
                <a:srgbClr val="000000">
                  <a:alpha val="34999"/>
                </a:srgbClr>
              </a:outerShdw>
            </a:effectLst>
          </p:spPr>
        </p:cxnSp>
        <p:sp>
          <p:nvSpPr>
            <p:cNvPr id="11" name="AutoShape 4">
              <a:extLst>
                <a:ext uri="{FF2B5EF4-FFF2-40B4-BE49-F238E27FC236}">
                  <a16:creationId xmlns:a16="http://schemas.microsoft.com/office/drawing/2014/main" xmlns="" id="{EE0B4F16-2CDE-F5F3-B5EA-0A2F75B037C2}"/>
                </a:ext>
              </a:extLst>
            </p:cNvPr>
            <p:cNvSpPr>
              <a:spLocks noChangeArrowheads="1"/>
            </p:cNvSpPr>
            <p:nvPr/>
          </p:nvSpPr>
          <p:spPr bwMode="auto">
            <a:xfrm>
              <a:off x="5146080" y="3549747"/>
              <a:ext cx="2246065" cy="345995"/>
            </a:xfrm>
            <a:prstGeom prst="chevron">
              <a:avLst>
                <a:gd name="adj" fmla="val 56023"/>
              </a:avLst>
            </a:prstGeom>
            <a:solidFill>
              <a:srgbClr val="00B0F0">
                <a:alpha val="57001"/>
              </a:srgbClr>
            </a:solidFill>
            <a:ln w="635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68580" rIns="0" bIns="68580" anchor="ctr"/>
            <a:lstStyle/>
            <a:p>
              <a:pPr algn="ctr" eaLnBrk="0" hangingPunct="0">
                <a:defRPr/>
              </a:pPr>
              <a:r>
                <a:rPr lang="nl-NL" altLang="zh-CN" sz="1500" b="1" dirty="0">
                  <a:solidFill>
                    <a:srgbClr val="C00000"/>
                  </a:solidFill>
                  <a:latin typeface="Times" pitchFamily="18" charset="0"/>
                  <a:ea typeface="黑体" pitchFamily="49" charset="-122"/>
                  <a:cs typeface="Times" pitchFamily="18" charset="0"/>
                </a:rPr>
                <a:t>MCI</a:t>
              </a:r>
            </a:p>
          </p:txBody>
        </p:sp>
        <p:sp>
          <p:nvSpPr>
            <p:cNvPr id="12" name="燕尾形 18">
              <a:extLst>
                <a:ext uri="{FF2B5EF4-FFF2-40B4-BE49-F238E27FC236}">
                  <a16:creationId xmlns:a16="http://schemas.microsoft.com/office/drawing/2014/main" xmlns="" id="{BAD4BB93-F51A-16D2-887E-D119DAD3EE1F}"/>
                </a:ext>
              </a:extLst>
            </p:cNvPr>
            <p:cNvSpPr/>
            <p:nvPr/>
          </p:nvSpPr>
          <p:spPr>
            <a:xfrm>
              <a:off x="3360812" y="3549747"/>
              <a:ext cx="1655068" cy="323726"/>
            </a:xfrm>
            <a:prstGeom prst="chevron">
              <a:avLst/>
            </a:prstGeom>
            <a:solidFill>
              <a:srgbClr val="85D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1500" b="1" dirty="0">
                  <a:solidFill>
                    <a:srgbClr val="C00000"/>
                  </a:solidFill>
                  <a:latin typeface="Times" pitchFamily="18" charset="0"/>
                  <a:ea typeface="黑体" pitchFamily="2" charset="-122"/>
                  <a:cs typeface="Times" pitchFamily="18" charset="0"/>
                </a:rPr>
                <a:t>pre-MCI</a:t>
              </a:r>
            </a:p>
          </p:txBody>
        </p:sp>
        <p:sp>
          <p:nvSpPr>
            <p:cNvPr id="13" name="AutoShape 5">
              <a:extLst>
                <a:ext uri="{FF2B5EF4-FFF2-40B4-BE49-F238E27FC236}">
                  <a16:creationId xmlns:a16="http://schemas.microsoft.com/office/drawing/2014/main" xmlns="" id="{2AFC89C1-74CA-5808-35E9-3FDFD37D007F}"/>
                </a:ext>
              </a:extLst>
            </p:cNvPr>
            <p:cNvSpPr>
              <a:spLocks noChangeArrowheads="1"/>
            </p:cNvSpPr>
            <p:nvPr/>
          </p:nvSpPr>
          <p:spPr bwMode="auto">
            <a:xfrm>
              <a:off x="7594626" y="3549747"/>
              <a:ext cx="1309687" cy="323850"/>
            </a:xfrm>
            <a:prstGeom prst="chevron">
              <a:avLst>
                <a:gd name="adj" fmla="val 59971"/>
              </a:avLst>
            </a:prstGeom>
            <a:solidFill>
              <a:schemeClr val="bg2">
                <a:lumMod val="25000"/>
              </a:schemeClr>
            </a:solidFill>
            <a:ln w="635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68580" rIns="0" bIns="68580" anchor="ctr"/>
            <a:lstStyle/>
            <a:p>
              <a:pPr algn="ctr" eaLnBrk="0" hangingPunct="0">
                <a:defRPr/>
              </a:pPr>
              <a:r>
                <a:rPr lang="zh-CN" altLang="en-US" sz="1350" b="1" dirty="0">
                  <a:solidFill>
                    <a:srgbClr val="FFFFFF"/>
                  </a:solidFill>
                  <a:latin typeface="Arial" charset="0"/>
                  <a:ea typeface="黑体" pitchFamily="2" charset="-122"/>
                  <a:cs typeface="Arial" charset="0"/>
                </a:rPr>
                <a:t>痴呆</a:t>
              </a:r>
              <a:endParaRPr lang="nl-NL" altLang="zh-CN" sz="1500" b="1" dirty="0">
                <a:solidFill>
                  <a:srgbClr val="FFFFFF"/>
                </a:solidFill>
                <a:latin typeface="Arial" charset="0"/>
                <a:ea typeface="黑体" pitchFamily="2" charset="-122"/>
                <a:cs typeface="Arial" charset="0"/>
              </a:endParaRPr>
            </a:p>
          </p:txBody>
        </p:sp>
        <p:sp>
          <p:nvSpPr>
            <p:cNvPr id="14" name="燕尾形 22">
              <a:extLst>
                <a:ext uri="{FF2B5EF4-FFF2-40B4-BE49-F238E27FC236}">
                  <a16:creationId xmlns:a16="http://schemas.microsoft.com/office/drawing/2014/main" xmlns="" id="{CA80093A-F49B-7263-F235-5CB3390239FE}"/>
                </a:ext>
              </a:extLst>
            </p:cNvPr>
            <p:cNvSpPr/>
            <p:nvPr/>
          </p:nvSpPr>
          <p:spPr>
            <a:xfrm>
              <a:off x="2160440" y="3549623"/>
              <a:ext cx="911225" cy="323850"/>
            </a:xfrm>
            <a:prstGeom prst="chevron">
              <a:avLst/>
            </a:prstGeom>
            <a:solidFill>
              <a:srgbClr val="85D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CN" altLang="en-US" sz="1200" b="1" dirty="0">
                  <a:solidFill>
                    <a:prstClr val="black"/>
                  </a:solidFill>
                  <a:latin typeface="微软雅黑" pitchFamily="34" charset="-122"/>
                  <a:ea typeface="微软雅黑" pitchFamily="34" charset="-122"/>
                  <a:cs typeface="Arial" pitchFamily="34" charset="0"/>
                </a:rPr>
                <a:t>正常</a:t>
              </a:r>
            </a:p>
          </p:txBody>
        </p:sp>
        <p:cxnSp>
          <p:nvCxnSpPr>
            <p:cNvPr id="15" name="直接连接符 44">
              <a:extLst>
                <a:ext uri="{FF2B5EF4-FFF2-40B4-BE49-F238E27FC236}">
                  <a16:creationId xmlns:a16="http://schemas.microsoft.com/office/drawing/2014/main" xmlns="" id="{44FDA55F-34A0-7190-DB7D-5869BB986F40}"/>
                </a:ext>
              </a:extLst>
            </p:cNvPr>
            <p:cNvCxnSpPr/>
            <p:nvPr/>
          </p:nvCxnSpPr>
          <p:spPr>
            <a:xfrm>
              <a:off x="3167042" y="1214422"/>
              <a:ext cx="0" cy="2482850"/>
            </a:xfrm>
            <a:prstGeom prst="line">
              <a:avLst/>
            </a:prstGeom>
            <a:ln w="57150">
              <a:solidFill>
                <a:srgbClr val="00B0F0">
                  <a:alpha val="50000"/>
                </a:srgbClr>
              </a:solidFill>
              <a:prstDash val="dash"/>
            </a:ln>
          </p:spPr>
          <p:style>
            <a:lnRef idx="3">
              <a:schemeClr val="accent1"/>
            </a:lnRef>
            <a:fillRef idx="0">
              <a:schemeClr val="accent1"/>
            </a:fillRef>
            <a:effectRef idx="2">
              <a:schemeClr val="accent1"/>
            </a:effectRef>
            <a:fontRef idx="minor">
              <a:schemeClr val="tx1"/>
            </a:fontRef>
          </p:style>
        </p:cxnSp>
        <p:cxnSp>
          <p:nvCxnSpPr>
            <p:cNvPr id="17" name="直接连接符 15">
              <a:extLst>
                <a:ext uri="{FF2B5EF4-FFF2-40B4-BE49-F238E27FC236}">
                  <a16:creationId xmlns:a16="http://schemas.microsoft.com/office/drawing/2014/main" xmlns="" id="{895A8F14-424F-CDBB-EE50-BF7649A9664E}"/>
                </a:ext>
              </a:extLst>
            </p:cNvPr>
            <p:cNvCxnSpPr/>
            <p:nvPr/>
          </p:nvCxnSpPr>
          <p:spPr>
            <a:xfrm>
              <a:off x="7464425" y="1265238"/>
              <a:ext cx="0" cy="2482850"/>
            </a:xfrm>
            <a:prstGeom prst="line">
              <a:avLst/>
            </a:prstGeom>
            <a:ln w="57150">
              <a:solidFill>
                <a:srgbClr val="00B0F0">
                  <a:alpha val="50000"/>
                </a:srgbClr>
              </a:solidFill>
              <a:prstDash val="dash"/>
            </a:ln>
          </p:spPr>
          <p:style>
            <a:lnRef idx="3">
              <a:schemeClr val="accent1"/>
            </a:lnRef>
            <a:fillRef idx="0">
              <a:schemeClr val="accent1"/>
            </a:fillRef>
            <a:effectRef idx="2">
              <a:schemeClr val="accent1"/>
            </a:effectRef>
            <a:fontRef idx="minor">
              <a:schemeClr val="tx1"/>
            </a:fontRef>
          </p:style>
        </p:cxnSp>
        <p:grpSp>
          <p:nvGrpSpPr>
            <p:cNvPr id="21" name="组合 20">
              <a:extLst>
                <a:ext uri="{FF2B5EF4-FFF2-40B4-BE49-F238E27FC236}">
                  <a16:creationId xmlns:a16="http://schemas.microsoft.com/office/drawing/2014/main" xmlns="" id="{FFD7C627-8643-A7F4-AEE9-91EAAAFF2344}"/>
                </a:ext>
              </a:extLst>
            </p:cNvPr>
            <p:cNvGrpSpPr/>
            <p:nvPr/>
          </p:nvGrpSpPr>
          <p:grpSpPr>
            <a:xfrm>
              <a:off x="7962450" y="2276871"/>
              <a:ext cx="2071688" cy="886803"/>
              <a:chOff x="8388424" y="2841192"/>
              <a:chExt cx="2071688" cy="886803"/>
            </a:xfrm>
          </p:grpSpPr>
          <p:grpSp>
            <p:nvGrpSpPr>
              <p:cNvPr id="24" name="组合 23">
                <a:extLst>
                  <a:ext uri="{FF2B5EF4-FFF2-40B4-BE49-F238E27FC236}">
                    <a16:creationId xmlns:a16="http://schemas.microsoft.com/office/drawing/2014/main" xmlns="" id="{80684EF0-9BB0-8CB3-72AB-1F9C9778CDB1}"/>
                  </a:ext>
                </a:extLst>
              </p:cNvPr>
              <p:cNvGrpSpPr>
                <a:grpSpLocks/>
              </p:cNvGrpSpPr>
              <p:nvPr/>
            </p:nvGrpSpPr>
            <p:grpSpPr bwMode="auto">
              <a:xfrm>
                <a:off x="8532887" y="2841192"/>
                <a:ext cx="1927225" cy="886803"/>
                <a:chOff x="8188796" y="1823858"/>
                <a:chExt cx="1927208" cy="887257"/>
              </a:xfrm>
            </p:grpSpPr>
            <p:sp>
              <p:nvSpPr>
                <p:cNvPr id="30" name="TextBox 22">
                  <a:extLst>
                    <a:ext uri="{FF2B5EF4-FFF2-40B4-BE49-F238E27FC236}">
                      <a16:creationId xmlns:a16="http://schemas.microsoft.com/office/drawing/2014/main" xmlns="" id="{08110881-B595-983B-40AD-6096E0BACEA7}"/>
                    </a:ext>
                  </a:extLst>
                </p:cNvPr>
                <p:cNvSpPr txBox="1">
                  <a:spLocks noChangeArrowheads="1"/>
                </p:cNvSpPr>
                <p:nvPr/>
              </p:nvSpPr>
              <p:spPr bwMode="auto">
                <a:xfrm>
                  <a:off x="8188796" y="1823858"/>
                  <a:ext cx="1808146" cy="247678"/>
                </a:xfrm>
                <a:prstGeom prst="rect">
                  <a:avLst/>
                </a:prstGeom>
                <a:noFill/>
                <a:ln w="9525">
                  <a:noFill/>
                  <a:miter lim="800000"/>
                  <a:headEnd/>
                  <a:tailEnd/>
                </a:ln>
              </p:spPr>
              <p:txBody>
                <a:bodyPr>
                  <a:spAutoFit/>
                </a:bodyPr>
                <a:lstStyle/>
                <a:p>
                  <a:pPr>
                    <a:lnSpc>
                      <a:spcPts val="375"/>
                    </a:lnSpc>
                    <a:defRPr/>
                  </a:pPr>
                  <a:r>
                    <a:rPr lang="en-US" altLang="zh-CN" sz="900" b="1" dirty="0">
                      <a:solidFill>
                        <a:srgbClr val="000000"/>
                      </a:solidFill>
                      <a:ea typeface="黑体" pitchFamily="49" charset="-122"/>
                    </a:rPr>
                    <a:t>A</a:t>
                  </a:r>
                  <a:r>
                    <a:rPr lang="el-GR" altLang="zh-CN" sz="900" b="1" dirty="0">
                      <a:solidFill>
                        <a:srgbClr val="000000"/>
                      </a:solidFill>
                      <a:ea typeface="黑体" pitchFamily="49" charset="-122"/>
                    </a:rPr>
                    <a:t>β</a:t>
                  </a:r>
                  <a:r>
                    <a:rPr lang="zh-CN" altLang="en-US" sz="900" b="1" dirty="0">
                      <a:solidFill>
                        <a:srgbClr val="000000"/>
                      </a:solidFill>
                      <a:ea typeface="黑体" pitchFamily="49" charset="-122"/>
                    </a:rPr>
                    <a:t>聚集</a:t>
                  </a:r>
                </a:p>
              </p:txBody>
            </p:sp>
            <p:sp>
              <p:nvSpPr>
                <p:cNvPr id="31" name="TextBox 23">
                  <a:extLst>
                    <a:ext uri="{FF2B5EF4-FFF2-40B4-BE49-F238E27FC236}">
                      <a16:creationId xmlns:a16="http://schemas.microsoft.com/office/drawing/2014/main" xmlns="" id="{ED465777-AB95-63DF-7EB7-8DBBD9F0C4BC}"/>
                    </a:ext>
                  </a:extLst>
                </p:cNvPr>
                <p:cNvSpPr txBox="1">
                  <a:spLocks noChangeArrowheads="1"/>
                </p:cNvSpPr>
                <p:nvPr/>
              </p:nvSpPr>
              <p:spPr bwMode="auto">
                <a:xfrm>
                  <a:off x="8188796" y="2037051"/>
                  <a:ext cx="1927208" cy="247678"/>
                </a:xfrm>
                <a:prstGeom prst="rect">
                  <a:avLst/>
                </a:prstGeom>
                <a:noFill/>
                <a:ln w="9525">
                  <a:noFill/>
                  <a:miter lim="800000"/>
                  <a:headEnd/>
                  <a:tailEnd/>
                </a:ln>
              </p:spPr>
              <p:txBody>
                <a:bodyPr>
                  <a:spAutoFit/>
                </a:bodyPr>
                <a:lstStyle/>
                <a:p>
                  <a:pPr>
                    <a:lnSpc>
                      <a:spcPts val="375"/>
                    </a:lnSpc>
                    <a:defRPr/>
                  </a:pPr>
                  <a:r>
                    <a:rPr lang="en-US" altLang="zh-CN" sz="900" b="1" dirty="0">
                      <a:solidFill>
                        <a:srgbClr val="000000"/>
                      </a:solidFill>
                      <a:ea typeface="黑体" pitchFamily="49" charset="-122"/>
                    </a:rPr>
                    <a:t>Tau</a:t>
                  </a:r>
                  <a:r>
                    <a:rPr lang="zh-CN" altLang="en-US" sz="900" b="1" dirty="0">
                      <a:solidFill>
                        <a:srgbClr val="000000"/>
                      </a:solidFill>
                      <a:ea typeface="黑体" pitchFamily="49" charset="-122"/>
                    </a:rPr>
                    <a:t>蛋白异常磷酸化</a:t>
                  </a:r>
                </a:p>
              </p:txBody>
            </p:sp>
            <p:sp>
              <p:nvSpPr>
                <p:cNvPr id="32" name="TextBox 24">
                  <a:extLst>
                    <a:ext uri="{FF2B5EF4-FFF2-40B4-BE49-F238E27FC236}">
                      <a16:creationId xmlns:a16="http://schemas.microsoft.com/office/drawing/2014/main" xmlns="" id="{5E82C6E7-5E0A-10C3-7490-E5095A7F2FE7}"/>
                    </a:ext>
                  </a:extLst>
                </p:cNvPr>
                <p:cNvSpPr txBox="1">
                  <a:spLocks noChangeArrowheads="1"/>
                </p:cNvSpPr>
                <p:nvPr/>
              </p:nvSpPr>
              <p:spPr bwMode="auto">
                <a:xfrm>
                  <a:off x="8188796" y="2250243"/>
                  <a:ext cx="1792271" cy="247678"/>
                </a:xfrm>
                <a:prstGeom prst="rect">
                  <a:avLst/>
                </a:prstGeom>
                <a:noFill/>
                <a:ln w="9525">
                  <a:noFill/>
                  <a:miter lim="800000"/>
                  <a:headEnd/>
                  <a:tailEnd/>
                </a:ln>
              </p:spPr>
              <p:txBody>
                <a:bodyPr>
                  <a:spAutoFit/>
                </a:bodyPr>
                <a:lstStyle/>
                <a:p>
                  <a:pPr>
                    <a:lnSpc>
                      <a:spcPts val="375"/>
                    </a:lnSpc>
                    <a:defRPr/>
                  </a:pPr>
                  <a:r>
                    <a:rPr lang="zh-CN" altLang="en-US" sz="900" b="1" dirty="0">
                      <a:solidFill>
                        <a:srgbClr val="000000"/>
                      </a:solidFill>
                      <a:ea typeface="黑体" pitchFamily="49" charset="-122"/>
                    </a:rPr>
                    <a:t>神经退行性变</a:t>
                  </a:r>
                </a:p>
              </p:txBody>
            </p:sp>
            <p:sp>
              <p:nvSpPr>
                <p:cNvPr id="33" name="TextBox 25">
                  <a:extLst>
                    <a:ext uri="{FF2B5EF4-FFF2-40B4-BE49-F238E27FC236}">
                      <a16:creationId xmlns:a16="http://schemas.microsoft.com/office/drawing/2014/main" xmlns="" id="{AA3D4899-5D0A-6495-6713-18BAE62B6742}"/>
                    </a:ext>
                  </a:extLst>
                </p:cNvPr>
                <p:cNvSpPr txBox="1">
                  <a:spLocks noChangeArrowheads="1"/>
                </p:cNvSpPr>
                <p:nvPr/>
              </p:nvSpPr>
              <p:spPr bwMode="auto">
                <a:xfrm>
                  <a:off x="8188796" y="2463437"/>
                  <a:ext cx="1563673" cy="247678"/>
                </a:xfrm>
                <a:prstGeom prst="rect">
                  <a:avLst/>
                </a:prstGeom>
                <a:noFill/>
                <a:ln w="9525">
                  <a:noFill/>
                  <a:miter lim="800000"/>
                  <a:headEnd/>
                  <a:tailEnd/>
                </a:ln>
              </p:spPr>
              <p:txBody>
                <a:bodyPr>
                  <a:spAutoFit/>
                </a:bodyPr>
                <a:lstStyle/>
                <a:p>
                  <a:pPr>
                    <a:lnSpc>
                      <a:spcPts val="375"/>
                    </a:lnSpc>
                    <a:defRPr/>
                  </a:pPr>
                  <a:r>
                    <a:rPr lang="zh-CN" altLang="en-US" sz="900" b="1" dirty="0">
                      <a:solidFill>
                        <a:srgbClr val="000000"/>
                      </a:solidFill>
                      <a:ea typeface="黑体" pitchFamily="49" charset="-122"/>
                    </a:rPr>
                    <a:t>认知损害</a:t>
                  </a:r>
                </a:p>
              </p:txBody>
            </p:sp>
          </p:grpSp>
          <p:grpSp>
            <p:nvGrpSpPr>
              <p:cNvPr id="25" name="组合 39">
                <a:extLst>
                  <a:ext uri="{FF2B5EF4-FFF2-40B4-BE49-F238E27FC236}">
                    <a16:creationId xmlns:a16="http://schemas.microsoft.com/office/drawing/2014/main" xmlns="" id="{6DEB0B4C-8278-D3F2-01F7-FEB419DAABBD}"/>
                  </a:ext>
                </a:extLst>
              </p:cNvPr>
              <p:cNvGrpSpPr>
                <a:grpSpLocks/>
              </p:cNvGrpSpPr>
              <p:nvPr/>
            </p:nvGrpSpPr>
            <p:grpSpPr bwMode="auto">
              <a:xfrm>
                <a:off x="8388424" y="2895945"/>
                <a:ext cx="144001" cy="614965"/>
                <a:chOff x="142844" y="2315245"/>
                <a:chExt cx="144000" cy="615277"/>
              </a:xfrm>
            </p:grpSpPr>
            <p:cxnSp>
              <p:nvCxnSpPr>
                <p:cNvPr id="26" name="直接连接符 32">
                  <a:extLst>
                    <a:ext uri="{FF2B5EF4-FFF2-40B4-BE49-F238E27FC236}">
                      <a16:creationId xmlns:a16="http://schemas.microsoft.com/office/drawing/2014/main" xmlns="" id="{50A9F432-60B7-B5E2-0E56-0D4D0E2B055C}"/>
                    </a:ext>
                  </a:extLst>
                </p:cNvPr>
                <p:cNvCxnSpPr>
                  <a:cxnSpLocks noChangeShapeType="1"/>
                </p:cNvCxnSpPr>
                <p:nvPr/>
              </p:nvCxnSpPr>
              <p:spPr bwMode="auto">
                <a:xfrm>
                  <a:off x="142844" y="2315245"/>
                  <a:ext cx="144000" cy="1588"/>
                </a:xfrm>
                <a:prstGeom prst="line">
                  <a:avLst/>
                </a:prstGeom>
                <a:noFill/>
                <a:ln w="38100" algn="ctr">
                  <a:solidFill>
                    <a:srgbClr val="FF0000"/>
                  </a:solidFill>
                  <a:round/>
                  <a:headEnd/>
                  <a:tailEnd/>
                </a:ln>
              </p:spPr>
            </p:cxnSp>
            <p:cxnSp>
              <p:nvCxnSpPr>
                <p:cNvPr id="27" name="直接连接符 23">
                  <a:extLst>
                    <a:ext uri="{FF2B5EF4-FFF2-40B4-BE49-F238E27FC236}">
                      <a16:creationId xmlns:a16="http://schemas.microsoft.com/office/drawing/2014/main" xmlns="" id="{912C92EF-C809-C6F1-CDA5-1493E59EFAE0}"/>
                    </a:ext>
                  </a:extLst>
                </p:cNvPr>
                <p:cNvCxnSpPr>
                  <a:cxnSpLocks noChangeShapeType="1"/>
                </p:cNvCxnSpPr>
                <p:nvPr/>
              </p:nvCxnSpPr>
              <p:spPr bwMode="auto">
                <a:xfrm>
                  <a:off x="142844" y="2519803"/>
                  <a:ext cx="144000" cy="1588"/>
                </a:xfrm>
                <a:prstGeom prst="line">
                  <a:avLst/>
                </a:prstGeom>
                <a:noFill/>
                <a:ln w="38100" algn="ctr">
                  <a:solidFill>
                    <a:srgbClr val="00B050"/>
                  </a:solidFill>
                  <a:round/>
                  <a:headEnd/>
                  <a:tailEnd/>
                </a:ln>
              </p:spPr>
            </p:cxnSp>
            <p:cxnSp>
              <p:nvCxnSpPr>
                <p:cNvPr id="28" name="直接连接符 37">
                  <a:extLst>
                    <a:ext uri="{FF2B5EF4-FFF2-40B4-BE49-F238E27FC236}">
                      <a16:creationId xmlns:a16="http://schemas.microsoft.com/office/drawing/2014/main" xmlns="" id="{EB240537-62E3-2922-62D2-B36CBB0E6B41}"/>
                    </a:ext>
                  </a:extLst>
                </p:cNvPr>
                <p:cNvCxnSpPr>
                  <a:cxnSpLocks noChangeShapeType="1"/>
                </p:cNvCxnSpPr>
                <p:nvPr/>
              </p:nvCxnSpPr>
              <p:spPr bwMode="auto">
                <a:xfrm>
                  <a:off x="142844" y="2724362"/>
                  <a:ext cx="144000" cy="1588"/>
                </a:xfrm>
                <a:prstGeom prst="line">
                  <a:avLst/>
                </a:prstGeom>
                <a:noFill/>
                <a:ln w="38100" algn="ctr">
                  <a:solidFill>
                    <a:srgbClr val="000099"/>
                  </a:solidFill>
                  <a:round/>
                  <a:headEnd/>
                  <a:tailEnd/>
                </a:ln>
              </p:spPr>
            </p:cxnSp>
            <p:cxnSp>
              <p:nvCxnSpPr>
                <p:cNvPr id="29" name="直接连接符 38">
                  <a:extLst>
                    <a:ext uri="{FF2B5EF4-FFF2-40B4-BE49-F238E27FC236}">
                      <a16:creationId xmlns:a16="http://schemas.microsoft.com/office/drawing/2014/main" xmlns="" id="{994C0D2D-9973-3642-B1EF-992F5944F514}"/>
                    </a:ext>
                  </a:extLst>
                </p:cNvPr>
                <p:cNvCxnSpPr>
                  <a:cxnSpLocks noChangeShapeType="1"/>
                </p:cNvCxnSpPr>
                <p:nvPr/>
              </p:nvCxnSpPr>
              <p:spPr bwMode="auto">
                <a:xfrm>
                  <a:off x="142844" y="2928934"/>
                  <a:ext cx="144000" cy="1588"/>
                </a:xfrm>
                <a:prstGeom prst="line">
                  <a:avLst/>
                </a:prstGeom>
                <a:noFill/>
                <a:ln w="38100" algn="ctr">
                  <a:solidFill>
                    <a:srgbClr val="9933FF"/>
                  </a:solidFill>
                  <a:round/>
                  <a:headEnd/>
                  <a:tailEnd/>
                </a:ln>
              </p:spPr>
            </p:cxnSp>
          </p:grpSp>
        </p:grpSp>
        <p:sp>
          <p:nvSpPr>
            <p:cNvPr id="22" name="Text Box 4">
              <a:extLst>
                <a:ext uri="{FF2B5EF4-FFF2-40B4-BE49-F238E27FC236}">
                  <a16:creationId xmlns:a16="http://schemas.microsoft.com/office/drawing/2014/main" xmlns="" id="{A3E44A7C-1CD1-796C-D15C-9FEFD794EA11}"/>
                </a:ext>
              </a:extLst>
            </p:cNvPr>
            <p:cNvSpPr txBox="1">
              <a:spLocks noChangeArrowheads="1"/>
            </p:cNvSpPr>
            <p:nvPr/>
          </p:nvSpPr>
          <p:spPr bwMode="auto">
            <a:xfrm>
              <a:off x="5146080" y="1037953"/>
              <a:ext cx="1634134" cy="468892"/>
            </a:xfrm>
            <a:prstGeom prst="rect">
              <a:avLst/>
            </a:prstGeom>
            <a:noFill/>
            <a:ln w="9525">
              <a:noFill/>
              <a:miter lim="800000"/>
              <a:headEnd/>
              <a:tailEnd/>
            </a:ln>
          </p:spPr>
          <p:txBody>
            <a:bodyPr wrap="square" lIns="68577" tIns="34289" rIns="68577" bIns="34289">
              <a:spAutoFit/>
            </a:bodyPr>
            <a:lstStyle/>
            <a:p>
              <a:pPr algn="l">
                <a:buClr>
                  <a:srgbClr val="E75200"/>
                </a:buClr>
                <a:buFont typeface="Wingdings" pitchFamily="2" charset="2"/>
                <a:buNone/>
                <a:defRPr/>
              </a:pPr>
              <a:r>
                <a:rPr lang="zh-CN" altLang="en-US" sz="1200" b="1" dirty="0">
                  <a:solidFill>
                    <a:srgbClr val="800000"/>
                  </a:solidFill>
                  <a:latin typeface="微软雅黑" pitchFamily="34" charset="-122"/>
                  <a:ea typeface="微软雅黑" pitchFamily="34" charset="-122"/>
                </a:rPr>
                <a:t>             痴呆前期</a:t>
              </a:r>
              <a:endParaRPr lang="en-GB" altLang="zh-CN" sz="1200" b="1" dirty="0">
                <a:solidFill>
                  <a:srgbClr val="800000"/>
                </a:solidFill>
                <a:latin typeface="微软雅黑" pitchFamily="34" charset="-122"/>
                <a:ea typeface="微软雅黑" pitchFamily="34" charset="-122"/>
              </a:endParaRPr>
            </a:p>
          </p:txBody>
        </p:sp>
        <p:sp>
          <p:nvSpPr>
            <p:cNvPr id="23" name="Text Box 4">
              <a:extLst>
                <a:ext uri="{FF2B5EF4-FFF2-40B4-BE49-F238E27FC236}">
                  <a16:creationId xmlns:a16="http://schemas.microsoft.com/office/drawing/2014/main" xmlns="" id="{45554933-345C-DAD1-47CE-6FF96D587C13}"/>
                </a:ext>
              </a:extLst>
            </p:cNvPr>
            <p:cNvSpPr txBox="1">
              <a:spLocks noChangeArrowheads="1"/>
            </p:cNvSpPr>
            <p:nvPr/>
          </p:nvSpPr>
          <p:spPr bwMode="auto">
            <a:xfrm>
              <a:off x="8038649" y="1033292"/>
              <a:ext cx="720603" cy="468892"/>
            </a:xfrm>
            <a:prstGeom prst="rect">
              <a:avLst/>
            </a:prstGeom>
            <a:noFill/>
            <a:ln w="9525">
              <a:noFill/>
              <a:miter lim="800000"/>
              <a:headEnd/>
              <a:tailEnd/>
            </a:ln>
          </p:spPr>
          <p:txBody>
            <a:bodyPr wrap="square" lIns="68577" tIns="34289" rIns="68577" bIns="34289">
              <a:spAutoFit/>
            </a:bodyPr>
            <a:lstStyle/>
            <a:p>
              <a:pPr algn="l">
                <a:buClr>
                  <a:srgbClr val="E75200"/>
                </a:buClr>
                <a:defRPr/>
              </a:pPr>
              <a:r>
                <a:rPr lang="zh-CN" altLang="en-US" sz="1200" b="1" dirty="0">
                  <a:solidFill>
                    <a:srgbClr val="800000"/>
                  </a:solidFill>
                  <a:latin typeface="微软雅黑" pitchFamily="34" charset="-122"/>
                  <a:ea typeface="微软雅黑" pitchFamily="34" charset="-122"/>
                </a:rPr>
                <a:t>痴呆期</a:t>
              </a:r>
              <a:endParaRPr lang="en-GB" altLang="zh-CN" sz="1200" b="1" dirty="0">
                <a:solidFill>
                  <a:srgbClr val="800000"/>
                </a:solidFill>
                <a:latin typeface="微软雅黑" pitchFamily="34" charset="-122"/>
                <a:ea typeface="微软雅黑" pitchFamily="34" charset="-122"/>
              </a:endParaRPr>
            </a:p>
          </p:txBody>
        </p:sp>
      </p:grpSp>
      <p:sp>
        <p:nvSpPr>
          <p:cNvPr id="34" name="文本框 33">
            <a:extLst>
              <a:ext uri="{FF2B5EF4-FFF2-40B4-BE49-F238E27FC236}">
                <a16:creationId xmlns:a16="http://schemas.microsoft.com/office/drawing/2014/main" xmlns="" id="{1B5E913C-B239-324A-02C1-B2AAD2AC9974}"/>
              </a:ext>
            </a:extLst>
          </p:cNvPr>
          <p:cNvSpPr txBox="1"/>
          <p:nvPr/>
        </p:nvSpPr>
        <p:spPr>
          <a:xfrm>
            <a:off x="3848578" y="2949348"/>
            <a:ext cx="3773790" cy="400110"/>
          </a:xfrm>
          <a:prstGeom prst="rect">
            <a:avLst/>
          </a:prstGeom>
          <a:noFill/>
        </p:spPr>
        <p:txBody>
          <a:bodyPr wrap="none" rtlCol="0">
            <a:spAutoFit/>
          </a:bodyPr>
          <a:lstStyle/>
          <a:p>
            <a:r>
              <a:rPr lang="en-US" altLang="zh-CN" sz="2000" b="1" dirty="0"/>
              <a:t>AD</a:t>
            </a:r>
            <a:r>
              <a:rPr lang="zh-CN" altLang="en-US" sz="2000" b="1" dirty="0"/>
              <a:t>三种最关键的病理：</a:t>
            </a:r>
            <a:r>
              <a:rPr lang="en-US" altLang="zh-CN" sz="2000" b="1" dirty="0"/>
              <a:t>AT(N)</a:t>
            </a:r>
            <a:endParaRPr lang="zh-CN" altLang="en-US" sz="2000" b="1" dirty="0"/>
          </a:p>
        </p:txBody>
      </p:sp>
      <p:sp>
        <p:nvSpPr>
          <p:cNvPr id="4" name="矩形 3">
            <a:extLst>
              <a:ext uri="{FF2B5EF4-FFF2-40B4-BE49-F238E27FC236}">
                <a16:creationId xmlns:a16="http://schemas.microsoft.com/office/drawing/2014/main" xmlns="" id="{3F099879-9399-08F8-B8E6-31A22617B895}"/>
              </a:ext>
            </a:extLst>
          </p:cNvPr>
          <p:cNvSpPr/>
          <p:nvPr/>
        </p:nvSpPr>
        <p:spPr>
          <a:xfrm>
            <a:off x="380319" y="2253979"/>
            <a:ext cx="11313548" cy="498085"/>
          </a:xfrm>
          <a:prstGeom prst="rect">
            <a:avLst/>
          </a:prstGeom>
          <a:solidFill>
            <a:srgbClr val="92D050"/>
          </a:solidFill>
          <a:ln>
            <a:noFill/>
          </a:ln>
        </p:spPr>
        <p:txBody>
          <a:bodyPr wrap="square">
            <a:spAutoFit/>
          </a:bodyPr>
          <a:lstStyle/>
          <a:p>
            <a:pPr>
              <a:lnSpc>
                <a:spcPct val="150000"/>
              </a:lnSpc>
            </a:pPr>
            <a:r>
              <a:rPr lang="en-US" altLang="zh-CN" sz="2000" b="1" dirty="0">
                <a:latin typeface="+mn-ea"/>
                <a:cs typeface="Arial" panose="020B0604020202020204" pitchFamily="34" charset="0"/>
              </a:rPr>
              <a:t>PET</a:t>
            </a:r>
            <a:r>
              <a:rPr lang="zh-CN" altLang="zh-CN" sz="2000" b="1" kern="100" dirty="0">
                <a:latin typeface="+mn-ea"/>
                <a:cs typeface="Times New Roman" panose="02020603050405020304" pitchFamily="18" charset="0"/>
              </a:rPr>
              <a:t>是目前</a:t>
            </a:r>
            <a:r>
              <a:rPr lang="zh-CN" altLang="zh-CN" sz="2000" b="1" kern="100" dirty="0">
                <a:solidFill>
                  <a:srgbClr val="FF0000"/>
                </a:solidFill>
                <a:latin typeface="+mn-ea"/>
                <a:cs typeface="Times New Roman" panose="02020603050405020304" pitchFamily="18" charset="0"/>
              </a:rPr>
              <a:t>唯一</a:t>
            </a:r>
            <a:r>
              <a:rPr lang="zh-CN" altLang="en-US" sz="2000" b="1" kern="100" dirty="0">
                <a:solidFill>
                  <a:srgbClr val="FF0000"/>
                </a:solidFill>
                <a:latin typeface="+mn-ea"/>
                <a:cs typeface="Times New Roman" panose="02020603050405020304" pitchFamily="18" charset="0"/>
              </a:rPr>
              <a:t>一种</a:t>
            </a:r>
            <a:r>
              <a:rPr lang="zh-CN" altLang="zh-CN" sz="2000" b="1" kern="100" dirty="0">
                <a:latin typeface="+mn-ea"/>
                <a:cs typeface="Times New Roman" panose="02020603050405020304" pitchFamily="18" charset="0"/>
              </a:rPr>
              <a:t>能够对</a:t>
            </a:r>
            <a:r>
              <a:rPr lang="en-US" altLang="zh-CN" sz="2000" b="1" kern="100" dirty="0">
                <a:latin typeface="+mn-ea"/>
                <a:cs typeface="Times New Roman" panose="02020603050405020304" pitchFamily="18" charset="0"/>
              </a:rPr>
              <a:t>AD</a:t>
            </a:r>
            <a:r>
              <a:rPr lang="zh-CN" altLang="en-US" sz="2000" b="1" kern="100" dirty="0">
                <a:latin typeface="+mn-ea"/>
                <a:cs typeface="Times New Roman" panose="02020603050405020304" pitchFamily="18" charset="0"/>
              </a:rPr>
              <a:t>的</a:t>
            </a:r>
            <a:r>
              <a:rPr lang="en-US" altLang="zh-CN" sz="2000" b="1" kern="100" dirty="0">
                <a:solidFill>
                  <a:srgbClr val="FF0000"/>
                </a:solidFill>
                <a:latin typeface="+mn-ea"/>
                <a:cs typeface="Times New Roman" panose="02020603050405020304" pitchFamily="18" charset="0"/>
              </a:rPr>
              <a:t>Aβ</a:t>
            </a:r>
            <a:r>
              <a:rPr lang="zh-CN" altLang="en-US" sz="2000" b="1" kern="100" dirty="0">
                <a:solidFill>
                  <a:srgbClr val="FF0000"/>
                </a:solidFill>
                <a:latin typeface="+mn-ea"/>
                <a:cs typeface="Times New Roman" panose="02020603050405020304" pitchFamily="18" charset="0"/>
              </a:rPr>
              <a:t>病理</a:t>
            </a:r>
            <a:r>
              <a:rPr lang="zh-CN" altLang="en-US" sz="2000" b="1" kern="100" dirty="0">
                <a:latin typeface="+mn-ea"/>
                <a:cs typeface="Times New Roman" panose="02020603050405020304" pitchFamily="18" charset="0"/>
              </a:rPr>
              <a:t>、</a:t>
            </a:r>
            <a:r>
              <a:rPr lang="en-US" altLang="zh-CN" sz="2000" b="1" kern="100" dirty="0">
                <a:solidFill>
                  <a:srgbClr val="FF0000"/>
                </a:solidFill>
                <a:latin typeface="+mn-ea"/>
                <a:cs typeface="Times New Roman" panose="02020603050405020304" pitchFamily="18" charset="0"/>
              </a:rPr>
              <a:t>Tau</a:t>
            </a:r>
            <a:r>
              <a:rPr lang="zh-CN" altLang="en-US" sz="2000" b="1" kern="100" dirty="0">
                <a:solidFill>
                  <a:srgbClr val="FF0000"/>
                </a:solidFill>
                <a:latin typeface="+mn-ea"/>
                <a:cs typeface="Times New Roman" panose="02020603050405020304" pitchFamily="18" charset="0"/>
              </a:rPr>
              <a:t>病理和脑代谢</a:t>
            </a:r>
            <a:r>
              <a:rPr lang="zh-CN" altLang="en-US" sz="2000" b="1" kern="100" dirty="0">
                <a:latin typeface="+mn-ea"/>
                <a:cs typeface="Times New Roman" panose="02020603050405020304" pitchFamily="18" charset="0"/>
              </a:rPr>
              <a:t>的</a:t>
            </a:r>
            <a:r>
              <a:rPr lang="zh-CN" altLang="zh-CN" sz="2000" b="1" kern="100" dirty="0">
                <a:latin typeface="+mn-ea"/>
                <a:cs typeface="Times New Roman" panose="02020603050405020304" pitchFamily="18" charset="0"/>
              </a:rPr>
              <a:t>全脑</a:t>
            </a:r>
            <a:r>
              <a:rPr lang="zh-CN" altLang="en-US" sz="2000" b="1" kern="100" dirty="0">
                <a:latin typeface="+mn-ea"/>
                <a:cs typeface="Times New Roman" panose="02020603050405020304" pitchFamily="18" charset="0"/>
              </a:rPr>
              <a:t>分布</a:t>
            </a:r>
            <a:r>
              <a:rPr lang="zh-CN" altLang="zh-CN" sz="2000" b="1" kern="100" dirty="0">
                <a:latin typeface="+mn-ea"/>
                <a:cs typeface="Times New Roman" panose="02020603050405020304" pitchFamily="18" charset="0"/>
              </a:rPr>
              <a:t>进行</a:t>
            </a:r>
            <a:r>
              <a:rPr lang="zh-CN" altLang="en-US" sz="2000" b="1" kern="100" dirty="0">
                <a:solidFill>
                  <a:srgbClr val="FF0000"/>
                </a:solidFill>
                <a:latin typeface="+mn-ea"/>
                <a:cs typeface="Times New Roman" panose="02020603050405020304" pitchFamily="18" charset="0"/>
              </a:rPr>
              <a:t>在体、原位</a:t>
            </a:r>
            <a:r>
              <a:rPr lang="zh-CN" altLang="zh-CN" sz="2000" b="1" kern="100" dirty="0">
                <a:latin typeface="+mn-ea"/>
                <a:cs typeface="Times New Roman" panose="02020603050405020304" pitchFamily="18" charset="0"/>
              </a:rPr>
              <a:t>检测的技术</a:t>
            </a:r>
            <a:endParaRPr lang="zh-CN" altLang="en-US" sz="2000" dirty="0"/>
          </a:p>
        </p:txBody>
      </p:sp>
      <p:sp>
        <p:nvSpPr>
          <p:cNvPr id="6" name="TextBox 25">
            <a:extLst>
              <a:ext uri="{FF2B5EF4-FFF2-40B4-BE49-F238E27FC236}">
                <a16:creationId xmlns:a16="http://schemas.microsoft.com/office/drawing/2014/main" xmlns="" id="{1CBD839F-0DA1-08A2-98ED-F1151144EB5B}"/>
              </a:ext>
            </a:extLst>
          </p:cNvPr>
          <p:cNvSpPr txBox="1"/>
          <p:nvPr/>
        </p:nvSpPr>
        <p:spPr>
          <a:xfrm>
            <a:off x="910826" y="1417788"/>
            <a:ext cx="7456425" cy="738664"/>
          </a:xfrm>
          <a:prstGeom prst="rect">
            <a:avLst/>
          </a:prstGeom>
          <a:noFill/>
        </p:spPr>
        <p:txBody>
          <a:bodyPr wrap="square" rtlCol="0">
            <a:spAutoFit/>
          </a:bodyPr>
          <a:lstStyle/>
          <a:p>
            <a:pPr>
              <a:lnSpc>
                <a:spcPct val="150000"/>
              </a:lnSpc>
            </a:pPr>
            <a:r>
              <a:rPr lang="zh-CN" altLang="en-US" sz="2800" b="1" dirty="0">
                <a:latin typeface="黑体" panose="02010609060101010101" pitchFamily="49" charset="-122"/>
                <a:ea typeface="黑体" panose="02010609060101010101" pitchFamily="49" charset="-122"/>
              </a:rPr>
              <a:t>早期诊断的关键技术：</a:t>
            </a:r>
            <a:r>
              <a:rPr lang="zh-CN" altLang="en-US" sz="2800" b="1" dirty="0">
                <a:solidFill>
                  <a:srgbClr val="FF0000"/>
                </a:solidFill>
                <a:latin typeface="黑体" panose="02010609060101010101" pitchFamily="49" charset="-122"/>
                <a:ea typeface="黑体" panose="02010609060101010101" pitchFamily="49" charset="-122"/>
              </a:rPr>
              <a:t>多探针的核医学成像</a:t>
            </a:r>
            <a:endParaRPr lang="zh-CN" altLang="en-US" sz="2800" b="1" dirty="0">
              <a:latin typeface="黑体" panose="02010609060101010101" pitchFamily="49" charset="-122"/>
              <a:ea typeface="黑体" panose="02010609060101010101" pitchFamily="49" charset="-122"/>
            </a:endParaRPr>
          </a:p>
        </p:txBody>
      </p:sp>
      <p:pic>
        <p:nvPicPr>
          <p:cNvPr id="19" name="图片 18">
            <a:extLst>
              <a:ext uri="{FF2B5EF4-FFF2-40B4-BE49-F238E27FC236}">
                <a16:creationId xmlns:a16="http://schemas.microsoft.com/office/drawing/2014/main" xmlns="" id="{6882125C-12A6-B541-358A-D9D6E5802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524" y="5134213"/>
            <a:ext cx="1089674" cy="1086894"/>
          </a:xfrm>
          <a:prstGeom prst="rect">
            <a:avLst/>
          </a:prstGeom>
        </p:spPr>
      </p:pic>
      <p:pic>
        <p:nvPicPr>
          <p:cNvPr id="36" name="图片 35">
            <a:extLst>
              <a:ext uri="{FF2B5EF4-FFF2-40B4-BE49-F238E27FC236}">
                <a16:creationId xmlns:a16="http://schemas.microsoft.com/office/drawing/2014/main" xmlns="" id="{827CE2AA-5717-AEF7-F9C2-8972522F9A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2230" y="5182637"/>
            <a:ext cx="1097605" cy="1094805"/>
          </a:xfrm>
          <a:prstGeom prst="rect">
            <a:avLst/>
          </a:prstGeom>
        </p:spPr>
      </p:pic>
      <p:pic>
        <p:nvPicPr>
          <p:cNvPr id="44" name="图片 43">
            <a:extLst>
              <a:ext uri="{FF2B5EF4-FFF2-40B4-BE49-F238E27FC236}">
                <a16:creationId xmlns:a16="http://schemas.microsoft.com/office/drawing/2014/main" xmlns="" id="{CB2AAD6F-A474-3039-97E9-1D02316DC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3475" y="5220773"/>
            <a:ext cx="1021137" cy="1018532"/>
          </a:xfrm>
          <a:prstGeom prst="rect">
            <a:avLst/>
          </a:prstGeom>
        </p:spPr>
      </p:pic>
      <p:sp>
        <p:nvSpPr>
          <p:cNvPr id="45" name="文本框 44">
            <a:extLst>
              <a:ext uri="{FF2B5EF4-FFF2-40B4-BE49-F238E27FC236}">
                <a16:creationId xmlns:a16="http://schemas.microsoft.com/office/drawing/2014/main" xmlns="" id="{B5CCAE03-45EA-D728-CD6E-5F1F9A41EEFA}"/>
              </a:ext>
            </a:extLst>
          </p:cNvPr>
          <p:cNvSpPr txBox="1"/>
          <p:nvPr/>
        </p:nvSpPr>
        <p:spPr>
          <a:xfrm>
            <a:off x="2995762" y="6265161"/>
            <a:ext cx="1407758" cy="369332"/>
          </a:xfrm>
          <a:prstGeom prst="rect">
            <a:avLst/>
          </a:prstGeom>
          <a:noFill/>
        </p:spPr>
        <p:txBody>
          <a:bodyPr wrap="none" rtlCol="0">
            <a:spAutoFit/>
          </a:bodyPr>
          <a:lstStyle/>
          <a:p>
            <a:r>
              <a:rPr lang="en-US" altLang="zh-CN" dirty="0">
                <a:ln>
                  <a:solidFill>
                    <a:srgbClr val="FF0000"/>
                  </a:solidFill>
                </a:ln>
              </a:rPr>
              <a:t>Aβ</a:t>
            </a:r>
            <a:r>
              <a:rPr lang="zh-CN" altLang="en-US" dirty="0">
                <a:ln>
                  <a:solidFill>
                    <a:srgbClr val="FF0000"/>
                  </a:solidFill>
                </a:ln>
              </a:rPr>
              <a:t>沉积增多</a:t>
            </a:r>
          </a:p>
        </p:txBody>
      </p:sp>
      <p:sp>
        <p:nvSpPr>
          <p:cNvPr id="46" name="文本框 45">
            <a:extLst>
              <a:ext uri="{FF2B5EF4-FFF2-40B4-BE49-F238E27FC236}">
                <a16:creationId xmlns:a16="http://schemas.microsoft.com/office/drawing/2014/main" xmlns="" id="{FD246282-FBC0-7AAD-46FA-8CF7286BB950}"/>
              </a:ext>
            </a:extLst>
          </p:cNvPr>
          <p:cNvSpPr txBox="1"/>
          <p:nvPr/>
        </p:nvSpPr>
        <p:spPr>
          <a:xfrm>
            <a:off x="4928244" y="6250880"/>
            <a:ext cx="1969001" cy="369332"/>
          </a:xfrm>
          <a:prstGeom prst="rect">
            <a:avLst/>
          </a:prstGeom>
          <a:noFill/>
        </p:spPr>
        <p:txBody>
          <a:bodyPr wrap="none" rtlCol="0">
            <a:spAutoFit/>
          </a:bodyPr>
          <a:lstStyle/>
          <a:p>
            <a:r>
              <a:rPr lang="en-US" altLang="zh-CN" dirty="0">
                <a:ln>
                  <a:solidFill>
                    <a:srgbClr val="92D050"/>
                  </a:solidFill>
                </a:ln>
              </a:rPr>
              <a:t>Tau</a:t>
            </a:r>
            <a:r>
              <a:rPr lang="zh-CN" altLang="en-US" dirty="0">
                <a:ln>
                  <a:solidFill>
                    <a:srgbClr val="92D050"/>
                  </a:solidFill>
                </a:ln>
              </a:rPr>
              <a:t>蛋白异常增加</a:t>
            </a:r>
          </a:p>
        </p:txBody>
      </p:sp>
      <p:sp>
        <p:nvSpPr>
          <p:cNvPr id="48" name="文本框 47">
            <a:extLst>
              <a:ext uri="{FF2B5EF4-FFF2-40B4-BE49-F238E27FC236}">
                <a16:creationId xmlns:a16="http://schemas.microsoft.com/office/drawing/2014/main" xmlns="" id="{39BD0F69-245A-D013-833A-E98ADC2FE80E}"/>
              </a:ext>
            </a:extLst>
          </p:cNvPr>
          <p:cNvSpPr txBox="1"/>
          <p:nvPr/>
        </p:nvSpPr>
        <p:spPr>
          <a:xfrm>
            <a:off x="7246632" y="6250880"/>
            <a:ext cx="1951175" cy="369332"/>
          </a:xfrm>
          <a:prstGeom prst="rect">
            <a:avLst/>
          </a:prstGeom>
          <a:noFill/>
        </p:spPr>
        <p:txBody>
          <a:bodyPr wrap="square" rtlCol="0">
            <a:spAutoFit/>
          </a:bodyPr>
          <a:lstStyle/>
          <a:p>
            <a:pPr lvl="0"/>
            <a:r>
              <a:rPr lang="zh-CN" altLang="en-US" dirty="0">
                <a:solidFill>
                  <a:srgbClr val="0070C0"/>
                </a:solidFill>
              </a:rPr>
              <a:t>神经退行性变</a:t>
            </a:r>
            <a:r>
              <a:rPr lang="en-US" altLang="zh-CN" dirty="0">
                <a:solidFill>
                  <a:srgbClr val="0070C0"/>
                </a:solidFill>
              </a:rPr>
              <a:t>(N)</a:t>
            </a:r>
            <a:endParaRPr lang="zh-CN" altLang="en-US" dirty="0">
              <a:solidFill>
                <a:srgbClr val="0070C0"/>
              </a:solidFill>
            </a:endParaRPr>
          </a:p>
        </p:txBody>
      </p:sp>
      <p:sp>
        <p:nvSpPr>
          <p:cNvPr id="50" name="文本框 49">
            <a:extLst>
              <a:ext uri="{FF2B5EF4-FFF2-40B4-BE49-F238E27FC236}">
                <a16:creationId xmlns:a16="http://schemas.microsoft.com/office/drawing/2014/main" xmlns="" id="{1284D238-586C-9D29-F3AA-D305B0BACED0}"/>
              </a:ext>
            </a:extLst>
          </p:cNvPr>
          <p:cNvSpPr txBox="1"/>
          <p:nvPr/>
        </p:nvSpPr>
        <p:spPr>
          <a:xfrm>
            <a:off x="6431016" y="3534893"/>
            <a:ext cx="1191352" cy="307777"/>
          </a:xfrm>
          <a:prstGeom prst="rect">
            <a:avLst/>
          </a:prstGeom>
          <a:noFill/>
        </p:spPr>
        <p:txBody>
          <a:bodyPr wrap="none" rtlCol="0">
            <a:spAutoFit/>
          </a:bodyPr>
          <a:lstStyle/>
          <a:p>
            <a:r>
              <a:rPr lang="en-US" altLang="zh-CN" sz="1400" b="1" dirty="0"/>
              <a:t>AD</a:t>
            </a:r>
            <a:r>
              <a:rPr lang="zh-CN" altLang="en-US" sz="1400" b="1" dirty="0"/>
              <a:t>临床确诊</a:t>
            </a:r>
          </a:p>
        </p:txBody>
      </p:sp>
      <p:sp>
        <p:nvSpPr>
          <p:cNvPr id="51" name="文本框 50">
            <a:extLst>
              <a:ext uri="{FF2B5EF4-FFF2-40B4-BE49-F238E27FC236}">
                <a16:creationId xmlns:a16="http://schemas.microsoft.com/office/drawing/2014/main" xmlns="" id="{A43078C8-4855-4A07-E86D-297EDB0F62B4}"/>
              </a:ext>
            </a:extLst>
          </p:cNvPr>
          <p:cNvSpPr txBox="1"/>
          <p:nvPr/>
        </p:nvSpPr>
        <p:spPr>
          <a:xfrm>
            <a:off x="9754790" y="5702191"/>
            <a:ext cx="2299895" cy="923330"/>
          </a:xfrm>
          <a:prstGeom prst="rect">
            <a:avLst/>
          </a:prstGeom>
          <a:noFill/>
        </p:spPr>
        <p:txBody>
          <a:bodyPr wrap="square">
            <a:spAutoFit/>
          </a:bodyPr>
          <a:lstStyle/>
          <a:p>
            <a:pPr>
              <a:spcBef>
                <a:spcPct val="50000"/>
              </a:spcBef>
              <a:buFontTx/>
              <a:buNone/>
            </a:pPr>
            <a:r>
              <a:rPr lang="en-US" altLang="zh-CN" sz="1200" b="1" dirty="0">
                <a:solidFill>
                  <a:srgbClr val="4D4D4D"/>
                </a:solidFill>
                <a:highlight>
                  <a:srgbClr val="FFFFFF"/>
                </a:highlight>
                <a:latin typeface="+mn-ea"/>
              </a:rPr>
              <a:t>Lancet Neurology, 2010, 9(1): 119-28</a:t>
            </a:r>
          </a:p>
          <a:p>
            <a:pPr>
              <a:spcBef>
                <a:spcPct val="50000"/>
              </a:spcBef>
              <a:buFontTx/>
              <a:buNone/>
            </a:pPr>
            <a:r>
              <a:rPr lang="en-US" altLang="zh-CN" sz="1200" b="1" dirty="0">
                <a:solidFill>
                  <a:srgbClr val="4D4D4D"/>
                </a:solidFill>
                <a:highlight>
                  <a:srgbClr val="FFFFFF"/>
                </a:highlight>
                <a:latin typeface="+mn-ea"/>
              </a:rPr>
              <a:t>Lancet Neurology, 2013, 12(2): 207-16</a:t>
            </a:r>
          </a:p>
        </p:txBody>
      </p:sp>
      <p:sp>
        <p:nvSpPr>
          <p:cNvPr id="2" name="右箭头 1"/>
          <p:cNvSpPr/>
          <p:nvPr/>
        </p:nvSpPr>
        <p:spPr>
          <a:xfrm>
            <a:off x="4403520" y="5544877"/>
            <a:ext cx="522036" cy="305319"/>
          </a:xfrm>
          <a:prstGeom prst="rightArrow">
            <a:avLst/>
          </a:prstGeom>
          <a:solidFill>
            <a:srgbClr val="00B0F0"/>
          </a:solidFill>
        </p:spPr>
        <p:txBody>
          <a:bodyPr wrap="none" rtlCol="0" anchor="ctr">
            <a:spAutoFit/>
          </a:bodyPr>
          <a:lstStyle/>
          <a:p>
            <a:pPr marL="342900" indent="-342900" algn="ctr">
              <a:buFont typeface="Wingdings" panose="05000000000000000000" pitchFamily="2" charset="2"/>
              <a:buChar char="Ø"/>
            </a:pPr>
            <a:endParaRPr lang="zh-CN" altLang="en-US" sz="2400" kern="100" dirty="0">
              <a:latin typeface="+mn-ea"/>
              <a:ea typeface="+mn-ea"/>
              <a:cs typeface="Times New Roman" panose="02020603050405020304" pitchFamily="18" charset="0"/>
            </a:endParaRPr>
          </a:p>
        </p:txBody>
      </p:sp>
      <p:sp>
        <p:nvSpPr>
          <p:cNvPr id="43" name="右箭头 42"/>
          <p:cNvSpPr/>
          <p:nvPr/>
        </p:nvSpPr>
        <p:spPr>
          <a:xfrm>
            <a:off x="6712945" y="5611210"/>
            <a:ext cx="522036" cy="305319"/>
          </a:xfrm>
          <a:prstGeom prst="rightArrow">
            <a:avLst/>
          </a:prstGeom>
          <a:solidFill>
            <a:srgbClr val="00B0F0"/>
          </a:solidFill>
        </p:spPr>
        <p:txBody>
          <a:bodyPr wrap="none" rtlCol="0" anchor="ctr">
            <a:spAutoFit/>
          </a:bodyPr>
          <a:lstStyle/>
          <a:p>
            <a:pPr marL="342900" indent="-342900" algn="ctr">
              <a:buFont typeface="Wingdings" panose="05000000000000000000" pitchFamily="2" charset="2"/>
              <a:buChar char="Ø"/>
            </a:pPr>
            <a:endParaRPr lang="zh-CN" altLang="en-US" sz="2400" kern="10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415006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xmlns="" id="{B3A060B7-4D6E-471B-B676-5B5CC83529FF}"/>
              </a:ext>
            </a:extLst>
          </p:cNvPr>
          <p:cNvSpPr>
            <a:spLocks noChangeShapeType="1"/>
          </p:cNvSpPr>
          <p:nvPr/>
        </p:nvSpPr>
        <p:spPr bwMode="auto">
          <a:xfrm>
            <a:off x="5860472" y="2842187"/>
            <a:ext cx="0" cy="35052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 name="Group 12">
            <a:extLst>
              <a:ext uri="{FF2B5EF4-FFF2-40B4-BE49-F238E27FC236}">
                <a16:creationId xmlns:a16="http://schemas.microsoft.com/office/drawing/2014/main" xmlns="" id="{52D304DB-9F37-47A7-A473-CBD12B7F5069}"/>
              </a:ext>
            </a:extLst>
          </p:cNvPr>
          <p:cNvGrpSpPr>
            <a:grpSpLocks/>
          </p:cNvGrpSpPr>
          <p:nvPr/>
        </p:nvGrpSpPr>
        <p:grpSpPr bwMode="auto">
          <a:xfrm>
            <a:off x="-117986" y="1293274"/>
            <a:ext cx="5933230" cy="1603561"/>
            <a:chOff x="1632" y="1728"/>
            <a:chExt cx="1776" cy="672"/>
          </a:xfrm>
        </p:grpSpPr>
        <p:sp>
          <p:nvSpPr>
            <p:cNvPr id="8" name="AutoShape 13">
              <a:extLst>
                <a:ext uri="{FF2B5EF4-FFF2-40B4-BE49-F238E27FC236}">
                  <a16:creationId xmlns:a16="http://schemas.microsoft.com/office/drawing/2014/main" xmlns="" id="{F36EA540-B235-4113-88F6-5DB5289D3641}"/>
                </a:ext>
              </a:extLst>
            </p:cNvPr>
            <p:cNvSpPr>
              <a:spLocks noChangeArrowheads="1"/>
            </p:cNvSpPr>
            <p:nvPr/>
          </p:nvSpPr>
          <p:spPr bwMode="auto">
            <a:xfrm>
              <a:off x="1824" y="1728"/>
              <a:ext cx="1584" cy="480"/>
            </a:xfrm>
            <a:prstGeom prst="roundRect">
              <a:avLst>
                <a:gd name="adj" fmla="val 16667"/>
              </a:avLst>
            </a:prstGeom>
            <a:gradFill rotWithShape="1">
              <a:gsLst>
                <a:gs pos="0">
                  <a:srgbClr val="000066"/>
                </a:gs>
                <a:gs pos="100000">
                  <a:srgbClr val="00002F">
                    <a:alpha val="89998"/>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dirty="0" err="1">
                  <a:solidFill>
                    <a:schemeClr val="bg1"/>
                  </a:solidFill>
                </a:rPr>
                <a:t>Braak</a:t>
              </a:r>
              <a:r>
                <a:rPr lang="zh-CN" altLang="en-US" sz="4000" dirty="0">
                  <a:solidFill>
                    <a:schemeClr val="bg1"/>
                  </a:solidFill>
                </a:rPr>
                <a:t>分期的定量分析</a:t>
              </a:r>
            </a:p>
          </p:txBody>
        </p:sp>
        <p:sp>
          <p:nvSpPr>
            <p:cNvPr id="9" name="Oval 14">
              <a:extLst>
                <a:ext uri="{FF2B5EF4-FFF2-40B4-BE49-F238E27FC236}">
                  <a16:creationId xmlns:a16="http://schemas.microsoft.com/office/drawing/2014/main" xmlns="" id="{DD24C434-C09C-43F0-9E6C-2B0A8DC7840D}"/>
                </a:ext>
              </a:extLst>
            </p:cNvPr>
            <p:cNvSpPr>
              <a:spLocks noChangeArrowheads="1"/>
            </p:cNvSpPr>
            <p:nvPr/>
          </p:nvSpPr>
          <p:spPr bwMode="auto">
            <a:xfrm rot="992806">
              <a:off x="1872" y="1776"/>
              <a:ext cx="96" cy="151"/>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2400"/>
            </a:p>
          </p:txBody>
        </p:sp>
        <p:sp>
          <p:nvSpPr>
            <p:cNvPr id="10" name="Oval 15">
              <a:extLst>
                <a:ext uri="{FF2B5EF4-FFF2-40B4-BE49-F238E27FC236}">
                  <a16:creationId xmlns:a16="http://schemas.microsoft.com/office/drawing/2014/main" xmlns="" id="{90304B80-919F-432E-B7D3-A6E015D74D17}"/>
                </a:ext>
              </a:extLst>
            </p:cNvPr>
            <p:cNvSpPr>
              <a:spLocks noChangeArrowheads="1"/>
            </p:cNvSpPr>
            <p:nvPr/>
          </p:nvSpPr>
          <p:spPr bwMode="auto">
            <a:xfrm>
              <a:off x="1632" y="2208"/>
              <a:ext cx="1440" cy="192"/>
            </a:xfrm>
            <a:prstGeom prst="ellipse">
              <a:avLst/>
            </a:prstGeom>
            <a:gradFill rotWithShape="1">
              <a:gsLst>
                <a:gs pos="0">
                  <a:schemeClr val="bg1">
                    <a:gamma/>
                    <a:shade val="46275"/>
                    <a:invGamma/>
                  </a:schemeClr>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2400"/>
            </a:p>
          </p:txBody>
        </p:sp>
      </p:grpSp>
      <p:grpSp>
        <p:nvGrpSpPr>
          <p:cNvPr id="12" name="Group 4">
            <a:extLst>
              <a:ext uri="{FF2B5EF4-FFF2-40B4-BE49-F238E27FC236}">
                <a16:creationId xmlns:a16="http://schemas.microsoft.com/office/drawing/2014/main" xmlns="" id="{AF336524-97E1-4898-839E-DF7D76910489}"/>
              </a:ext>
            </a:extLst>
          </p:cNvPr>
          <p:cNvGrpSpPr>
            <a:grpSpLocks/>
          </p:cNvGrpSpPr>
          <p:nvPr/>
        </p:nvGrpSpPr>
        <p:grpSpPr bwMode="auto">
          <a:xfrm>
            <a:off x="5789615" y="1315641"/>
            <a:ext cx="5619600" cy="1514474"/>
            <a:chOff x="3168" y="960"/>
            <a:chExt cx="2448" cy="720"/>
          </a:xfrm>
        </p:grpSpPr>
        <p:sp>
          <p:nvSpPr>
            <p:cNvPr id="13" name="AutoShape 5">
              <a:extLst>
                <a:ext uri="{FF2B5EF4-FFF2-40B4-BE49-F238E27FC236}">
                  <a16:creationId xmlns:a16="http://schemas.microsoft.com/office/drawing/2014/main" xmlns="" id="{62DCB286-3A5F-4E4C-ABDE-A6BDD59EFA62}"/>
                </a:ext>
              </a:extLst>
            </p:cNvPr>
            <p:cNvSpPr>
              <a:spLocks noChangeArrowheads="1"/>
            </p:cNvSpPr>
            <p:nvPr/>
          </p:nvSpPr>
          <p:spPr bwMode="auto">
            <a:xfrm>
              <a:off x="3504" y="960"/>
              <a:ext cx="2112" cy="528"/>
            </a:xfrm>
            <a:prstGeom prst="roundRect">
              <a:avLst>
                <a:gd name="adj" fmla="val 16667"/>
              </a:avLst>
            </a:prstGeom>
            <a:gradFill rotWithShape="1">
              <a:gsLst>
                <a:gs pos="0">
                  <a:srgbClr val="800000"/>
                </a:gs>
                <a:gs pos="100000">
                  <a:srgbClr val="3B0000">
                    <a:alpha val="87000"/>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dirty="0">
                  <a:solidFill>
                    <a:schemeClr val="bg1"/>
                  </a:solidFill>
                </a:rPr>
                <a:t>逐像素进展模式分析</a:t>
              </a:r>
            </a:p>
          </p:txBody>
        </p:sp>
        <p:sp>
          <p:nvSpPr>
            <p:cNvPr id="14" name="Oval 6">
              <a:extLst>
                <a:ext uri="{FF2B5EF4-FFF2-40B4-BE49-F238E27FC236}">
                  <a16:creationId xmlns:a16="http://schemas.microsoft.com/office/drawing/2014/main" xmlns="" id="{226F3279-62BB-4C45-AE1F-F2158B2F1D29}"/>
                </a:ext>
              </a:extLst>
            </p:cNvPr>
            <p:cNvSpPr>
              <a:spLocks noChangeArrowheads="1"/>
            </p:cNvSpPr>
            <p:nvPr/>
          </p:nvSpPr>
          <p:spPr bwMode="auto">
            <a:xfrm rot="992806">
              <a:off x="3552" y="1008"/>
              <a:ext cx="95" cy="1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2400"/>
            </a:p>
          </p:txBody>
        </p:sp>
        <p:sp>
          <p:nvSpPr>
            <p:cNvPr id="15" name="Oval 7">
              <a:extLst>
                <a:ext uri="{FF2B5EF4-FFF2-40B4-BE49-F238E27FC236}">
                  <a16:creationId xmlns:a16="http://schemas.microsoft.com/office/drawing/2014/main" xmlns="" id="{3520637E-EBB1-4014-B3D9-8F7C7870B1FC}"/>
                </a:ext>
              </a:extLst>
            </p:cNvPr>
            <p:cNvSpPr>
              <a:spLocks noChangeArrowheads="1"/>
            </p:cNvSpPr>
            <p:nvPr/>
          </p:nvSpPr>
          <p:spPr bwMode="auto">
            <a:xfrm>
              <a:off x="3168" y="1488"/>
              <a:ext cx="1968" cy="192"/>
            </a:xfrm>
            <a:prstGeom prst="ellipse">
              <a:avLst/>
            </a:prstGeom>
            <a:gradFill rotWithShape="1">
              <a:gsLst>
                <a:gs pos="0">
                  <a:schemeClr val="bg1">
                    <a:gamma/>
                    <a:shade val="46275"/>
                    <a:invGamma/>
                  </a:schemeClr>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2400"/>
            </a:p>
          </p:txBody>
        </p:sp>
      </p:grpSp>
      <p:sp>
        <p:nvSpPr>
          <p:cNvPr id="16" name="Line 18">
            <a:extLst>
              <a:ext uri="{FF2B5EF4-FFF2-40B4-BE49-F238E27FC236}">
                <a16:creationId xmlns:a16="http://schemas.microsoft.com/office/drawing/2014/main" xmlns="" id="{64A7AC6D-7ECA-4060-A4EB-83DD52002E6E}"/>
              </a:ext>
            </a:extLst>
          </p:cNvPr>
          <p:cNvSpPr>
            <a:spLocks noChangeShapeType="1"/>
          </p:cNvSpPr>
          <p:nvPr/>
        </p:nvSpPr>
        <p:spPr bwMode="auto">
          <a:xfrm flipV="1">
            <a:off x="870439" y="2813706"/>
            <a:ext cx="10663470" cy="1"/>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数据分析在脑影像研究中的意义</a:t>
            </a:r>
          </a:p>
        </p:txBody>
      </p:sp>
      <p:pic>
        <p:nvPicPr>
          <p:cNvPr id="22" name="图片 21">
            <a:extLst>
              <a:ext uri="{FF2B5EF4-FFF2-40B4-BE49-F238E27FC236}">
                <a16:creationId xmlns:a16="http://schemas.microsoft.com/office/drawing/2014/main" xmlns="" id="{084DF47A-58EB-C513-2815-3003B8F70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86" y="2949554"/>
            <a:ext cx="3879482" cy="3601829"/>
          </a:xfrm>
          <a:prstGeom prst="rect">
            <a:avLst/>
          </a:prstGeom>
        </p:spPr>
      </p:pic>
      <p:pic>
        <p:nvPicPr>
          <p:cNvPr id="23" name="图片 22">
            <a:extLst>
              <a:ext uri="{FF2B5EF4-FFF2-40B4-BE49-F238E27FC236}">
                <a16:creationId xmlns:a16="http://schemas.microsoft.com/office/drawing/2014/main" xmlns="" id="{20EAFC8C-4895-8A85-7CE9-EBBECAD49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666" y="3009351"/>
            <a:ext cx="3781227" cy="3542032"/>
          </a:xfrm>
          <a:prstGeom prst="rect">
            <a:avLst/>
          </a:prstGeom>
        </p:spPr>
      </p:pic>
      <p:sp>
        <p:nvSpPr>
          <p:cNvPr id="2" name="标题 1">
            <a:extLst>
              <a:ext uri="{FF2B5EF4-FFF2-40B4-BE49-F238E27FC236}">
                <a16:creationId xmlns:a16="http://schemas.microsoft.com/office/drawing/2014/main" xmlns="" id="{427EF9C9-0401-4987-E221-D4E4439DBB15}"/>
              </a:ext>
            </a:extLst>
          </p:cNvPr>
          <p:cNvSpPr txBox="1">
            <a:spLocks/>
          </p:cNvSpPr>
          <p:nvPr/>
        </p:nvSpPr>
        <p:spPr bwMode="auto">
          <a:xfrm>
            <a:off x="268099" y="5553793"/>
            <a:ext cx="11868150" cy="620688"/>
          </a:xfrm>
          <a:prstGeom prst="rect">
            <a:avLst/>
          </a:prstGeom>
          <a:solidFill>
            <a:srgbClr val="FFFF00"/>
          </a:solid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smtClean="0">
                <a:solidFill>
                  <a:schemeClr val="tx1"/>
                </a:solidFill>
                <a:latin typeface="黑体" panose="02010609060101010101" pitchFamily="49" charset="-122"/>
                <a:ea typeface="黑体" panose="02010609060101010101" pitchFamily="49" charset="-122"/>
                <a:cs typeface="+mn-cs"/>
              </a:rPr>
              <a:t>空间统一是实现多中心、大样本、多模态数据挖掘的基础。</a:t>
            </a:r>
            <a:endParaRPr lang="zh-CN" altLang="en-US" sz="3600" b="1" dirty="0">
              <a:solidFill>
                <a:schemeClr val="tx1"/>
              </a:solidFill>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0842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6F5069-DC22-273C-BC7A-51FF31A65334}"/>
            </a:ext>
          </a:extLst>
        </p:cNvPr>
        <p:cNvGrpSpPr/>
        <p:nvPr/>
      </p:nvGrpSpPr>
      <p:grpSpPr>
        <a:xfrm>
          <a:off x="0" y="0"/>
          <a:ext cx="0" cy="0"/>
          <a:chOff x="0" y="0"/>
          <a:chExt cx="0" cy="0"/>
        </a:xfrm>
      </p:grpSpPr>
      <p:sp>
        <p:nvSpPr>
          <p:cNvPr id="10" name="标题 1">
            <a:extLst>
              <a:ext uri="{FF2B5EF4-FFF2-40B4-BE49-F238E27FC236}">
                <a16:creationId xmlns:a16="http://schemas.microsoft.com/office/drawing/2014/main" xmlns="" id="{9CC8A7E7-5C11-54FF-41E2-5E93099FA05F}"/>
              </a:ext>
            </a:extLst>
          </p:cNvPr>
          <p:cNvSpPr txBox="1">
            <a:spLocks/>
          </p:cNvSpPr>
          <p:nvPr/>
        </p:nvSpPr>
        <p:spPr bwMode="auto">
          <a:xfrm>
            <a:off x="170644" y="132088"/>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图像配准的意义</a:t>
            </a:r>
          </a:p>
        </p:txBody>
      </p:sp>
      <p:sp>
        <p:nvSpPr>
          <p:cNvPr id="16" name="内容占位符 2">
            <a:extLst>
              <a:ext uri="{FF2B5EF4-FFF2-40B4-BE49-F238E27FC236}">
                <a16:creationId xmlns:a16="http://schemas.microsoft.com/office/drawing/2014/main" xmlns="" id="{8D4E15E2-CFAE-C605-FF4F-E653DB6D8E3A}"/>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Box 25">
            <a:extLst>
              <a:ext uri="{FF2B5EF4-FFF2-40B4-BE49-F238E27FC236}">
                <a16:creationId xmlns:a16="http://schemas.microsoft.com/office/drawing/2014/main" xmlns="" id="{F7609637-4731-20D1-C8C4-9B30794D4DC4}"/>
              </a:ext>
            </a:extLst>
          </p:cNvPr>
          <p:cNvSpPr txBox="1"/>
          <p:nvPr/>
        </p:nvSpPr>
        <p:spPr>
          <a:xfrm>
            <a:off x="170644" y="975238"/>
            <a:ext cx="10945216" cy="1846659"/>
          </a:xfrm>
          <a:prstGeom prst="rect">
            <a:avLst/>
          </a:prstGeom>
          <a:noFill/>
        </p:spPr>
        <p:txBody>
          <a:bodyPr wrap="square" rtlCol="0">
            <a:spAutoFit/>
          </a:bodyPr>
          <a:lstStyle/>
          <a:p>
            <a:pPr>
              <a:lnSpc>
                <a:spcPct val="150000"/>
              </a:lnSpc>
            </a:pPr>
            <a:r>
              <a:rPr lang="zh-CN" altLang="en-US" sz="2800" b="1" dirty="0">
                <a:solidFill>
                  <a:srgbClr val="FF0000"/>
                </a:solidFill>
                <a:latin typeface="黑体" panose="02010609060101010101" pitchFamily="49" charset="-122"/>
                <a:ea typeface="黑体" panose="02010609060101010101" pitchFamily="49" charset="-122"/>
              </a:rPr>
              <a:t>图像配准是实现空间统一的唯一手段。</a:t>
            </a:r>
            <a:endParaRPr lang="en-US" altLang="zh-CN" sz="28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医学图像配准就是通过寻找一种（或一系列）空间变换，使两幅图像的对应点达到空间位置和解剖结构上的完全一致。</a:t>
            </a:r>
          </a:p>
        </p:txBody>
      </p:sp>
      <p:pic>
        <p:nvPicPr>
          <p:cNvPr id="1026" name="Picture 2">
            <a:extLst>
              <a:ext uri="{FF2B5EF4-FFF2-40B4-BE49-F238E27FC236}">
                <a16:creationId xmlns:a16="http://schemas.microsoft.com/office/drawing/2014/main" xmlns="" id="{80A99002-8513-F436-BB7A-125B82AD46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64"/>
          <a:stretch/>
        </p:blipFill>
        <p:spPr bwMode="auto">
          <a:xfrm>
            <a:off x="307029" y="3195162"/>
            <a:ext cx="5224041" cy="22093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5">
            <a:extLst>
              <a:ext uri="{FF2B5EF4-FFF2-40B4-BE49-F238E27FC236}">
                <a16:creationId xmlns:a16="http://schemas.microsoft.com/office/drawing/2014/main" xmlns="" id="{F39619F5-6BB9-BC97-772D-BB9AAFA83850}"/>
              </a:ext>
            </a:extLst>
          </p:cNvPr>
          <p:cNvSpPr txBox="1"/>
          <p:nvPr/>
        </p:nvSpPr>
        <p:spPr>
          <a:xfrm>
            <a:off x="307029" y="5813508"/>
            <a:ext cx="5593548"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不同模态医学图像的配准</a:t>
            </a:r>
          </a:p>
        </p:txBody>
      </p:sp>
      <p:sp>
        <p:nvSpPr>
          <p:cNvPr id="20" name="文本框 19">
            <a:extLst>
              <a:ext uri="{FF2B5EF4-FFF2-40B4-BE49-F238E27FC236}">
                <a16:creationId xmlns:a16="http://schemas.microsoft.com/office/drawing/2014/main" xmlns="" id="{12BCE1E8-45E9-2334-1716-79CEFB6469BA}"/>
              </a:ext>
            </a:extLst>
          </p:cNvPr>
          <p:cNvSpPr txBox="1"/>
          <p:nvPr/>
        </p:nvSpPr>
        <p:spPr>
          <a:xfrm>
            <a:off x="577163" y="5438078"/>
            <a:ext cx="960698" cy="369332"/>
          </a:xfrm>
          <a:prstGeom prst="rect">
            <a:avLst/>
          </a:prstGeom>
          <a:noFill/>
        </p:spPr>
        <p:txBody>
          <a:bodyPr wrap="square" rtlCol="0">
            <a:spAutoFit/>
          </a:bodyPr>
          <a:lstStyle/>
          <a:p>
            <a:r>
              <a:rPr kumimoji="1" lang="zh-CN" altLang="en-US" dirty="0"/>
              <a:t>结构像</a:t>
            </a:r>
          </a:p>
        </p:txBody>
      </p:sp>
      <p:sp>
        <p:nvSpPr>
          <p:cNvPr id="37" name="文本框 36">
            <a:extLst>
              <a:ext uri="{FF2B5EF4-FFF2-40B4-BE49-F238E27FC236}">
                <a16:creationId xmlns:a16="http://schemas.microsoft.com/office/drawing/2014/main" xmlns="" id="{461897AD-C7FE-2C22-C071-E80679917F23}"/>
              </a:ext>
            </a:extLst>
          </p:cNvPr>
          <p:cNvSpPr txBox="1"/>
          <p:nvPr/>
        </p:nvSpPr>
        <p:spPr>
          <a:xfrm>
            <a:off x="2438700" y="5410665"/>
            <a:ext cx="960698" cy="369332"/>
          </a:xfrm>
          <a:prstGeom prst="rect">
            <a:avLst/>
          </a:prstGeom>
          <a:noFill/>
        </p:spPr>
        <p:txBody>
          <a:bodyPr wrap="square" rtlCol="0">
            <a:spAutoFit/>
          </a:bodyPr>
          <a:lstStyle/>
          <a:p>
            <a:r>
              <a:rPr kumimoji="1" lang="zh-CN" altLang="en-US" dirty="0"/>
              <a:t>功能像</a:t>
            </a:r>
          </a:p>
        </p:txBody>
      </p:sp>
      <p:pic>
        <p:nvPicPr>
          <p:cNvPr id="43" name="图片 42" descr="图片包含 图表&#10;&#10;描述已自动生成">
            <a:extLst>
              <a:ext uri="{FF2B5EF4-FFF2-40B4-BE49-F238E27FC236}">
                <a16:creationId xmlns:a16="http://schemas.microsoft.com/office/drawing/2014/main" xmlns="" id="{87AA305E-7889-212E-3DEA-751007C42DB8}"/>
              </a:ext>
            </a:extLst>
          </p:cNvPr>
          <p:cNvPicPr>
            <a:picLocks noChangeAspect="1"/>
          </p:cNvPicPr>
          <p:nvPr/>
        </p:nvPicPr>
        <p:blipFill>
          <a:blip r:embed="rId4" cstate="print">
            <a:extLst>
              <a:ext uri="{28A0092B-C50C-407E-A947-70E740481C1C}">
                <a14:useLocalDpi xmlns:a14="http://schemas.microsoft.com/office/drawing/2010/main" val="0"/>
              </a:ext>
            </a:extLst>
          </a:blip>
          <a:srcRect l="24669" t="8474" r="23477" b="25530"/>
          <a:stretch/>
        </p:blipFill>
        <p:spPr>
          <a:xfrm>
            <a:off x="8019326" y="3353755"/>
            <a:ext cx="1297461" cy="1458098"/>
          </a:xfrm>
          <a:prstGeom prst="rect">
            <a:avLst/>
          </a:prstGeom>
        </p:spPr>
      </p:pic>
      <p:pic>
        <p:nvPicPr>
          <p:cNvPr id="52" name="图片 51" descr="图示&#10;&#10;描述已自动生成">
            <a:extLst>
              <a:ext uri="{FF2B5EF4-FFF2-40B4-BE49-F238E27FC236}">
                <a16:creationId xmlns:a16="http://schemas.microsoft.com/office/drawing/2014/main" xmlns="" id="{B9F64F19-5110-37EC-7227-4CD990016CF2}"/>
              </a:ext>
            </a:extLst>
          </p:cNvPr>
          <p:cNvPicPr>
            <a:picLocks noChangeAspect="1"/>
          </p:cNvPicPr>
          <p:nvPr/>
        </p:nvPicPr>
        <p:blipFill>
          <a:blip r:embed="rId5" cstate="print">
            <a:extLst>
              <a:ext uri="{28A0092B-C50C-407E-A947-70E740481C1C}">
                <a14:useLocalDpi xmlns:a14="http://schemas.microsoft.com/office/drawing/2010/main" val="0"/>
              </a:ext>
            </a:extLst>
          </a:blip>
          <a:srcRect l="23952" t="11205" r="26192" b="25023"/>
          <a:stretch/>
        </p:blipFill>
        <p:spPr>
          <a:xfrm>
            <a:off x="9942652" y="3353755"/>
            <a:ext cx="1297460" cy="1458098"/>
          </a:xfrm>
          <a:prstGeom prst="rect">
            <a:avLst/>
          </a:prstGeom>
        </p:spPr>
      </p:pic>
      <p:pic>
        <p:nvPicPr>
          <p:cNvPr id="54" name="图片 53" descr="黑暗里有星球&#10;&#10;低可信度描述已自动生成">
            <a:extLst>
              <a:ext uri="{FF2B5EF4-FFF2-40B4-BE49-F238E27FC236}">
                <a16:creationId xmlns:a16="http://schemas.microsoft.com/office/drawing/2014/main" xmlns="" id="{9463396A-A751-16AE-8DC4-D9D61CC7D581}"/>
              </a:ext>
            </a:extLst>
          </p:cNvPr>
          <p:cNvPicPr>
            <a:picLocks noChangeAspect="1"/>
          </p:cNvPicPr>
          <p:nvPr/>
        </p:nvPicPr>
        <p:blipFill>
          <a:blip r:embed="rId6" cstate="print">
            <a:extLst>
              <a:ext uri="{28A0092B-C50C-407E-A947-70E740481C1C}">
                <a14:useLocalDpi xmlns:a14="http://schemas.microsoft.com/office/drawing/2010/main" val="0"/>
              </a:ext>
            </a:extLst>
          </a:blip>
          <a:srcRect l="25532" t="17313" r="17834" b="10608"/>
          <a:stretch/>
        </p:blipFill>
        <p:spPr>
          <a:xfrm>
            <a:off x="6207711" y="3353755"/>
            <a:ext cx="1297461" cy="1458098"/>
          </a:xfrm>
          <a:prstGeom prst="rect">
            <a:avLst/>
          </a:prstGeom>
        </p:spPr>
      </p:pic>
      <p:sp>
        <p:nvSpPr>
          <p:cNvPr id="3" name="文本框 2">
            <a:extLst>
              <a:ext uri="{FF2B5EF4-FFF2-40B4-BE49-F238E27FC236}">
                <a16:creationId xmlns:a16="http://schemas.microsoft.com/office/drawing/2014/main" xmlns="" id="{D1F5A78E-6EC4-A981-8C42-1D851B44BFA3}"/>
              </a:ext>
            </a:extLst>
          </p:cNvPr>
          <p:cNvSpPr txBox="1"/>
          <p:nvPr/>
        </p:nvSpPr>
        <p:spPr>
          <a:xfrm>
            <a:off x="7449315" y="2733497"/>
            <a:ext cx="3164669" cy="461665"/>
          </a:xfrm>
          <a:prstGeom prst="rect">
            <a:avLst/>
          </a:prstGeom>
          <a:noFill/>
        </p:spPr>
        <p:txBody>
          <a:bodyPr wrap="square" rtlCol="0">
            <a:spAutoFit/>
          </a:bodyPr>
          <a:lstStyle/>
          <a:p>
            <a:r>
              <a:rPr kumimoji="1" lang="zh-CN" altLang="en-US" sz="2400" b="1" dirty="0"/>
              <a:t>空间标准化（配准）</a:t>
            </a:r>
          </a:p>
        </p:txBody>
      </p:sp>
      <p:sp>
        <p:nvSpPr>
          <p:cNvPr id="4" name="TextBox 25">
            <a:extLst>
              <a:ext uri="{FF2B5EF4-FFF2-40B4-BE49-F238E27FC236}">
                <a16:creationId xmlns:a16="http://schemas.microsoft.com/office/drawing/2014/main" xmlns="" id="{058C26B0-66B8-5692-92F9-853DF4AEF04B}"/>
              </a:ext>
            </a:extLst>
          </p:cNvPr>
          <p:cNvSpPr txBox="1"/>
          <p:nvPr/>
        </p:nvSpPr>
        <p:spPr>
          <a:xfrm>
            <a:off x="6856441" y="5874531"/>
            <a:ext cx="5593548"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相同模态医学图像的配准</a:t>
            </a:r>
          </a:p>
        </p:txBody>
      </p:sp>
      <p:sp>
        <p:nvSpPr>
          <p:cNvPr id="5" name="文本框 4">
            <a:extLst>
              <a:ext uri="{FF2B5EF4-FFF2-40B4-BE49-F238E27FC236}">
                <a16:creationId xmlns:a16="http://schemas.microsoft.com/office/drawing/2014/main" xmlns="" id="{2C3D9D2C-4F45-5264-61A7-FC214130481A}"/>
              </a:ext>
            </a:extLst>
          </p:cNvPr>
          <p:cNvSpPr txBox="1"/>
          <p:nvPr/>
        </p:nvSpPr>
        <p:spPr>
          <a:xfrm>
            <a:off x="6305633" y="4916705"/>
            <a:ext cx="1199539" cy="369333"/>
          </a:xfrm>
          <a:prstGeom prst="rect">
            <a:avLst/>
          </a:prstGeom>
          <a:noFill/>
        </p:spPr>
        <p:txBody>
          <a:bodyPr wrap="square" rtlCol="0">
            <a:spAutoFit/>
          </a:bodyPr>
          <a:lstStyle/>
          <a:p>
            <a:r>
              <a:rPr kumimoji="1" lang="zh-CN" altLang="en-US" dirty="0"/>
              <a:t>个体图像</a:t>
            </a:r>
          </a:p>
        </p:txBody>
      </p:sp>
      <p:sp>
        <p:nvSpPr>
          <p:cNvPr id="6" name="文本框 5">
            <a:extLst>
              <a:ext uri="{FF2B5EF4-FFF2-40B4-BE49-F238E27FC236}">
                <a16:creationId xmlns:a16="http://schemas.microsoft.com/office/drawing/2014/main" xmlns="" id="{D52376C7-337B-4811-4C07-27F8B19B52EE}"/>
              </a:ext>
            </a:extLst>
          </p:cNvPr>
          <p:cNvSpPr txBox="1"/>
          <p:nvPr/>
        </p:nvSpPr>
        <p:spPr>
          <a:xfrm>
            <a:off x="8068286" y="4897299"/>
            <a:ext cx="1199539" cy="369332"/>
          </a:xfrm>
          <a:prstGeom prst="rect">
            <a:avLst/>
          </a:prstGeom>
          <a:noFill/>
        </p:spPr>
        <p:txBody>
          <a:bodyPr wrap="square" rtlCol="0">
            <a:spAutoFit/>
          </a:bodyPr>
          <a:lstStyle/>
          <a:p>
            <a:r>
              <a:rPr kumimoji="1" lang="zh-CN" altLang="en-US" dirty="0"/>
              <a:t>标准图像</a:t>
            </a:r>
          </a:p>
        </p:txBody>
      </p:sp>
      <p:sp>
        <p:nvSpPr>
          <p:cNvPr id="7" name="文本框 6">
            <a:extLst>
              <a:ext uri="{FF2B5EF4-FFF2-40B4-BE49-F238E27FC236}">
                <a16:creationId xmlns:a16="http://schemas.microsoft.com/office/drawing/2014/main" xmlns="" id="{18E73B2A-6E45-1A61-7A77-192147DBE22A}"/>
              </a:ext>
            </a:extLst>
          </p:cNvPr>
          <p:cNvSpPr txBox="1"/>
          <p:nvPr/>
        </p:nvSpPr>
        <p:spPr>
          <a:xfrm>
            <a:off x="9991612" y="4897298"/>
            <a:ext cx="1649004" cy="646331"/>
          </a:xfrm>
          <a:prstGeom prst="rect">
            <a:avLst/>
          </a:prstGeom>
          <a:noFill/>
        </p:spPr>
        <p:txBody>
          <a:bodyPr wrap="square" rtlCol="0">
            <a:spAutoFit/>
          </a:bodyPr>
          <a:lstStyle/>
          <a:p>
            <a:r>
              <a:rPr kumimoji="1" lang="zh-CN" altLang="en-US" dirty="0"/>
              <a:t>配准后（标准化后）的图像</a:t>
            </a:r>
          </a:p>
        </p:txBody>
      </p:sp>
      <p:sp>
        <p:nvSpPr>
          <p:cNvPr id="8" name="文本框 7">
            <a:extLst>
              <a:ext uri="{FF2B5EF4-FFF2-40B4-BE49-F238E27FC236}">
                <a16:creationId xmlns:a16="http://schemas.microsoft.com/office/drawing/2014/main" xmlns="" id="{D5FF7ACA-6870-C467-26E6-1EB1059FB567}"/>
              </a:ext>
            </a:extLst>
          </p:cNvPr>
          <p:cNvSpPr txBox="1"/>
          <p:nvPr/>
        </p:nvSpPr>
        <p:spPr>
          <a:xfrm>
            <a:off x="6161775" y="5296268"/>
            <a:ext cx="1649003" cy="369332"/>
          </a:xfrm>
          <a:prstGeom prst="rect">
            <a:avLst/>
          </a:prstGeom>
          <a:noFill/>
        </p:spPr>
        <p:txBody>
          <a:bodyPr wrap="square" rtlCol="0">
            <a:spAutoFit/>
          </a:bodyPr>
          <a:lstStyle/>
          <a:p>
            <a:r>
              <a:rPr kumimoji="1" lang="zh-CN" altLang="en-US" dirty="0"/>
              <a:t>（浮动图像）</a:t>
            </a:r>
          </a:p>
        </p:txBody>
      </p:sp>
      <p:sp>
        <p:nvSpPr>
          <p:cNvPr id="9" name="文本框 8">
            <a:extLst>
              <a:ext uri="{FF2B5EF4-FFF2-40B4-BE49-F238E27FC236}">
                <a16:creationId xmlns:a16="http://schemas.microsoft.com/office/drawing/2014/main" xmlns="" id="{D824EB1D-18C8-8F37-73C1-9715C3276029}"/>
              </a:ext>
            </a:extLst>
          </p:cNvPr>
          <p:cNvSpPr txBox="1"/>
          <p:nvPr/>
        </p:nvSpPr>
        <p:spPr>
          <a:xfrm>
            <a:off x="7910182" y="5251617"/>
            <a:ext cx="1649003" cy="369332"/>
          </a:xfrm>
          <a:prstGeom prst="rect">
            <a:avLst/>
          </a:prstGeom>
          <a:noFill/>
        </p:spPr>
        <p:txBody>
          <a:bodyPr wrap="square" rtlCol="0">
            <a:spAutoFit/>
          </a:bodyPr>
          <a:lstStyle/>
          <a:p>
            <a:r>
              <a:rPr kumimoji="1" lang="zh-CN" altLang="en-US" dirty="0"/>
              <a:t>（参考图像）</a:t>
            </a:r>
          </a:p>
        </p:txBody>
      </p:sp>
    </p:spTree>
    <p:extLst>
      <p:ext uri="{BB962C8B-B14F-4D97-AF65-F5344CB8AC3E}">
        <p14:creationId xmlns:p14="http://schemas.microsoft.com/office/powerpoint/2010/main" val="63391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C330BF-E025-2358-A110-8C081C244BB5}"/>
            </a:ext>
          </a:extLst>
        </p:cNvPr>
        <p:cNvGrpSpPr/>
        <p:nvPr/>
      </p:nvGrpSpPr>
      <p:grpSpPr>
        <a:xfrm>
          <a:off x="0" y="0"/>
          <a:ext cx="0" cy="0"/>
          <a:chOff x="0" y="0"/>
          <a:chExt cx="0" cy="0"/>
        </a:xfrm>
      </p:grpSpPr>
      <p:sp>
        <p:nvSpPr>
          <p:cNvPr id="10" name="标题 1">
            <a:extLst>
              <a:ext uri="{FF2B5EF4-FFF2-40B4-BE49-F238E27FC236}">
                <a16:creationId xmlns:a16="http://schemas.microsoft.com/office/drawing/2014/main" xmlns="" id="{97F6110B-792A-40BE-EB3F-432E3F07CE8A}"/>
              </a:ext>
            </a:extLst>
          </p:cNvPr>
          <p:cNvSpPr txBox="1">
            <a:spLocks/>
          </p:cNvSpPr>
          <p:nvPr/>
        </p:nvSpPr>
        <p:spPr bwMode="auto">
          <a:xfrm>
            <a:off x="467801" y="144675"/>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图像配准研究现状</a:t>
            </a:r>
          </a:p>
        </p:txBody>
      </p:sp>
      <p:sp>
        <p:nvSpPr>
          <p:cNvPr id="16" name="内容占位符 2">
            <a:extLst>
              <a:ext uri="{FF2B5EF4-FFF2-40B4-BE49-F238E27FC236}">
                <a16:creationId xmlns:a16="http://schemas.microsoft.com/office/drawing/2014/main" xmlns="" id="{6147F07A-F762-2E15-B55F-6E151C965B41}"/>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xmlns="" id="{D483A1E8-8756-991C-07E2-D1348BDCD614}"/>
              </a:ext>
            </a:extLst>
          </p:cNvPr>
          <p:cNvPicPr>
            <a:picLocks noChangeAspect="1"/>
          </p:cNvPicPr>
          <p:nvPr/>
        </p:nvPicPr>
        <p:blipFill>
          <a:blip r:embed="rId3"/>
          <a:stretch>
            <a:fillRect/>
          </a:stretch>
        </p:blipFill>
        <p:spPr>
          <a:xfrm>
            <a:off x="128391" y="917069"/>
            <a:ext cx="10111468" cy="3053047"/>
          </a:xfrm>
          <a:prstGeom prst="rect">
            <a:avLst/>
          </a:prstGeom>
        </p:spPr>
      </p:pic>
      <p:pic>
        <p:nvPicPr>
          <p:cNvPr id="3" name="图片 2">
            <a:extLst>
              <a:ext uri="{FF2B5EF4-FFF2-40B4-BE49-F238E27FC236}">
                <a16:creationId xmlns:a16="http://schemas.microsoft.com/office/drawing/2014/main" xmlns="" id="{3EDCECA3-573D-7242-4EB6-7CEE2DE11120}"/>
              </a:ext>
            </a:extLst>
          </p:cNvPr>
          <p:cNvPicPr>
            <a:picLocks noChangeAspect="1"/>
          </p:cNvPicPr>
          <p:nvPr/>
        </p:nvPicPr>
        <p:blipFill>
          <a:blip r:embed="rId4"/>
          <a:stretch>
            <a:fillRect/>
          </a:stretch>
        </p:blipFill>
        <p:spPr>
          <a:xfrm>
            <a:off x="467801" y="3858354"/>
            <a:ext cx="8351734" cy="2453956"/>
          </a:xfrm>
          <a:prstGeom prst="rect">
            <a:avLst/>
          </a:prstGeom>
        </p:spPr>
      </p:pic>
      <p:pic>
        <p:nvPicPr>
          <p:cNvPr id="6" name="图片 5">
            <a:extLst>
              <a:ext uri="{FF2B5EF4-FFF2-40B4-BE49-F238E27FC236}">
                <a16:creationId xmlns="" xmlns:a16="http://schemas.microsoft.com/office/drawing/2014/main" xmlns:lc="http://schemas.openxmlformats.org/drawingml/2006/lockedCanvas" id="{59E1B099-3F8D-3A22-8199-0FB2DD03938D}"/>
              </a:ext>
            </a:extLst>
          </p:cNvPr>
          <p:cNvPicPr>
            <a:picLocks noChangeAspect="1"/>
          </p:cNvPicPr>
          <p:nvPr/>
        </p:nvPicPr>
        <p:blipFill>
          <a:blip r:embed="rId5"/>
          <a:stretch>
            <a:fillRect/>
          </a:stretch>
        </p:blipFill>
        <p:spPr>
          <a:xfrm>
            <a:off x="8121553" y="3778683"/>
            <a:ext cx="3879037" cy="2200607"/>
          </a:xfrm>
          <a:prstGeom prst="rect">
            <a:avLst/>
          </a:prstGeom>
        </p:spPr>
      </p:pic>
      <p:sp>
        <p:nvSpPr>
          <p:cNvPr id="7" name="文本框 11">
            <a:extLst>
              <a:ext uri="{FF2B5EF4-FFF2-40B4-BE49-F238E27FC236}">
                <a16:creationId xmlns="" xmlns:a16="http://schemas.microsoft.com/office/drawing/2014/main" xmlns:lc="http://schemas.openxmlformats.org/drawingml/2006/lockedCanvas" id="{3BCA58C8-1273-767E-BC0B-A547F2754F50}"/>
              </a:ext>
            </a:extLst>
          </p:cNvPr>
          <p:cNvSpPr txBox="1"/>
          <p:nvPr/>
        </p:nvSpPr>
        <p:spPr>
          <a:xfrm>
            <a:off x="7619890" y="5874295"/>
            <a:ext cx="457211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dirty="0"/>
              <a:t>不同配准算法配准一幅脑部图像的平均</a:t>
            </a:r>
            <a:r>
              <a:rPr kumimoji="1" lang="zh-CN" altLang="en-US" dirty="0" smtClean="0"/>
              <a:t>耗时</a:t>
            </a:r>
            <a:endParaRPr kumimoji="1" lang="en-US" altLang="zh-CN" dirty="0"/>
          </a:p>
        </p:txBody>
      </p:sp>
      <p:sp>
        <p:nvSpPr>
          <p:cNvPr id="4" name="圆角矩形 3"/>
          <p:cNvSpPr/>
          <p:nvPr/>
        </p:nvSpPr>
        <p:spPr>
          <a:xfrm>
            <a:off x="10835148" y="4761727"/>
            <a:ext cx="609600" cy="1043885"/>
          </a:xfrm>
          <a:prstGeom prst="roundRect">
            <a:avLst/>
          </a:prstGeom>
          <a:ln w="38100">
            <a:solidFill>
              <a:srgbClr val="FF0000"/>
            </a:solidFill>
          </a:ln>
        </p:spPr>
        <p:txBody>
          <a:bodyPr wrap="none" rtlCol="0" anchor="ctr">
            <a:spAutoFit/>
          </a:bodyPr>
          <a:lstStyle/>
          <a:p>
            <a:pPr marL="342900" indent="-342900" algn="ctr">
              <a:buFont typeface="Wingdings" panose="05000000000000000000" pitchFamily="2" charset="2"/>
              <a:buChar char="Ø"/>
            </a:pPr>
            <a:endParaRPr lang="zh-CN" altLang="en-US" sz="2400" kern="10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1783840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4D888-1525-60C3-FA34-3E684768902F}"/>
            </a:ext>
          </a:extLst>
        </p:cNvPr>
        <p:cNvGrpSpPr/>
        <p:nvPr/>
      </p:nvGrpSpPr>
      <p:grpSpPr>
        <a:xfrm>
          <a:off x="0" y="0"/>
          <a:ext cx="0" cy="0"/>
          <a:chOff x="0" y="0"/>
          <a:chExt cx="0" cy="0"/>
        </a:xfrm>
      </p:grpSpPr>
      <p:sp>
        <p:nvSpPr>
          <p:cNvPr id="10" name="标题 1">
            <a:extLst>
              <a:ext uri="{FF2B5EF4-FFF2-40B4-BE49-F238E27FC236}">
                <a16:creationId xmlns:a16="http://schemas.microsoft.com/office/drawing/2014/main" xmlns="" id="{A848D091-C1A6-6771-D618-2320EF803149}"/>
              </a:ext>
            </a:extLst>
          </p:cNvPr>
          <p:cNvSpPr txBox="1">
            <a:spLocks/>
          </p:cNvSpPr>
          <p:nvPr/>
        </p:nvSpPr>
        <p:spPr bwMode="auto">
          <a:xfrm>
            <a:off x="467801" y="144675"/>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深度学习方法配准的研究现状</a:t>
            </a:r>
          </a:p>
        </p:txBody>
      </p:sp>
      <p:sp>
        <p:nvSpPr>
          <p:cNvPr id="16" name="内容占位符 2">
            <a:extLst>
              <a:ext uri="{FF2B5EF4-FFF2-40B4-BE49-F238E27FC236}">
                <a16:creationId xmlns:a16="http://schemas.microsoft.com/office/drawing/2014/main" xmlns="" id="{57591937-DF8E-4AEE-34F4-174D643F240E}"/>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xmlns="" id="{6F527622-B9D8-137F-F8CA-54C897CBEB6D}"/>
              </a:ext>
            </a:extLst>
          </p:cNvPr>
          <p:cNvPicPr>
            <a:picLocks noChangeAspect="1"/>
          </p:cNvPicPr>
          <p:nvPr/>
        </p:nvPicPr>
        <p:blipFill>
          <a:blip r:embed="rId3"/>
          <a:stretch>
            <a:fillRect/>
          </a:stretch>
        </p:blipFill>
        <p:spPr>
          <a:xfrm>
            <a:off x="6464731" y="980728"/>
            <a:ext cx="5435600" cy="5410200"/>
          </a:xfrm>
          <a:prstGeom prst="rect">
            <a:avLst/>
          </a:prstGeom>
        </p:spPr>
      </p:pic>
      <p:sp>
        <p:nvSpPr>
          <p:cNvPr id="3" name="TextBox 25">
            <a:extLst>
              <a:ext uri="{FF2B5EF4-FFF2-40B4-BE49-F238E27FC236}">
                <a16:creationId xmlns:a16="http://schemas.microsoft.com/office/drawing/2014/main" xmlns="" id="{2201266A-7094-50DD-6B3C-84722D50C4FB}"/>
              </a:ext>
            </a:extLst>
          </p:cNvPr>
          <p:cNvSpPr txBox="1"/>
          <p:nvPr/>
        </p:nvSpPr>
        <p:spPr>
          <a:xfrm>
            <a:off x="89621" y="1012376"/>
            <a:ext cx="10945216"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深度学习方法</a:t>
            </a:r>
          </a:p>
        </p:txBody>
      </p:sp>
      <p:sp>
        <p:nvSpPr>
          <p:cNvPr id="4" name="文本框 3">
            <a:extLst>
              <a:ext uri="{FF2B5EF4-FFF2-40B4-BE49-F238E27FC236}">
                <a16:creationId xmlns:a16="http://schemas.microsoft.com/office/drawing/2014/main" xmlns="" id="{C6CF679D-E7DF-AE12-69B8-54C04D61A01B}"/>
              </a:ext>
            </a:extLst>
          </p:cNvPr>
          <p:cNvSpPr txBox="1"/>
          <p:nvPr/>
        </p:nvSpPr>
        <p:spPr>
          <a:xfrm>
            <a:off x="467801" y="1767300"/>
            <a:ext cx="5628199" cy="1631216"/>
          </a:xfrm>
          <a:prstGeom prst="rect">
            <a:avLst/>
          </a:prstGeom>
          <a:noFill/>
        </p:spPr>
        <p:txBody>
          <a:bodyPr wrap="square" rtlCol="0">
            <a:spAutoFit/>
          </a:bodyPr>
          <a:lstStyle/>
          <a:p>
            <a:pPr marL="285750" indent="-285750">
              <a:buFont typeface="Wingdings" pitchFamily="2" charset="2"/>
              <a:buChar char="n"/>
            </a:pPr>
            <a:r>
              <a:rPr kumimoji="1" lang="zh-CN" altLang="en-US" sz="2000" dirty="0"/>
              <a:t>基于监督学习</a:t>
            </a:r>
            <a:endParaRPr kumimoji="1" lang="en-US" altLang="zh-CN" sz="2000" dirty="0"/>
          </a:p>
          <a:p>
            <a:pPr marL="285750" indent="-285750">
              <a:buFont typeface="Wingdings" pitchFamily="2" charset="2"/>
              <a:buChar char="n"/>
            </a:pPr>
            <a:endParaRPr kumimoji="1" lang="en-US" altLang="zh-CN" sz="2000" dirty="0"/>
          </a:p>
          <a:p>
            <a:pPr marL="285750" indent="-285750">
              <a:buFont typeface="Wingdings" pitchFamily="2" charset="2"/>
              <a:buChar char="l"/>
            </a:pPr>
            <a:r>
              <a:rPr kumimoji="1" lang="zh-CN" altLang="en-US" sz="2000" dirty="0"/>
              <a:t>依赖于传统配准方法或模拟变形方法</a:t>
            </a:r>
            <a:endParaRPr kumimoji="1" lang="en-US" altLang="zh-CN" sz="2000" dirty="0"/>
          </a:p>
          <a:p>
            <a:pPr marL="285750" indent="-285750">
              <a:buFont typeface="Wingdings" pitchFamily="2" charset="2"/>
              <a:buChar char="l"/>
            </a:pPr>
            <a:r>
              <a:rPr kumimoji="1" lang="zh-CN" altLang="en-US" sz="2000" dirty="0"/>
              <a:t>小图像块采样，预处理繁琐</a:t>
            </a:r>
            <a:endParaRPr kumimoji="1" lang="en-US" altLang="zh-CN" sz="2000" dirty="0"/>
          </a:p>
          <a:p>
            <a:endParaRPr kumimoji="1" lang="zh-CN" altLang="en-US" sz="2000" dirty="0"/>
          </a:p>
        </p:txBody>
      </p:sp>
      <p:sp>
        <p:nvSpPr>
          <p:cNvPr id="5" name="文本框 4">
            <a:extLst>
              <a:ext uri="{FF2B5EF4-FFF2-40B4-BE49-F238E27FC236}">
                <a16:creationId xmlns:a16="http://schemas.microsoft.com/office/drawing/2014/main" xmlns="" id="{82939253-1C6B-B754-D892-541604281172}"/>
              </a:ext>
            </a:extLst>
          </p:cNvPr>
          <p:cNvSpPr txBox="1"/>
          <p:nvPr/>
        </p:nvSpPr>
        <p:spPr>
          <a:xfrm>
            <a:off x="467800" y="4188338"/>
            <a:ext cx="5628199" cy="1631216"/>
          </a:xfrm>
          <a:prstGeom prst="rect">
            <a:avLst/>
          </a:prstGeom>
          <a:noFill/>
        </p:spPr>
        <p:txBody>
          <a:bodyPr wrap="square" rtlCol="0">
            <a:spAutoFit/>
          </a:bodyPr>
          <a:lstStyle/>
          <a:p>
            <a:pPr marL="285750" indent="-285750">
              <a:buFont typeface="Wingdings" pitchFamily="2" charset="2"/>
              <a:buChar char="n"/>
            </a:pPr>
            <a:r>
              <a:rPr kumimoji="1" lang="zh-CN" altLang="en-US" sz="2000" dirty="0">
                <a:solidFill>
                  <a:srgbClr val="FF0000"/>
                </a:solidFill>
              </a:rPr>
              <a:t>基于无监督学习</a:t>
            </a:r>
            <a:endParaRPr kumimoji="1" lang="en-US" altLang="zh-CN" sz="2000" dirty="0">
              <a:solidFill>
                <a:srgbClr val="FF0000"/>
              </a:solidFill>
            </a:endParaRPr>
          </a:p>
          <a:p>
            <a:pPr marL="285750" indent="-285750">
              <a:buFont typeface="Wingdings" pitchFamily="2" charset="2"/>
              <a:buChar char="n"/>
            </a:pPr>
            <a:endParaRPr kumimoji="1" lang="en-US" altLang="zh-CN" sz="2000" dirty="0"/>
          </a:p>
          <a:p>
            <a:pPr marL="285750" indent="-285750">
              <a:buFont typeface="Wingdings" pitchFamily="2" charset="2"/>
              <a:buChar char="l"/>
            </a:pPr>
            <a:r>
              <a:rPr kumimoji="1" lang="zh-CN" altLang="en-US" sz="2000" dirty="0"/>
              <a:t>不依赖于传统方法</a:t>
            </a:r>
            <a:endParaRPr kumimoji="1" lang="en-US" altLang="zh-CN" sz="2000" dirty="0"/>
          </a:p>
          <a:p>
            <a:pPr marL="285750" indent="-285750">
              <a:buFont typeface="Wingdings" pitchFamily="2" charset="2"/>
              <a:buChar char="l"/>
            </a:pPr>
            <a:r>
              <a:rPr kumimoji="1" lang="zh-CN" altLang="en-US" sz="2000" dirty="0"/>
              <a:t>整幅图像输入，处理简单</a:t>
            </a:r>
            <a:endParaRPr kumimoji="1" lang="en-US" altLang="zh-CN" sz="2000" dirty="0"/>
          </a:p>
          <a:p>
            <a:endParaRPr kumimoji="1" lang="zh-CN" altLang="en-US" sz="2000" dirty="0"/>
          </a:p>
        </p:txBody>
      </p:sp>
    </p:spTree>
    <p:extLst>
      <p:ext uri="{BB962C8B-B14F-4D97-AF65-F5344CB8AC3E}">
        <p14:creationId xmlns:p14="http://schemas.microsoft.com/office/powerpoint/2010/main" val="231736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98A619-2473-7739-272C-59085294052C}"/>
            </a:ext>
          </a:extLst>
        </p:cNvPr>
        <p:cNvGrpSpPr/>
        <p:nvPr/>
      </p:nvGrpSpPr>
      <p:grpSpPr>
        <a:xfrm>
          <a:off x="0" y="0"/>
          <a:ext cx="0" cy="0"/>
          <a:chOff x="0" y="0"/>
          <a:chExt cx="0" cy="0"/>
        </a:xfrm>
      </p:grpSpPr>
      <p:sp>
        <p:nvSpPr>
          <p:cNvPr id="10" name="标题 1">
            <a:extLst>
              <a:ext uri="{FF2B5EF4-FFF2-40B4-BE49-F238E27FC236}">
                <a16:creationId xmlns:a16="http://schemas.microsoft.com/office/drawing/2014/main" xmlns="" id="{3C639929-4599-7414-052F-22124DB3B36C}"/>
              </a:ext>
            </a:extLst>
          </p:cNvPr>
          <p:cNvSpPr txBox="1">
            <a:spLocks/>
          </p:cNvSpPr>
          <p:nvPr/>
        </p:nvSpPr>
        <p:spPr bwMode="auto">
          <a:xfrm>
            <a:off x="479376" y="140185"/>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rPr>
              <a:t>研究方法</a:t>
            </a:r>
          </a:p>
        </p:txBody>
      </p:sp>
      <p:sp>
        <p:nvSpPr>
          <p:cNvPr id="3" name="TextBox 25">
            <a:extLst>
              <a:ext uri="{FF2B5EF4-FFF2-40B4-BE49-F238E27FC236}">
                <a16:creationId xmlns:a16="http://schemas.microsoft.com/office/drawing/2014/main" xmlns="" id="{1E460D28-FE58-2C02-B21A-A0FC8C3B8B53}"/>
              </a:ext>
            </a:extLst>
          </p:cNvPr>
          <p:cNvSpPr txBox="1"/>
          <p:nvPr/>
        </p:nvSpPr>
        <p:spPr>
          <a:xfrm>
            <a:off x="479376" y="1108414"/>
            <a:ext cx="4953089"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利用空间转换网络，能够实现图像配准的无监督学习。</a:t>
            </a:r>
            <a:endParaRPr lang="zh-CN" altLang="en-US" sz="2000"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xmlns="" id="{52A636BB-41DB-9CE0-131A-C0C3AC6C65E5}"/>
              </a:ext>
            </a:extLst>
          </p:cNvPr>
          <p:cNvSpPr txBox="1"/>
          <p:nvPr/>
        </p:nvSpPr>
        <p:spPr>
          <a:xfrm>
            <a:off x="479376" y="3097016"/>
            <a:ext cx="2314937" cy="523220"/>
          </a:xfrm>
          <a:prstGeom prst="rect">
            <a:avLst/>
          </a:prstGeom>
          <a:noFill/>
        </p:spPr>
        <p:txBody>
          <a:bodyPr wrap="square" rtlCol="0">
            <a:spAutoFit/>
          </a:bodyPr>
          <a:lstStyle/>
          <a:p>
            <a:r>
              <a:rPr kumimoji="1" lang="zh-CN" altLang="en-US" sz="2800" dirty="0">
                <a:latin typeface="SimHei" panose="02010609060101010101" pitchFamily="49" charset="-122"/>
                <a:ea typeface="SimHei" panose="02010609060101010101" pitchFamily="49" charset="-122"/>
              </a:rPr>
              <a:t>技术方案</a:t>
            </a:r>
          </a:p>
        </p:txBody>
      </p:sp>
      <p:pic>
        <p:nvPicPr>
          <p:cNvPr id="11" name="图片 10">
            <a:extLst>
              <a:ext uri="{FF2B5EF4-FFF2-40B4-BE49-F238E27FC236}">
                <a16:creationId xmlns:a16="http://schemas.microsoft.com/office/drawing/2014/main" xmlns="" id="{3C5F7C9F-E746-E395-A4FA-0F71AAB39782}"/>
              </a:ext>
            </a:extLst>
          </p:cNvPr>
          <p:cNvPicPr>
            <a:picLocks noChangeAspect="1"/>
          </p:cNvPicPr>
          <p:nvPr/>
        </p:nvPicPr>
        <p:blipFill>
          <a:blip r:embed="rId3"/>
          <a:stretch>
            <a:fillRect/>
          </a:stretch>
        </p:blipFill>
        <p:spPr>
          <a:xfrm>
            <a:off x="601883" y="3783971"/>
            <a:ext cx="3507130" cy="2886565"/>
          </a:xfrm>
          <a:prstGeom prst="rect">
            <a:avLst/>
          </a:prstGeom>
        </p:spPr>
      </p:pic>
      <p:pic>
        <p:nvPicPr>
          <p:cNvPr id="13" name="图片 12">
            <a:extLst>
              <a:ext uri="{FF2B5EF4-FFF2-40B4-BE49-F238E27FC236}">
                <a16:creationId xmlns:a16="http://schemas.microsoft.com/office/drawing/2014/main" xmlns="" id="{75C436DD-ACA1-2BB9-3A03-BF20A3453353}"/>
              </a:ext>
            </a:extLst>
          </p:cNvPr>
          <p:cNvPicPr>
            <a:picLocks noChangeAspect="1"/>
          </p:cNvPicPr>
          <p:nvPr/>
        </p:nvPicPr>
        <p:blipFill>
          <a:blip r:embed="rId4"/>
          <a:stretch>
            <a:fillRect/>
          </a:stretch>
        </p:blipFill>
        <p:spPr>
          <a:xfrm>
            <a:off x="5432465" y="981269"/>
            <a:ext cx="5702300" cy="2616200"/>
          </a:xfrm>
          <a:prstGeom prst="rect">
            <a:avLst/>
          </a:prstGeom>
        </p:spPr>
      </p:pic>
      <p:pic>
        <p:nvPicPr>
          <p:cNvPr id="14" name="图片 13">
            <a:extLst>
              <a:ext uri="{FF2B5EF4-FFF2-40B4-BE49-F238E27FC236}">
                <a16:creationId xmlns:a16="http://schemas.microsoft.com/office/drawing/2014/main" xmlns="" id="{E592296B-0A2B-0FBA-A5F1-FD7E0CEC98B7}"/>
              </a:ext>
            </a:extLst>
          </p:cNvPr>
          <p:cNvPicPr>
            <a:picLocks noChangeAspect="1"/>
          </p:cNvPicPr>
          <p:nvPr/>
        </p:nvPicPr>
        <p:blipFill>
          <a:blip r:embed="rId5"/>
          <a:stretch>
            <a:fillRect/>
          </a:stretch>
        </p:blipFill>
        <p:spPr>
          <a:xfrm>
            <a:off x="5527715" y="4152672"/>
            <a:ext cx="5511800" cy="2616200"/>
          </a:xfrm>
          <a:prstGeom prst="rect">
            <a:avLst/>
          </a:prstGeom>
        </p:spPr>
      </p:pic>
      <p:sp>
        <p:nvSpPr>
          <p:cNvPr id="15" name="下箭头 14">
            <a:extLst>
              <a:ext uri="{FF2B5EF4-FFF2-40B4-BE49-F238E27FC236}">
                <a16:creationId xmlns:a16="http://schemas.microsoft.com/office/drawing/2014/main" xmlns="" id="{D626E3D2-F339-6651-C95E-DF0E531843A4}"/>
              </a:ext>
            </a:extLst>
          </p:cNvPr>
          <p:cNvSpPr/>
          <p:nvPr/>
        </p:nvSpPr>
        <p:spPr>
          <a:xfrm>
            <a:off x="7986532" y="3264061"/>
            <a:ext cx="456396" cy="977739"/>
          </a:xfrm>
          <a:prstGeom prst="downArrow">
            <a:avLst/>
          </a:prstGeom>
          <a:solidFill>
            <a:srgbClr val="FF0000"/>
          </a:solidFill>
        </p:spPr>
        <p:txBody>
          <a:bodyPr wrap="square" rtlCol="0" anchor="ctr">
            <a:spAutoFit/>
          </a:bodyPr>
          <a:lstStyle/>
          <a:p>
            <a:pPr marL="342900" indent="-342900" algn="ctr">
              <a:buFont typeface="Wingdings" panose="05000000000000000000" pitchFamily="2" charset="2"/>
              <a:buChar char="Ø"/>
            </a:pPr>
            <a:endParaRPr kumimoji="1" lang="zh-CN" altLang="en-US" sz="2400" kern="100" dirty="0">
              <a:latin typeface="+mn-ea"/>
              <a:ea typeface="+mn-ea"/>
              <a:cs typeface="Times New Roman" panose="02020603050405020304" pitchFamily="18" charset="0"/>
            </a:endParaRPr>
          </a:p>
        </p:txBody>
      </p:sp>
      <p:sp>
        <p:nvSpPr>
          <p:cNvPr id="16" name="下箭头 15">
            <a:extLst>
              <a:ext uri="{FF2B5EF4-FFF2-40B4-BE49-F238E27FC236}">
                <a16:creationId xmlns:a16="http://schemas.microsoft.com/office/drawing/2014/main" xmlns="" id="{5C7992D8-45FB-6AD3-6139-18805C58BB66}"/>
              </a:ext>
            </a:extLst>
          </p:cNvPr>
          <p:cNvSpPr/>
          <p:nvPr/>
        </p:nvSpPr>
        <p:spPr>
          <a:xfrm>
            <a:off x="9861630" y="3755398"/>
            <a:ext cx="484632" cy="978408"/>
          </a:xfrm>
          <a:prstGeom prst="downArrow">
            <a:avLst/>
          </a:prstGeom>
        </p:spPr>
        <p:txBody>
          <a:bodyPr wrap="none" rtlCol="0" anchor="ctr">
            <a:spAutoFit/>
          </a:bodyPr>
          <a:lstStyle/>
          <a:p>
            <a:pPr marL="342900" indent="-342900" algn="ctr">
              <a:buFont typeface="Wingdings" panose="05000000000000000000" pitchFamily="2" charset="2"/>
              <a:buChar char="Ø"/>
            </a:pPr>
            <a:endParaRPr kumimoji="1" lang="zh-CN" altLang="en-US" sz="2400" kern="10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351872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bwMode="auto">
          <a:xfrm>
            <a:off x="479376" y="130353"/>
            <a:ext cx="8136904" cy="62068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zh-CN" altLang="en-US" sz="3500" b="0" baseline="0" dirty="0">
                <a:solidFill>
                  <a:schemeClr val="bg1"/>
                </a:solidFill>
                <a:effectLst/>
                <a:latin typeface="+mj-ea"/>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eaLnBrk="1" hangingPunct="1">
              <a:defRPr/>
            </a:pPr>
            <a:r>
              <a:rPr lang="zh-CN" altLang="en-US" sz="3600" b="1" dirty="0">
                <a:latin typeface="黑体" panose="02010609060101010101" pitchFamily="49" charset="-122"/>
                <a:ea typeface="黑体" panose="02010609060101010101" pitchFamily="49" charset="-122"/>
                <a:cs typeface="+mn-cs"/>
              </a:rPr>
              <a:t>阿尔茨海默症早期诊断的意义</a:t>
            </a:r>
          </a:p>
        </p:txBody>
      </p:sp>
      <p:sp>
        <p:nvSpPr>
          <p:cNvPr id="16" name="内容占位符 2">
            <a:extLst>
              <a:ext uri="{FF2B5EF4-FFF2-40B4-BE49-F238E27FC236}">
                <a16:creationId xmlns:a16="http://schemas.microsoft.com/office/drawing/2014/main" xmlns="" id="{0D9CE77B-D242-433E-AB8C-729965A2F2A9}"/>
              </a:ext>
            </a:extLst>
          </p:cNvPr>
          <p:cNvSpPr txBox="1">
            <a:spLocks/>
          </p:cNvSpPr>
          <p:nvPr/>
        </p:nvSpPr>
        <p:spPr>
          <a:xfrm>
            <a:off x="774807" y="980728"/>
            <a:ext cx="10865809" cy="1109737"/>
          </a:xfrm>
          <a:prstGeom prst="rect">
            <a:avLst/>
          </a:prstGeom>
        </p:spPr>
        <p:txBody>
          <a:bodyPr/>
          <a:lstStyle>
            <a:lvl1pPr marL="342900" indent="-342900" algn="just" rtl="0" eaLnBrk="0" fontAlgn="base" hangingPunct="0">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0" fontAlgn="base" hangingPunct="0">
              <a:lnSpc>
                <a:spcPct val="110000"/>
              </a:lnSpc>
              <a:spcBef>
                <a:spcPct val="20000"/>
              </a:spcBef>
              <a:spcAft>
                <a:spcPct val="0"/>
              </a:spcAft>
              <a:buClr>
                <a:srgbClr val="33CC33"/>
              </a:buClr>
              <a:buFont typeface="Wingdings" panose="05000000000000000000" pitchFamily="2" charset="2"/>
              <a:buChar char="l"/>
              <a:defRPr sz="2400" b="1">
                <a:solidFill>
                  <a:srgbClr val="0000FF"/>
                </a:solidFill>
                <a:latin typeface="+mn-lt"/>
                <a:ea typeface="+mn-ea"/>
                <a:cs typeface="微软雅黑" pitchFamily="34" charset="-122"/>
              </a:defRPr>
            </a:lvl2pPr>
            <a:lvl3pPr marL="1143000" indent="-228600" algn="just" rtl="0" eaLnBrk="0" fontAlgn="base" hangingPunct="0">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0" fontAlgn="base" hangingPunct="0">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endPar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2" name="图示 11">
            <a:extLst>
              <a:ext uri="{FF2B5EF4-FFF2-40B4-BE49-F238E27FC236}">
                <a16:creationId xmlns:a16="http://schemas.microsoft.com/office/drawing/2014/main" xmlns="" id="{F5D4EE1B-9CD4-6CD8-4C13-A24CA8FFAA7E}"/>
              </a:ext>
            </a:extLst>
          </p:cNvPr>
          <p:cNvGraphicFramePr/>
          <p:nvPr>
            <p:extLst>
              <p:ext uri="{D42A27DB-BD31-4B8C-83A1-F6EECF244321}">
                <p14:modId xmlns:p14="http://schemas.microsoft.com/office/powerpoint/2010/main" val="2630624077"/>
              </p:ext>
            </p:extLst>
          </p:nvPr>
        </p:nvGraphicFramePr>
        <p:xfrm>
          <a:off x="5535309" y="1997357"/>
          <a:ext cx="5656463" cy="641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图片 25" descr="9-2.jpg">
            <a:extLst>
              <a:ext uri="{FF2B5EF4-FFF2-40B4-BE49-F238E27FC236}">
                <a16:creationId xmlns:a16="http://schemas.microsoft.com/office/drawing/2014/main" xmlns="" id="{1171A302-8B59-0E1D-70C7-36804D7A91A3}"/>
              </a:ext>
            </a:extLst>
          </p:cNvPr>
          <p:cNvPicPr>
            <a:picLocks noChangeAspect="1"/>
          </p:cNvPicPr>
          <p:nvPr/>
        </p:nvPicPr>
        <p:blipFill>
          <a:blip r:embed="rId8" cstate="print">
            <a:clrChange>
              <a:clrFrom>
                <a:srgbClr val="FFFFFF"/>
              </a:clrFrom>
              <a:clrTo>
                <a:srgbClr val="FFFFFF">
                  <a:alpha val="0"/>
                </a:srgbClr>
              </a:clrTo>
            </a:clrChange>
          </a:blip>
          <a:srcRect l="15356" b="10585"/>
          <a:stretch>
            <a:fillRect/>
          </a:stretch>
        </p:blipFill>
        <p:spPr bwMode="auto">
          <a:xfrm>
            <a:off x="5817003" y="3105354"/>
            <a:ext cx="4894166" cy="3030689"/>
          </a:xfrm>
          <a:prstGeom prst="rect">
            <a:avLst/>
          </a:prstGeom>
          <a:noFill/>
          <a:ln w="9525">
            <a:noFill/>
            <a:miter lim="800000"/>
            <a:headEnd/>
            <a:tailEnd/>
          </a:ln>
        </p:spPr>
      </p:pic>
      <p:sp>
        <p:nvSpPr>
          <p:cNvPr id="14" name="TextBox 22">
            <a:extLst>
              <a:ext uri="{FF2B5EF4-FFF2-40B4-BE49-F238E27FC236}">
                <a16:creationId xmlns:a16="http://schemas.microsoft.com/office/drawing/2014/main" xmlns="" id="{03509E80-F7E5-50BA-77E5-5DD1908689E8}"/>
              </a:ext>
            </a:extLst>
          </p:cNvPr>
          <p:cNvSpPr txBox="1">
            <a:spLocks noChangeArrowheads="1"/>
          </p:cNvSpPr>
          <p:nvPr/>
        </p:nvSpPr>
        <p:spPr bwMode="auto">
          <a:xfrm>
            <a:off x="10091610" y="5229509"/>
            <a:ext cx="1848951" cy="159018"/>
          </a:xfrm>
          <a:prstGeom prst="rect">
            <a:avLst/>
          </a:prstGeom>
          <a:noFill/>
          <a:ln w="9525">
            <a:noFill/>
            <a:miter lim="800000"/>
            <a:headEnd/>
            <a:tailEnd/>
          </a:ln>
        </p:spPr>
        <p:txBody>
          <a:bodyPr>
            <a:spAutoFit/>
          </a:bodyPr>
          <a:lstStyle/>
          <a:p>
            <a:pPr>
              <a:lnSpc>
                <a:spcPts val="375"/>
              </a:lnSpc>
              <a:defRPr/>
            </a:pPr>
            <a:r>
              <a:rPr lang="en-US" altLang="zh-CN" sz="900" b="1" dirty="0">
                <a:solidFill>
                  <a:srgbClr val="000000"/>
                </a:solidFill>
                <a:ea typeface="黑体" pitchFamily="49" charset="-122"/>
              </a:rPr>
              <a:t>A</a:t>
            </a:r>
            <a:r>
              <a:rPr lang="el-GR" altLang="zh-CN" sz="900" b="1" dirty="0">
                <a:solidFill>
                  <a:srgbClr val="000000"/>
                </a:solidFill>
                <a:ea typeface="黑体" pitchFamily="49" charset="-122"/>
              </a:rPr>
              <a:t>β</a:t>
            </a:r>
            <a:r>
              <a:rPr lang="zh-CN" altLang="en-US" sz="900" b="1" dirty="0">
                <a:solidFill>
                  <a:srgbClr val="000000"/>
                </a:solidFill>
                <a:ea typeface="黑体" pitchFamily="49" charset="-122"/>
              </a:rPr>
              <a:t>聚集</a:t>
            </a:r>
          </a:p>
        </p:txBody>
      </p:sp>
      <p:sp>
        <p:nvSpPr>
          <p:cNvPr id="15" name="TextBox 23">
            <a:extLst>
              <a:ext uri="{FF2B5EF4-FFF2-40B4-BE49-F238E27FC236}">
                <a16:creationId xmlns:a16="http://schemas.microsoft.com/office/drawing/2014/main" xmlns="" id="{048023FD-A02E-29E0-D40C-A6644FA8828F}"/>
              </a:ext>
            </a:extLst>
          </p:cNvPr>
          <p:cNvSpPr txBox="1">
            <a:spLocks noChangeArrowheads="1"/>
          </p:cNvSpPr>
          <p:nvPr/>
        </p:nvSpPr>
        <p:spPr bwMode="auto">
          <a:xfrm>
            <a:off x="10081810" y="5376846"/>
            <a:ext cx="1970700" cy="159018"/>
          </a:xfrm>
          <a:prstGeom prst="rect">
            <a:avLst/>
          </a:prstGeom>
          <a:noFill/>
          <a:ln w="9525">
            <a:noFill/>
            <a:miter lim="800000"/>
            <a:headEnd/>
            <a:tailEnd/>
          </a:ln>
        </p:spPr>
        <p:txBody>
          <a:bodyPr>
            <a:spAutoFit/>
          </a:bodyPr>
          <a:lstStyle/>
          <a:p>
            <a:pPr>
              <a:lnSpc>
                <a:spcPts val="375"/>
              </a:lnSpc>
              <a:defRPr/>
            </a:pPr>
            <a:r>
              <a:rPr lang="en-US" altLang="zh-CN" sz="900" b="1" dirty="0">
                <a:solidFill>
                  <a:srgbClr val="000000"/>
                </a:solidFill>
                <a:ea typeface="黑体" pitchFamily="49" charset="-122"/>
              </a:rPr>
              <a:t>tau</a:t>
            </a:r>
            <a:r>
              <a:rPr lang="zh-CN" altLang="en-US" sz="900" b="1" dirty="0">
                <a:solidFill>
                  <a:srgbClr val="000000"/>
                </a:solidFill>
                <a:ea typeface="黑体" pitchFamily="49" charset="-122"/>
              </a:rPr>
              <a:t>介导的神经损害</a:t>
            </a:r>
          </a:p>
        </p:txBody>
      </p:sp>
      <p:sp>
        <p:nvSpPr>
          <p:cNvPr id="17" name="TextBox 24">
            <a:extLst>
              <a:ext uri="{FF2B5EF4-FFF2-40B4-BE49-F238E27FC236}">
                <a16:creationId xmlns:a16="http://schemas.microsoft.com/office/drawing/2014/main" xmlns="" id="{D92E9203-CE35-EE72-F2F2-2D1686D04D55}"/>
              </a:ext>
            </a:extLst>
          </p:cNvPr>
          <p:cNvSpPr txBox="1">
            <a:spLocks noChangeArrowheads="1"/>
          </p:cNvSpPr>
          <p:nvPr/>
        </p:nvSpPr>
        <p:spPr bwMode="auto">
          <a:xfrm>
            <a:off x="10091610" y="5503263"/>
            <a:ext cx="1832718" cy="159018"/>
          </a:xfrm>
          <a:prstGeom prst="rect">
            <a:avLst/>
          </a:prstGeom>
          <a:noFill/>
          <a:ln w="9525">
            <a:noFill/>
            <a:miter lim="800000"/>
            <a:headEnd/>
            <a:tailEnd/>
          </a:ln>
        </p:spPr>
        <p:txBody>
          <a:bodyPr>
            <a:spAutoFit/>
          </a:bodyPr>
          <a:lstStyle/>
          <a:p>
            <a:pPr>
              <a:lnSpc>
                <a:spcPts val="375"/>
              </a:lnSpc>
              <a:defRPr/>
            </a:pPr>
            <a:r>
              <a:rPr lang="zh-CN" altLang="en-US" sz="900" b="1" dirty="0">
                <a:solidFill>
                  <a:srgbClr val="000000"/>
                </a:solidFill>
                <a:ea typeface="黑体" pitchFamily="49" charset="-122"/>
              </a:rPr>
              <a:t>脑结构</a:t>
            </a:r>
          </a:p>
        </p:txBody>
      </p:sp>
      <p:sp>
        <p:nvSpPr>
          <p:cNvPr id="18" name="TextBox 25">
            <a:extLst>
              <a:ext uri="{FF2B5EF4-FFF2-40B4-BE49-F238E27FC236}">
                <a16:creationId xmlns:a16="http://schemas.microsoft.com/office/drawing/2014/main" xmlns="" id="{1B0399EB-B8EE-C8C8-279B-3FEFEE5EDC6B}"/>
              </a:ext>
            </a:extLst>
          </p:cNvPr>
          <p:cNvSpPr txBox="1">
            <a:spLocks noChangeArrowheads="1"/>
          </p:cNvSpPr>
          <p:nvPr/>
        </p:nvSpPr>
        <p:spPr bwMode="auto">
          <a:xfrm>
            <a:off x="10091610" y="5640141"/>
            <a:ext cx="1598961" cy="159018"/>
          </a:xfrm>
          <a:prstGeom prst="rect">
            <a:avLst/>
          </a:prstGeom>
          <a:noFill/>
          <a:ln w="9525">
            <a:noFill/>
            <a:miter lim="800000"/>
            <a:headEnd/>
            <a:tailEnd/>
          </a:ln>
        </p:spPr>
        <p:txBody>
          <a:bodyPr>
            <a:spAutoFit/>
          </a:bodyPr>
          <a:lstStyle/>
          <a:p>
            <a:pPr>
              <a:lnSpc>
                <a:spcPts val="375"/>
              </a:lnSpc>
              <a:defRPr/>
            </a:pPr>
            <a:r>
              <a:rPr lang="zh-CN" altLang="en-US" sz="900" b="1" dirty="0">
                <a:solidFill>
                  <a:srgbClr val="000000"/>
                </a:solidFill>
                <a:ea typeface="黑体" pitchFamily="49" charset="-122"/>
              </a:rPr>
              <a:t>认知损害</a:t>
            </a:r>
          </a:p>
        </p:txBody>
      </p:sp>
      <p:cxnSp>
        <p:nvCxnSpPr>
          <p:cNvPr id="19" name="直接连接符 32">
            <a:extLst>
              <a:ext uri="{FF2B5EF4-FFF2-40B4-BE49-F238E27FC236}">
                <a16:creationId xmlns:a16="http://schemas.microsoft.com/office/drawing/2014/main" xmlns="" id="{CC27D5B6-06F7-9B39-454F-EFC273829E1F}"/>
              </a:ext>
            </a:extLst>
          </p:cNvPr>
          <p:cNvCxnSpPr>
            <a:cxnSpLocks noChangeShapeType="1"/>
          </p:cNvCxnSpPr>
          <p:nvPr/>
        </p:nvCxnSpPr>
        <p:spPr bwMode="auto">
          <a:xfrm>
            <a:off x="9943888" y="5264680"/>
            <a:ext cx="147249" cy="1020"/>
          </a:xfrm>
          <a:prstGeom prst="line">
            <a:avLst/>
          </a:prstGeom>
          <a:noFill/>
          <a:ln w="38100" algn="ctr">
            <a:solidFill>
              <a:srgbClr val="FF0000"/>
            </a:solidFill>
            <a:round/>
            <a:headEnd/>
            <a:tailEnd/>
          </a:ln>
        </p:spPr>
      </p:cxnSp>
      <p:cxnSp>
        <p:nvCxnSpPr>
          <p:cNvPr id="20" name="直接连接符 23">
            <a:extLst>
              <a:ext uri="{FF2B5EF4-FFF2-40B4-BE49-F238E27FC236}">
                <a16:creationId xmlns:a16="http://schemas.microsoft.com/office/drawing/2014/main" xmlns="" id="{6DA15855-2C74-759F-196F-4060BD4266B1}"/>
              </a:ext>
            </a:extLst>
          </p:cNvPr>
          <p:cNvCxnSpPr>
            <a:cxnSpLocks noChangeShapeType="1"/>
          </p:cNvCxnSpPr>
          <p:nvPr/>
        </p:nvCxnSpPr>
        <p:spPr bwMode="auto">
          <a:xfrm>
            <a:off x="9943888" y="5396014"/>
            <a:ext cx="147249" cy="1020"/>
          </a:xfrm>
          <a:prstGeom prst="line">
            <a:avLst/>
          </a:prstGeom>
          <a:noFill/>
          <a:ln w="38100" algn="ctr">
            <a:solidFill>
              <a:srgbClr val="00B050"/>
            </a:solidFill>
            <a:round/>
            <a:headEnd/>
            <a:tailEnd/>
          </a:ln>
        </p:spPr>
      </p:cxnSp>
      <p:cxnSp>
        <p:nvCxnSpPr>
          <p:cNvPr id="21" name="直接连接符 37">
            <a:extLst>
              <a:ext uri="{FF2B5EF4-FFF2-40B4-BE49-F238E27FC236}">
                <a16:creationId xmlns:a16="http://schemas.microsoft.com/office/drawing/2014/main" xmlns="" id="{3F99D0F5-FC3A-FD87-B015-EE55C264C5C4}"/>
              </a:ext>
            </a:extLst>
          </p:cNvPr>
          <p:cNvCxnSpPr>
            <a:cxnSpLocks noChangeShapeType="1"/>
          </p:cNvCxnSpPr>
          <p:nvPr/>
        </p:nvCxnSpPr>
        <p:spPr bwMode="auto">
          <a:xfrm>
            <a:off x="9943888" y="5527349"/>
            <a:ext cx="147249" cy="1020"/>
          </a:xfrm>
          <a:prstGeom prst="line">
            <a:avLst/>
          </a:prstGeom>
          <a:noFill/>
          <a:ln w="38100" algn="ctr">
            <a:solidFill>
              <a:srgbClr val="000099"/>
            </a:solidFill>
            <a:round/>
            <a:headEnd/>
            <a:tailEnd/>
          </a:ln>
        </p:spPr>
      </p:cxnSp>
      <p:cxnSp>
        <p:nvCxnSpPr>
          <p:cNvPr id="22" name="直接连接符 38">
            <a:extLst>
              <a:ext uri="{FF2B5EF4-FFF2-40B4-BE49-F238E27FC236}">
                <a16:creationId xmlns:a16="http://schemas.microsoft.com/office/drawing/2014/main" xmlns="" id="{40AA9C7E-BA21-4C6E-56F4-5C12FD7300AD}"/>
              </a:ext>
            </a:extLst>
          </p:cNvPr>
          <p:cNvCxnSpPr>
            <a:cxnSpLocks noChangeShapeType="1"/>
          </p:cNvCxnSpPr>
          <p:nvPr/>
        </p:nvCxnSpPr>
        <p:spPr bwMode="auto">
          <a:xfrm>
            <a:off x="9943888" y="5658691"/>
            <a:ext cx="147249" cy="1020"/>
          </a:xfrm>
          <a:prstGeom prst="line">
            <a:avLst/>
          </a:prstGeom>
          <a:noFill/>
          <a:ln w="38100" algn="ctr">
            <a:solidFill>
              <a:srgbClr val="9933FF"/>
            </a:solidFill>
            <a:round/>
            <a:headEnd/>
            <a:tailEnd/>
          </a:ln>
        </p:spPr>
      </p:cxnSp>
      <p:sp>
        <p:nvSpPr>
          <p:cNvPr id="23" name="文本框 22">
            <a:extLst>
              <a:ext uri="{FF2B5EF4-FFF2-40B4-BE49-F238E27FC236}">
                <a16:creationId xmlns:a16="http://schemas.microsoft.com/office/drawing/2014/main" xmlns="" id="{683E081D-72FF-48C9-FD3C-F353C1538C73}"/>
              </a:ext>
            </a:extLst>
          </p:cNvPr>
          <p:cNvSpPr txBox="1"/>
          <p:nvPr/>
        </p:nvSpPr>
        <p:spPr>
          <a:xfrm>
            <a:off x="7694126" y="6136043"/>
            <a:ext cx="1338828" cy="369332"/>
          </a:xfrm>
          <a:prstGeom prst="rect">
            <a:avLst/>
          </a:prstGeom>
          <a:noFill/>
        </p:spPr>
        <p:txBody>
          <a:bodyPr wrap="none" rtlCol="0">
            <a:spAutoFit/>
          </a:bodyPr>
          <a:lstStyle/>
          <a:p>
            <a:r>
              <a:rPr lang="zh-CN" altLang="en-US" dirty="0"/>
              <a:t>时间（年）</a:t>
            </a:r>
          </a:p>
        </p:txBody>
      </p:sp>
      <p:pic>
        <p:nvPicPr>
          <p:cNvPr id="35" name="图片 34">
            <a:extLst>
              <a:ext uri="{FF2B5EF4-FFF2-40B4-BE49-F238E27FC236}">
                <a16:creationId xmlns:a16="http://schemas.microsoft.com/office/drawing/2014/main" xmlns="" id="{0947DB07-A99B-A671-B622-F9D47214C216}"/>
              </a:ext>
            </a:extLst>
          </p:cNvPr>
          <p:cNvPicPr>
            <a:picLocks noChangeAspect="1"/>
          </p:cNvPicPr>
          <p:nvPr/>
        </p:nvPicPr>
        <p:blipFill>
          <a:blip r:embed="rId9">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7733062" y="5168665"/>
            <a:ext cx="593162" cy="395441"/>
          </a:xfrm>
          <a:prstGeom prst="rect">
            <a:avLst/>
          </a:prstGeom>
        </p:spPr>
      </p:pic>
      <p:pic>
        <p:nvPicPr>
          <p:cNvPr id="39" name="图片 38">
            <a:extLst>
              <a:ext uri="{FF2B5EF4-FFF2-40B4-BE49-F238E27FC236}">
                <a16:creationId xmlns:a16="http://schemas.microsoft.com/office/drawing/2014/main" xmlns="" id="{33E21D6D-EE5E-2371-1122-6C161ABCC43F}"/>
              </a:ext>
            </a:extLst>
          </p:cNvPr>
          <p:cNvPicPr>
            <a:picLocks noChangeAspect="1"/>
          </p:cNvPicPr>
          <p:nvPr/>
        </p:nvPicPr>
        <p:blipFill>
          <a:blip r:embed="rId10">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273477" y="4200585"/>
            <a:ext cx="612296" cy="389063"/>
          </a:xfrm>
          <a:prstGeom prst="rect">
            <a:avLst/>
          </a:prstGeom>
        </p:spPr>
      </p:pic>
      <p:pic>
        <p:nvPicPr>
          <p:cNvPr id="43" name="图片 42">
            <a:extLst>
              <a:ext uri="{FF2B5EF4-FFF2-40B4-BE49-F238E27FC236}">
                <a16:creationId xmlns:a16="http://schemas.microsoft.com/office/drawing/2014/main" xmlns="" id="{DBD3C25A-7032-B25F-2B00-9E73B8E2996F}"/>
              </a:ext>
            </a:extLst>
          </p:cNvPr>
          <p:cNvPicPr>
            <a:picLocks noChangeAspect="1"/>
          </p:cNvPicPr>
          <p:nvPr/>
        </p:nvPicPr>
        <p:blipFill>
          <a:blip r:embed="rId11">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8735376" y="3426371"/>
            <a:ext cx="625052" cy="395441"/>
          </a:xfrm>
          <a:prstGeom prst="rect">
            <a:avLst/>
          </a:prstGeom>
        </p:spPr>
      </p:pic>
      <p:pic>
        <p:nvPicPr>
          <p:cNvPr id="45" name="图片 44">
            <a:extLst>
              <a:ext uri="{FF2B5EF4-FFF2-40B4-BE49-F238E27FC236}">
                <a16:creationId xmlns:a16="http://schemas.microsoft.com/office/drawing/2014/main" xmlns="" id="{5E041A16-73A1-8FF9-A77B-8D7CF23EB4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9335" y="3416333"/>
            <a:ext cx="605918" cy="395441"/>
          </a:xfrm>
          <a:prstGeom prst="rect">
            <a:avLst/>
          </a:prstGeom>
        </p:spPr>
      </p:pic>
      <p:pic>
        <p:nvPicPr>
          <p:cNvPr id="47" name="图片 46">
            <a:extLst>
              <a:ext uri="{FF2B5EF4-FFF2-40B4-BE49-F238E27FC236}">
                <a16:creationId xmlns:a16="http://schemas.microsoft.com/office/drawing/2014/main" xmlns="" id="{4F427BAB-6AC6-69CD-1E3A-F8D055042A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22557" y="4189904"/>
            <a:ext cx="631430" cy="382685"/>
          </a:xfrm>
          <a:prstGeom prst="rect">
            <a:avLst/>
          </a:prstGeom>
        </p:spPr>
      </p:pic>
      <p:pic>
        <p:nvPicPr>
          <p:cNvPr id="49" name="图片 48">
            <a:extLst>
              <a:ext uri="{FF2B5EF4-FFF2-40B4-BE49-F238E27FC236}">
                <a16:creationId xmlns:a16="http://schemas.microsoft.com/office/drawing/2014/main" xmlns="" id="{4EB64248-097B-3FBB-5791-11DD2514895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55289" y="5302353"/>
            <a:ext cx="605917" cy="401819"/>
          </a:xfrm>
          <a:prstGeom prst="rect">
            <a:avLst/>
          </a:prstGeom>
        </p:spPr>
      </p:pic>
      <p:pic>
        <p:nvPicPr>
          <p:cNvPr id="53" name="图片 52">
            <a:extLst>
              <a:ext uri="{FF2B5EF4-FFF2-40B4-BE49-F238E27FC236}">
                <a16:creationId xmlns:a16="http://schemas.microsoft.com/office/drawing/2014/main" xmlns="" id="{C048426C-C9B7-84BE-2962-916904AE09D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02254" y="5070148"/>
            <a:ext cx="599540" cy="389063"/>
          </a:xfrm>
          <a:prstGeom prst="rect">
            <a:avLst/>
          </a:prstGeom>
        </p:spPr>
      </p:pic>
      <p:pic>
        <p:nvPicPr>
          <p:cNvPr id="57" name="图片 56">
            <a:extLst>
              <a:ext uri="{FF2B5EF4-FFF2-40B4-BE49-F238E27FC236}">
                <a16:creationId xmlns:a16="http://schemas.microsoft.com/office/drawing/2014/main" xmlns="" id="{1FADD19A-59DD-719C-D2D7-4A7F316C754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01794" y="4150950"/>
            <a:ext cx="694060" cy="438698"/>
          </a:xfrm>
          <a:prstGeom prst="rect">
            <a:avLst/>
          </a:prstGeom>
        </p:spPr>
      </p:pic>
      <p:pic>
        <p:nvPicPr>
          <p:cNvPr id="61" name="图片 60">
            <a:extLst>
              <a:ext uri="{FF2B5EF4-FFF2-40B4-BE49-F238E27FC236}">
                <a16:creationId xmlns:a16="http://schemas.microsoft.com/office/drawing/2014/main" xmlns="" id="{1A131690-03C8-AD6C-85E6-103E4A32E63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02408" y="3373459"/>
            <a:ext cx="625052" cy="443787"/>
          </a:xfrm>
          <a:prstGeom prst="rect">
            <a:avLst/>
          </a:prstGeom>
        </p:spPr>
      </p:pic>
      <p:sp>
        <p:nvSpPr>
          <p:cNvPr id="25" name="TextBox 25"/>
          <p:cNvSpPr txBox="1"/>
          <p:nvPr/>
        </p:nvSpPr>
        <p:spPr>
          <a:xfrm>
            <a:off x="660972" y="1647636"/>
            <a:ext cx="4410145" cy="3693319"/>
          </a:xfrm>
          <a:prstGeom prst="rect">
            <a:avLst/>
          </a:prstGeom>
          <a:noFill/>
        </p:spPr>
        <p:txBody>
          <a:bodyPr wrap="square" rtlCol="0">
            <a:spAutoFit/>
          </a:bodyPr>
          <a:lstStyle/>
          <a:p>
            <a:pPr>
              <a:lnSpc>
                <a:spcPct val="150000"/>
              </a:lnSpc>
            </a:pPr>
            <a:r>
              <a:rPr lang="zh-CN" altLang="en-US" sz="2800" b="1" dirty="0" smtClean="0">
                <a:solidFill>
                  <a:srgbClr val="FF0000"/>
                </a:solidFill>
                <a:latin typeface="黑体" panose="02010609060101010101" pitchFamily="49" charset="-122"/>
                <a:ea typeface="黑体" panose="02010609060101010101" pitchFamily="49" charset="-122"/>
              </a:rPr>
              <a:t>“早发现、早干预”是</a:t>
            </a:r>
            <a:r>
              <a:rPr lang="zh-CN" altLang="en-US" sz="2800" b="1" dirty="0" smtClean="0">
                <a:solidFill>
                  <a:srgbClr val="FF0000"/>
                </a:solidFill>
                <a:latin typeface="黑体" panose="02010609060101010101" pitchFamily="49" charset="-122"/>
                <a:ea typeface="黑体" panose="02010609060101010101" pitchFamily="49" charset="-122"/>
              </a:rPr>
              <a:t>治疗</a:t>
            </a:r>
            <a:r>
              <a:rPr lang="en-US" altLang="zh-CN" sz="2800" b="1" dirty="0" smtClean="0">
                <a:solidFill>
                  <a:srgbClr val="FF0000"/>
                </a:solidFill>
                <a:latin typeface="黑体" panose="02010609060101010101" pitchFamily="49" charset="-122"/>
                <a:ea typeface="黑体" panose="02010609060101010101" pitchFamily="49" charset="-122"/>
              </a:rPr>
              <a:t>AD</a:t>
            </a:r>
            <a:r>
              <a:rPr lang="zh-CN" altLang="en-US" sz="2800" b="1" dirty="0" smtClean="0">
                <a:solidFill>
                  <a:srgbClr val="FF0000"/>
                </a:solidFill>
                <a:latin typeface="黑体" panose="02010609060101010101" pitchFamily="49" charset="-122"/>
                <a:ea typeface="黑体" panose="02010609060101010101" pitchFamily="49" charset="-122"/>
              </a:rPr>
              <a:t>的关键。</a:t>
            </a:r>
            <a:endParaRPr lang="en-US" altLang="zh-CN" sz="2800" b="1" dirty="0" smtClean="0">
              <a:solidFill>
                <a:srgbClr val="FF0000"/>
              </a:solidFill>
              <a:latin typeface="黑体" panose="02010609060101010101" pitchFamily="49" charset="-122"/>
              <a:ea typeface="黑体" panose="02010609060101010101" pitchFamily="49" charset="-122"/>
            </a:endParaRPr>
          </a:p>
          <a:p>
            <a:pPr>
              <a:lnSpc>
                <a:spcPct val="150000"/>
              </a:lnSpc>
            </a:pPr>
            <a:r>
              <a:rPr lang="en-US" altLang="zh-CN" sz="2000" b="1" dirty="0" smtClean="0">
                <a:latin typeface="黑体" panose="02010609060101010101" pitchFamily="49" charset="-122"/>
                <a:ea typeface="黑体" panose="02010609060101010101" pitchFamily="49" charset="-122"/>
              </a:rPr>
              <a:t>AD</a:t>
            </a:r>
            <a:r>
              <a:rPr lang="zh-CN" altLang="en-US" sz="2000" b="1" dirty="0" smtClean="0">
                <a:latin typeface="黑体" panose="02010609060101010101" pitchFamily="49" charset="-122"/>
                <a:ea typeface="黑体" panose="02010609060101010101" pitchFamily="49" charset="-122"/>
              </a:rPr>
              <a:t>的不同</a:t>
            </a:r>
            <a:r>
              <a:rPr lang="zh-CN" altLang="en-US" sz="2000" b="1" dirty="0">
                <a:latin typeface="黑体" panose="02010609060101010101" pitchFamily="49" charset="-122"/>
                <a:ea typeface="黑体" panose="02010609060101010101" pitchFamily="49" charset="-122"/>
              </a:rPr>
              <a:t>病理特征的进展模式是有时间规律的，</a:t>
            </a:r>
            <a:r>
              <a:rPr lang="zh-CN" altLang="en-US" sz="2000" b="1" dirty="0" smtClean="0">
                <a:latin typeface="黑体" panose="02010609060101010101" pitchFamily="49" charset="-122"/>
                <a:ea typeface="黑体" panose="02010609060101010101" pitchFamily="49" charset="-122"/>
              </a:rPr>
              <a:t>根据脑影像</a:t>
            </a:r>
            <a:r>
              <a:rPr lang="zh-CN" altLang="en-US" sz="2000" b="1" dirty="0">
                <a:latin typeface="黑体" panose="02010609060101010101" pitchFamily="49" charset="-122"/>
                <a:ea typeface="黑体" panose="02010609060101010101" pitchFamily="49" charset="-122"/>
              </a:rPr>
              <a:t>的特点，若能够在</a:t>
            </a:r>
            <a:r>
              <a:rPr lang="en-US" altLang="zh-CN" sz="2000" b="1" dirty="0">
                <a:latin typeface="黑体" panose="02010609060101010101" pitchFamily="49" charset="-122"/>
                <a:ea typeface="黑体" panose="02010609060101010101" pitchFamily="49" charset="-122"/>
              </a:rPr>
              <a:t>AD</a:t>
            </a:r>
            <a:r>
              <a:rPr lang="zh-CN" altLang="en-US" sz="2000" b="1" dirty="0">
                <a:latin typeface="黑体" panose="02010609060101010101" pitchFamily="49" charset="-122"/>
                <a:ea typeface="黑体" panose="02010609060101010101" pitchFamily="49" charset="-122"/>
              </a:rPr>
              <a:t>发病前期进行早期预测，临床就能够进行有效的干预，以延缓疾病的进程。</a:t>
            </a:r>
          </a:p>
        </p:txBody>
      </p:sp>
    </p:spTree>
    <p:extLst>
      <p:ext uri="{BB962C8B-B14F-4D97-AF65-F5344CB8AC3E}">
        <p14:creationId xmlns:p14="http://schemas.microsoft.com/office/powerpoint/2010/main" val="103219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HEP">
  <a:themeElements>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342900" indent="-342900">
          <a:buFont typeface="Wingdings" panose="05000000000000000000" pitchFamily="2" charset="2"/>
          <a:buChar char="Ø"/>
          <a:defRPr sz="2400" kern="100" dirty="0">
            <a:latin typeface="+mn-ea"/>
            <a:ea typeface="+mn-ea"/>
            <a:cs typeface="Times New Roman" panose="02020603050405020304" pitchFamily="18" charset="0"/>
          </a:defRPr>
        </a:defPPr>
      </a:lstStyle>
    </a:spDef>
  </a:objectDefaults>
  <a:extraClrSchemeLst>
    <a:extraClrScheme>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E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E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E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E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E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E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E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E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E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E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E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8975</TotalTime>
  <Words>1656</Words>
  <Application>Microsoft Office PowerPoint</Application>
  <PresentationFormat>宽屏</PresentationFormat>
  <Paragraphs>137</Paragraphs>
  <Slides>14</Slides>
  <Notes>14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.SF NS</vt:lpstr>
      <vt:lpstr>-apple-system</vt:lpstr>
      <vt:lpstr>等线</vt:lpstr>
      <vt:lpstr>等线 Light</vt:lpstr>
      <vt:lpstr>黑体</vt:lpstr>
      <vt:lpstr>黑体</vt:lpstr>
      <vt:lpstr>华文中宋</vt:lpstr>
      <vt:lpstr>宋体</vt:lpstr>
      <vt:lpstr>微软雅黑</vt:lpstr>
      <vt:lpstr>Arial</vt:lpstr>
      <vt:lpstr>Arial Black</vt:lpstr>
      <vt:lpstr>Calibri</vt:lpstr>
      <vt:lpstr>Times</vt:lpstr>
      <vt:lpstr>Times New Roman</vt:lpstr>
      <vt:lpstr>Verdana</vt:lpstr>
      <vt:lpstr>Wingdings</vt:lpstr>
      <vt:lpstr>IHEP</vt:lpstr>
      <vt:lpstr>深度学习在阿尔茨海默症中的应用                                --KAN在AD分类中的意义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聂彬彬</cp:lastModifiedBy>
  <cp:revision>349</cp:revision>
  <dcterms:created xsi:type="dcterms:W3CDTF">2024-07-04T06:13:48Z</dcterms:created>
  <dcterms:modified xsi:type="dcterms:W3CDTF">2024-10-16T06:56:42Z</dcterms:modified>
</cp:coreProperties>
</file>