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9"/>
  </p:handoutMasterIdLst>
  <p:sldIdLst>
    <p:sldId id="670" r:id="rId3"/>
    <p:sldId id="667" r:id="rId4"/>
    <p:sldId id="674" r:id="rId6"/>
    <p:sldId id="668" r:id="rId7"/>
    <p:sldId id="669" r:id="rId8"/>
  </p:sldIdLst>
  <p:sldSz cx="11557000" cy="650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8FE"/>
    <a:srgbClr val="FF7777"/>
    <a:srgbClr val="A367B1"/>
    <a:srgbClr val="7186CB"/>
    <a:srgbClr val="E67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783"/>
        <p:guide pos="30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470" y="1143000"/>
            <a:ext cx="5485061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-317208" y="152"/>
            <a:ext cx="12065000" cy="4731833"/>
          </a:xfrm>
          <a:custGeom>
            <a:avLst/>
            <a:gdLst/>
            <a:ahLst/>
            <a:cxnLst/>
            <a:rect l="l" t="t" r="r" b="b"/>
            <a:pathLst>
              <a:path w="12065000" h="4731833">
                <a:moveTo>
                  <a:pt x="0" y="0"/>
                </a:moveTo>
                <a:lnTo>
                  <a:pt x="12065000" y="0"/>
                </a:lnTo>
                <a:lnTo>
                  <a:pt x="12065000" y="4731834"/>
                </a:lnTo>
                <a:lnTo>
                  <a:pt x="0" y="4731834"/>
                </a:lnTo>
                <a:close/>
              </a:path>
            </a:pathLst>
          </a:custGeom>
          <a:solidFill>
            <a:srgbClr val="342E4D"/>
          </a:solidFill>
        </p:spPr>
        <p:txBody>
          <a:bodyPr lIns="127000" rIns="127000" rtlCol="0" anchor="ctr"/>
          <a:lstStyle/>
          <a:p>
            <a:pPr algn="l"/>
            <a:endParaRPr lang="en-US" sz="1100"/>
          </a:p>
        </p:txBody>
      </p:sp>
      <p:sp>
        <p:nvSpPr>
          <p:cNvPr id="6" name="TextBox 5"/>
          <p:cNvSpPr txBox="1"/>
          <p:nvPr/>
        </p:nvSpPr>
        <p:spPr>
          <a:xfrm>
            <a:off x="2109951" y="2000568"/>
            <a:ext cx="7210425" cy="1555115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lIns="0" tIns="12700" rIns="0" bIns="12700" rtlCol="0" anchor="t">
            <a:spAutoFit/>
          </a:bodyPr>
          <a:lstStyle/>
          <a:p>
            <a:pPr algn="ctr" latinLnBrk="1">
              <a:lnSpc>
                <a:spcPct val="113000"/>
              </a:lnSpc>
            </a:pPr>
            <a:r>
              <a:rPr lang="zh-CN" altLang="en-US" sz="4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基于深度学习与主动学习的电池电极材料颗粒分割</a:t>
            </a:r>
            <a:endParaRPr lang="zh-CN" altLang="en-US" sz="4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7315060" y="5129530"/>
            <a:ext cx="2066303" cy="353695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lIns="31750" tIns="12700" rIns="0" bIns="12700" rtlCol="0" anchor="t">
            <a:spAutoFit/>
          </a:bodyPr>
          <a:lstStyle/>
          <a:p>
            <a:pPr algn="l" latinLnBrk="1">
              <a:lnSpc>
                <a:spcPct val="113000"/>
              </a:lnSpc>
            </a:pPr>
            <a:r>
              <a:rPr lang="zh-CN" altLang="en-US" sz="1885" b="1">
                <a:solidFill>
                  <a:srgbClr val="212121"/>
                </a:solidFill>
                <a:latin typeface="微软雅黑 Light" panose="020B0502040204020203" charset="-122"/>
                <a:ea typeface="微软雅黑 Light" panose="020B0502040204020203" charset="-122"/>
              </a:rPr>
              <a:t>汇报</a:t>
            </a:r>
            <a:r>
              <a:rPr lang="en-US" sz="1885" b="1">
                <a:solidFill>
                  <a:srgbClr val="212121"/>
                </a:solidFill>
                <a:latin typeface="微软雅黑 Light" panose="020B0502040204020203" charset="-122"/>
                <a:ea typeface="微软雅黑 Light" panose="020B0502040204020203" charset="-122"/>
              </a:rPr>
              <a:t>人：</a:t>
            </a:r>
            <a:r>
              <a:rPr lang="zh-CN" altLang="en-US" sz="1885" b="1">
                <a:solidFill>
                  <a:srgbClr val="21212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田景龙</a:t>
            </a:r>
            <a:endParaRPr lang="zh-CN" altLang="en-US" sz="1885" b="1">
              <a:solidFill>
                <a:srgbClr val="21212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" name="TextBox 10"/>
          <p:cNvSpPr txBox="1"/>
          <p:nvPr/>
        </p:nvSpPr>
        <p:spPr>
          <a:xfrm>
            <a:off x="1944230" y="5129530"/>
            <a:ext cx="2066303" cy="353695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lIns="31750" tIns="12700" rIns="0" bIns="12700" rtlCol="0" anchor="t">
            <a:spAutoFit/>
          </a:bodyPr>
          <a:p>
            <a:pPr algn="l" latinLnBrk="1">
              <a:lnSpc>
                <a:spcPct val="113000"/>
              </a:lnSpc>
            </a:pPr>
            <a:r>
              <a:rPr lang="zh-CN" sz="1885" b="1">
                <a:solidFill>
                  <a:srgbClr val="212121"/>
                </a:solidFill>
                <a:latin typeface="微软雅黑 Light" panose="020B0502040204020203" charset="-122"/>
                <a:ea typeface="微软雅黑 Light" panose="020B0502040204020203" charset="-122"/>
              </a:rPr>
              <a:t>课题组</a:t>
            </a:r>
            <a:r>
              <a:rPr lang="en-US" sz="1885" b="1">
                <a:solidFill>
                  <a:srgbClr val="212121"/>
                </a:solidFill>
                <a:latin typeface="微软雅黑 Light" panose="020B0502040204020203" charset="-122"/>
                <a:ea typeface="微软雅黑 Light" panose="020B0502040204020203" charset="-122"/>
              </a:rPr>
              <a:t>：</a:t>
            </a:r>
            <a:r>
              <a:rPr lang="en-US" altLang="zh-CN" sz="1885" b="1">
                <a:solidFill>
                  <a:srgbClr val="212121"/>
                </a:solidFill>
                <a:latin typeface="微软雅黑 Light" panose="020B0502040204020203" charset="-122"/>
                <a:ea typeface="微软雅黑 Light" panose="020B0502040204020203" charset="-122"/>
              </a:rPr>
              <a:t>AI</a:t>
            </a:r>
            <a:r>
              <a:rPr lang="zh-CN" altLang="en-US" sz="1885" b="1">
                <a:solidFill>
                  <a:srgbClr val="212121"/>
                </a:solidFill>
                <a:latin typeface="微软雅黑 Light" panose="020B0502040204020203" charset="-122"/>
                <a:ea typeface="微软雅黑 Light" panose="020B0502040204020203" charset="-122"/>
              </a:rPr>
              <a:t>分子组</a:t>
            </a:r>
            <a:endParaRPr lang="zh-CN" altLang="en-US" sz="1885" b="1">
              <a:solidFill>
                <a:srgbClr val="21212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75330" y="4092575"/>
            <a:ext cx="50069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2024年IHEP机器学习组研讨会</a:t>
            </a:r>
            <a:endParaRPr lang="zh-CN" altLang="en-US" sz="2800" b="1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830" y="6203315"/>
            <a:ext cx="11622405" cy="298450"/>
          </a:xfrm>
          <a:prstGeom prst="rect">
            <a:avLst/>
          </a:prstGeom>
        </p:spPr>
      </p:pic>
      <p:sp>
        <p:nvSpPr>
          <p:cNvPr id="50" name="Freeform 1"/>
          <p:cNvSpPr/>
          <p:nvPr/>
        </p:nvSpPr>
        <p:spPr>
          <a:xfrm rot="16200000">
            <a:off x="431800" y="336410"/>
            <a:ext cx="273014" cy="273014"/>
          </a:xfrm>
          <a:custGeom>
            <a:avLst/>
            <a:gdLst/>
            <a:ahLst/>
            <a:cxnLst/>
            <a:rect l="l" t="t" r="r" b="b"/>
            <a:pathLst>
              <a:path w="273014" h="273014">
                <a:moveTo>
                  <a:pt x="136507" y="136508"/>
                </a:moveTo>
                <a:lnTo>
                  <a:pt x="136507" y="0"/>
                </a:lnTo>
                <a:cubicBezTo>
                  <a:pt x="61116" y="0"/>
                  <a:pt x="0" y="61117"/>
                  <a:pt x="0" y="136508"/>
                </a:cubicBezTo>
                <a:cubicBezTo>
                  <a:pt x="0" y="211898"/>
                  <a:pt x="61116" y="273015"/>
                  <a:pt x="136507" y="273015"/>
                </a:cubicBezTo>
                <a:cubicBezTo>
                  <a:pt x="211898" y="273015"/>
                  <a:pt x="273014" y="211898"/>
                  <a:pt x="273014" y="136508"/>
                </a:cubicBezTo>
                <a:close/>
              </a:path>
            </a:pathLst>
          </a:custGeom>
          <a:solidFill>
            <a:srgbClr val="BDBDBD">
              <a:alpha val="40000"/>
            </a:srgbClr>
          </a:solidFill>
        </p:spPr>
        <p:txBody>
          <a:bodyPr lIns="127000" rIns="127000" rtlCol="0" anchor="ctr"/>
          <a:p>
            <a:pPr algn="l"/>
            <a:endParaRPr lang="en-US" sz="1100"/>
          </a:p>
        </p:txBody>
      </p:sp>
      <p:sp>
        <p:nvSpPr>
          <p:cNvPr id="51" name="TextBox 2"/>
          <p:cNvSpPr txBox="1"/>
          <p:nvPr/>
        </p:nvSpPr>
        <p:spPr>
          <a:xfrm>
            <a:off x="840105" y="250825"/>
            <a:ext cx="2661920" cy="372745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31750" tIns="12700" rIns="0" bIns="12700" rtlCol="0" anchor="t">
            <a:spAutoFit/>
          </a:bodyPr>
          <a:p>
            <a:pPr latinLnBrk="1">
              <a:lnSpc>
                <a:spcPct val="113000"/>
              </a:lnSpc>
            </a:pPr>
            <a:r>
              <a:rPr lang="zh-CN" altLang="en-US" sz="2000">
                <a:sym typeface="+mn-ea"/>
              </a:rPr>
              <a:t>项目背景</a:t>
            </a:r>
            <a:endParaRPr lang="zh-CN" altLang="en-US" sz="2000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71950" y="6165215"/>
            <a:ext cx="32118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2024年IHEP机器学习组研讨会</a:t>
            </a:r>
            <a:endParaRPr lang="zh-CN" altLang="en-US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288395" y="6203315"/>
            <a:ext cx="2971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7620" y="1682115"/>
            <a:ext cx="597535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利用射线的穿透能力获取样品内部结构信息</a:t>
            </a:r>
            <a:endParaRPr lang="zh-CN" altLang="en-US"/>
          </a:p>
          <a:p>
            <a:pPr algn="l"/>
            <a:r>
              <a:rPr lang="zh-CN" altLang="en-US">
                <a:sym typeface="+mn-ea"/>
              </a:rPr>
              <a:t>通过语义分割识别</a:t>
            </a:r>
            <a:r>
              <a:rPr lang="zh-CN" altLang="en-US">
                <a:sym typeface="+mn-ea"/>
              </a:rPr>
              <a:t>电极材料颗粒、碳以及空洞</a:t>
            </a:r>
            <a:endParaRPr lang="zh-CN" altLang="en-US"/>
          </a:p>
          <a:p>
            <a:pPr algn="l"/>
            <a:r>
              <a:rPr lang="zh-CN" altLang="en-US">
                <a:sym typeface="+mn-ea"/>
              </a:rPr>
              <a:t>提取图像</a:t>
            </a:r>
            <a:r>
              <a:rPr lang="zh-CN" altLang="en-US">
                <a:sym typeface="+mn-ea"/>
              </a:rPr>
              <a:t>特征</a:t>
            </a:r>
            <a:r>
              <a:rPr lang="zh-CN" altLang="en-US">
                <a:sym typeface="+mn-ea"/>
              </a:rPr>
              <a:t>分析电池运行过程中电极材料的结构演变</a:t>
            </a:r>
            <a:endParaRPr lang="zh-CN" altLang="en-US">
              <a:sym typeface="+mn-ea"/>
            </a:endParaRPr>
          </a:p>
          <a:p>
            <a:pPr algn="l"/>
            <a:endParaRPr lang="zh-CN" altLang="en-US">
              <a:sym typeface="+mn-ea"/>
            </a:endParaRPr>
          </a:p>
          <a:p>
            <a:pPr algn="l"/>
            <a:endParaRPr lang="zh-CN" altLang="en-US">
              <a:sym typeface="+mn-ea"/>
            </a:endParaRPr>
          </a:p>
          <a:p>
            <a:pPr algn="l"/>
            <a:endParaRPr lang="zh-CN" altLang="en-US">
              <a:sym typeface="+mn-ea"/>
            </a:endParaRPr>
          </a:p>
          <a:p>
            <a:pPr algn="l"/>
            <a:r>
              <a:rPr lang="zh-CN" altLang="en-US">
                <a:solidFill>
                  <a:srgbClr val="FF0000"/>
                </a:solidFill>
                <a:sym typeface="+mn-ea"/>
              </a:rPr>
              <a:t>目标：</a:t>
            </a:r>
            <a:endParaRPr lang="zh-CN" altLang="en-US"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/>
              <a:t>精确分割电池负极材料颗粒获得三维结构</a:t>
            </a:r>
            <a:endParaRPr lang="zh-CN" alt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/>
              <a:t>通过颗粒密度、形状等特征分析电池状态及充放电机制</a:t>
            </a:r>
            <a:endParaRPr lang="zh-CN" alt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开发针对锂电池普遍适用的图像分割算法与工作流</a:t>
            </a:r>
            <a:endParaRPr lang="zh-CN" alt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/>
              <a:t>发布应用于电池领域、易上手的</a:t>
            </a:r>
            <a:r>
              <a:rPr lang="en-US" altLang="zh-CN"/>
              <a:t>CT</a:t>
            </a:r>
            <a:r>
              <a:rPr lang="zh-CN" altLang="en-US"/>
              <a:t>分割软件包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365" y="4531995"/>
            <a:ext cx="2559050" cy="16325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8415" y="4531995"/>
            <a:ext cx="1969770" cy="16332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200" y="118745"/>
            <a:ext cx="5108575" cy="42989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830" y="6203315"/>
            <a:ext cx="11622405" cy="298450"/>
          </a:xfrm>
          <a:prstGeom prst="rect">
            <a:avLst/>
          </a:prstGeom>
        </p:spPr>
      </p:pic>
      <p:pic>
        <p:nvPicPr>
          <p:cNvPr id="8" name="图片 7" descr="C:\Users\TJL\Desktop\图片1.png图片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86175" y="213360"/>
            <a:ext cx="4184015" cy="33127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470" y="47625"/>
            <a:ext cx="3816350" cy="36442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270" y="3701415"/>
            <a:ext cx="8210550" cy="243205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3797300" y="4775200"/>
            <a:ext cx="381000" cy="381000"/>
          </a:xfrm>
          <a:prstGeom prst="ellipse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611620" y="4775200"/>
            <a:ext cx="381000" cy="381000"/>
          </a:xfrm>
          <a:prstGeom prst="ellipse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9493885" y="4775200"/>
            <a:ext cx="381000" cy="381000"/>
          </a:xfrm>
          <a:prstGeom prst="ellipse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107815" y="4142105"/>
            <a:ext cx="381000" cy="381000"/>
          </a:xfrm>
          <a:prstGeom prst="ellipse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930390" y="4142105"/>
            <a:ext cx="381000" cy="381000"/>
          </a:xfrm>
          <a:prstGeom prst="ellipse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874885" y="4142105"/>
            <a:ext cx="381000" cy="381000"/>
          </a:xfrm>
          <a:prstGeom prst="ellipse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6670" y="1181100"/>
            <a:ext cx="3611880" cy="203009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调节对比度后设定阈值分割前景</a:t>
            </a:r>
            <a:endParaRPr lang="zh-CN" altLang="en-US"/>
          </a:p>
          <a:p>
            <a:r>
              <a:rPr lang="zh-CN" altLang="en-US"/>
              <a:t>通过分水岭算法提取</a:t>
            </a:r>
            <a:r>
              <a:rPr lang="zh-CN" altLang="en-US"/>
              <a:t>电极材料</a:t>
            </a:r>
            <a:r>
              <a:rPr lang="zh-CN" altLang="en-US"/>
              <a:t>颗粒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缺点：</a:t>
            </a:r>
            <a:endParaRPr lang="zh-CN" altLang="en-US"/>
          </a:p>
          <a:p>
            <a:pPr marL="342900" indent="-342900">
              <a:buSzPct val="60000"/>
              <a:buFont typeface="Wingdings" panose="05000000000000000000" charset="0"/>
              <a:buChar char="l"/>
            </a:pPr>
            <a:r>
              <a:rPr lang="zh-CN" altLang="en-US"/>
              <a:t>需要手动调节参数</a:t>
            </a:r>
            <a:endParaRPr lang="zh-CN" altLang="en-US"/>
          </a:p>
          <a:p>
            <a:pPr marL="342900" indent="-342900">
              <a:buSzPct val="60000"/>
              <a:buFont typeface="Wingdings" panose="05000000000000000000" charset="0"/>
              <a:buChar char="l"/>
            </a:pPr>
            <a:r>
              <a:rPr lang="zh-CN" altLang="en-US"/>
              <a:t>分割结果较为粗糙</a:t>
            </a:r>
            <a:endParaRPr lang="zh-CN" altLang="en-US"/>
          </a:p>
          <a:p>
            <a:pPr marL="342900" indent="-342900">
              <a:buSzPct val="60000"/>
              <a:buFont typeface="Wingdings" panose="05000000000000000000" charset="0"/>
              <a:buChar char="l"/>
            </a:pPr>
            <a:r>
              <a:rPr lang="zh-CN" altLang="en-US"/>
              <a:t>不能充分利用结构信息</a:t>
            </a:r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465" y="3415665"/>
            <a:ext cx="1264920" cy="2717800"/>
          </a:xfrm>
          <a:prstGeom prst="rect">
            <a:avLst/>
          </a:prstGeom>
        </p:spPr>
      </p:pic>
      <p:sp>
        <p:nvSpPr>
          <p:cNvPr id="50" name="Freeform 1"/>
          <p:cNvSpPr/>
          <p:nvPr/>
        </p:nvSpPr>
        <p:spPr>
          <a:xfrm rot="16200000">
            <a:off x="431800" y="336410"/>
            <a:ext cx="273014" cy="273014"/>
          </a:xfrm>
          <a:custGeom>
            <a:avLst/>
            <a:gdLst/>
            <a:ahLst/>
            <a:cxnLst/>
            <a:rect l="l" t="t" r="r" b="b"/>
            <a:pathLst>
              <a:path w="273014" h="273014">
                <a:moveTo>
                  <a:pt x="136507" y="136508"/>
                </a:moveTo>
                <a:lnTo>
                  <a:pt x="136507" y="0"/>
                </a:lnTo>
                <a:cubicBezTo>
                  <a:pt x="61116" y="0"/>
                  <a:pt x="0" y="61117"/>
                  <a:pt x="0" y="136508"/>
                </a:cubicBezTo>
                <a:cubicBezTo>
                  <a:pt x="0" y="211898"/>
                  <a:pt x="61116" y="273015"/>
                  <a:pt x="136507" y="273015"/>
                </a:cubicBezTo>
                <a:cubicBezTo>
                  <a:pt x="211898" y="273015"/>
                  <a:pt x="273014" y="211898"/>
                  <a:pt x="273014" y="136508"/>
                </a:cubicBezTo>
                <a:close/>
              </a:path>
            </a:pathLst>
          </a:custGeom>
          <a:solidFill>
            <a:srgbClr val="BDBDBD">
              <a:alpha val="40000"/>
            </a:srgbClr>
          </a:solidFill>
        </p:spPr>
        <p:txBody>
          <a:bodyPr lIns="127000" rIns="127000" rtlCol="0" anchor="ctr"/>
          <a:p>
            <a:pPr algn="l"/>
            <a:endParaRPr lang="en-US" sz="1100"/>
          </a:p>
        </p:txBody>
      </p:sp>
      <p:sp>
        <p:nvSpPr>
          <p:cNvPr id="51" name="TextBox 2"/>
          <p:cNvSpPr txBox="1"/>
          <p:nvPr/>
        </p:nvSpPr>
        <p:spPr>
          <a:xfrm>
            <a:off x="840105" y="250825"/>
            <a:ext cx="2661920" cy="372745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31750" tIns="12700" rIns="0" bIns="12700" rtlCol="0" anchor="t">
            <a:spAutoFit/>
          </a:bodyPr>
          <a:p>
            <a:pPr latinLnBrk="1">
              <a:lnSpc>
                <a:spcPct val="113000"/>
              </a:lnSpc>
            </a:pPr>
            <a:r>
              <a:rPr lang="zh-CN" altLang="en-US" sz="2000">
                <a:sym typeface="+mn-ea"/>
              </a:rPr>
              <a:t>数据集标注</a:t>
            </a:r>
            <a:endParaRPr lang="zh-CN" altLang="en-US" sz="2000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71950" y="6165215"/>
            <a:ext cx="32118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2024年IHEP机器学习组研讨会</a:t>
            </a:r>
            <a:endParaRPr lang="zh-CN" altLang="en-US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288395" y="6203315"/>
            <a:ext cx="2971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endParaRPr lang="en-US" altLang="zh-CN"/>
          </a:p>
        </p:txBody>
      </p:sp>
      <p:sp>
        <p:nvSpPr>
          <p:cNvPr id="16" name="弧形 15"/>
          <p:cNvSpPr/>
          <p:nvPr/>
        </p:nvSpPr>
        <p:spPr>
          <a:xfrm rot="16800000">
            <a:off x="7494905" y="844550"/>
            <a:ext cx="838200" cy="1569085"/>
          </a:xfrm>
          <a:prstGeom prst="arc">
            <a:avLst/>
          </a:prstGeom>
          <a:ln w="28575">
            <a:solidFill>
              <a:srgbClr val="5358FE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7090" y="19050"/>
            <a:ext cx="2025015" cy="3063240"/>
          </a:xfrm>
          <a:prstGeom prst="rect">
            <a:avLst/>
          </a:prstGeom>
        </p:spPr>
      </p:pic>
      <p:pic>
        <p:nvPicPr>
          <p:cNvPr id="9" name="图片 8" descr="UNet.drawi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720" y="20320"/>
            <a:ext cx="5125085" cy="3061970"/>
          </a:xfrm>
          <a:prstGeom prst="rect">
            <a:avLst/>
          </a:prstGeom>
        </p:spPr>
      </p:pic>
      <p:sp>
        <p:nvSpPr>
          <p:cNvPr id="3" name="右箭头 2"/>
          <p:cNvSpPr/>
          <p:nvPr/>
        </p:nvSpPr>
        <p:spPr>
          <a:xfrm>
            <a:off x="5534025" y="1234440"/>
            <a:ext cx="245110" cy="386715"/>
          </a:xfrm>
          <a:prstGeom prst="rightArrow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710" y="3134360"/>
            <a:ext cx="7235825" cy="305435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4525645" y="5728335"/>
            <a:ext cx="381000" cy="381000"/>
          </a:xfrm>
          <a:prstGeom prst="ellipse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975985" y="5728335"/>
            <a:ext cx="381000" cy="381000"/>
          </a:xfrm>
          <a:prstGeom prst="ellipse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435215" y="5728335"/>
            <a:ext cx="381000" cy="381000"/>
          </a:xfrm>
          <a:prstGeom prst="ellipse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885555" y="5728335"/>
            <a:ext cx="381000" cy="381000"/>
          </a:xfrm>
          <a:prstGeom prst="ellipse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0335895" y="5728335"/>
            <a:ext cx="381000" cy="381000"/>
          </a:xfrm>
          <a:prstGeom prst="ellipse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3980180" y="4110990"/>
            <a:ext cx="381000" cy="381000"/>
          </a:xfrm>
          <a:prstGeom prst="ellipse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5430520" y="4110990"/>
            <a:ext cx="381000" cy="381000"/>
          </a:xfrm>
          <a:prstGeom prst="ellipse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6889750" y="4110990"/>
            <a:ext cx="381000" cy="381000"/>
          </a:xfrm>
          <a:prstGeom prst="ellipse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8340090" y="4110990"/>
            <a:ext cx="381000" cy="381000"/>
          </a:xfrm>
          <a:prstGeom prst="ellipse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790430" y="4110990"/>
            <a:ext cx="381000" cy="381000"/>
          </a:xfrm>
          <a:prstGeom prst="ellipse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46355" y="2975610"/>
            <a:ext cx="30137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卷积神经网络进行自动分割</a:t>
            </a:r>
            <a:endParaRPr lang="zh-CN" altLang="en-US"/>
          </a:p>
          <a:p>
            <a:r>
              <a:rPr lang="zh-CN" altLang="en-US"/>
              <a:t>由于</a:t>
            </a:r>
            <a:r>
              <a:rPr lang="zh-CN" altLang="en-US">
                <a:solidFill>
                  <a:srgbClr val="FF0000"/>
                </a:solidFill>
              </a:rPr>
              <a:t>数据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标注</a:t>
            </a:r>
            <a:r>
              <a:rPr lang="zh-CN" altLang="en-US">
                <a:solidFill>
                  <a:srgbClr val="FF0000"/>
                </a:solidFill>
              </a:rPr>
              <a:t>质量较差</a:t>
            </a:r>
            <a:endParaRPr lang="zh-CN" altLang="en-US"/>
          </a:p>
          <a:p>
            <a:r>
              <a:rPr lang="zh-CN" altLang="en-US"/>
              <a:t>网络</a:t>
            </a:r>
            <a:r>
              <a:rPr lang="zh-CN" altLang="en-US"/>
              <a:t>分割效果有待提升</a:t>
            </a:r>
            <a:endParaRPr lang="zh-CN" altLang="en-US"/>
          </a:p>
        </p:txBody>
      </p:sp>
      <p:sp>
        <p:nvSpPr>
          <p:cNvPr id="50" name="Freeform 1"/>
          <p:cNvSpPr/>
          <p:nvPr/>
        </p:nvSpPr>
        <p:spPr>
          <a:xfrm rot="16200000">
            <a:off x="431800" y="336410"/>
            <a:ext cx="273014" cy="273014"/>
          </a:xfrm>
          <a:custGeom>
            <a:avLst/>
            <a:gdLst/>
            <a:ahLst/>
            <a:cxnLst/>
            <a:rect l="l" t="t" r="r" b="b"/>
            <a:pathLst>
              <a:path w="273014" h="273014">
                <a:moveTo>
                  <a:pt x="136507" y="136508"/>
                </a:moveTo>
                <a:lnTo>
                  <a:pt x="136507" y="0"/>
                </a:lnTo>
                <a:cubicBezTo>
                  <a:pt x="61116" y="0"/>
                  <a:pt x="0" y="61117"/>
                  <a:pt x="0" y="136508"/>
                </a:cubicBezTo>
                <a:cubicBezTo>
                  <a:pt x="0" y="211898"/>
                  <a:pt x="61116" y="273015"/>
                  <a:pt x="136507" y="273015"/>
                </a:cubicBezTo>
                <a:cubicBezTo>
                  <a:pt x="211898" y="273015"/>
                  <a:pt x="273014" y="211898"/>
                  <a:pt x="273014" y="136508"/>
                </a:cubicBezTo>
                <a:close/>
              </a:path>
            </a:pathLst>
          </a:custGeom>
          <a:solidFill>
            <a:srgbClr val="BDBDBD">
              <a:alpha val="40000"/>
            </a:srgbClr>
          </a:solidFill>
        </p:spPr>
        <p:txBody>
          <a:bodyPr lIns="127000" rIns="127000" rtlCol="0" anchor="ctr"/>
          <a:p>
            <a:pPr algn="l"/>
            <a:endParaRPr lang="en-US" sz="1100"/>
          </a:p>
        </p:txBody>
      </p:sp>
      <p:sp>
        <p:nvSpPr>
          <p:cNvPr id="51" name="TextBox 2"/>
          <p:cNvSpPr txBox="1"/>
          <p:nvPr/>
        </p:nvSpPr>
        <p:spPr>
          <a:xfrm>
            <a:off x="840105" y="250825"/>
            <a:ext cx="2661920" cy="372745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31750" tIns="12700" rIns="0" bIns="12700" rtlCol="0" anchor="t">
            <a:spAutoFit/>
          </a:bodyPr>
          <a:p>
            <a:pPr latinLnBrk="1">
              <a:lnSpc>
                <a:spcPct val="113000"/>
              </a:lnSpc>
            </a:pPr>
            <a:r>
              <a:rPr lang="zh-CN" altLang="en-US" sz="2000">
                <a:sym typeface="+mn-ea"/>
              </a:rPr>
              <a:t>图像分割</a:t>
            </a:r>
            <a:endParaRPr lang="zh-CN" altLang="en-US" sz="2000"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830" y="6203315"/>
            <a:ext cx="11622405" cy="2984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171950" y="6165215"/>
            <a:ext cx="32118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2024年IHEP机器学习组研讨会</a:t>
            </a:r>
            <a:endParaRPr lang="zh-CN" altLang="en-US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288395" y="6203315"/>
            <a:ext cx="2971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endParaRPr lang="en-US" altLang="zh-C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10280" y="374015"/>
            <a:ext cx="7964170" cy="250634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800725" y="1405255"/>
            <a:ext cx="304800" cy="2330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472170" y="1405255"/>
            <a:ext cx="304800" cy="2330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1169650" y="1405255"/>
            <a:ext cx="304800" cy="2330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175760" y="31115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/>
              <a:t>输入图像</a:t>
            </a:r>
            <a:endParaRPr lang="zh-CN" altLang="en-US" sz="1400"/>
          </a:p>
        </p:txBody>
      </p:sp>
      <p:sp>
        <p:nvSpPr>
          <p:cNvPr id="16" name="文本框 15"/>
          <p:cNvSpPr txBox="1"/>
          <p:nvPr/>
        </p:nvSpPr>
        <p:spPr>
          <a:xfrm>
            <a:off x="6830060" y="31115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/>
              <a:t>预测颗粒前景</a:t>
            </a:r>
            <a:endParaRPr lang="zh-CN" altLang="en-US" sz="1400"/>
          </a:p>
        </p:txBody>
      </p:sp>
      <p:sp>
        <p:nvSpPr>
          <p:cNvPr id="17" name="文本框 16"/>
          <p:cNvSpPr txBox="1"/>
          <p:nvPr/>
        </p:nvSpPr>
        <p:spPr>
          <a:xfrm>
            <a:off x="9893935" y="31115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/>
              <a:t>不确定度</a:t>
            </a:r>
            <a:endParaRPr lang="zh-CN" altLang="en-US" sz="14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150" y="2970530"/>
            <a:ext cx="6667500" cy="310515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17475" y="2513330"/>
            <a:ext cx="33928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人工</a:t>
            </a:r>
            <a:r>
              <a:rPr lang="zh-CN" altLang="en-US"/>
              <a:t>精细标注用于调整模型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引入主动学习策略</a:t>
            </a:r>
            <a:endParaRPr lang="zh-CN" altLang="en-US"/>
          </a:p>
          <a:p>
            <a:r>
              <a:rPr lang="zh-CN" altLang="en-US"/>
              <a:t>基于不确定度筛选有价值图像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减轻标注工作量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0" name="Freeform 1"/>
          <p:cNvSpPr/>
          <p:nvPr/>
        </p:nvSpPr>
        <p:spPr>
          <a:xfrm rot="16200000">
            <a:off x="431800" y="336410"/>
            <a:ext cx="273014" cy="273014"/>
          </a:xfrm>
          <a:custGeom>
            <a:avLst/>
            <a:gdLst/>
            <a:ahLst/>
            <a:cxnLst/>
            <a:rect l="l" t="t" r="r" b="b"/>
            <a:pathLst>
              <a:path w="273014" h="273014">
                <a:moveTo>
                  <a:pt x="136507" y="136508"/>
                </a:moveTo>
                <a:lnTo>
                  <a:pt x="136507" y="0"/>
                </a:lnTo>
                <a:cubicBezTo>
                  <a:pt x="61116" y="0"/>
                  <a:pt x="0" y="61117"/>
                  <a:pt x="0" y="136508"/>
                </a:cubicBezTo>
                <a:cubicBezTo>
                  <a:pt x="0" y="211898"/>
                  <a:pt x="61116" y="273015"/>
                  <a:pt x="136507" y="273015"/>
                </a:cubicBezTo>
                <a:cubicBezTo>
                  <a:pt x="211898" y="273015"/>
                  <a:pt x="273014" y="211898"/>
                  <a:pt x="273014" y="136508"/>
                </a:cubicBezTo>
                <a:close/>
              </a:path>
            </a:pathLst>
          </a:custGeom>
          <a:solidFill>
            <a:srgbClr val="BDBDBD">
              <a:alpha val="40000"/>
            </a:srgbClr>
          </a:solidFill>
        </p:spPr>
        <p:txBody>
          <a:bodyPr lIns="127000" rIns="127000" rtlCol="0" anchor="ctr"/>
          <a:p>
            <a:pPr algn="l"/>
            <a:endParaRPr lang="en-US" sz="1100"/>
          </a:p>
        </p:txBody>
      </p:sp>
      <p:sp>
        <p:nvSpPr>
          <p:cNvPr id="51" name="TextBox 2"/>
          <p:cNvSpPr txBox="1"/>
          <p:nvPr/>
        </p:nvSpPr>
        <p:spPr>
          <a:xfrm>
            <a:off x="840105" y="250825"/>
            <a:ext cx="2661920" cy="372745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31750" tIns="12700" rIns="0" bIns="12700" rtlCol="0" anchor="t">
            <a:spAutoFit/>
          </a:bodyPr>
          <a:p>
            <a:pPr latinLnBrk="1">
              <a:lnSpc>
                <a:spcPct val="113000"/>
              </a:lnSpc>
            </a:pPr>
            <a:r>
              <a:rPr lang="zh-CN" altLang="en-US" sz="2000">
                <a:sym typeface="+mn-ea"/>
              </a:rPr>
              <a:t>主动学习</a:t>
            </a:r>
            <a:r>
              <a:rPr lang="zh-CN" altLang="en-US" sz="2000">
                <a:sym typeface="+mn-ea"/>
              </a:rPr>
              <a:t>优化</a:t>
            </a:r>
            <a:endParaRPr lang="zh-CN" altLang="en-US" sz="2000"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830" y="6203315"/>
            <a:ext cx="11622405" cy="2984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71950" y="6165215"/>
            <a:ext cx="32118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2024年IHEP机器学习组研讨会</a:t>
            </a:r>
            <a:endParaRPr lang="zh-CN" altLang="en-US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288395" y="6203315"/>
            <a:ext cx="2971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endParaRPr lang="en-US" altLang="zh-C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WPS 演示</Application>
  <PresentationFormat>On-screen Show (4:3)</PresentationFormat>
  <Paragraphs>68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微软雅黑 Light</vt:lpstr>
      <vt:lpstr>Wingdings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TJL</cp:lastModifiedBy>
  <cp:revision>441</cp:revision>
  <dcterms:created xsi:type="dcterms:W3CDTF">2006-08-16T00:00:00Z</dcterms:created>
  <dcterms:modified xsi:type="dcterms:W3CDTF">2024-10-16T06:01:04Z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2052-11.3.0.8513</vt:lpwstr>
  </property>
  <property fmtid="{D5CDD505-2E9C-101B-9397-08002B2CF9AE}" pid="3" name="ICV">
    <vt:lpwstr>B169EE58E8DD44468805F1F8F64BFBC9_12</vt:lpwstr>
  </property>
</Properties>
</file>