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1"/>
  </p:sldMasterIdLst>
  <p:notesMasterIdLst>
    <p:notesMasterId r:id="rId14"/>
  </p:notesMasterIdLst>
  <p:sldIdLst>
    <p:sldId id="904" r:id="rId2"/>
    <p:sldId id="905" r:id="rId3"/>
    <p:sldId id="910" r:id="rId4"/>
    <p:sldId id="581" r:id="rId5"/>
    <p:sldId id="585" r:id="rId6"/>
    <p:sldId id="911" r:id="rId7"/>
    <p:sldId id="912" r:id="rId8"/>
    <p:sldId id="274" r:id="rId9"/>
    <p:sldId id="908" r:id="rId10"/>
    <p:sldId id="906" r:id="rId11"/>
    <p:sldId id="559" r:id="rId12"/>
    <p:sldId id="561" r:id="rId13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10473C5-CA61-4343-8C74-F0671E24F006}">
          <p14:sldIdLst>
            <p14:sldId id="904"/>
            <p14:sldId id="905"/>
            <p14:sldId id="910"/>
            <p14:sldId id="581"/>
            <p14:sldId id="585"/>
            <p14:sldId id="911"/>
            <p14:sldId id="912"/>
            <p14:sldId id="274"/>
            <p14:sldId id="908"/>
            <p14:sldId id="906"/>
            <p14:sldId id="559"/>
            <p14:sldId id="5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Bin" initials="W" lastIdx="2" clrIdx="0">
    <p:extLst>
      <p:ext uri="{19B8F6BF-5375-455C-9EA6-DF929625EA0E}">
        <p15:presenceInfo xmlns:p15="http://schemas.microsoft.com/office/powerpoint/2012/main" userId="a414a17c61297c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AD2"/>
    <a:srgbClr val="90BB23"/>
    <a:srgbClr val="FFC000"/>
    <a:srgbClr val="DDE1E4"/>
    <a:srgbClr val="050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843" autoAdjust="0"/>
  </p:normalViewPr>
  <p:slideViewPr>
    <p:cSldViewPr snapToGrid="0">
      <p:cViewPr varScale="1">
        <p:scale>
          <a:sx n="102" d="100"/>
          <a:sy n="102" d="100"/>
        </p:scale>
        <p:origin x="5910" y="78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7T10:48:55.255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DD7C3-DBCA-4537-95CF-5FDB8BED731D}" type="doc">
      <dgm:prSet loTypeId="urn:microsoft.com/office/officeart/2005/8/layout/equation1" loCatId="process" qsTypeId="urn:microsoft.com/office/officeart/2005/8/quickstyle/3d4" qsCatId="3D" csTypeId="urn:microsoft.com/office/officeart/2005/8/colors/colorful5" csCatId="colorful" phldr="1"/>
      <dgm:spPr/>
    </dgm:pt>
    <dgm:pt modelId="{900354FA-6278-4DAA-B664-4AF3C837CAD5}">
      <dgm:prSet phldrT="[文本]" custT="1"/>
      <dgm:spPr/>
      <dgm:t>
        <a:bodyPr/>
        <a:lstStyle/>
        <a:p>
          <a:r>
            <a: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rPr>
            <a:t>关键聚焦元件</a:t>
          </a:r>
        </a:p>
      </dgm:t>
    </dgm:pt>
    <dgm:pt modelId="{01EA6006-EF58-4972-BA99-11549FFA2046}" type="parTrans" cxnId="{4B8CFB61-1BC8-4B08-B6BA-DC6EB82542C4}">
      <dgm:prSet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89B63B97-58D9-4C09-B090-6164043738D1}" type="sibTrans" cxnId="{4B8CFB61-1BC8-4B08-B6BA-DC6EB82542C4}">
      <dgm:prSet custT="1"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7E409E67-8BAE-440B-A78A-807833119EF6}">
      <dgm:prSet phldrT="[文本]" custT="1"/>
      <dgm:spPr/>
      <dgm:t>
        <a:bodyPr/>
        <a:lstStyle/>
        <a:p>
          <a:r>
            <a: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rPr>
            <a:t>关键成像方法</a:t>
          </a:r>
        </a:p>
      </dgm:t>
    </dgm:pt>
    <dgm:pt modelId="{CACD4407-3213-43DF-B296-B950D84892C6}" type="parTrans" cxnId="{70A6451F-727F-4FE0-8B34-1CF2D44D7E26}">
      <dgm:prSet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A058ED96-D2A7-4F7D-9303-D57CFF3FDD3F}" type="sibTrans" cxnId="{70A6451F-727F-4FE0-8B34-1CF2D44D7E26}">
      <dgm:prSet custT="1"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2F7008D2-FB6D-4404-A8AD-B8D9DC6B95D7}">
      <dgm:prSet phldrT="[文本]" custT="1"/>
      <dgm:spPr/>
      <dgm:t>
        <a:bodyPr/>
        <a:lstStyle/>
        <a:p>
          <a:r>
            <a:rPr lang="en-US" altLang="zh-CN" sz="2000" b="1" dirty="0">
              <a:latin typeface="+mj-lt"/>
              <a:ea typeface="宋体" panose="02010600030101010101" pitchFamily="2" charset="-122"/>
            </a:rPr>
            <a:t>10nm</a:t>
          </a:r>
          <a:r>
            <a: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rPr>
            <a:t>空间分辨</a:t>
          </a:r>
        </a:p>
      </dgm:t>
    </dgm:pt>
    <dgm:pt modelId="{A5E225BD-8DDD-41EC-9BD0-5179E59DA4FE}" type="parTrans" cxnId="{48530CD7-1488-4163-A1B8-51C48C649E8E}">
      <dgm:prSet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FBEA1948-2A81-4B08-8E59-04C4F69F13AC}" type="sibTrans" cxnId="{48530CD7-1488-4163-A1B8-51C48C649E8E}">
      <dgm:prSet/>
      <dgm:spPr/>
      <dgm:t>
        <a:bodyPr/>
        <a:lstStyle/>
        <a:p>
          <a:endParaRPr lang="zh-CN" altLang="en-US" sz="2000" b="1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0D5BD6CB-2C03-452A-BAA2-192AD0367FA5}" type="pres">
      <dgm:prSet presAssocID="{C76DD7C3-DBCA-4537-95CF-5FDB8BED731D}" presName="linearFlow" presStyleCnt="0">
        <dgm:presLayoutVars>
          <dgm:dir/>
          <dgm:resizeHandles val="exact"/>
        </dgm:presLayoutVars>
      </dgm:prSet>
      <dgm:spPr/>
    </dgm:pt>
    <dgm:pt modelId="{EF150FD3-BCF7-47B3-BD86-0F808512AC50}" type="pres">
      <dgm:prSet presAssocID="{900354FA-6278-4DAA-B664-4AF3C837CAD5}" presName="node" presStyleLbl="node1" presStyleIdx="0" presStyleCnt="3">
        <dgm:presLayoutVars>
          <dgm:bulletEnabled val="1"/>
        </dgm:presLayoutVars>
      </dgm:prSet>
      <dgm:spPr/>
    </dgm:pt>
    <dgm:pt modelId="{446ED46B-9D78-4ED4-BEE6-48910AA5DF63}" type="pres">
      <dgm:prSet presAssocID="{89B63B97-58D9-4C09-B090-6164043738D1}" presName="spacerL" presStyleCnt="0"/>
      <dgm:spPr/>
    </dgm:pt>
    <dgm:pt modelId="{63393E32-F4A0-4949-9436-90F4D3091C8D}" type="pres">
      <dgm:prSet presAssocID="{89B63B97-58D9-4C09-B090-6164043738D1}" presName="sibTrans" presStyleLbl="sibTrans2D1" presStyleIdx="0" presStyleCnt="2"/>
      <dgm:spPr/>
    </dgm:pt>
    <dgm:pt modelId="{395400DE-724E-4830-BC79-BE97917D6C63}" type="pres">
      <dgm:prSet presAssocID="{89B63B97-58D9-4C09-B090-6164043738D1}" presName="spacerR" presStyleCnt="0"/>
      <dgm:spPr/>
    </dgm:pt>
    <dgm:pt modelId="{A6638170-08B8-4DAD-BA56-A41D9E4E9988}" type="pres">
      <dgm:prSet presAssocID="{7E409E67-8BAE-440B-A78A-807833119EF6}" presName="node" presStyleLbl="node1" presStyleIdx="1" presStyleCnt="3">
        <dgm:presLayoutVars>
          <dgm:bulletEnabled val="1"/>
        </dgm:presLayoutVars>
      </dgm:prSet>
      <dgm:spPr/>
    </dgm:pt>
    <dgm:pt modelId="{9B24B975-056D-4773-97B1-E197B01F4EF9}" type="pres">
      <dgm:prSet presAssocID="{A058ED96-D2A7-4F7D-9303-D57CFF3FDD3F}" presName="spacerL" presStyleCnt="0"/>
      <dgm:spPr/>
    </dgm:pt>
    <dgm:pt modelId="{3B6F3C04-4F86-4BEE-8ED5-EA77A6CE8CFD}" type="pres">
      <dgm:prSet presAssocID="{A058ED96-D2A7-4F7D-9303-D57CFF3FDD3F}" presName="sibTrans" presStyleLbl="sibTrans2D1" presStyleIdx="1" presStyleCnt="2"/>
      <dgm:spPr/>
    </dgm:pt>
    <dgm:pt modelId="{361E3F6B-E298-496E-B3BF-8113D6297373}" type="pres">
      <dgm:prSet presAssocID="{A058ED96-D2A7-4F7D-9303-D57CFF3FDD3F}" presName="spacerR" presStyleCnt="0"/>
      <dgm:spPr/>
    </dgm:pt>
    <dgm:pt modelId="{9CCD45DD-5EDD-4CED-948F-9CA83423238C}" type="pres">
      <dgm:prSet presAssocID="{2F7008D2-FB6D-4404-A8AD-B8D9DC6B95D7}" presName="node" presStyleLbl="node1" presStyleIdx="2" presStyleCnt="3">
        <dgm:presLayoutVars>
          <dgm:bulletEnabled val="1"/>
        </dgm:presLayoutVars>
      </dgm:prSet>
      <dgm:spPr/>
    </dgm:pt>
  </dgm:ptLst>
  <dgm:cxnLst>
    <dgm:cxn modelId="{70A6451F-727F-4FE0-8B34-1CF2D44D7E26}" srcId="{C76DD7C3-DBCA-4537-95CF-5FDB8BED731D}" destId="{7E409E67-8BAE-440B-A78A-807833119EF6}" srcOrd="1" destOrd="0" parTransId="{CACD4407-3213-43DF-B296-B950D84892C6}" sibTransId="{A058ED96-D2A7-4F7D-9303-D57CFF3FDD3F}"/>
    <dgm:cxn modelId="{B0BF8F36-594C-4C28-9533-87F7326EA08D}" type="presOf" srcId="{900354FA-6278-4DAA-B664-4AF3C837CAD5}" destId="{EF150FD3-BCF7-47B3-BD86-0F808512AC50}" srcOrd="0" destOrd="0" presId="urn:microsoft.com/office/officeart/2005/8/layout/equation1"/>
    <dgm:cxn modelId="{4B8CFB61-1BC8-4B08-B6BA-DC6EB82542C4}" srcId="{C76DD7C3-DBCA-4537-95CF-5FDB8BED731D}" destId="{900354FA-6278-4DAA-B664-4AF3C837CAD5}" srcOrd="0" destOrd="0" parTransId="{01EA6006-EF58-4972-BA99-11549FFA2046}" sibTransId="{89B63B97-58D9-4C09-B090-6164043738D1}"/>
    <dgm:cxn modelId="{A007536E-D9C0-449F-866B-3003CBDBED41}" type="presOf" srcId="{2F7008D2-FB6D-4404-A8AD-B8D9DC6B95D7}" destId="{9CCD45DD-5EDD-4CED-948F-9CA83423238C}" srcOrd="0" destOrd="0" presId="urn:microsoft.com/office/officeart/2005/8/layout/equation1"/>
    <dgm:cxn modelId="{D93FC684-57A0-4A9D-A177-AD2103B8CB04}" type="presOf" srcId="{89B63B97-58D9-4C09-B090-6164043738D1}" destId="{63393E32-F4A0-4949-9436-90F4D3091C8D}" srcOrd="0" destOrd="0" presId="urn:microsoft.com/office/officeart/2005/8/layout/equation1"/>
    <dgm:cxn modelId="{0C078294-1DA8-43AF-B8D3-569A83C4F684}" type="presOf" srcId="{7E409E67-8BAE-440B-A78A-807833119EF6}" destId="{A6638170-08B8-4DAD-BA56-A41D9E4E9988}" srcOrd="0" destOrd="0" presId="urn:microsoft.com/office/officeart/2005/8/layout/equation1"/>
    <dgm:cxn modelId="{FF9A27BB-647F-4EC5-9421-942BF4BCDF07}" type="presOf" srcId="{C76DD7C3-DBCA-4537-95CF-5FDB8BED731D}" destId="{0D5BD6CB-2C03-452A-BAA2-192AD0367FA5}" srcOrd="0" destOrd="0" presId="urn:microsoft.com/office/officeart/2005/8/layout/equation1"/>
    <dgm:cxn modelId="{8DB9EEBB-F19C-4EA9-9442-D977E731629E}" type="presOf" srcId="{A058ED96-D2A7-4F7D-9303-D57CFF3FDD3F}" destId="{3B6F3C04-4F86-4BEE-8ED5-EA77A6CE8CFD}" srcOrd="0" destOrd="0" presId="urn:microsoft.com/office/officeart/2005/8/layout/equation1"/>
    <dgm:cxn modelId="{48530CD7-1488-4163-A1B8-51C48C649E8E}" srcId="{C76DD7C3-DBCA-4537-95CF-5FDB8BED731D}" destId="{2F7008D2-FB6D-4404-A8AD-B8D9DC6B95D7}" srcOrd="2" destOrd="0" parTransId="{A5E225BD-8DDD-41EC-9BD0-5179E59DA4FE}" sibTransId="{FBEA1948-2A81-4B08-8E59-04C4F69F13AC}"/>
    <dgm:cxn modelId="{1F18D3CE-0667-427C-AAFF-7FA674CBDA53}" type="presParOf" srcId="{0D5BD6CB-2C03-452A-BAA2-192AD0367FA5}" destId="{EF150FD3-BCF7-47B3-BD86-0F808512AC50}" srcOrd="0" destOrd="0" presId="urn:microsoft.com/office/officeart/2005/8/layout/equation1"/>
    <dgm:cxn modelId="{70344815-017E-47E0-AADE-C6435FC67C4C}" type="presParOf" srcId="{0D5BD6CB-2C03-452A-BAA2-192AD0367FA5}" destId="{446ED46B-9D78-4ED4-BEE6-48910AA5DF63}" srcOrd="1" destOrd="0" presId="urn:microsoft.com/office/officeart/2005/8/layout/equation1"/>
    <dgm:cxn modelId="{277C5DE2-0FC9-4222-BF2D-346B11AA3C83}" type="presParOf" srcId="{0D5BD6CB-2C03-452A-BAA2-192AD0367FA5}" destId="{63393E32-F4A0-4949-9436-90F4D3091C8D}" srcOrd="2" destOrd="0" presId="urn:microsoft.com/office/officeart/2005/8/layout/equation1"/>
    <dgm:cxn modelId="{663E15E7-9422-46B6-96B4-67576651D056}" type="presParOf" srcId="{0D5BD6CB-2C03-452A-BAA2-192AD0367FA5}" destId="{395400DE-724E-4830-BC79-BE97917D6C63}" srcOrd="3" destOrd="0" presId="urn:microsoft.com/office/officeart/2005/8/layout/equation1"/>
    <dgm:cxn modelId="{CEB9C88F-4EFC-4516-A376-4788C17CEE14}" type="presParOf" srcId="{0D5BD6CB-2C03-452A-BAA2-192AD0367FA5}" destId="{A6638170-08B8-4DAD-BA56-A41D9E4E9988}" srcOrd="4" destOrd="0" presId="urn:microsoft.com/office/officeart/2005/8/layout/equation1"/>
    <dgm:cxn modelId="{2C483591-D55F-4477-9B3D-C9F11ED1A9B8}" type="presParOf" srcId="{0D5BD6CB-2C03-452A-BAA2-192AD0367FA5}" destId="{9B24B975-056D-4773-97B1-E197B01F4EF9}" srcOrd="5" destOrd="0" presId="urn:microsoft.com/office/officeart/2005/8/layout/equation1"/>
    <dgm:cxn modelId="{BBACC00D-151C-4DD7-9B10-DCB3BE55EBC6}" type="presParOf" srcId="{0D5BD6CB-2C03-452A-BAA2-192AD0367FA5}" destId="{3B6F3C04-4F86-4BEE-8ED5-EA77A6CE8CFD}" srcOrd="6" destOrd="0" presId="urn:microsoft.com/office/officeart/2005/8/layout/equation1"/>
    <dgm:cxn modelId="{2F810CA7-9A7A-4AE8-A356-2C91F63EC375}" type="presParOf" srcId="{0D5BD6CB-2C03-452A-BAA2-192AD0367FA5}" destId="{361E3F6B-E298-496E-B3BF-8113D6297373}" srcOrd="7" destOrd="0" presId="urn:microsoft.com/office/officeart/2005/8/layout/equation1"/>
    <dgm:cxn modelId="{315E67E5-C3C9-441E-97F4-3EBD0C41B931}" type="presParOf" srcId="{0D5BD6CB-2C03-452A-BAA2-192AD0367FA5}" destId="{9CCD45DD-5EDD-4CED-948F-9CA83423238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335D4F-6374-484F-8BA7-6D6178BB56A2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541089F7-8358-4576-B2CF-8738BF86F1D8}">
      <dgm:prSet phldrT="[文本]"/>
      <dgm:spPr/>
      <dgm:t>
        <a:bodyPr/>
        <a:lstStyle/>
        <a:p>
          <a:r>
            <a:rPr lang="zh-CN" altLang="en-US" dirty="0"/>
            <a:t>实验方法</a:t>
          </a:r>
        </a:p>
      </dgm:t>
    </dgm:pt>
    <dgm:pt modelId="{F8153C4F-CBC0-412F-B3A1-F209D3A0133F}" type="parTrans" cxnId="{797CE405-EA50-4EB5-88B4-9E30A3DF3F7D}">
      <dgm:prSet/>
      <dgm:spPr/>
      <dgm:t>
        <a:bodyPr/>
        <a:lstStyle/>
        <a:p>
          <a:endParaRPr lang="zh-CN" altLang="en-US"/>
        </a:p>
      </dgm:t>
    </dgm:pt>
    <dgm:pt modelId="{47B465FE-1550-48A3-9ABB-32114EFF2E06}" type="sibTrans" cxnId="{797CE405-EA50-4EB5-88B4-9E30A3DF3F7D}">
      <dgm:prSet/>
      <dgm:spPr/>
      <dgm:t>
        <a:bodyPr/>
        <a:lstStyle/>
        <a:p>
          <a:endParaRPr lang="zh-CN" altLang="en-US"/>
        </a:p>
      </dgm:t>
    </dgm:pt>
    <dgm:pt modelId="{6B2002FF-7BAE-4479-9211-3211C51F925F}">
      <dgm:prSet phldrT="[文本]"/>
      <dgm:spPr/>
      <dgm:t>
        <a:bodyPr/>
        <a:lstStyle/>
        <a:p>
          <a:r>
            <a:rPr lang="zh-CN" altLang="en-US" dirty="0"/>
            <a:t>实验数据解析</a:t>
          </a:r>
        </a:p>
      </dgm:t>
    </dgm:pt>
    <dgm:pt modelId="{1AB6A1F4-1ABE-434D-987B-8E453307058C}" type="parTrans" cxnId="{A052B1AE-60AA-4E45-B726-417E672F84DF}">
      <dgm:prSet/>
      <dgm:spPr/>
      <dgm:t>
        <a:bodyPr/>
        <a:lstStyle/>
        <a:p>
          <a:endParaRPr lang="zh-CN" altLang="en-US"/>
        </a:p>
      </dgm:t>
    </dgm:pt>
    <dgm:pt modelId="{1AB386DE-EBCD-4A2B-8424-00480FC1612D}" type="sibTrans" cxnId="{A052B1AE-60AA-4E45-B726-417E672F84DF}">
      <dgm:prSet/>
      <dgm:spPr/>
      <dgm:t>
        <a:bodyPr/>
        <a:lstStyle/>
        <a:p>
          <a:endParaRPr lang="zh-CN" altLang="en-US"/>
        </a:p>
      </dgm:t>
    </dgm:pt>
    <dgm:pt modelId="{E0B9A4E7-1844-4C8C-90C0-49A936FE63AD}">
      <dgm:prSet phldrT="[文本]"/>
      <dgm:spPr/>
      <dgm:t>
        <a:bodyPr/>
        <a:lstStyle/>
        <a:p>
          <a:r>
            <a:rPr lang="zh-CN" altLang="en-US" dirty="0"/>
            <a:t>实验结果分析</a:t>
          </a:r>
        </a:p>
      </dgm:t>
    </dgm:pt>
    <dgm:pt modelId="{F88B164F-0AC8-4005-B507-753800B66F40}" type="parTrans" cxnId="{2D13E085-EE66-4CB2-9ABC-EDDD193D537C}">
      <dgm:prSet/>
      <dgm:spPr/>
      <dgm:t>
        <a:bodyPr/>
        <a:lstStyle/>
        <a:p>
          <a:endParaRPr lang="zh-CN" altLang="en-US"/>
        </a:p>
      </dgm:t>
    </dgm:pt>
    <dgm:pt modelId="{0371B623-F115-4C6F-AF95-A396C45FB383}" type="sibTrans" cxnId="{2D13E085-EE66-4CB2-9ABC-EDDD193D537C}">
      <dgm:prSet/>
      <dgm:spPr/>
      <dgm:t>
        <a:bodyPr/>
        <a:lstStyle/>
        <a:p>
          <a:endParaRPr lang="zh-CN" altLang="en-US"/>
        </a:p>
      </dgm:t>
    </dgm:pt>
    <dgm:pt modelId="{BB96F975-DC55-4E88-A04C-FA90716AA96C}" type="pres">
      <dgm:prSet presAssocID="{75335D4F-6374-484F-8BA7-6D6178BB56A2}" presName="Name0" presStyleCnt="0">
        <dgm:presLayoutVars>
          <dgm:dir/>
          <dgm:resizeHandles val="exact"/>
        </dgm:presLayoutVars>
      </dgm:prSet>
      <dgm:spPr/>
    </dgm:pt>
    <dgm:pt modelId="{9AF81732-395E-41C0-82D4-6C74ACED95DC}" type="pres">
      <dgm:prSet presAssocID="{541089F7-8358-4576-B2CF-8738BF86F1D8}" presName="node" presStyleLbl="node1" presStyleIdx="0" presStyleCnt="3" custScaleX="95582" custScaleY="71040" custLinFactNeighborX="-1251">
        <dgm:presLayoutVars>
          <dgm:bulletEnabled val="1"/>
        </dgm:presLayoutVars>
      </dgm:prSet>
      <dgm:spPr/>
    </dgm:pt>
    <dgm:pt modelId="{10874A66-CE90-4DAF-AA18-34384CE68984}" type="pres">
      <dgm:prSet presAssocID="{47B465FE-1550-48A3-9ABB-32114EFF2E06}" presName="sibTrans" presStyleLbl="sibTrans2D1" presStyleIdx="0" presStyleCnt="2"/>
      <dgm:spPr/>
    </dgm:pt>
    <dgm:pt modelId="{98737519-9596-4214-AD40-8EFBB6641102}" type="pres">
      <dgm:prSet presAssocID="{47B465FE-1550-48A3-9ABB-32114EFF2E06}" presName="connectorText" presStyleLbl="sibTrans2D1" presStyleIdx="0" presStyleCnt="2"/>
      <dgm:spPr/>
    </dgm:pt>
    <dgm:pt modelId="{71370B7A-3C43-464C-B8BF-0BF38CCBBFBF}" type="pres">
      <dgm:prSet presAssocID="{6B2002FF-7BAE-4479-9211-3211C51F925F}" presName="node" presStyleLbl="node1" presStyleIdx="1" presStyleCnt="3" custScaleX="119227" custScaleY="71040">
        <dgm:presLayoutVars>
          <dgm:bulletEnabled val="1"/>
        </dgm:presLayoutVars>
      </dgm:prSet>
      <dgm:spPr/>
    </dgm:pt>
    <dgm:pt modelId="{CDABDA36-7E3B-4BA9-8BF2-9A224E940E4C}" type="pres">
      <dgm:prSet presAssocID="{1AB386DE-EBCD-4A2B-8424-00480FC1612D}" presName="sibTrans" presStyleLbl="sibTrans2D1" presStyleIdx="1" presStyleCnt="2"/>
      <dgm:spPr/>
    </dgm:pt>
    <dgm:pt modelId="{22657C2C-5B41-4030-AA45-987993370D5C}" type="pres">
      <dgm:prSet presAssocID="{1AB386DE-EBCD-4A2B-8424-00480FC1612D}" presName="connectorText" presStyleLbl="sibTrans2D1" presStyleIdx="1" presStyleCnt="2"/>
      <dgm:spPr/>
    </dgm:pt>
    <dgm:pt modelId="{C3BCA8D0-0410-4936-B118-5066816B11E4}" type="pres">
      <dgm:prSet presAssocID="{E0B9A4E7-1844-4C8C-90C0-49A936FE63AD}" presName="node" presStyleLbl="node1" presStyleIdx="2" presStyleCnt="3" custScaleX="119969" custScaleY="71040">
        <dgm:presLayoutVars>
          <dgm:bulletEnabled val="1"/>
        </dgm:presLayoutVars>
      </dgm:prSet>
      <dgm:spPr/>
    </dgm:pt>
  </dgm:ptLst>
  <dgm:cxnLst>
    <dgm:cxn modelId="{797CE405-EA50-4EB5-88B4-9E30A3DF3F7D}" srcId="{75335D4F-6374-484F-8BA7-6D6178BB56A2}" destId="{541089F7-8358-4576-B2CF-8738BF86F1D8}" srcOrd="0" destOrd="0" parTransId="{F8153C4F-CBC0-412F-B3A1-F209D3A0133F}" sibTransId="{47B465FE-1550-48A3-9ABB-32114EFF2E06}"/>
    <dgm:cxn modelId="{A0C9040E-0F2D-440D-A3BC-599E9394F716}" type="presOf" srcId="{1AB386DE-EBCD-4A2B-8424-00480FC1612D}" destId="{22657C2C-5B41-4030-AA45-987993370D5C}" srcOrd="1" destOrd="0" presId="urn:microsoft.com/office/officeart/2005/8/layout/process1"/>
    <dgm:cxn modelId="{41E03423-52A5-435F-9149-819A1D7CCC2A}" type="presOf" srcId="{541089F7-8358-4576-B2CF-8738BF86F1D8}" destId="{9AF81732-395E-41C0-82D4-6C74ACED95DC}" srcOrd="0" destOrd="0" presId="urn:microsoft.com/office/officeart/2005/8/layout/process1"/>
    <dgm:cxn modelId="{C85D5941-CC5A-486C-8457-220EA1C1A5A9}" type="presOf" srcId="{6B2002FF-7BAE-4479-9211-3211C51F925F}" destId="{71370B7A-3C43-464C-B8BF-0BF38CCBBFBF}" srcOrd="0" destOrd="0" presId="urn:microsoft.com/office/officeart/2005/8/layout/process1"/>
    <dgm:cxn modelId="{410F9F69-8469-4BC5-8C29-0F7501F5ED11}" type="presOf" srcId="{75335D4F-6374-484F-8BA7-6D6178BB56A2}" destId="{BB96F975-DC55-4E88-A04C-FA90716AA96C}" srcOrd="0" destOrd="0" presId="urn:microsoft.com/office/officeart/2005/8/layout/process1"/>
    <dgm:cxn modelId="{9C300870-5ED3-4138-A275-C8559BB9DE4C}" type="presOf" srcId="{47B465FE-1550-48A3-9ABB-32114EFF2E06}" destId="{10874A66-CE90-4DAF-AA18-34384CE68984}" srcOrd="0" destOrd="0" presId="urn:microsoft.com/office/officeart/2005/8/layout/process1"/>
    <dgm:cxn modelId="{2D13E085-EE66-4CB2-9ABC-EDDD193D537C}" srcId="{75335D4F-6374-484F-8BA7-6D6178BB56A2}" destId="{E0B9A4E7-1844-4C8C-90C0-49A936FE63AD}" srcOrd="2" destOrd="0" parTransId="{F88B164F-0AC8-4005-B507-753800B66F40}" sibTransId="{0371B623-F115-4C6F-AF95-A396C45FB383}"/>
    <dgm:cxn modelId="{783DED92-B29E-4AA8-8810-09982A654FD5}" type="presOf" srcId="{E0B9A4E7-1844-4C8C-90C0-49A936FE63AD}" destId="{C3BCA8D0-0410-4936-B118-5066816B11E4}" srcOrd="0" destOrd="0" presId="urn:microsoft.com/office/officeart/2005/8/layout/process1"/>
    <dgm:cxn modelId="{A00DCBA4-77F5-4A66-AC90-4A6F4E1ECC08}" type="presOf" srcId="{47B465FE-1550-48A3-9ABB-32114EFF2E06}" destId="{98737519-9596-4214-AD40-8EFBB6641102}" srcOrd="1" destOrd="0" presId="urn:microsoft.com/office/officeart/2005/8/layout/process1"/>
    <dgm:cxn modelId="{A052B1AE-60AA-4E45-B726-417E672F84DF}" srcId="{75335D4F-6374-484F-8BA7-6D6178BB56A2}" destId="{6B2002FF-7BAE-4479-9211-3211C51F925F}" srcOrd="1" destOrd="0" parTransId="{1AB6A1F4-1ABE-434D-987B-8E453307058C}" sibTransId="{1AB386DE-EBCD-4A2B-8424-00480FC1612D}"/>
    <dgm:cxn modelId="{C0142EBC-7319-45E2-8852-85244FFAAA33}" type="presOf" srcId="{1AB386DE-EBCD-4A2B-8424-00480FC1612D}" destId="{CDABDA36-7E3B-4BA9-8BF2-9A224E940E4C}" srcOrd="0" destOrd="0" presId="urn:microsoft.com/office/officeart/2005/8/layout/process1"/>
    <dgm:cxn modelId="{845DB020-6320-4859-AE53-CA0AEDD942EA}" type="presParOf" srcId="{BB96F975-DC55-4E88-A04C-FA90716AA96C}" destId="{9AF81732-395E-41C0-82D4-6C74ACED95DC}" srcOrd="0" destOrd="0" presId="urn:microsoft.com/office/officeart/2005/8/layout/process1"/>
    <dgm:cxn modelId="{3516FDFD-8780-4C28-822E-F34492A5BA73}" type="presParOf" srcId="{BB96F975-DC55-4E88-A04C-FA90716AA96C}" destId="{10874A66-CE90-4DAF-AA18-34384CE68984}" srcOrd="1" destOrd="0" presId="urn:microsoft.com/office/officeart/2005/8/layout/process1"/>
    <dgm:cxn modelId="{E126CB1C-1A3B-4EDA-996F-7DF3E791C19B}" type="presParOf" srcId="{10874A66-CE90-4DAF-AA18-34384CE68984}" destId="{98737519-9596-4214-AD40-8EFBB6641102}" srcOrd="0" destOrd="0" presId="urn:microsoft.com/office/officeart/2005/8/layout/process1"/>
    <dgm:cxn modelId="{53C0358C-CBB3-4A9E-A04F-812D696D7DEA}" type="presParOf" srcId="{BB96F975-DC55-4E88-A04C-FA90716AA96C}" destId="{71370B7A-3C43-464C-B8BF-0BF38CCBBFBF}" srcOrd="2" destOrd="0" presId="urn:microsoft.com/office/officeart/2005/8/layout/process1"/>
    <dgm:cxn modelId="{06A989E7-FC69-4559-9CF7-1A9B89B94DED}" type="presParOf" srcId="{BB96F975-DC55-4E88-A04C-FA90716AA96C}" destId="{CDABDA36-7E3B-4BA9-8BF2-9A224E940E4C}" srcOrd="3" destOrd="0" presId="urn:microsoft.com/office/officeart/2005/8/layout/process1"/>
    <dgm:cxn modelId="{6A96C7CC-EE97-4731-9111-E9F50CC025AA}" type="presParOf" srcId="{CDABDA36-7E3B-4BA9-8BF2-9A224E940E4C}" destId="{22657C2C-5B41-4030-AA45-987993370D5C}" srcOrd="0" destOrd="0" presId="urn:microsoft.com/office/officeart/2005/8/layout/process1"/>
    <dgm:cxn modelId="{CBB54FC3-5AC9-4096-A04A-805533D97858}" type="presParOf" srcId="{BB96F975-DC55-4E88-A04C-FA90716AA96C}" destId="{C3BCA8D0-0410-4936-B118-5066816B11E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335D4F-6374-484F-8BA7-6D6178BB56A2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541089F7-8358-4576-B2CF-8738BF86F1D8}">
      <dgm:prSet phldrT="[文本]"/>
      <dgm:spPr/>
      <dgm:t>
        <a:bodyPr/>
        <a:lstStyle/>
        <a:p>
          <a:r>
            <a:rPr lang="zh-CN" altLang="en-US" dirty="0"/>
            <a:t>实验方法</a:t>
          </a:r>
        </a:p>
      </dgm:t>
    </dgm:pt>
    <dgm:pt modelId="{F8153C4F-CBC0-412F-B3A1-F209D3A0133F}" type="parTrans" cxnId="{797CE405-EA50-4EB5-88B4-9E30A3DF3F7D}">
      <dgm:prSet/>
      <dgm:spPr/>
      <dgm:t>
        <a:bodyPr/>
        <a:lstStyle/>
        <a:p>
          <a:endParaRPr lang="zh-CN" altLang="en-US"/>
        </a:p>
      </dgm:t>
    </dgm:pt>
    <dgm:pt modelId="{47B465FE-1550-48A3-9ABB-32114EFF2E06}" type="sibTrans" cxnId="{797CE405-EA50-4EB5-88B4-9E30A3DF3F7D}">
      <dgm:prSet/>
      <dgm:spPr/>
      <dgm:t>
        <a:bodyPr/>
        <a:lstStyle/>
        <a:p>
          <a:endParaRPr lang="zh-CN" altLang="en-US"/>
        </a:p>
      </dgm:t>
    </dgm:pt>
    <dgm:pt modelId="{6B2002FF-7BAE-4479-9211-3211C51F925F}">
      <dgm:prSet phldrT="[文本]"/>
      <dgm:spPr/>
      <dgm:t>
        <a:bodyPr/>
        <a:lstStyle/>
        <a:p>
          <a:r>
            <a:rPr lang="zh-CN" altLang="en-US" dirty="0"/>
            <a:t>实验数据解析</a:t>
          </a:r>
        </a:p>
      </dgm:t>
    </dgm:pt>
    <dgm:pt modelId="{1AB6A1F4-1ABE-434D-987B-8E453307058C}" type="parTrans" cxnId="{A052B1AE-60AA-4E45-B726-417E672F84DF}">
      <dgm:prSet/>
      <dgm:spPr/>
      <dgm:t>
        <a:bodyPr/>
        <a:lstStyle/>
        <a:p>
          <a:endParaRPr lang="zh-CN" altLang="en-US"/>
        </a:p>
      </dgm:t>
    </dgm:pt>
    <dgm:pt modelId="{1AB386DE-EBCD-4A2B-8424-00480FC1612D}" type="sibTrans" cxnId="{A052B1AE-60AA-4E45-B726-417E672F84DF}">
      <dgm:prSet/>
      <dgm:spPr/>
      <dgm:t>
        <a:bodyPr/>
        <a:lstStyle/>
        <a:p>
          <a:endParaRPr lang="zh-CN" altLang="en-US"/>
        </a:p>
      </dgm:t>
    </dgm:pt>
    <dgm:pt modelId="{E0B9A4E7-1844-4C8C-90C0-49A936FE63AD}">
      <dgm:prSet phldrT="[文本]"/>
      <dgm:spPr/>
      <dgm:t>
        <a:bodyPr/>
        <a:lstStyle/>
        <a:p>
          <a:r>
            <a:rPr lang="zh-CN" altLang="en-US" dirty="0"/>
            <a:t>实验结果分析</a:t>
          </a:r>
        </a:p>
      </dgm:t>
    </dgm:pt>
    <dgm:pt modelId="{F88B164F-0AC8-4005-B507-753800B66F40}" type="parTrans" cxnId="{2D13E085-EE66-4CB2-9ABC-EDDD193D537C}">
      <dgm:prSet/>
      <dgm:spPr/>
      <dgm:t>
        <a:bodyPr/>
        <a:lstStyle/>
        <a:p>
          <a:endParaRPr lang="zh-CN" altLang="en-US"/>
        </a:p>
      </dgm:t>
    </dgm:pt>
    <dgm:pt modelId="{0371B623-F115-4C6F-AF95-A396C45FB383}" type="sibTrans" cxnId="{2D13E085-EE66-4CB2-9ABC-EDDD193D537C}">
      <dgm:prSet/>
      <dgm:spPr/>
      <dgm:t>
        <a:bodyPr/>
        <a:lstStyle/>
        <a:p>
          <a:endParaRPr lang="zh-CN" altLang="en-US"/>
        </a:p>
      </dgm:t>
    </dgm:pt>
    <dgm:pt modelId="{BB96F975-DC55-4E88-A04C-FA90716AA96C}" type="pres">
      <dgm:prSet presAssocID="{75335D4F-6374-484F-8BA7-6D6178BB56A2}" presName="Name0" presStyleCnt="0">
        <dgm:presLayoutVars>
          <dgm:dir/>
          <dgm:resizeHandles val="exact"/>
        </dgm:presLayoutVars>
      </dgm:prSet>
      <dgm:spPr/>
    </dgm:pt>
    <dgm:pt modelId="{9AF81732-395E-41C0-82D4-6C74ACED95DC}" type="pres">
      <dgm:prSet presAssocID="{541089F7-8358-4576-B2CF-8738BF86F1D8}" presName="node" presStyleLbl="node1" presStyleIdx="0" presStyleCnt="3" custScaleX="95582" custScaleY="71040" custLinFactNeighborX="-1251">
        <dgm:presLayoutVars>
          <dgm:bulletEnabled val="1"/>
        </dgm:presLayoutVars>
      </dgm:prSet>
      <dgm:spPr/>
    </dgm:pt>
    <dgm:pt modelId="{10874A66-CE90-4DAF-AA18-34384CE68984}" type="pres">
      <dgm:prSet presAssocID="{47B465FE-1550-48A3-9ABB-32114EFF2E06}" presName="sibTrans" presStyleLbl="sibTrans2D1" presStyleIdx="0" presStyleCnt="2"/>
      <dgm:spPr/>
    </dgm:pt>
    <dgm:pt modelId="{98737519-9596-4214-AD40-8EFBB6641102}" type="pres">
      <dgm:prSet presAssocID="{47B465FE-1550-48A3-9ABB-32114EFF2E06}" presName="connectorText" presStyleLbl="sibTrans2D1" presStyleIdx="0" presStyleCnt="2"/>
      <dgm:spPr/>
    </dgm:pt>
    <dgm:pt modelId="{71370B7A-3C43-464C-B8BF-0BF38CCBBFBF}" type="pres">
      <dgm:prSet presAssocID="{6B2002FF-7BAE-4479-9211-3211C51F925F}" presName="node" presStyleLbl="node1" presStyleIdx="1" presStyleCnt="3" custScaleX="119227" custScaleY="71040">
        <dgm:presLayoutVars>
          <dgm:bulletEnabled val="1"/>
        </dgm:presLayoutVars>
      </dgm:prSet>
      <dgm:spPr/>
    </dgm:pt>
    <dgm:pt modelId="{CDABDA36-7E3B-4BA9-8BF2-9A224E940E4C}" type="pres">
      <dgm:prSet presAssocID="{1AB386DE-EBCD-4A2B-8424-00480FC1612D}" presName="sibTrans" presStyleLbl="sibTrans2D1" presStyleIdx="1" presStyleCnt="2"/>
      <dgm:spPr/>
    </dgm:pt>
    <dgm:pt modelId="{22657C2C-5B41-4030-AA45-987993370D5C}" type="pres">
      <dgm:prSet presAssocID="{1AB386DE-EBCD-4A2B-8424-00480FC1612D}" presName="connectorText" presStyleLbl="sibTrans2D1" presStyleIdx="1" presStyleCnt="2"/>
      <dgm:spPr/>
    </dgm:pt>
    <dgm:pt modelId="{C3BCA8D0-0410-4936-B118-5066816B11E4}" type="pres">
      <dgm:prSet presAssocID="{E0B9A4E7-1844-4C8C-90C0-49A936FE63AD}" presName="node" presStyleLbl="node1" presStyleIdx="2" presStyleCnt="3" custScaleX="119969" custScaleY="71040">
        <dgm:presLayoutVars>
          <dgm:bulletEnabled val="1"/>
        </dgm:presLayoutVars>
      </dgm:prSet>
      <dgm:spPr/>
    </dgm:pt>
  </dgm:ptLst>
  <dgm:cxnLst>
    <dgm:cxn modelId="{797CE405-EA50-4EB5-88B4-9E30A3DF3F7D}" srcId="{75335D4F-6374-484F-8BA7-6D6178BB56A2}" destId="{541089F7-8358-4576-B2CF-8738BF86F1D8}" srcOrd="0" destOrd="0" parTransId="{F8153C4F-CBC0-412F-B3A1-F209D3A0133F}" sibTransId="{47B465FE-1550-48A3-9ABB-32114EFF2E06}"/>
    <dgm:cxn modelId="{A0C9040E-0F2D-440D-A3BC-599E9394F716}" type="presOf" srcId="{1AB386DE-EBCD-4A2B-8424-00480FC1612D}" destId="{22657C2C-5B41-4030-AA45-987993370D5C}" srcOrd="1" destOrd="0" presId="urn:microsoft.com/office/officeart/2005/8/layout/process1"/>
    <dgm:cxn modelId="{41E03423-52A5-435F-9149-819A1D7CCC2A}" type="presOf" srcId="{541089F7-8358-4576-B2CF-8738BF86F1D8}" destId="{9AF81732-395E-41C0-82D4-6C74ACED95DC}" srcOrd="0" destOrd="0" presId="urn:microsoft.com/office/officeart/2005/8/layout/process1"/>
    <dgm:cxn modelId="{C85D5941-CC5A-486C-8457-220EA1C1A5A9}" type="presOf" srcId="{6B2002FF-7BAE-4479-9211-3211C51F925F}" destId="{71370B7A-3C43-464C-B8BF-0BF38CCBBFBF}" srcOrd="0" destOrd="0" presId="urn:microsoft.com/office/officeart/2005/8/layout/process1"/>
    <dgm:cxn modelId="{410F9F69-8469-4BC5-8C29-0F7501F5ED11}" type="presOf" srcId="{75335D4F-6374-484F-8BA7-6D6178BB56A2}" destId="{BB96F975-DC55-4E88-A04C-FA90716AA96C}" srcOrd="0" destOrd="0" presId="urn:microsoft.com/office/officeart/2005/8/layout/process1"/>
    <dgm:cxn modelId="{9C300870-5ED3-4138-A275-C8559BB9DE4C}" type="presOf" srcId="{47B465FE-1550-48A3-9ABB-32114EFF2E06}" destId="{10874A66-CE90-4DAF-AA18-34384CE68984}" srcOrd="0" destOrd="0" presId="urn:microsoft.com/office/officeart/2005/8/layout/process1"/>
    <dgm:cxn modelId="{2D13E085-EE66-4CB2-9ABC-EDDD193D537C}" srcId="{75335D4F-6374-484F-8BA7-6D6178BB56A2}" destId="{E0B9A4E7-1844-4C8C-90C0-49A936FE63AD}" srcOrd="2" destOrd="0" parTransId="{F88B164F-0AC8-4005-B507-753800B66F40}" sibTransId="{0371B623-F115-4C6F-AF95-A396C45FB383}"/>
    <dgm:cxn modelId="{783DED92-B29E-4AA8-8810-09982A654FD5}" type="presOf" srcId="{E0B9A4E7-1844-4C8C-90C0-49A936FE63AD}" destId="{C3BCA8D0-0410-4936-B118-5066816B11E4}" srcOrd="0" destOrd="0" presId="urn:microsoft.com/office/officeart/2005/8/layout/process1"/>
    <dgm:cxn modelId="{A00DCBA4-77F5-4A66-AC90-4A6F4E1ECC08}" type="presOf" srcId="{47B465FE-1550-48A3-9ABB-32114EFF2E06}" destId="{98737519-9596-4214-AD40-8EFBB6641102}" srcOrd="1" destOrd="0" presId="urn:microsoft.com/office/officeart/2005/8/layout/process1"/>
    <dgm:cxn modelId="{A052B1AE-60AA-4E45-B726-417E672F84DF}" srcId="{75335D4F-6374-484F-8BA7-6D6178BB56A2}" destId="{6B2002FF-7BAE-4479-9211-3211C51F925F}" srcOrd="1" destOrd="0" parTransId="{1AB6A1F4-1ABE-434D-987B-8E453307058C}" sibTransId="{1AB386DE-EBCD-4A2B-8424-00480FC1612D}"/>
    <dgm:cxn modelId="{C0142EBC-7319-45E2-8852-85244FFAAA33}" type="presOf" srcId="{1AB386DE-EBCD-4A2B-8424-00480FC1612D}" destId="{CDABDA36-7E3B-4BA9-8BF2-9A224E940E4C}" srcOrd="0" destOrd="0" presId="urn:microsoft.com/office/officeart/2005/8/layout/process1"/>
    <dgm:cxn modelId="{845DB020-6320-4859-AE53-CA0AEDD942EA}" type="presParOf" srcId="{BB96F975-DC55-4E88-A04C-FA90716AA96C}" destId="{9AF81732-395E-41C0-82D4-6C74ACED95DC}" srcOrd="0" destOrd="0" presId="urn:microsoft.com/office/officeart/2005/8/layout/process1"/>
    <dgm:cxn modelId="{3516FDFD-8780-4C28-822E-F34492A5BA73}" type="presParOf" srcId="{BB96F975-DC55-4E88-A04C-FA90716AA96C}" destId="{10874A66-CE90-4DAF-AA18-34384CE68984}" srcOrd="1" destOrd="0" presId="urn:microsoft.com/office/officeart/2005/8/layout/process1"/>
    <dgm:cxn modelId="{E126CB1C-1A3B-4EDA-996F-7DF3E791C19B}" type="presParOf" srcId="{10874A66-CE90-4DAF-AA18-34384CE68984}" destId="{98737519-9596-4214-AD40-8EFBB6641102}" srcOrd="0" destOrd="0" presId="urn:microsoft.com/office/officeart/2005/8/layout/process1"/>
    <dgm:cxn modelId="{53C0358C-CBB3-4A9E-A04F-812D696D7DEA}" type="presParOf" srcId="{BB96F975-DC55-4E88-A04C-FA90716AA96C}" destId="{71370B7A-3C43-464C-B8BF-0BF38CCBBFBF}" srcOrd="2" destOrd="0" presId="urn:microsoft.com/office/officeart/2005/8/layout/process1"/>
    <dgm:cxn modelId="{06A989E7-FC69-4559-9CF7-1A9B89B94DED}" type="presParOf" srcId="{BB96F975-DC55-4E88-A04C-FA90716AA96C}" destId="{CDABDA36-7E3B-4BA9-8BF2-9A224E940E4C}" srcOrd="3" destOrd="0" presId="urn:microsoft.com/office/officeart/2005/8/layout/process1"/>
    <dgm:cxn modelId="{6A96C7CC-EE97-4731-9111-E9F50CC025AA}" type="presParOf" srcId="{CDABDA36-7E3B-4BA9-8BF2-9A224E940E4C}" destId="{22657C2C-5B41-4030-AA45-987993370D5C}" srcOrd="0" destOrd="0" presId="urn:microsoft.com/office/officeart/2005/8/layout/process1"/>
    <dgm:cxn modelId="{CBB54FC3-5AC9-4096-A04A-805533D97858}" type="presParOf" srcId="{BB96F975-DC55-4E88-A04C-FA90716AA96C}" destId="{C3BCA8D0-0410-4936-B118-5066816B11E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D7290A-06AA-4A05-9761-4B69AD8948AE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159E3DF0-95C9-44B7-9F68-706C60C806C0}">
      <dgm:prSet phldrT="[文本]" custT="1"/>
      <dgm:spPr/>
      <dgm:t>
        <a:bodyPr/>
        <a:lstStyle/>
        <a:p>
          <a:r>
            <a: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rPr>
            <a:t>传统实验逻辑</a:t>
          </a:r>
        </a:p>
      </dgm:t>
    </dgm:pt>
    <dgm:pt modelId="{E7BC9354-3B3B-4661-8293-5B54AF06312F}" type="parTrans" cxnId="{94DA5FE7-A6F7-41F2-B8AC-AE049272106D}">
      <dgm:prSet/>
      <dgm:spPr/>
      <dgm:t>
        <a:bodyPr/>
        <a:lstStyle/>
        <a:p>
          <a:endParaRPr lang="zh-CN" altLang="en-US" sz="1600"/>
        </a:p>
      </dgm:t>
    </dgm:pt>
    <dgm:pt modelId="{E31867AE-8D4C-46F8-A4D5-6C99A4C7CE56}" type="sibTrans" cxnId="{94DA5FE7-A6F7-41F2-B8AC-AE049272106D}">
      <dgm:prSet/>
      <dgm:spPr/>
      <dgm:t>
        <a:bodyPr/>
        <a:lstStyle/>
        <a:p>
          <a:endParaRPr lang="zh-CN" altLang="en-US" sz="1600"/>
        </a:p>
      </dgm:t>
    </dgm:pt>
    <dgm:pt modelId="{F3E5F419-0FD0-4A7D-91B4-64D55CDD7790}">
      <dgm:prSet phldrT="[文本]" custT="1"/>
      <dgm:spPr/>
      <dgm:t>
        <a:bodyPr/>
        <a:lstStyle/>
        <a:p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实验流程耗时长；</a:t>
          </a:r>
        </a:p>
      </dgm:t>
    </dgm:pt>
    <dgm:pt modelId="{C0584AE4-800F-432B-ABA1-82663300A4AC}" type="parTrans" cxnId="{968C580F-1084-4D0F-BF9D-DBFE16924EA1}">
      <dgm:prSet/>
      <dgm:spPr/>
      <dgm:t>
        <a:bodyPr/>
        <a:lstStyle/>
        <a:p>
          <a:endParaRPr lang="zh-CN" altLang="en-US" sz="1600"/>
        </a:p>
      </dgm:t>
    </dgm:pt>
    <dgm:pt modelId="{B94A9EA0-BA17-4F7D-ABE5-2AD71EEB8C0E}" type="sibTrans" cxnId="{968C580F-1084-4D0F-BF9D-DBFE16924EA1}">
      <dgm:prSet/>
      <dgm:spPr/>
      <dgm:t>
        <a:bodyPr/>
        <a:lstStyle/>
        <a:p>
          <a:endParaRPr lang="zh-CN" altLang="en-US" sz="1600"/>
        </a:p>
      </dgm:t>
    </dgm:pt>
    <dgm:pt modelId="{6F16F46E-388C-4BF8-8540-8C2515FD3F2B}">
      <dgm:prSet custT="1"/>
      <dgm:spPr/>
      <dgm:t>
        <a:bodyPr/>
        <a:lstStyle/>
        <a:p>
          <a:r>
            <a:rPr lang="en-US" altLang="zh-CN" sz="2800" b="1" dirty="0">
              <a:latin typeface="宋体" panose="02010600030101010101" pitchFamily="2" charset="-122"/>
              <a:ea typeface="宋体" panose="02010600030101010101" pitchFamily="2" charset="-122"/>
            </a:rPr>
            <a:t>AI</a:t>
          </a:r>
          <a:r>
            <a: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rPr>
            <a:t>介入</a:t>
          </a:r>
        </a:p>
      </dgm:t>
    </dgm:pt>
    <dgm:pt modelId="{B08DB8F1-A75F-444D-88CF-916392CA7406}" type="parTrans" cxnId="{7DBEAECC-23A9-42DC-B9E1-CEA61C0813CE}">
      <dgm:prSet/>
      <dgm:spPr/>
      <dgm:t>
        <a:bodyPr/>
        <a:lstStyle/>
        <a:p>
          <a:endParaRPr lang="zh-CN" altLang="en-US"/>
        </a:p>
      </dgm:t>
    </dgm:pt>
    <dgm:pt modelId="{4D4F91A9-B382-4317-ADE5-AE99EC48FC3A}" type="sibTrans" cxnId="{7DBEAECC-23A9-42DC-B9E1-CEA61C0813CE}">
      <dgm:prSet/>
      <dgm:spPr/>
      <dgm:t>
        <a:bodyPr/>
        <a:lstStyle/>
        <a:p>
          <a:endParaRPr lang="zh-CN" altLang="en-US"/>
        </a:p>
      </dgm:t>
    </dgm:pt>
    <dgm:pt modelId="{B54778EB-BF68-4967-BBC4-C5D2968B89AF}">
      <dgm:prSet custT="1"/>
      <dgm:spPr/>
      <dgm:t>
        <a:bodyPr/>
        <a:lstStyle/>
        <a:p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实验流程</a:t>
          </a:r>
          <a:r>
            <a: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rPr>
            <a:t>AI</a:t>
          </a:r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化；</a:t>
          </a:r>
        </a:p>
      </dgm:t>
    </dgm:pt>
    <dgm:pt modelId="{8202B299-5268-4E29-A0A5-EE63C1A4721D}" type="parTrans" cxnId="{08F2E7F8-867C-447D-9071-948465BDF697}">
      <dgm:prSet/>
      <dgm:spPr/>
      <dgm:t>
        <a:bodyPr/>
        <a:lstStyle/>
        <a:p>
          <a:endParaRPr lang="zh-CN" altLang="en-US"/>
        </a:p>
      </dgm:t>
    </dgm:pt>
    <dgm:pt modelId="{52691017-8684-4E8E-A40F-B929E83FFFD5}" type="sibTrans" cxnId="{08F2E7F8-867C-447D-9071-948465BDF697}">
      <dgm:prSet/>
      <dgm:spPr/>
      <dgm:t>
        <a:bodyPr/>
        <a:lstStyle/>
        <a:p>
          <a:endParaRPr lang="zh-CN" altLang="en-US"/>
        </a:p>
      </dgm:t>
    </dgm:pt>
    <dgm:pt modelId="{DA07B002-D2FE-41C9-BF36-8B34E5F8075A}">
      <dgm:prSet custT="1"/>
      <dgm:spPr/>
      <dgm:t>
        <a:bodyPr/>
        <a:lstStyle/>
        <a:p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数据分析</a:t>
          </a:r>
          <a:r>
            <a: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rPr>
            <a:t>AI</a:t>
          </a:r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化；</a:t>
          </a:r>
        </a:p>
      </dgm:t>
    </dgm:pt>
    <dgm:pt modelId="{63B08805-A337-4284-9096-AFA00744905A}" type="parTrans" cxnId="{8CA749F5-F72F-4D11-9850-B2A98525E111}">
      <dgm:prSet/>
      <dgm:spPr/>
      <dgm:t>
        <a:bodyPr/>
        <a:lstStyle/>
        <a:p>
          <a:endParaRPr lang="zh-CN" altLang="en-US"/>
        </a:p>
      </dgm:t>
    </dgm:pt>
    <dgm:pt modelId="{7726E870-61E4-472F-8D25-144F9712DCBE}" type="sibTrans" cxnId="{8CA749F5-F72F-4D11-9850-B2A98525E111}">
      <dgm:prSet/>
      <dgm:spPr/>
      <dgm:t>
        <a:bodyPr/>
        <a:lstStyle/>
        <a:p>
          <a:endParaRPr lang="zh-CN" altLang="en-US"/>
        </a:p>
      </dgm:t>
    </dgm:pt>
    <dgm:pt modelId="{D4A220C3-F5D1-499A-A1A9-FFAA90D9571A}">
      <dgm:prSet custT="1"/>
      <dgm:spPr/>
      <dgm:t>
        <a:bodyPr/>
        <a:lstStyle/>
        <a:p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结果后处理</a:t>
          </a:r>
          <a:r>
            <a: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rPr>
            <a:t>AI</a:t>
          </a:r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化；</a:t>
          </a:r>
        </a:p>
      </dgm:t>
    </dgm:pt>
    <dgm:pt modelId="{C4D6F832-0096-4BD0-BAD0-B4C8289EC26C}" type="parTrans" cxnId="{4A8E6DC2-8016-4DD9-A41D-8D3550ED301D}">
      <dgm:prSet/>
      <dgm:spPr/>
      <dgm:t>
        <a:bodyPr/>
        <a:lstStyle/>
        <a:p>
          <a:endParaRPr lang="zh-CN" altLang="en-US"/>
        </a:p>
      </dgm:t>
    </dgm:pt>
    <dgm:pt modelId="{CDC515B9-D756-48C4-B52F-394EA280EBE3}" type="sibTrans" cxnId="{4A8E6DC2-8016-4DD9-A41D-8D3550ED301D}">
      <dgm:prSet/>
      <dgm:spPr/>
      <dgm:t>
        <a:bodyPr/>
        <a:lstStyle/>
        <a:p>
          <a:endParaRPr lang="zh-CN" altLang="en-US"/>
        </a:p>
      </dgm:t>
    </dgm:pt>
    <dgm:pt modelId="{A8DD49FA-E3D0-4249-B8CD-34C455E65A70}">
      <dgm:prSet phldrT="[文本]" custT="1"/>
      <dgm:spPr/>
      <dgm:t>
        <a:bodyPr/>
        <a:lstStyle/>
        <a:p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数据分析耗时长；</a:t>
          </a:r>
        </a:p>
      </dgm:t>
    </dgm:pt>
    <dgm:pt modelId="{A25EEE26-8411-45AB-BCAF-248A18ABD2E9}" type="parTrans" cxnId="{0B6FD4CC-6B4C-4F63-A6A1-AADAAF1D5914}">
      <dgm:prSet/>
      <dgm:spPr/>
      <dgm:t>
        <a:bodyPr/>
        <a:lstStyle/>
        <a:p>
          <a:endParaRPr lang="zh-CN" altLang="en-US"/>
        </a:p>
      </dgm:t>
    </dgm:pt>
    <dgm:pt modelId="{E06AEC52-1226-4974-9F99-4C5B4C0E35F8}" type="sibTrans" cxnId="{0B6FD4CC-6B4C-4F63-A6A1-AADAAF1D5914}">
      <dgm:prSet/>
      <dgm:spPr/>
      <dgm:t>
        <a:bodyPr/>
        <a:lstStyle/>
        <a:p>
          <a:endParaRPr lang="zh-CN" altLang="en-US"/>
        </a:p>
      </dgm:t>
    </dgm:pt>
    <dgm:pt modelId="{CF999179-1F0C-4F7E-B4AB-2B6D16979111}">
      <dgm:prSet phldrT="[文本]" custT="1"/>
      <dgm:spPr/>
      <dgm:t>
        <a:bodyPr/>
        <a:lstStyle/>
        <a:p>
          <a:r>
            <a: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rPr>
            <a:t>数据处理耗时长；</a:t>
          </a:r>
        </a:p>
      </dgm:t>
    </dgm:pt>
    <dgm:pt modelId="{3FF555DC-6FCE-40D9-A839-0371249E8D17}" type="parTrans" cxnId="{D5A0C50D-C413-43EF-BBAC-E1F0CF36FC0E}">
      <dgm:prSet/>
      <dgm:spPr/>
      <dgm:t>
        <a:bodyPr/>
        <a:lstStyle/>
        <a:p>
          <a:endParaRPr lang="zh-CN" altLang="en-US"/>
        </a:p>
      </dgm:t>
    </dgm:pt>
    <dgm:pt modelId="{527A58EE-CF55-458B-9D38-D51380E38A36}" type="sibTrans" cxnId="{D5A0C50D-C413-43EF-BBAC-E1F0CF36FC0E}">
      <dgm:prSet/>
      <dgm:spPr/>
      <dgm:t>
        <a:bodyPr/>
        <a:lstStyle/>
        <a:p>
          <a:endParaRPr lang="zh-CN" altLang="en-US"/>
        </a:p>
      </dgm:t>
    </dgm:pt>
    <dgm:pt modelId="{F8233A89-5C1B-4B36-8AD4-A6E1D413C219}" type="pres">
      <dgm:prSet presAssocID="{2FD7290A-06AA-4A05-9761-4B69AD8948AE}" presName="linearFlow" presStyleCnt="0">
        <dgm:presLayoutVars>
          <dgm:dir/>
          <dgm:animLvl val="lvl"/>
          <dgm:resizeHandles val="exact"/>
        </dgm:presLayoutVars>
      </dgm:prSet>
      <dgm:spPr/>
    </dgm:pt>
    <dgm:pt modelId="{6AE941A0-6978-4C82-962F-37533F8EF302}" type="pres">
      <dgm:prSet presAssocID="{159E3DF0-95C9-44B7-9F68-706C60C806C0}" presName="composite" presStyleCnt="0"/>
      <dgm:spPr/>
    </dgm:pt>
    <dgm:pt modelId="{A6EFB192-6CB3-4EBF-B55E-5633693965D0}" type="pres">
      <dgm:prSet presAssocID="{159E3DF0-95C9-44B7-9F68-706C60C806C0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A0F3C107-0F43-421D-9FC3-27C2E7DA977F}" type="pres">
      <dgm:prSet presAssocID="{159E3DF0-95C9-44B7-9F68-706C60C806C0}" presName="parSh" presStyleLbl="node1" presStyleIdx="0" presStyleCnt="2"/>
      <dgm:spPr/>
    </dgm:pt>
    <dgm:pt modelId="{45E3F7F4-8EC4-4529-8E34-865B55BB8455}" type="pres">
      <dgm:prSet presAssocID="{159E3DF0-95C9-44B7-9F68-706C60C806C0}" presName="desTx" presStyleLbl="fgAcc1" presStyleIdx="0" presStyleCnt="2">
        <dgm:presLayoutVars>
          <dgm:bulletEnabled val="1"/>
        </dgm:presLayoutVars>
      </dgm:prSet>
      <dgm:spPr/>
    </dgm:pt>
    <dgm:pt modelId="{754F43F6-8FC1-453C-A23B-CD8015BDA542}" type="pres">
      <dgm:prSet presAssocID="{E31867AE-8D4C-46F8-A4D5-6C99A4C7CE56}" presName="sibTrans" presStyleLbl="sibTrans2D1" presStyleIdx="0" presStyleCnt="1"/>
      <dgm:spPr/>
    </dgm:pt>
    <dgm:pt modelId="{93C6A69F-61AF-480E-9091-8C6ADD27D504}" type="pres">
      <dgm:prSet presAssocID="{E31867AE-8D4C-46F8-A4D5-6C99A4C7CE56}" presName="connTx" presStyleLbl="sibTrans2D1" presStyleIdx="0" presStyleCnt="1"/>
      <dgm:spPr/>
    </dgm:pt>
    <dgm:pt modelId="{775E51C8-D4B6-43B8-B156-3C6CCAC027B9}" type="pres">
      <dgm:prSet presAssocID="{6F16F46E-388C-4BF8-8540-8C2515FD3F2B}" presName="composite" presStyleCnt="0"/>
      <dgm:spPr/>
    </dgm:pt>
    <dgm:pt modelId="{CF0D25A4-BD70-468F-B255-1E55E9AA1B1D}" type="pres">
      <dgm:prSet presAssocID="{6F16F46E-388C-4BF8-8540-8C2515FD3F2B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56E24B6-70A6-4562-8500-FE89B5182138}" type="pres">
      <dgm:prSet presAssocID="{6F16F46E-388C-4BF8-8540-8C2515FD3F2B}" presName="parSh" presStyleLbl="node1" presStyleIdx="1" presStyleCnt="2"/>
      <dgm:spPr/>
    </dgm:pt>
    <dgm:pt modelId="{045F5242-EFE6-4D61-9323-C7EF87E7446C}" type="pres">
      <dgm:prSet presAssocID="{6F16F46E-388C-4BF8-8540-8C2515FD3F2B}" presName="desTx" presStyleLbl="fgAcc1" presStyleIdx="1" presStyleCnt="2">
        <dgm:presLayoutVars>
          <dgm:bulletEnabled val="1"/>
        </dgm:presLayoutVars>
      </dgm:prSet>
      <dgm:spPr/>
    </dgm:pt>
  </dgm:ptLst>
  <dgm:cxnLst>
    <dgm:cxn modelId="{D5A0C50D-C413-43EF-BBAC-E1F0CF36FC0E}" srcId="{159E3DF0-95C9-44B7-9F68-706C60C806C0}" destId="{CF999179-1F0C-4F7E-B4AB-2B6D16979111}" srcOrd="1" destOrd="0" parTransId="{3FF555DC-6FCE-40D9-A839-0371249E8D17}" sibTransId="{527A58EE-CF55-458B-9D38-D51380E38A36}"/>
    <dgm:cxn modelId="{968C580F-1084-4D0F-BF9D-DBFE16924EA1}" srcId="{159E3DF0-95C9-44B7-9F68-706C60C806C0}" destId="{F3E5F419-0FD0-4A7D-91B4-64D55CDD7790}" srcOrd="0" destOrd="0" parTransId="{C0584AE4-800F-432B-ABA1-82663300A4AC}" sibTransId="{B94A9EA0-BA17-4F7D-ABE5-2AD71EEB8C0E}"/>
    <dgm:cxn modelId="{776B5417-7DD4-46C2-85DA-C8DEADE053EA}" type="presOf" srcId="{CF999179-1F0C-4F7E-B4AB-2B6D16979111}" destId="{45E3F7F4-8EC4-4529-8E34-865B55BB8455}" srcOrd="0" destOrd="1" presId="urn:microsoft.com/office/officeart/2005/8/layout/process3"/>
    <dgm:cxn modelId="{E5586C21-1831-4160-A43B-D91158BFB3E4}" type="presOf" srcId="{159E3DF0-95C9-44B7-9F68-706C60C806C0}" destId="{A6EFB192-6CB3-4EBF-B55E-5633693965D0}" srcOrd="0" destOrd="0" presId="urn:microsoft.com/office/officeart/2005/8/layout/process3"/>
    <dgm:cxn modelId="{CCC31342-5FBA-482D-A2E2-0B415F30ECA0}" type="presOf" srcId="{2FD7290A-06AA-4A05-9761-4B69AD8948AE}" destId="{F8233A89-5C1B-4B36-8AD4-A6E1D413C219}" srcOrd="0" destOrd="0" presId="urn:microsoft.com/office/officeart/2005/8/layout/process3"/>
    <dgm:cxn modelId="{64927766-3ACF-4F27-9CD7-8D9ED9F5E473}" type="presOf" srcId="{6F16F46E-388C-4BF8-8540-8C2515FD3F2B}" destId="{CF0D25A4-BD70-468F-B255-1E55E9AA1B1D}" srcOrd="0" destOrd="0" presId="urn:microsoft.com/office/officeart/2005/8/layout/process3"/>
    <dgm:cxn modelId="{C2C5B666-F6A0-4C28-A558-1EAB2CA87AD3}" type="presOf" srcId="{E31867AE-8D4C-46F8-A4D5-6C99A4C7CE56}" destId="{93C6A69F-61AF-480E-9091-8C6ADD27D504}" srcOrd="1" destOrd="0" presId="urn:microsoft.com/office/officeart/2005/8/layout/process3"/>
    <dgm:cxn modelId="{0F5F475A-FFD8-49E7-A7E9-4DF4441C408B}" type="presOf" srcId="{B54778EB-BF68-4967-BBC4-C5D2968B89AF}" destId="{045F5242-EFE6-4D61-9323-C7EF87E7446C}" srcOrd="0" destOrd="0" presId="urn:microsoft.com/office/officeart/2005/8/layout/process3"/>
    <dgm:cxn modelId="{5A437789-A27B-498B-A272-7CD7481C368B}" type="presOf" srcId="{159E3DF0-95C9-44B7-9F68-706C60C806C0}" destId="{A0F3C107-0F43-421D-9FC3-27C2E7DA977F}" srcOrd="1" destOrd="0" presId="urn:microsoft.com/office/officeart/2005/8/layout/process3"/>
    <dgm:cxn modelId="{DE83E69C-7616-4EAE-AC70-F110C2AF6F7A}" type="presOf" srcId="{DA07B002-D2FE-41C9-BF36-8B34E5F8075A}" destId="{045F5242-EFE6-4D61-9323-C7EF87E7446C}" srcOrd="0" destOrd="1" presId="urn:microsoft.com/office/officeart/2005/8/layout/process3"/>
    <dgm:cxn modelId="{A15536B1-308D-4BD5-84C7-0933FA5F6E6C}" type="presOf" srcId="{6F16F46E-388C-4BF8-8540-8C2515FD3F2B}" destId="{B56E24B6-70A6-4562-8500-FE89B5182138}" srcOrd="1" destOrd="0" presId="urn:microsoft.com/office/officeart/2005/8/layout/process3"/>
    <dgm:cxn modelId="{9BA532BE-04BD-43C2-AE80-44026FEC5C3A}" type="presOf" srcId="{E31867AE-8D4C-46F8-A4D5-6C99A4C7CE56}" destId="{754F43F6-8FC1-453C-A23B-CD8015BDA542}" srcOrd="0" destOrd="0" presId="urn:microsoft.com/office/officeart/2005/8/layout/process3"/>
    <dgm:cxn modelId="{4A8E6DC2-8016-4DD9-A41D-8D3550ED301D}" srcId="{6F16F46E-388C-4BF8-8540-8C2515FD3F2B}" destId="{D4A220C3-F5D1-499A-A1A9-FFAA90D9571A}" srcOrd="2" destOrd="0" parTransId="{C4D6F832-0096-4BD0-BAD0-B4C8289EC26C}" sibTransId="{CDC515B9-D756-48C4-B52F-394EA280EBE3}"/>
    <dgm:cxn modelId="{7DBEAECC-23A9-42DC-B9E1-CEA61C0813CE}" srcId="{2FD7290A-06AA-4A05-9761-4B69AD8948AE}" destId="{6F16F46E-388C-4BF8-8540-8C2515FD3F2B}" srcOrd="1" destOrd="0" parTransId="{B08DB8F1-A75F-444D-88CF-916392CA7406}" sibTransId="{4D4F91A9-B382-4317-ADE5-AE99EC48FC3A}"/>
    <dgm:cxn modelId="{0B6FD4CC-6B4C-4F63-A6A1-AADAAF1D5914}" srcId="{159E3DF0-95C9-44B7-9F68-706C60C806C0}" destId="{A8DD49FA-E3D0-4249-B8CD-34C455E65A70}" srcOrd="2" destOrd="0" parTransId="{A25EEE26-8411-45AB-BCAF-248A18ABD2E9}" sibTransId="{E06AEC52-1226-4974-9F99-4C5B4C0E35F8}"/>
    <dgm:cxn modelId="{6CBA7DDF-F967-4700-B743-81255E2B6658}" type="presOf" srcId="{D4A220C3-F5D1-499A-A1A9-FFAA90D9571A}" destId="{045F5242-EFE6-4D61-9323-C7EF87E7446C}" srcOrd="0" destOrd="2" presId="urn:microsoft.com/office/officeart/2005/8/layout/process3"/>
    <dgm:cxn modelId="{94DA5FE7-A6F7-41F2-B8AC-AE049272106D}" srcId="{2FD7290A-06AA-4A05-9761-4B69AD8948AE}" destId="{159E3DF0-95C9-44B7-9F68-706C60C806C0}" srcOrd="0" destOrd="0" parTransId="{E7BC9354-3B3B-4661-8293-5B54AF06312F}" sibTransId="{E31867AE-8D4C-46F8-A4D5-6C99A4C7CE56}"/>
    <dgm:cxn modelId="{8CA749F5-F72F-4D11-9850-B2A98525E111}" srcId="{6F16F46E-388C-4BF8-8540-8C2515FD3F2B}" destId="{DA07B002-D2FE-41C9-BF36-8B34E5F8075A}" srcOrd="1" destOrd="0" parTransId="{63B08805-A337-4284-9096-AFA00744905A}" sibTransId="{7726E870-61E4-472F-8D25-144F9712DCBE}"/>
    <dgm:cxn modelId="{08F2E7F8-867C-447D-9071-948465BDF697}" srcId="{6F16F46E-388C-4BF8-8540-8C2515FD3F2B}" destId="{B54778EB-BF68-4967-BBC4-C5D2968B89AF}" srcOrd="0" destOrd="0" parTransId="{8202B299-5268-4E29-A0A5-EE63C1A4721D}" sibTransId="{52691017-8684-4E8E-A40F-B929E83FFFD5}"/>
    <dgm:cxn modelId="{623104F9-CED3-408A-8656-FC43E6F0FBB2}" type="presOf" srcId="{F3E5F419-0FD0-4A7D-91B4-64D55CDD7790}" destId="{45E3F7F4-8EC4-4529-8E34-865B55BB8455}" srcOrd="0" destOrd="0" presId="urn:microsoft.com/office/officeart/2005/8/layout/process3"/>
    <dgm:cxn modelId="{0582C5FB-9264-4710-B36D-0C5F2B40A57D}" type="presOf" srcId="{A8DD49FA-E3D0-4249-B8CD-34C455E65A70}" destId="{45E3F7F4-8EC4-4529-8E34-865B55BB8455}" srcOrd="0" destOrd="2" presId="urn:microsoft.com/office/officeart/2005/8/layout/process3"/>
    <dgm:cxn modelId="{3073E8D0-4DF1-44A2-911D-05B5D9712893}" type="presParOf" srcId="{F8233A89-5C1B-4B36-8AD4-A6E1D413C219}" destId="{6AE941A0-6978-4C82-962F-37533F8EF302}" srcOrd="0" destOrd="0" presId="urn:microsoft.com/office/officeart/2005/8/layout/process3"/>
    <dgm:cxn modelId="{79E0B76A-9371-4E1F-8092-19CE5E200E04}" type="presParOf" srcId="{6AE941A0-6978-4C82-962F-37533F8EF302}" destId="{A6EFB192-6CB3-4EBF-B55E-5633693965D0}" srcOrd="0" destOrd="0" presId="urn:microsoft.com/office/officeart/2005/8/layout/process3"/>
    <dgm:cxn modelId="{A0CD5CC4-32AC-4931-880E-897F5E869C6B}" type="presParOf" srcId="{6AE941A0-6978-4C82-962F-37533F8EF302}" destId="{A0F3C107-0F43-421D-9FC3-27C2E7DA977F}" srcOrd="1" destOrd="0" presId="urn:microsoft.com/office/officeart/2005/8/layout/process3"/>
    <dgm:cxn modelId="{E3CEA08B-3CE5-49B6-B2C1-62450A0E23B7}" type="presParOf" srcId="{6AE941A0-6978-4C82-962F-37533F8EF302}" destId="{45E3F7F4-8EC4-4529-8E34-865B55BB8455}" srcOrd="2" destOrd="0" presId="urn:microsoft.com/office/officeart/2005/8/layout/process3"/>
    <dgm:cxn modelId="{73CE0B9E-E0F6-4E00-9FA4-46891C34F055}" type="presParOf" srcId="{F8233A89-5C1B-4B36-8AD4-A6E1D413C219}" destId="{754F43F6-8FC1-453C-A23B-CD8015BDA542}" srcOrd="1" destOrd="0" presId="urn:microsoft.com/office/officeart/2005/8/layout/process3"/>
    <dgm:cxn modelId="{D263BA4A-8EA7-4D70-A58C-E5A07FD2BBDB}" type="presParOf" srcId="{754F43F6-8FC1-453C-A23B-CD8015BDA542}" destId="{93C6A69F-61AF-480E-9091-8C6ADD27D504}" srcOrd="0" destOrd="0" presId="urn:microsoft.com/office/officeart/2005/8/layout/process3"/>
    <dgm:cxn modelId="{2B8D6107-856E-4A90-BC28-41177F44A123}" type="presParOf" srcId="{F8233A89-5C1B-4B36-8AD4-A6E1D413C219}" destId="{775E51C8-D4B6-43B8-B156-3C6CCAC027B9}" srcOrd="2" destOrd="0" presId="urn:microsoft.com/office/officeart/2005/8/layout/process3"/>
    <dgm:cxn modelId="{367D1646-9BB1-49E5-BB34-9733288E77FE}" type="presParOf" srcId="{775E51C8-D4B6-43B8-B156-3C6CCAC027B9}" destId="{CF0D25A4-BD70-468F-B255-1E55E9AA1B1D}" srcOrd="0" destOrd="0" presId="urn:microsoft.com/office/officeart/2005/8/layout/process3"/>
    <dgm:cxn modelId="{F51873A4-7990-4318-9C39-59A92D7CA30D}" type="presParOf" srcId="{775E51C8-D4B6-43B8-B156-3C6CCAC027B9}" destId="{B56E24B6-70A6-4562-8500-FE89B5182138}" srcOrd="1" destOrd="0" presId="urn:microsoft.com/office/officeart/2005/8/layout/process3"/>
    <dgm:cxn modelId="{39F68481-5C1A-4807-BE71-0562979F302E}" type="presParOf" srcId="{775E51C8-D4B6-43B8-B156-3C6CCAC027B9}" destId="{045F5242-EFE6-4D61-9323-C7EF87E7446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50FD3-BCF7-47B3-BD86-0F808512AC50}">
      <dsp:nvSpPr>
        <dsp:cNvPr id="0" name=""/>
        <dsp:cNvSpPr/>
      </dsp:nvSpPr>
      <dsp:spPr>
        <a:xfrm>
          <a:off x="781" y="632577"/>
          <a:ext cx="1036085" cy="10360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宋体" panose="02010600030101010101" pitchFamily="2" charset="-122"/>
              <a:ea typeface="宋体" panose="02010600030101010101" pitchFamily="2" charset="-122"/>
            </a:rPr>
            <a:t>关键聚焦元件</a:t>
          </a:r>
        </a:p>
      </dsp:txBody>
      <dsp:txXfrm>
        <a:off x="152512" y="784308"/>
        <a:ext cx="732623" cy="732623"/>
      </dsp:txXfrm>
    </dsp:sp>
    <dsp:sp modelId="{63393E32-F4A0-4949-9436-90F4D3091C8D}">
      <dsp:nvSpPr>
        <dsp:cNvPr id="0" name=""/>
        <dsp:cNvSpPr/>
      </dsp:nvSpPr>
      <dsp:spPr>
        <a:xfrm>
          <a:off x="1120997" y="850155"/>
          <a:ext cx="600929" cy="600929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1" kern="120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1200650" y="1079950"/>
        <a:ext cx="441623" cy="141339"/>
      </dsp:txXfrm>
    </dsp:sp>
    <dsp:sp modelId="{A6638170-08B8-4DAD-BA56-A41D9E4E9988}">
      <dsp:nvSpPr>
        <dsp:cNvPr id="0" name=""/>
        <dsp:cNvSpPr/>
      </dsp:nvSpPr>
      <dsp:spPr>
        <a:xfrm>
          <a:off x="1806057" y="632577"/>
          <a:ext cx="1036085" cy="1036085"/>
        </a:xfrm>
        <a:prstGeom prst="ellipse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宋体" panose="02010600030101010101" pitchFamily="2" charset="-122"/>
              <a:ea typeface="宋体" panose="02010600030101010101" pitchFamily="2" charset="-122"/>
            </a:rPr>
            <a:t>关键成像方法</a:t>
          </a:r>
        </a:p>
      </dsp:txBody>
      <dsp:txXfrm>
        <a:off x="1957788" y="784308"/>
        <a:ext cx="732623" cy="732623"/>
      </dsp:txXfrm>
    </dsp:sp>
    <dsp:sp modelId="{3B6F3C04-4F86-4BEE-8ED5-EA77A6CE8CFD}">
      <dsp:nvSpPr>
        <dsp:cNvPr id="0" name=""/>
        <dsp:cNvSpPr/>
      </dsp:nvSpPr>
      <dsp:spPr>
        <a:xfrm>
          <a:off x="2926272" y="850155"/>
          <a:ext cx="600929" cy="600929"/>
        </a:xfrm>
        <a:prstGeom prst="mathEqual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b="1" kern="120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3005925" y="973946"/>
        <a:ext cx="441623" cy="353347"/>
      </dsp:txXfrm>
    </dsp:sp>
    <dsp:sp modelId="{9CCD45DD-5EDD-4CED-948F-9CA83423238C}">
      <dsp:nvSpPr>
        <dsp:cNvPr id="0" name=""/>
        <dsp:cNvSpPr/>
      </dsp:nvSpPr>
      <dsp:spPr>
        <a:xfrm>
          <a:off x="3611332" y="632577"/>
          <a:ext cx="1036085" cy="1036085"/>
        </a:xfrm>
        <a:prstGeom prst="ellipse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+mj-lt"/>
              <a:ea typeface="宋体" panose="02010600030101010101" pitchFamily="2" charset="-122"/>
            </a:rPr>
            <a:t>10nm</a:t>
          </a:r>
          <a:r>
            <a:rPr lang="zh-CN" altLang="en-US" sz="2000" b="1" kern="1200" dirty="0">
              <a:latin typeface="宋体" panose="02010600030101010101" pitchFamily="2" charset="-122"/>
              <a:ea typeface="宋体" panose="02010600030101010101" pitchFamily="2" charset="-122"/>
            </a:rPr>
            <a:t>空间分辨</a:t>
          </a:r>
        </a:p>
      </dsp:txBody>
      <dsp:txXfrm>
        <a:off x="3763063" y="784308"/>
        <a:ext cx="732623" cy="732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81732-395E-41C0-82D4-6C74ACED95DC}">
      <dsp:nvSpPr>
        <dsp:cNvPr id="0" name=""/>
        <dsp:cNvSpPr/>
      </dsp:nvSpPr>
      <dsp:spPr>
        <a:xfrm>
          <a:off x="0" y="147989"/>
          <a:ext cx="2581378" cy="11511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实验方法</a:t>
          </a:r>
        </a:p>
      </dsp:txBody>
      <dsp:txXfrm>
        <a:off x="33716" y="181705"/>
        <a:ext cx="2513946" cy="1083712"/>
      </dsp:txXfrm>
    </dsp:sp>
    <dsp:sp modelId="{10874A66-CE90-4DAF-AA18-34384CE68984}">
      <dsp:nvSpPr>
        <dsp:cNvPr id="0" name=""/>
        <dsp:cNvSpPr/>
      </dsp:nvSpPr>
      <dsp:spPr>
        <a:xfrm>
          <a:off x="2852180" y="388675"/>
          <a:ext cx="574100" cy="6697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/>
        </a:p>
      </dsp:txBody>
      <dsp:txXfrm>
        <a:off x="2852180" y="522629"/>
        <a:ext cx="401870" cy="401864"/>
      </dsp:txXfrm>
    </dsp:sp>
    <dsp:sp modelId="{71370B7A-3C43-464C-B8BF-0BF38CCBBFBF}">
      <dsp:nvSpPr>
        <dsp:cNvPr id="0" name=""/>
        <dsp:cNvSpPr/>
      </dsp:nvSpPr>
      <dsp:spPr>
        <a:xfrm>
          <a:off x="3664586" y="147989"/>
          <a:ext cx="3219958" cy="1151144"/>
        </a:xfrm>
        <a:prstGeom prst="roundRect">
          <a:avLst>
            <a:gd name="adj" fmla="val 10000"/>
          </a:avLst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实验数据解析</a:t>
          </a:r>
        </a:p>
      </dsp:txBody>
      <dsp:txXfrm>
        <a:off x="3698302" y="181705"/>
        <a:ext cx="3152526" cy="1083712"/>
      </dsp:txXfrm>
    </dsp:sp>
    <dsp:sp modelId="{CDABDA36-7E3B-4BA9-8BF2-9A224E940E4C}">
      <dsp:nvSpPr>
        <dsp:cNvPr id="0" name=""/>
        <dsp:cNvSpPr/>
      </dsp:nvSpPr>
      <dsp:spPr>
        <a:xfrm>
          <a:off x="7154614" y="388675"/>
          <a:ext cx="572547" cy="6697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/>
        </a:p>
      </dsp:txBody>
      <dsp:txXfrm>
        <a:off x="7154614" y="522629"/>
        <a:ext cx="400783" cy="401864"/>
      </dsp:txXfrm>
    </dsp:sp>
    <dsp:sp modelId="{C3BCA8D0-0410-4936-B118-5066816B11E4}">
      <dsp:nvSpPr>
        <dsp:cNvPr id="0" name=""/>
        <dsp:cNvSpPr/>
      </dsp:nvSpPr>
      <dsp:spPr>
        <a:xfrm>
          <a:off x="7964823" y="147989"/>
          <a:ext cx="3239997" cy="1151144"/>
        </a:xfrm>
        <a:prstGeom prst="roundRect">
          <a:avLst>
            <a:gd name="adj" fmla="val 1000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实验结果分析</a:t>
          </a:r>
        </a:p>
      </dsp:txBody>
      <dsp:txXfrm>
        <a:off x="7998539" y="181705"/>
        <a:ext cx="3172565" cy="10837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81732-395E-41C0-82D4-6C74ACED95DC}">
      <dsp:nvSpPr>
        <dsp:cNvPr id="0" name=""/>
        <dsp:cNvSpPr/>
      </dsp:nvSpPr>
      <dsp:spPr>
        <a:xfrm>
          <a:off x="0" y="147989"/>
          <a:ext cx="2581378" cy="11511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实验方法</a:t>
          </a:r>
        </a:p>
      </dsp:txBody>
      <dsp:txXfrm>
        <a:off x="33716" y="181705"/>
        <a:ext cx="2513946" cy="1083712"/>
      </dsp:txXfrm>
    </dsp:sp>
    <dsp:sp modelId="{10874A66-CE90-4DAF-AA18-34384CE68984}">
      <dsp:nvSpPr>
        <dsp:cNvPr id="0" name=""/>
        <dsp:cNvSpPr/>
      </dsp:nvSpPr>
      <dsp:spPr>
        <a:xfrm>
          <a:off x="2852180" y="388675"/>
          <a:ext cx="574100" cy="6697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/>
        </a:p>
      </dsp:txBody>
      <dsp:txXfrm>
        <a:off x="2852180" y="522629"/>
        <a:ext cx="401870" cy="401864"/>
      </dsp:txXfrm>
    </dsp:sp>
    <dsp:sp modelId="{71370B7A-3C43-464C-B8BF-0BF38CCBBFBF}">
      <dsp:nvSpPr>
        <dsp:cNvPr id="0" name=""/>
        <dsp:cNvSpPr/>
      </dsp:nvSpPr>
      <dsp:spPr>
        <a:xfrm>
          <a:off x="3664586" y="147989"/>
          <a:ext cx="3219958" cy="1151144"/>
        </a:xfrm>
        <a:prstGeom prst="roundRect">
          <a:avLst>
            <a:gd name="adj" fmla="val 10000"/>
          </a:avLst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实验数据解析</a:t>
          </a:r>
        </a:p>
      </dsp:txBody>
      <dsp:txXfrm>
        <a:off x="3698302" y="181705"/>
        <a:ext cx="3152526" cy="1083712"/>
      </dsp:txXfrm>
    </dsp:sp>
    <dsp:sp modelId="{CDABDA36-7E3B-4BA9-8BF2-9A224E940E4C}">
      <dsp:nvSpPr>
        <dsp:cNvPr id="0" name=""/>
        <dsp:cNvSpPr/>
      </dsp:nvSpPr>
      <dsp:spPr>
        <a:xfrm>
          <a:off x="7154614" y="388675"/>
          <a:ext cx="572547" cy="6697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/>
        </a:p>
      </dsp:txBody>
      <dsp:txXfrm>
        <a:off x="7154614" y="522629"/>
        <a:ext cx="400783" cy="401864"/>
      </dsp:txXfrm>
    </dsp:sp>
    <dsp:sp modelId="{C3BCA8D0-0410-4936-B118-5066816B11E4}">
      <dsp:nvSpPr>
        <dsp:cNvPr id="0" name=""/>
        <dsp:cNvSpPr/>
      </dsp:nvSpPr>
      <dsp:spPr>
        <a:xfrm>
          <a:off x="7964823" y="147989"/>
          <a:ext cx="3239997" cy="1151144"/>
        </a:xfrm>
        <a:prstGeom prst="roundRect">
          <a:avLst>
            <a:gd name="adj" fmla="val 1000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 dirty="0"/>
            <a:t>实验结果分析</a:t>
          </a:r>
        </a:p>
      </dsp:txBody>
      <dsp:txXfrm>
        <a:off x="7998539" y="181705"/>
        <a:ext cx="3172565" cy="10837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3C107-0F43-421D-9FC3-27C2E7DA977F}">
      <dsp:nvSpPr>
        <dsp:cNvPr id="0" name=""/>
        <dsp:cNvSpPr/>
      </dsp:nvSpPr>
      <dsp:spPr>
        <a:xfrm>
          <a:off x="3398" y="8591"/>
          <a:ext cx="2917098" cy="15551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latin typeface="宋体" panose="02010600030101010101" pitchFamily="2" charset="-122"/>
              <a:ea typeface="宋体" panose="02010600030101010101" pitchFamily="2" charset="-122"/>
            </a:rPr>
            <a:t>传统实验逻辑</a:t>
          </a:r>
        </a:p>
      </dsp:txBody>
      <dsp:txXfrm>
        <a:off x="3398" y="8591"/>
        <a:ext cx="2917098" cy="1036800"/>
      </dsp:txXfrm>
    </dsp:sp>
    <dsp:sp modelId="{45E3F7F4-8EC4-4529-8E34-865B55BB8455}">
      <dsp:nvSpPr>
        <dsp:cNvPr id="0" name=""/>
        <dsp:cNvSpPr/>
      </dsp:nvSpPr>
      <dsp:spPr>
        <a:xfrm>
          <a:off x="600876" y="1045391"/>
          <a:ext cx="2917098" cy="2073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实验流程耗时长；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数据处理耗时长；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数据分析耗时长；</a:t>
          </a:r>
        </a:p>
      </dsp:txBody>
      <dsp:txXfrm>
        <a:off x="661610" y="1106125"/>
        <a:ext cx="2795630" cy="1952132"/>
      </dsp:txXfrm>
    </dsp:sp>
    <dsp:sp modelId="{754F43F6-8FC1-453C-A23B-CD8015BDA542}">
      <dsp:nvSpPr>
        <dsp:cNvPr id="0" name=""/>
        <dsp:cNvSpPr/>
      </dsp:nvSpPr>
      <dsp:spPr>
        <a:xfrm>
          <a:off x="3362718" y="163854"/>
          <a:ext cx="937509" cy="726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/>
        </a:p>
      </dsp:txBody>
      <dsp:txXfrm>
        <a:off x="3362718" y="309109"/>
        <a:ext cx="719627" cy="435763"/>
      </dsp:txXfrm>
    </dsp:sp>
    <dsp:sp modelId="{B56E24B6-70A6-4562-8500-FE89B5182138}">
      <dsp:nvSpPr>
        <dsp:cNvPr id="0" name=""/>
        <dsp:cNvSpPr/>
      </dsp:nvSpPr>
      <dsp:spPr>
        <a:xfrm>
          <a:off x="4689383" y="8591"/>
          <a:ext cx="2917098" cy="1555199"/>
        </a:xfrm>
        <a:prstGeom prst="roundRect">
          <a:avLst>
            <a:gd name="adj" fmla="val 10000"/>
          </a:avLst>
        </a:prstGeom>
        <a:solidFill>
          <a:schemeClr val="accent3">
            <a:hueOff val="-2990677"/>
            <a:satOff val="25025"/>
            <a:lumOff val="470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b="1" kern="1200" dirty="0">
              <a:latin typeface="宋体" panose="02010600030101010101" pitchFamily="2" charset="-122"/>
              <a:ea typeface="宋体" panose="02010600030101010101" pitchFamily="2" charset="-122"/>
            </a:rPr>
            <a:t>AI</a:t>
          </a:r>
          <a:r>
            <a:rPr lang="zh-CN" altLang="en-US" sz="2800" b="1" kern="1200" dirty="0">
              <a:latin typeface="宋体" panose="02010600030101010101" pitchFamily="2" charset="-122"/>
              <a:ea typeface="宋体" panose="02010600030101010101" pitchFamily="2" charset="-122"/>
            </a:rPr>
            <a:t>介入</a:t>
          </a:r>
        </a:p>
      </dsp:txBody>
      <dsp:txXfrm>
        <a:off x="4689383" y="8591"/>
        <a:ext cx="2917098" cy="1036800"/>
      </dsp:txXfrm>
    </dsp:sp>
    <dsp:sp modelId="{045F5242-EFE6-4D61-9323-C7EF87E7446C}">
      <dsp:nvSpPr>
        <dsp:cNvPr id="0" name=""/>
        <dsp:cNvSpPr/>
      </dsp:nvSpPr>
      <dsp:spPr>
        <a:xfrm>
          <a:off x="5286861" y="1045391"/>
          <a:ext cx="2917098" cy="2073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-2990677"/>
              <a:satOff val="25025"/>
              <a:lumOff val="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实验流程</a:t>
          </a:r>
          <a:r>
            <a:rPr lang="en-US" altLang="zh-CN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AI</a:t>
          </a: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化；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数据分析</a:t>
          </a:r>
          <a:r>
            <a:rPr lang="en-US" altLang="zh-CN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AI</a:t>
          </a: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化；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结果后处理</a:t>
          </a:r>
          <a:r>
            <a:rPr lang="en-US" altLang="zh-CN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AI</a:t>
          </a:r>
          <a:r>
            <a:rPr lang="zh-CN" altLang="en-US" sz="2400" b="1" kern="1200" dirty="0">
              <a:latin typeface="宋体" panose="02010600030101010101" pitchFamily="2" charset="-122"/>
              <a:ea typeface="宋体" panose="02010600030101010101" pitchFamily="2" charset="-122"/>
            </a:rPr>
            <a:t>化；</a:t>
          </a:r>
        </a:p>
      </dsp:txBody>
      <dsp:txXfrm>
        <a:off x="5347595" y="1106125"/>
        <a:ext cx="2795630" cy="1952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2E543-BFD2-4D72-8C98-D49E45C6588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E6CC1-17CC-487D-A214-DD263423CC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2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6CC1-17CC-487D-A214-DD263423CCF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3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6CC1-17CC-487D-A214-DD263423CCF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2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人工智能的引入 对于实验采样效率、数据处理效率、恢复效果都是有较大提升的</a:t>
            </a:r>
            <a:endParaRPr lang="en-US" altLang="zh-CN" dirty="0"/>
          </a:p>
          <a:p>
            <a:r>
              <a:rPr lang="zh-CN" altLang="en-US" dirty="0"/>
              <a:t>同时，国外主流光源近些年已经开始了类似工作。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6CC1-17CC-487D-A214-DD263423CCF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3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tif"/><Relationship Id="rId4" Type="http://schemas.openxmlformats.org/officeDocument/2006/relationships/image" Target="../media/image7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4861F3-13E5-45F5-B254-5E916B335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AF97306-6238-41F4-BBB4-2F0E96B9E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06EAE2-71C6-441F-BD3B-D335E6207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A57B0-E397-4C31-B034-D4B594B5AF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CA51656-CB98-47CC-8A43-FD0C7C690EF2}"/>
              </a:ext>
            </a:extLst>
          </p:cNvPr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r>
              <a:rPr lang="zh-CN" altLang="en-US" b="1" dirty="0">
                <a:solidFill>
                  <a:schemeClr val="bg1"/>
                </a:solidFill>
              </a:rPr>
              <a:t>人工智能技术在纳米探针线站上的应用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B4BB99F-624D-438F-A872-B897031E1075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320800" y="105353"/>
            <a:ext cx="1075343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1364343" y="105353"/>
            <a:ext cx="1070989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0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1306286" y="105353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0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306286" y="105353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3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320800" y="105353"/>
            <a:ext cx="107534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6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D9403DD-F6F7-4AD1-A700-CD138ABD5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DEEC7A7-C8D3-4AC1-8C27-E0FE0B09B0AA}"/>
              </a:ext>
            </a:extLst>
          </p:cNvPr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</a:p>
        </p:txBody>
      </p:sp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6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799" y="1277256"/>
            <a:ext cx="4539343" cy="4875893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1335314" y="105353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FB7985-9CDF-41AE-9135-F2492B0B9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96" y="-13273"/>
            <a:ext cx="5664611" cy="68712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DAFF0D-6C90-46CF-BD32-F0A0D3BCD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65" y="5473762"/>
            <a:ext cx="2203686" cy="3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7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3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4144379-6A13-4956-B4F5-41114F71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56784279-DE3D-4802-BAB0-9BA908AAE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A19F85C-03C7-4478-9F13-746B66485D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1CE28D0-770B-460A-8168-7632BF52F942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7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D9E43A2-18B2-4838-AE5C-3ADB7043EA2B}"/>
              </a:ext>
            </a:extLst>
          </p:cNvPr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C08D2CA-66DA-4443-A59B-E81C29B1EC5B}"/>
                </a:ext>
              </a:extLst>
            </p:cNvPr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cxnSpLocks/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D38B9550-2E66-453A-A306-F01117AA0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48CF694-8301-4504-990B-08E5ABE62CE8}"/>
              </a:ext>
            </a:extLst>
          </p:cNvPr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C874558C-23C8-4D39-8D3F-9C95A97B1491}"/>
                </a:ext>
              </a:extLst>
            </p:cNvPr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456B93F-51AD-433B-9481-2F4C2F3E3D5E}"/>
                </a:ext>
              </a:extLst>
            </p:cNvPr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2" name="流程图: 手动输入 41">
            <a:extLst>
              <a:ext uri="{FF2B5EF4-FFF2-40B4-BE49-F238E27FC236}">
                <a16:creationId xmlns:a16="http://schemas.microsoft.com/office/drawing/2014/main" id="{F7B15B5C-0F14-498E-96D9-B7A218AC3DAD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CD248033-7789-4252-B8DB-480FF72FC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C1C3FA7-7215-4724-AF6B-81DB83FE1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4512C8A-1EC6-49DE-9D6A-0F9A03E08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7CD90B0-53CC-4867-A19E-5043FFFFCD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23466" y="6041"/>
            <a:ext cx="913331" cy="91474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CD6EF00-2B1D-4F61-8D9C-236B367BE950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3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D9E43A2-18B2-4838-AE5C-3ADB7043EA2B}"/>
              </a:ext>
            </a:extLst>
          </p:cNvPr>
          <p:cNvGrpSpPr/>
          <p:nvPr/>
        </p:nvGrpSpPr>
        <p:grpSpPr>
          <a:xfrm>
            <a:off x="1" y="6334044"/>
            <a:ext cx="12191998" cy="400110"/>
            <a:chOff x="1" y="6334044"/>
            <a:chExt cx="12191998" cy="40011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C08D2CA-66DA-4443-A59B-E81C29B1EC5B}"/>
                </a:ext>
              </a:extLst>
            </p:cNvPr>
            <p:cNvSpPr txBox="1"/>
            <p:nvPr/>
          </p:nvSpPr>
          <p:spPr>
            <a:xfrm>
              <a:off x="8743950" y="6334044"/>
              <a:ext cx="3448049" cy="400110"/>
            </a:xfrm>
            <a:custGeom>
              <a:avLst/>
              <a:gdLst>
                <a:gd name="connsiteX0" fmla="*/ 0 w 4906063"/>
                <a:gd name="connsiteY0" fmla="*/ 0 h 400110"/>
                <a:gd name="connsiteX1" fmla="*/ 207 w 4906063"/>
                <a:gd name="connsiteY1" fmla="*/ 0 h 400110"/>
                <a:gd name="connsiteX2" fmla="*/ 207 w 4906063"/>
                <a:gd name="connsiteY2" fmla="*/ 389574 h 400110"/>
                <a:gd name="connsiteX3" fmla="*/ 612431 w 4906063"/>
                <a:gd name="connsiteY3" fmla="*/ 0 h 400110"/>
                <a:gd name="connsiteX4" fmla="*/ 4906063 w 4906063"/>
                <a:gd name="connsiteY4" fmla="*/ 0 h 400110"/>
                <a:gd name="connsiteX5" fmla="*/ 4906063 w 4906063"/>
                <a:gd name="connsiteY5" fmla="*/ 400110 h 400110"/>
                <a:gd name="connsiteX6" fmla="*/ 0 w 4906063"/>
                <a:gd name="connsiteY6" fmla="*/ 400110 h 400110"/>
                <a:gd name="connsiteX7" fmla="*/ 0 w 4906063"/>
                <a:gd name="connsiteY7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063" h="400110">
                  <a:moveTo>
                    <a:pt x="0" y="0"/>
                  </a:moveTo>
                  <a:lnTo>
                    <a:pt x="207" y="0"/>
                  </a:lnTo>
                  <a:lnTo>
                    <a:pt x="207" y="389574"/>
                  </a:lnTo>
                  <a:lnTo>
                    <a:pt x="612431" y="0"/>
                  </a:lnTo>
                  <a:lnTo>
                    <a:pt x="4906063" y="0"/>
                  </a:lnTo>
                  <a:lnTo>
                    <a:pt x="4906063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/>
            <p:cNvCxnSpPr>
              <a:cxnSpLocks/>
              <a:endCxn id="27" idx="2"/>
            </p:cNvCxnSpPr>
            <p:nvPr/>
          </p:nvCxnSpPr>
          <p:spPr>
            <a:xfrm>
              <a:off x="1" y="6721454"/>
              <a:ext cx="8744094" cy="2164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9309100" y="6367511"/>
            <a:ext cx="2769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High Energy Photon Source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182CDDE-4035-4F45-A8C9-C5FC31F37C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DB91757-43B8-4E3B-8AF6-5EBDA59516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3294711" y="1026332"/>
            <a:ext cx="1249185" cy="60464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3A02D2D-6E44-409D-97E7-49EF2AE53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96" y="1015704"/>
            <a:ext cx="1058545" cy="6259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DB61A05-5B97-4335-BEFE-907340034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2233719" y="883715"/>
            <a:ext cx="913331" cy="914748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59DC6E-69C2-4D2A-987F-4B2B79875A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597115"/>
            <a:ext cx="5408496" cy="4358746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F8E0FF1-61A9-43B6-B46B-8386F94A8E09}"/>
              </a:ext>
            </a:extLst>
          </p:cNvPr>
          <p:cNvSpPr/>
          <p:nvPr/>
        </p:nvSpPr>
        <p:spPr>
          <a:xfrm>
            <a:off x="6591300" y="1352305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1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D443D13-1219-4697-BC0A-D743702E034B}"/>
              </a:ext>
            </a:extLst>
          </p:cNvPr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93C6674-ECC5-438E-B36A-464A3E63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348A776C-DB9B-4193-BD0F-2F40062AE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25841875-AE2A-41F6-AB39-9F3978DDF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24E6B98C-DC6F-44CC-A3A6-45E02EDCB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D3A0D69-3515-4796-969F-1637A97D67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C628473-EBA5-483F-AE59-5D5237B5C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9E703BE5-1AE3-40CE-BC47-223E6E7C03B1}"/>
              </a:ext>
            </a:extLst>
          </p:cNvPr>
          <p:cNvSpPr/>
          <p:nvPr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85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05353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49829" y="105353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" y="6430455"/>
            <a:ext cx="12191997" cy="4298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0277090" y="6521982"/>
            <a:ext cx="1092523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>
            <a:cxnSpLocks/>
          </p:cNvCxnSpPr>
          <p:nvPr/>
        </p:nvCxnSpPr>
        <p:spPr>
          <a:xfrm>
            <a:off x="11445105" y="6430455"/>
            <a:ext cx="0" cy="424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E5B416D-315A-45B6-A6D8-60CADF52E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653" y="6493173"/>
            <a:ext cx="652471" cy="3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364343" y="105353"/>
            <a:ext cx="10709894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70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448414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12192000" cy="957071"/>
            <a:chOff x="0" y="0"/>
            <a:chExt cx="9144000" cy="957071"/>
          </a:xfrm>
        </p:grpSpPr>
        <p:sp>
          <p:nvSpPr>
            <p:cNvPr id="14" name="矩形 13"/>
            <p:cNvSpPr/>
            <p:nvPr/>
          </p:nvSpPr>
          <p:spPr>
            <a:xfrm>
              <a:off x="875653" y="910943"/>
              <a:ext cx="8268347" cy="4571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0"/>
              <a:ext cx="975360" cy="957071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6299201"/>
            <a:ext cx="12191999" cy="55605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050282" y="6361345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3613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314" y="6408726"/>
            <a:ext cx="652471" cy="32485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81AC481-5F32-4818-90FA-09E5D993992F}"/>
              </a:ext>
            </a:extLst>
          </p:cNvPr>
          <p:cNvSpPr txBox="1"/>
          <p:nvPr/>
        </p:nvSpPr>
        <p:spPr>
          <a:xfrm>
            <a:off x="134215" y="6332626"/>
            <a:ext cx="36129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u="none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IHEP ML workshop</a:t>
            </a:r>
            <a:endParaRPr lang="zh-CN" altLang="en-US" sz="2500" b="1" u="none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6587E4C-77C2-4AD7-A9DE-2AA0934B865C}"/>
              </a:ext>
            </a:extLst>
          </p:cNvPr>
          <p:cNvSpPr txBox="1"/>
          <p:nvPr/>
        </p:nvSpPr>
        <p:spPr>
          <a:xfrm>
            <a:off x="5036455" y="6391774"/>
            <a:ext cx="281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500DFB6-6689-4218-8C88-B372E3FEE18B}" type="datetime2">
              <a:rPr lang="zh-CN" altLang="en-US" b="1" smtClean="0">
                <a:solidFill>
                  <a:schemeClr val="bg1"/>
                </a:solidFill>
              </a:rPr>
              <a:pPr algn="ctr"/>
              <a:t>2024年10月17日</a:t>
            </a:fld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959DBAE-39F5-4FA1-8D78-597D656F71E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5" y="67830"/>
            <a:ext cx="1311179" cy="7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9" r:id="rId2"/>
    <p:sldLayoutId id="2147483698" r:id="rId3"/>
    <p:sldLayoutId id="2147483697" r:id="rId4"/>
    <p:sldLayoutId id="2147483695" r:id="rId5"/>
    <p:sldLayoutId id="2147483682" r:id="rId6"/>
    <p:sldLayoutId id="2147483694" r:id="rId7"/>
    <p:sldLayoutId id="2147483683" r:id="rId8"/>
    <p:sldLayoutId id="2147483684" r:id="rId9"/>
    <p:sldLayoutId id="2147483685" r:id="rId10"/>
    <p:sldLayoutId id="2147483686" r:id="rId11"/>
    <p:sldLayoutId id="2147483688" r:id="rId12"/>
    <p:sldLayoutId id="2147483689" r:id="rId13"/>
    <p:sldLayoutId id="2147483690" r:id="rId14"/>
    <p:sldLayoutId id="2147483691" r:id="rId15"/>
    <p:sldLayoutId id="2147483696" r:id="rId16"/>
    <p:sldLayoutId id="2147483700" r:id="rId17"/>
    <p:sldLayoutId id="2147483687" r:id="rId1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ature.com/lsa" TargetMode="External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>
            <a:extLst>
              <a:ext uri="{FF2B5EF4-FFF2-40B4-BE49-F238E27FC236}">
                <a16:creationId xmlns:a16="http://schemas.microsoft.com/office/drawing/2014/main" id="{2FB72E53-C253-47BE-B3A4-5EEBE1CFB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102" y="4563292"/>
            <a:ext cx="5011708" cy="340814"/>
          </a:xfrm>
        </p:spPr>
        <p:txBody>
          <a:bodyPr>
            <a:noAutofit/>
          </a:bodyPr>
          <a:lstStyle/>
          <a:p>
            <a:r>
              <a:rPr lang="zh-CN" altLang="en-US" sz="3200" dirty="0"/>
              <a:t>常广才</a:t>
            </a:r>
            <a:endParaRPr lang="en-US" altLang="zh-CN" sz="3200" dirty="0"/>
          </a:p>
          <a:p>
            <a:r>
              <a:rPr lang="en-US" altLang="zh-CN" sz="3200" dirty="0"/>
              <a:t>HEPS B2</a:t>
            </a:r>
          </a:p>
          <a:p>
            <a:r>
              <a:rPr lang="zh-CN" altLang="en-US" sz="3200" dirty="0"/>
              <a:t>硬</a:t>
            </a:r>
            <a:r>
              <a:rPr lang="en-US" altLang="zh-CN" sz="3200" dirty="0"/>
              <a:t>X</a:t>
            </a:r>
            <a:r>
              <a:rPr lang="zh-CN" altLang="en-US" sz="3200" dirty="0"/>
              <a:t>射线纳米探针线站</a:t>
            </a:r>
            <a:endParaRPr lang="en-US" altLang="zh-CN" sz="3200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FEC59CE-B74F-4247-B06F-F0E05E951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613" y="1967696"/>
            <a:ext cx="6390197" cy="1461836"/>
          </a:xfrm>
        </p:spPr>
        <p:txBody>
          <a:bodyPr>
            <a:noAutofit/>
          </a:bodyPr>
          <a:lstStyle/>
          <a:p>
            <a:r>
              <a:rPr lang="zh-CN" altLang="en-US" sz="3900" dirty="0"/>
              <a:t>纳米相干成像的</a:t>
            </a:r>
            <a:r>
              <a:rPr lang="en-US" altLang="zh-CN" sz="3900" dirty="0"/>
              <a:t>AI</a:t>
            </a:r>
            <a:r>
              <a:rPr lang="zh-CN" altLang="en-US" sz="3900" dirty="0"/>
              <a:t>数据解析需求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654FBC8-EC46-4AD8-B18B-043788FC2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IHEP ML workshop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964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21E89CF-1531-4AE8-BC50-9E736885C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979"/>
          <a:stretch/>
        </p:blipFill>
        <p:spPr>
          <a:xfrm>
            <a:off x="-38099" y="3355191"/>
            <a:ext cx="3920836" cy="2933231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52DAC293-7947-49CD-936F-71B04578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50" y="135833"/>
            <a:ext cx="10718987" cy="663575"/>
          </a:xfrm>
        </p:spPr>
        <p:txBody>
          <a:bodyPr/>
          <a:lstStyle/>
          <a:p>
            <a:r>
              <a:rPr lang="zh-CN" altLang="en-US" dirty="0"/>
              <a:t>传统</a:t>
            </a:r>
            <a:r>
              <a:rPr lang="en-US" altLang="zh-CN" dirty="0"/>
              <a:t>CDI</a:t>
            </a:r>
            <a:r>
              <a:rPr lang="zh-CN" altLang="en-US" dirty="0"/>
              <a:t>方法面临挑战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016D73DB-BF97-4197-84AC-6A10689A0052}"/>
              </a:ext>
            </a:extLst>
          </p:cNvPr>
          <p:cNvGraphicFramePr/>
          <p:nvPr/>
        </p:nvGraphicFramePr>
        <p:xfrm>
          <a:off x="407096" y="944880"/>
          <a:ext cx="11207750" cy="1447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2F2366DD-7F6F-490D-8085-A9D94012F88E}"/>
              </a:ext>
            </a:extLst>
          </p:cNvPr>
          <p:cNvSpPr txBox="1"/>
          <p:nvPr/>
        </p:nvSpPr>
        <p:spPr>
          <a:xfrm>
            <a:off x="460436" y="2166787"/>
            <a:ext cx="23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近场</a:t>
            </a:r>
            <a:r>
              <a:rPr lang="en-US" altLang="zh-CN" dirty="0" err="1"/>
              <a:t>pty</a:t>
            </a:r>
            <a:r>
              <a:rPr lang="zh-CN" altLang="en-US" dirty="0"/>
              <a:t>：横向扫描；</a:t>
            </a:r>
            <a:endParaRPr lang="en-US" altLang="zh-CN" dirty="0"/>
          </a:p>
          <a:p>
            <a:r>
              <a:rPr lang="zh-CN" altLang="en-US" dirty="0"/>
              <a:t>近场</a:t>
            </a:r>
            <a:r>
              <a:rPr lang="en-US" altLang="zh-CN" dirty="0" err="1"/>
              <a:t>holo</a:t>
            </a:r>
            <a:r>
              <a:rPr lang="zh-CN" altLang="en-US" dirty="0"/>
              <a:t>：轴向扫描；</a:t>
            </a:r>
            <a:endParaRPr lang="en-US" altLang="zh-CN" dirty="0"/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60-90%</a:t>
            </a:r>
            <a:r>
              <a:rPr lang="zh-CN" altLang="en-US" b="1" dirty="0">
                <a:solidFill>
                  <a:srgbClr val="FF0000"/>
                </a:solidFill>
              </a:rPr>
              <a:t>扫描重叠率，效率低，高剂量困扰</a:t>
            </a:r>
            <a:r>
              <a:rPr lang="zh-CN" altLang="en-US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B165469-A249-4736-9A9A-804C05CCC0E1}"/>
              </a:ext>
            </a:extLst>
          </p:cNvPr>
          <p:cNvSpPr txBox="1"/>
          <p:nvPr/>
        </p:nvSpPr>
        <p:spPr>
          <a:xfrm>
            <a:off x="4763195" y="2183366"/>
            <a:ext cx="2196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耗时相位恢复算法；</a:t>
            </a:r>
            <a:endParaRPr lang="en-US" altLang="zh-CN" dirty="0"/>
          </a:p>
          <a:p>
            <a:r>
              <a:rPr lang="zh-CN" altLang="en-US" dirty="0"/>
              <a:t>伪影去除；</a:t>
            </a:r>
            <a:endParaRPr lang="en-US" altLang="zh-CN" dirty="0"/>
          </a:p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海量成像数据，</a:t>
            </a:r>
            <a:endParaRPr lang="en-US" altLang="zh-CN" b="1" dirty="0">
              <a:solidFill>
                <a:srgbClr val="FF0000"/>
              </a:solidFill>
            </a:endParaRPr>
          </a:p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迭代算法效率低下。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E7776F-5A7E-415A-A4E5-8CEE2C3445FE}"/>
              </a:ext>
            </a:extLst>
          </p:cNvPr>
          <p:cNvSpPr txBox="1"/>
          <p:nvPr/>
        </p:nvSpPr>
        <p:spPr>
          <a:xfrm>
            <a:off x="8477131" y="2238369"/>
            <a:ext cx="3254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微纳结构分类；</a:t>
            </a:r>
            <a:endParaRPr lang="en-US" altLang="zh-CN" dirty="0"/>
          </a:p>
          <a:p>
            <a:pPr algn="ctr"/>
            <a:r>
              <a:rPr lang="zh-CN" altLang="en-US" dirty="0"/>
              <a:t>子结构分割；多模态数据融合</a:t>
            </a:r>
            <a:endParaRPr lang="en-US" altLang="zh-CN" dirty="0"/>
          </a:p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亚毫米视场内，纳米分辨子结构分析</a:t>
            </a:r>
            <a:r>
              <a:rPr lang="en-US" altLang="zh-CN" b="1" dirty="0">
                <a:solidFill>
                  <a:srgbClr val="FF0000"/>
                </a:solidFill>
              </a:rPr>
              <a:t>(</a:t>
            </a:r>
            <a:r>
              <a:rPr lang="zh-CN" altLang="en-US" b="1" dirty="0">
                <a:solidFill>
                  <a:srgbClr val="FF0000"/>
                </a:solidFill>
              </a:rPr>
              <a:t>分割、分类等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r>
              <a:rPr lang="zh-CN" altLang="en-US" b="1" dirty="0">
                <a:solidFill>
                  <a:srgbClr val="FF0000"/>
                </a:solidFill>
              </a:rPr>
              <a:t>。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A0149AB9-EF9D-4889-AFA7-4E94A69A03B4}"/>
              </a:ext>
            </a:extLst>
          </p:cNvPr>
          <p:cNvGraphicFramePr>
            <a:graphicFrameLocks noGrp="1"/>
          </p:cNvGraphicFramePr>
          <p:nvPr/>
        </p:nvGraphicFramePr>
        <p:xfrm>
          <a:off x="3895048" y="3401700"/>
          <a:ext cx="4291903" cy="2656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1121">
                  <a:extLst>
                    <a:ext uri="{9D8B030D-6E8A-4147-A177-3AD203B41FA5}">
                      <a16:colId xmlns:a16="http://schemas.microsoft.com/office/drawing/2014/main" val="1000050899"/>
                    </a:ext>
                  </a:extLst>
                </a:gridCol>
                <a:gridCol w="1018808">
                  <a:extLst>
                    <a:ext uri="{9D8B030D-6E8A-4147-A177-3AD203B41FA5}">
                      <a16:colId xmlns:a16="http://schemas.microsoft.com/office/drawing/2014/main" val="2733288766"/>
                    </a:ext>
                  </a:extLst>
                </a:gridCol>
                <a:gridCol w="1163579">
                  <a:extLst>
                    <a:ext uri="{9D8B030D-6E8A-4147-A177-3AD203B41FA5}">
                      <a16:colId xmlns:a16="http://schemas.microsoft.com/office/drawing/2014/main" val="4286231982"/>
                    </a:ext>
                  </a:extLst>
                </a:gridCol>
                <a:gridCol w="1138395">
                  <a:extLst>
                    <a:ext uri="{9D8B030D-6E8A-4147-A177-3AD203B41FA5}">
                      <a16:colId xmlns:a16="http://schemas.microsoft.com/office/drawing/2014/main" val="3376400348"/>
                    </a:ext>
                  </a:extLst>
                </a:gridCol>
              </a:tblGrid>
              <a:tr h="3691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探测器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MB/s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TB/12h</a:t>
                      </a:r>
                      <a:endParaRPr lang="zh-CN" altLang="en-US" sz="15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张数</a:t>
                      </a:r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/12h</a:t>
                      </a:r>
                      <a:endParaRPr lang="zh-CN" altLang="en-US" sz="15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536" marR="5536" marT="5536" marB="0" anchor="ctr"/>
                </a:tc>
                <a:extLst>
                  <a:ext uri="{0D108BD9-81ED-4DB2-BD59-A6C34878D82A}">
                    <a16:rowId xmlns:a16="http://schemas.microsoft.com/office/drawing/2014/main" val="1397515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Eiger 2 X 9M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8895.1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366.5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1E+07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059793"/>
                  </a:ext>
                </a:extLst>
              </a:tr>
              <a:tr h="1631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 err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Eiger</a:t>
                      </a:r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2 X 4M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34111.1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1405.3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9E+07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8563986"/>
                  </a:ext>
                </a:extLst>
              </a:tr>
              <a:tr h="1631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Eiger 2 X 1M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8329.3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343.2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9E+07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0369359"/>
                  </a:ext>
                </a:extLst>
              </a:tr>
              <a:tr h="1631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PCO 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800.0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33.0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4E+06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6142927"/>
                  </a:ext>
                </a:extLst>
              </a:tr>
              <a:tr h="3214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PIMEGA135D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6878.0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283.4 </a:t>
                      </a:r>
                    </a:p>
                  </a:txBody>
                  <a:tcPr marL="5536" marR="5536" marT="5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4E+06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8191013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2AC9542D-F8B5-42BF-B89D-F2E7AE81824D}"/>
              </a:ext>
            </a:extLst>
          </p:cNvPr>
          <p:cNvSpPr txBox="1"/>
          <p:nvPr/>
        </p:nvSpPr>
        <p:spPr>
          <a:xfrm>
            <a:off x="8636941" y="5975080"/>
            <a:ext cx="350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Kuan</a:t>
            </a:r>
            <a:r>
              <a:rPr lang="en-US" altLang="zh-CN" dirty="0"/>
              <a:t>, Phelps et al., Nat Neuro 2020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17BAD56-C968-4A6F-BFE0-2E6EBAA43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9262" y="3355191"/>
            <a:ext cx="3740477" cy="27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6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082FA04-AB22-B6A9-FBB4-AEC770A7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总结与展望：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E855991C-322B-5248-AF21-E0C54F137F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636596"/>
              </p:ext>
            </p:extLst>
          </p:nvPr>
        </p:nvGraphicFramePr>
        <p:xfrm>
          <a:off x="1048440" y="1793210"/>
          <a:ext cx="8207359" cy="3127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A25884B4-E2C3-4A03-8276-2156B67A2D42}"/>
              </a:ext>
            </a:extLst>
          </p:cNvPr>
          <p:cNvSpPr txBox="1"/>
          <p:nvPr/>
        </p:nvSpPr>
        <p:spPr>
          <a:xfrm>
            <a:off x="9558781" y="2182505"/>
            <a:ext cx="2375554" cy="24929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效率提升</a:t>
            </a:r>
            <a:endParaRPr lang="en-US" altLang="zh-CN" sz="2400" dirty="0"/>
          </a:p>
          <a:p>
            <a:pPr algn="ctr"/>
            <a:r>
              <a:rPr lang="zh-CN" altLang="en-US" sz="2400" dirty="0"/>
              <a:t> </a:t>
            </a:r>
            <a:endParaRPr lang="en-US" altLang="zh-CN" sz="2400" dirty="0"/>
          </a:p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＞</a:t>
            </a:r>
            <a:r>
              <a:rPr lang="en-US" altLang="zh-CN" sz="2400" dirty="0">
                <a:solidFill>
                  <a:srgbClr val="FF0000"/>
                </a:solidFill>
              </a:rPr>
              <a:t>10 </a:t>
            </a:r>
            <a:r>
              <a:rPr lang="zh-CN" altLang="en-US" sz="2400" dirty="0">
                <a:solidFill>
                  <a:srgbClr val="FF0000"/>
                </a:solidFill>
              </a:rPr>
              <a:t>倍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＞</a:t>
            </a:r>
            <a:r>
              <a:rPr lang="en-US" altLang="zh-CN" sz="2400" dirty="0">
                <a:solidFill>
                  <a:srgbClr val="FF0000"/>
                </a:solidFill>
              </a:rPr>
              <a:t>100 </a:t>
            </a:r>
            <a:r>
              <a:rPr lang="zh-CN" altLang="en-US" sz="2400" dirty="0">
                <a:solidFill>
                  <a:srgbClr val="FF0000"/>
                </a:solidFill>
              </a:rPr>
              <a:t>倍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＞</a:t>
            </a:r>
            <a:r>
              <a:rPr lang="en-US" altLang="zh-CN" sz="2400" dirty="0">
                <a:solidFill>
                  <a:srgbClr val="FF0000"/>
                </a:solidFill>
              </a:rPr>
              <a:t>100 </a:t>
            </a:r>
            <a:r>
              <a:rPr lang="zh-CN" altLang="en-US" sz="2400" dirty="0">
                <a:solidFill>
                  <a:srgbClr val="FF0000"/>
                </a:solidFill>
              </a:rPr>
              <a:t>倍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algn="ctr"/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3460F81-62F3-42F5-A08E-4D8B7456D4DE}"/>
              </a:ext>
            </a:extLst>
          </p:cNvPr>
          <p:cNvSpPr txBox="1"/>
          <p:nvPr/>
        </p:nvSpPr>
        <p:spPr>
          <a:xfrm>
            <a:off x="0" y="5015060"/>
            <a:ext cx="11953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highlight>
                  <a:srgbClr val="FFFF00"/>
                </a:highlight>
              </a:rPr>
              <a:t>          这意味着 原来一天的实验数据采集</a:t>
            </a:r>
            <a:r>
              <a:rPr lang="en-US" altLang="zh-CN" sz="2400" dirty="0">
                <a:highlight>
                  <a:srgbClr val="FFFF00"/>
                </a:highlight>
              </a:rPr>
              <a:t>+</a:t>
            </a:r>
            <a:r>
              <a:rPr lang="zh-CN" altLang="en-US" sz="2400" dirty="0">
                <a:highlight>
                  <a:srgbClr val="FFFF00"/>
                </a:highlight>
              </a:rPr>
              <a:t>分析任务，未来极有可能是秒出结果。</a:t>
            </a:r>
            <a:endParaRPr lang="en-US" altLang="zh-CN" sz="2400" dirty="0">
              <a:highlight>
                <a:srgbClr val="FFFF00"/>
              </a:highlight>
            </a:endParaRPr>
          </a:p>
          <a:p>
            <a:r>
              <a:rPr lang="zh-CN" altLang="en-US" sz="2400" dirty="0">
                <a:highlight>
                  <a:srgbClr val="FFFF00"/>
                </a:highlight>
              </a:rPr>
              <a:t>将大幅提升用户对新光源机时的利用效率！科研产出更多！</a:t>
            </a:r>
            <a:endParaRPr lang="en-US" altLang="zh-CN" sz="2400" dirty="0">
              <a:highlight>
                <a:srgbClr val="FFFF00"/>
              </a:highlight>
            </a:endParaRPr>
          </a:p>
          <a:p>
            <a:r>
              <a:rPr lang="en-US" altLang="zh-CN" sz="2400" dirty="0">
                <a:highlight>
                  <a:srgbClr val="FFFF00"/>
                </a:highlight>
              </a:rPr>
              <a:t>          </a:t>
            </a:r>
            <a:r>
              <a:rPr lang="zh-CN" altLang="en-US" sz="2400" dirty="0">
                <a:highlight>
                  <a:srgbClr val="FFFF00"/>
                </a:highlight>
              </a:rPr>
              <a:t>具有资源依赖性的特点，因为面对的用户科研领域众多，需要不停地训练新体系！</a:t>
            </a:r>
          </a:p>
        </p:txBody>
      </p:sp>
    </p:spTree>
    <p:extLst>
      <p:ext uri="{BB962C8B-B14F-4D97-AF65-F5344CB8AC3E}">
        <p14:creationId xmlns:p14="http://schemas.microsoft.com/office/powerpoint/2010/main" val="71408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AE41178-BA80-4577-83E1-CB30CB7CD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50" y="105353"/>
            <a:ext cx="10718987" cy="66357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B44F57-48BF-4E6A-B56B-5AF1AF71CAD8}"/>
              </a:ext>
            </a:extLst>
          </p:cNvPr>
          <p:cNvSpPr txBox="1"/>
          <p:nvPr/>
        </p:nvSpPr>
        <p:spPr>
          <a:xfrm>
            <a:off x="2656597" y="2936557"/>
            <a:ext cx="76280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感谢各位专家老师</a:t>
            </a:r>
            <a:endParaRPr lang="en-US" altLang="zh-CN" sz="5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5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批评与指导！</a:t>
            </a:r>
          </a:p>
        </p:txBody>
      </p:sp>
    </p:spTree>
    <p:extLst>
      <p:ext uri="{BB962C8B-B14F-4D97-AF65-F5344CB8AC3E}">
        <p14:creationId xmlns:p14="http://schemas.microsoft.com/office/powerpoint/2010/main" val="161928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316BE4-357B-4E99-8672-312D8CFA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应用背景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AB66BE-EB1B-4272-B4BE-74B223EBA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392"/>
          <a:stretch/>
        </p:blipFill>
        <p:spPr>
          <a:xfrm>
            <a:off x="7619999" y="959191"/>
            <a:ext cx="4572000" cy="3004888"/>
          </a:xfrm>
          <a:prstGeom prst="rect">
            <a:avLst/>
          </a:prstGeom>
        </p:spPr>
      </p:pic>
      <p:graphicFrame>
        <p:nvGraphicFramePr>
          <p:cNvPr id="16" name="图示 15">
            <a:extLst>
              <a:ext uri="{FF2B5EF4-FFF2-40B4-BE49-F238E27FC236}">
                <a16:creationId xmlns:a16="http://schemas.microsoft.com/office/drawing/2014/main" id="{1D5D4BDC-FF2D-47F4-9414-FFDE4E107662}"/>
              </a:ext>
            </a:extLst>
          </p:cNvPr>
          <p:cNvGraphicFramePr/>
          <p:nvPr/>
        </p:nvGraphicFramePr>
        <p:xfrm>
          <a:off x="7543800" y="2964180"/>
          <a:ext cx="4648200" cy="2301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7BFD21F2-445A-411D-95AA-2BC4ED8A1B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961"/>
          <a:stretch/>
        </p:blipFill>
        <p:spPr>
          <a:xfrm>
            <a:off x="2127658" y="1918738"/>
            <a:ext cx="4483932" cy="328073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C18E35D2-74FF-4574-B7CA-1763DC091363}"/>
              </a:ext>
            </a:extLst>
          </p:cNvPr>
          <p:cNvGrpSpPr/>
          <p:nvPr/>
        </p:nvGrpSpPr>
        <p:grpSpPr>
          <a:xfrm>
            <a:off x="141732" y="1918738"/>
            <a:ext cx="2007599" cy="3280736"/>
            <a:chOff x="128501" y="2847213"/>
            <a:chExt cx="1907352" cy="2996961"/>
          </a:xfrm>
        </p:grpSpPr>
        <p:pic>
          <p:nvPicPr>
            <p:cNvPr id="19" name="Picture 16" descr="同步辐射亮度发展">
              <a:extLst>
                <a:ext uri="{FF2B5EF4-FFF2-40B4-BE49-F238E27FC236}">
                  <a16:creationId xmlns:a16="http://schemas.microsoft.com/office/drawing/2014/main" id="{B4AC0DB9-6E74-44C7-8B43-B7C486E88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01" y="2847213"/>
              <a:ext cx="1900155" cy="2996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8BBE621-434D-45E8-93C7-F46189177953}"/>
                </a:ext>
              </a:extLst>
            </p:cNvPr>
            <p:cNvSpPr txBox="1"/>
            <p:nvPr/>
          </p:nvSpPr>
          <p:spPr>
            <a:xfrm>
              <a:off x="1222042" y="4424137"/>
              <a:ext cx="711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66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毫米探针</a:t>
              </a:r>
              <a:endParaRPr lang="zh-CN" altLang="en-US" dirty="0">
                <a:solidFill>
                  <a:srgbClr val="FF66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F0C2120-BC59-424D-8041-EC0D6FFC9974}"/>
                </a:ext>
              </a:extLst>
            </p:cNvPr>
            <p:cNvSpPr txBox="1"/>
            <p:nvPr/>
          </p:nvSpPr>
          <p:spPr>
            <a:xfrm>
              <a:off x="1323935" y="3879490"/>
              <a:ext cx="711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1D8BD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微米探针</a:t>
              </a:r>
              <a:endParaRPr lang="zh-CN" altLang="en-US" dirty="0">
                <a:solidFill>
                  <a:srgbClr val="1D8BD6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E821D9-254D-4847-BB1B-B4809A23513C}"/>
                </a:ext>
              </a:extLst>
            </p:cNvPr>
            <p:cNvSpPr txBox="1"/>
            <p:nvPr/>
          </p:nvSpPr>
          <p:spPr>
            <a:xfrm>
              <a:off x="761760" y="3144743"/>
              <a:ext cx="711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纳米探针</a:t>
              </a:r>
              <a:endPara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8F11576F-1ECE-4996-939E-242BEF047293}"/>
              </a:ext>
            </a:extLst>
          </p:cNvPr>
          <p:cNvSpPr txBox="1"/>
          <p:nvPr/>
        </p:nvSpPr>
        <p:spPr>
          <a:xfrm>
            <a:off x="-68775" y="5235104"/>
            <a:ext cx="7257265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</a:rPr>
              <a:t>硬</a:t>
            </a:r>
            <a:r>
              <a:rPr lang="en-US" altLang="zh-CN" sz="2000" dirty="0">
                <a:solidFill>
                  <a:srgbClr val="FF0000"/>
                </a:solidFill>
              </a:rPr>
              <a:t>X</a:t>
            </a:r>
            <a:r>
              <a:rPr lang="zh-CN" altLang="en-US" sz="2000" dirty="0">
                <a:solidFill>
                  <a:srgbClr val="FF0000"/>
                </a:solidFill>
              </a:rPr>
              <a:t>射线纳米探针旨在获得最小的硬</a:t>
            </a:r>
            <a:r>
              <a:rPr lang="en-US" altLang="zh-CN" sz="2000" dirty="0">
                <a:solidFill>
                  <a:srgbClr val="FF0000"/>
                </a:solidFill>
              </a:rPr>
              <a:t>X</a:t>
            </a:r>
            <a:r>
              <a:rPr lang="zh-CN" altLang="en-US" sz="2000" dirty="0">
                <a:solidFill>
                  <a:srgbClr val="FF0000"/>
                </a:solidFill>
              </a:rPr>
              <a:t>射线光探针（</a:t>
            </a:r>
            <a:r>
              <a:rPr lang="en-US" altLang="zh-CN" sz="2000" dirty="0">
                <a:solidFill>
                  <a:srgbClr val="FF0000"/>
                </a:solidFill>
              </a:rPr>
              <a:t>1~10nm</a:t>
            </a:r>
            <a:r>
              <a:rPr lang="zh-CN" altLang="en-US" sz="2000" dirty="0">
                <a:solidFill>
                  <a:srgbClr val="FF0000"/>
                </a:solidFill>
              </a:rPr>
              <a:t>之间）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</a:rPr>
              <a:t>填补传统硬</a:t>
            </a:r>
            <a:r>
              <a:rPr lang="en-US" altLang="zh-CN" sz="2000" dirty="0">
                <a:solidFill>
                  <a:srgbClr val="FF0000"/>
                </a:solidFill>
              </a:rPr>
              <a:t>X</a:t>
            </a:r>
            <a:r>
              <a:rPr lang="zh-CN" altLang="en-US" sz="2000" dirty="0">
                <a:solidFill>
                  <a:srgbClr val="FF0000"/>
                </a:solidFill>
              </a:rPr>
              <a:t>射线显微镜和电镜之间的</a:t>
            </a:r>
            <a:r>
              <a:rPr lang="en-US" altLang="zh-CN" sz="2000" dirty="0">
                <a:solidFill>
                  <a:srgbClr val="FF0000"/>
                </a:solidFill>
              </a:rPr>
              <a:t>gap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D974E9E-48FD-4D77-8CEC-8E8A07DAC035}"/>
              </a:ext>
            </a:extLst>
          </p:cNvPr>
          <p:cNvSpPr txBox="1"/>
          <p:nvPr/>
        </p:nvSpPr>
        <p:spPr>
          <a:xfrm>
            <a:off x="0" y="843524"/>
            <a:ext cx="9048206" cy="102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2000" dirty="0"/>
              <a:t>在微观尺度探索物质结构与功能之间的构效关系</a:t>
            </a:r>
            <a:endParaRPr lang="en-US" altLang="zh-CN" sz="2000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altLang="zh-CN" sz="2000" dirty="0"/>
              <a:t>X</a:t>
            </a:r>
            <a:r>
              <a:rPr lang="zh-CN" altLang="en-US" sz="2000" dirty="0"/>
              <a:t>射线微束探针得到广泛应用</a:t>
            </a:r>
            <a:endParaRPr lang="en-US" altLang="zh-CN" sz="20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B6F2833-4B82-4865-8261-2D0575654F54}"/>
              </a:ext>
            </a:extLst>
          </p:cNvPr>
          <p:cNvSpPr txBox="1"/>
          <p:nvPr/>
        </p:nvSpPr>
        <p:spPr>
          <a:xfrm>
            <a:off x="7107014" y="1109259"/>
            <a:ext cx="538609" cy="47666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HEPS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三大指标之一：</a:t>
            </a:r>
            <a:r>
              <a:rPr lang="en-US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10nm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空间解析力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52EAF54-7896-4C0B-BF8B-108E21857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0748" y="4710430"/>
            <a:ext cx="4357243" cy="158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6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CCE1B9F-C92E-4147-9BB6-5D515C88C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纳米相干衍射成像方法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F63645-78BF-434A-8B09-B89F272F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17" y="1072780"/>
            <a:ext cx="6309388" cy="43097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B0E62DB-4781-4230-8531-74C6CDB17D93}"/>
              </a:ext>
            </a:extLst>
          </p:cNvPr>
          <p:cNvSpPr txBox="1"/>
          <p:nvPr/>
        </p:nvSpPr>
        <p:spPr>
          <a:xfrm>
            <a:off x="756859" y="2925658"/>
            <a:ext cx="203132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Ptychography</a:t>
            </a:r>
          </a:p>
          <a:p>
            <a:pPr algn="ctr"/>
            <a:r>
              <a:rPr lang="zh-CN" altLang="en-US" dirty="0"/>
              <a:t>叠层相干衍射成像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6DD9CA-66DC-485B-9085-0E3BAA92D236}"/>
              </a:ext>
            </a:extLst>
          </p:cNvPr>
          <p:cNvSpPr txBox="1"/>
          <p:nvPr/>
        </p:nvSpPr>
        <p:spPr>
          <a:xfrm>
            <a:off x="3912930" y="2925658"/>
            <a:ext cx="226215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BCDI</a:t>
            </a:r>
          </a:p>
          <a:p>
            <a:pPr algn="ctr"/>
            <a:r>
              <a:rPr lang="zh-CN" altLang="en-US" dirty="0"/>
              <a:t>布拉格相干衍射成像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F032B19-586F-4ACD-A302-FAA5632BB4B1}"/>
              </a:ext>
            </a:extLst>
          </p:cNvPr>
          <p:cNvSpPr txBox="1"/>
          <p:nvPr/>
        </p:nvSpPr>
        <p:spPr>
          <a:xfrm>
            <a:off x="658705" y="5313539"/>
            <a:ext cx="247272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Near Field Ptychography</a:t>
            </a:r>
          </a:p>
          <a:p>
            <a:pPr algn="ctr"/>
            <a:r>
              <a:rPr lang="zh-CN" altLang="en-US" dirty="0"/>
              <a:t>近场叠层相干衍射成像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E297D7D-924C-4B23-B61B-EDF7709AC2C2}"/>
              </a:ext>
            </a:extLst>
          </p:cNvPr>
          <p:cNvSpPr txBox="1"/>
          <p:nvPr/>
        </p:nvSpPr>
        <p:spPr>
          <a:xfrm>
            <a:off x="3682098" y="5348021"/>
            <a:ext cx="249299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Spectro-ptychography</a:t>
            </a:r>
          </a:p>
          <a:p>
            <a:pPr algn="ctr"/>
            <a:r>
              <a:rPr lang="zh-CN" altLang="en-US" dirty="0"/>
              <a:t>叠层相干衍射成像谱学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7092A6E-D515-4EB3-B140-3CD791792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9"/>
          <a:stretch/>
        </p:blipFill>
        <p:spPr>
          <a:xfrm>
            <a:off x="7384890" y="1174997"/>
            <a:ext cx="4164566" cy="252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C538404-8CDB-4B22-8EDC-5BA6EC3E2E62}"/>
              </a:ext>
            </a:extLst>
          </p:cNvPr>
          <p:cNvSpPr txBox="1"/>
          <p:nvPr/>
        </p:nvSpPr>
        <p:spPr>
          <a:xfrm>
            <a:off x="8594690" y="3105834"/>
            <a:ext cx="174496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err="1"/>
              <a:t>Nanoholography</a:t>
            </a:r>
            <a:endParaRPr lang="en-US" altLang="zh-CN" dirty="0"/>
          </a:p>
          <a:p>
            <a:pPr algn="ctr"/>
            <a:r>
              <a:rPr lang="zh-CN" altLang="en-US" dirty="0"/>
              <a:t>纳米全息成像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8FCF20B-3522-41A9-BA69-E5C3FA9DE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487" y="3778060"/>
            <a:ext cx="3570610" cy="243073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BA1FEFA-E938-49B0-A34B-46134F9465C4}"/>
              </a:ext>
            </a:extLst>
          </p:cNvPr>
          <p:cNvSpPr txBox="1"/>
          <p:nvPr/>
        </p:nvSpPr>
        <p:spPr>
          <a:xfrm>
            <a:off x="1666187" y="5959870"/>
            <a:ext cx="4348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Nature </a:t>
            </a:r>
            <a:r>
              <a:rPr lang="en-US" altLang="zh-CN" dirty="0" err="1"/>
              <a:t>PhotoNiCS</a:t>
            </a:r>
            <a:r>
              <a:rPr lang="en-US" altLang="zh-CN" dirty="0"/>
              <a:t>, VOL 12, 2018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136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E17BAD56-C968-4A6F-BFE0-2E6EBAA43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130" y="3944753"/>
            <a:ext cx="2938443" cy="216000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52DAC293-7947-49CD-936F-71B04578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50" y="135833"/>
            <a:ext cx="10718987" cy="663575"/>
          </a:xfrm>
        </p:spPr>
        <p:txBody>
          <a:bodyPr/>
          <a:lstStyle/>
          <a:p>
            <a:r>
              <a:rPr lang="en-US" altLang="zh-CN" dirty="0"/>
              <a:t>CDI</a:t>
            </a:r>
            <a:r>
              <a:rPr lang="zh-CN" altLang="en-US" dirty="0"/>
              <a:t>方法数据解析面临挑战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E7776F-5A7E-415A-A4E5-8CEE2C3445FE}"/>
              </a:ext>
            </a:extLst>
          </p:cNvPr>
          <p:cNvSpPr txBox="1"/>
          <p:nvPr/>
        </p:nvSpPr>
        <p:spPr>
          <a:xfrm>
            <a:off x="9029495" y="3609788"/>
            <a:ext cx="325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不同神经的分割与分类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C9542D-F8B5-42BF-B89D-F2E7AE81824D}"/>
              </a:ext>
            </a:extLst>
          </p:cNvPr>
          <p:cNvSpPr txBox="1"/>
          <p:nvPr/>
        </p:nvSpPr>
        <p:spPr>
          <a:xfrm>
            <a:off x="9720373" y="6104752"/>
            <a:ext cx="2226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err="1">
                <a:latin typeface="+mj-lt"/>
              </a:rPr>
              <a:t>Kuan</a:t>
            </a:r>
            <a:r>
              <a:rPr lang="en-US" altLang="zh-CN" sz="1000" b="1" dirty="0">
                <a:latin typeface="+mj-lt"/>
              </a:rPr>
              <a:t>, Phelps et al., Nat Neuro (2020)</a:t>
            </a:r>
            <a:endParaRPr lang="zh-CN" altLang="en-US" sz="1000" b="1" dirty="0">
              <a:latin typeface="+mj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ECF60E-1E73-41DB-9F3C-7E402AA55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762" y="1474952"/>
            <a:ext cx="3320386" cy="2160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1B6B267-5B43-4D6F-9767-EB309F06F382}"/>
              </a:ext>
            </a:extLst>
          </p:cNvPr>
          <p:cNvSpPr/>
          <p:nvPr/>
        </p:nvSpPr>
        <p:spPr>
          <a:xfrm>
            <a:off x="-29050" y="610475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000" b="1" dirty="0">
                <a:solidFill>
                  <a:srgbClr val="222222"/>
                </a:solidFill>
                <a:latin typeface="+mj-lt"/>
              </a:rPr>
              <a:t>Pfeiffer, Franz. "X-ray ptychography." </a:t>
            </a:r>
            <a:r>
              <a:rPr lang="en-US" altLang="zh-CN" sz="1000" b="1" i="1" dirty="0">
                <a:solidFill>
                  <a:srgbClr val="222222"/>
                </a:solidFill>
                <a:latin typeface="+mj-lt"/>
              </a:rPr>
              <a:t>Nature Photonics</a:t>
            </a:r>
            <a:r>
              <a:rPr lang="en-US" altLang="zh-CN" sz="1000" b="1" dirty="0">
                <a:solidFill>
                  <a:srgbClr val="222222"/>
                </a:solidFill>
                <a:latin typeface="+mj-lt"/>
              </a:rPr>
              <a:t> 12.1 (2018): 9-17.</a:t>
            </a:r>
            <a:endParaRPr lang="zh-CN" altLang="en-US" sz="1000" b="1" dirty="0">
              <a:latin typeface="+mj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C14DD5-E9E5-4010-BCA3-AED2CD035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462" y="3944753"/>
            <a:ext cx="3430298" cy="216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E95B344-3D63-4A7B-B576-C33A2CF3ED8D}"/>
              </a:ext>
            </a:extLst>
          </p:cNvPr>
          <p:cNvSpPr txBox="1"/>
          <p:nvPr/>
        </p:nvSpPr>
        <p:spPr>
          <a:xfrm>
            <a:off x="1211858" y="1095435"/>
            <a:ext cx="361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69%-90%</a:t>
            </a:r>
            <a:r>
              <a:rPr lang="zh-CN" altLang="en-US" dirty="0"/>
              <a:t>叠层扫描带来较大数据集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2476F0-688E-48D1-A903-9921C1DAA90D}"/>
              </a:ext>
            </a:extLst>
          </p:cNvPr>
          <p:cNvSpPr txBox="1"/>
          <p:nvPr/>
        </p:nvSpPr>
        <p:spPr>
          <a:xfrm>
            <a:off x="710071" y="369853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解析数据集所使用的复杂且耗时的相位恢复算法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337842-2D25-43AC-B4DD-9EE07F99F79A}"/>
              </a:ext>
            </a:extLst>
          </p:cNvPr>
          <p:cNvSpPr txBox="1"/>
          <p:nvPr/>
        </p:nvSpPr>
        <p:spPr>
          <a:xfrm>
            <a:off x="71988" y="1974850"/>
            <a:ext cx="584775" cy="2392643"/>
          </a:xfrm>
          <a:prstGeom prst="rect">
            <a:avLst/>
          </a:prstGeom>
          <a:solidFill>
            <a:srgbClr val="0070C0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测试数据的解析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FB865A9-010A-4B7D-83BD-824D9D77E75F}"/>
              </a:ext>
            </a:extLst>
          </p:cNvPr>
          <p:cNvSpPr txBox="1"/>
          <p:nvPr/>
        </p:nvSpPr>
        <p:spPr>
          <a:xfrm>
            <a:off x="5762442" y="1806536"/>
            <a:ext cx="584775" cy="2560957"/>
          </a:xfrm>
          <a:prstGeom prst="rect">
            <a:avLst/>
          </a:prstGeom>
          <a:solidFill>
            <a:srgbClr val="0070C0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结构</a:t>
            </a:r>
            <a:r>
              <a:rPr lang="en-US" altLang="zh-CN" sz="2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功能的解析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CCB7A1F-B61E-48B6-B323-1DB3147AED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213"/>
          <a:stretch/>
        </p:blipFill>
        <p:spPr>
          <a:xfrm>
            <a:off x="9460422" y="1485136"/>
            <a:ext cx="2562063" cy="216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914977B-2C31-4A9D-BE77-BF8C3BF7D9C9}"/>
              </a:ext>
            </a:extLst>
          </p:cNvPr>
          <p:cNvSpPr txBox="1"/>
          <p:nvPr/>
        </p:nvSpPr>
        <p:spPr>
          <a:xfrm>
            <a:off x="9890291" y="110562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病变细胞的识别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83343C2-A9F4-44C0-92E4-B64ADBEAB4D7}"/>
              </a:ext>
            </a:extLst>
          </p:cNvPr>
          <p:cNvSpPr/>
          <p:nvPr/>
        </p:nvSpPr>
        <p:spPr>
          <a:xfrm>
            <a:off x="6472274" y="6109150"/>
            <a:ext cx="27542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 err="1">
                <a:latin typeface="+mj-lt"/>
              </a:rPr>
              <a:t>Dierolf</a:t>
            </a:r>
            <a:r>
              <a:rPr lang="en-US" altLang="zh-CN" sz="1000" b="1" dirty="0">
                <a:latin typeface="+mj-lt"/>
              </a:rPr>
              <a:t>, Martin, et al. </a:t>
            </a:r>
            <a:r>
              <a:rPr lang="en-US" altLang="zh-CN" sz="1000" b="1" i="1" dirty="0">
                <a:latin typeface="+mj-lt"/>
              </a:rPr>
              <a:t>Nature</a:t>
            </a:r>
            <a:r>
              <a:rPr lang="en-US" altLang="zh-CN" sz="1000" b="1" dirty="0">
                <a:latin typeface="+mj-lt"/>
              </a:rPr>
              <a:t> 467.7314 (2010).</a:t>
            </a:r>
            <a:endParaRPr lang="zh-CN" altLang="en-US" sz="1000" b="1" dirty="0">
              <a:latin typeface="+mj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AC89616-7115-4008-AF48-39003A762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084" y="2698750"/>
            <a:ext cx="2794766" cy="285507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5900DD0-AB04-4E07-ADE7-9EE9EF878704}"/>
              </a:ext>
            </a:extLst>
          </p:cNvPr>
          <p:cNvSpPr txBox="1"/>
          <p:nvPr/>
        </p:nvSpPr>
        <p:spPr>
          <a:xfrm>
            <a:off x="6388387" y="1809652"/>
            <a:ext cx="3254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建立不同微纳结构构效关系而改善制造工艺，优化电池性能</a:t>
            </a:r>
          </a:p>
        </p:txBody>
      </p:sp>
    </p:spTree>
    <p:extLst>
      <p:ext uri="{BB962C8B-B14F-4D97-AF65-F5344CB8AC3E}">
        <p14:creationId xmlns:p14="http://schemas.microsoft.com/office/powerpoint/2010/main" val="194376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85C2885-26A9-449B-B714-43EB078B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ML</a:t>
            </a:r>
            <a:r>
              <a:rPr lang="zh-CN" altLang="en-US" dirty="0"/>
              <a:t>解决方法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A73299E5-320B-498E-98E6-8F79A26911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042534"/>
              </p:ext>
            </p:extLst>
          </p:nvPr>
        </p:nvGraphicFramePr>
        <p:xfrm>
          <a:off x="407096" y="944880"/>
          <a:ext cx="11207750" cy="1447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C5CE4A7E-DC1A-4257-8331-C18E5C8CBE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1" t="2834" b="1473"/>
          <a:stretch/>
        </p:blipFill>
        <p:spPr>
          <a:xfrm>
            <a:off x="117762" y="2549453"/>
            <a:ext cx="3727949" cy="24130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62E67CD-47F1-4003-9EE4-64583732E596}"/>
              </a:ext>
            </a:extLst>
          </p:cNvPr>
          <p:cNvSpPr/>
          <p:nvPr/>
        </p:nvSpPr>
        <p:spPr>
          <a:xfrm>
            <a:off x="0" y="6038195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500" dirty="0">
                <a:latin typeface="+mj-lt"/>
              </a:rPr>
              <a:t>Cherukara, Mathew J., et al." Applied Physics Letters (2020).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624746-6DCD-4395-A963-5632EFD4E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8590" y="2238492"/>
            <a:ext cx="3600000" cy="292625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6B09616-F09B-4F35-BD4A-053875D72E53}"/>
              </a:ext>
            </a:extLst>
          </p:cNvPr>
          <p:cNvSpPr txBox="1"/>
          <p:nvPr/>
        </p:nvSpPr>
        <p:spPr>
          <a:xfrm>
            <a:off x="179295" y="5198209"/>
            <a:ext cx="737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ML</a:t>
            </a:r>
            <a:r>
              <a:rPr lang="zh-CN" altLang="en-US" dirty="0"/>
              <a:t>、</a:t>
            </a:r>
            <a:r>
              <a:rPr lang="en-US" altLang="zh-CN" dirty="0"/>
              <a:t>DL</a:t>
            </a:r>
            <a:r>
              <a:rPr lang="zh-CN" altLang="en-US" dirty="0"/>
              <a:t>可以有效减小甚至取消重叠率限制，减少数据量；</a:t>
            </a:r>
            <a:endParaRPr lang="en-US" altLang="zh-CN" dirty="0"/>
          </a:p>
          <a:p>
            <a:pPr algn="ctr"/>
            <a:r>
              <a:rPr lang="zh-CN" altLang="en-US" dirty="0"/>
              <a:t>可以使用</a:t>
            </a:r>
            <a:r>
              <a:rPr lang="en-US" altLang="zh-CN" dirty="0"/>
              <a:t>ML</a:t>
            </a:r>
            <a:r>
              <a:rPr lang="zh-CN" altLang="en-US" dirty="0"/>
              <a:t>、</a:t>
            </a:r>
            <a:r>
              <a:rPr lang="en-US" altLang="zh-CN" dirty="0"/>
              <a:t>DL</a:t>
            </a:r>
            <a:r>
              <a:rPr lang="zh-CN" altLang="en-US" dirty="0"/>
              <a:t>网络代替复杂耗时的相位恢复算法。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9D499C-650B-4AD2-B639-E4D01A6E591D}"/>
              </a:ext>
            </a:extLst>
          </p:cNvPr>
          <p:cNvSpPr/>
          <p:nvPr/>
        </p:nvSpPr>
        <p:spPr>
          <a:xfrm>
            <a:off x="0" y="5805471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500" dirty="0">
                <a:latin typeface="+mj-lt"/>
              </a:rPr>
              <a:t>Kandel, S., Zhou, T., Babu, A.V. et al. Nat Commun  (2023)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A6A8D93-3881-4F08-8D58-DA70989F2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0400" y="4442795"/>
            <a:ext cx="2641600" cy="18437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262CF4F-F6BD-49AD-A2D0-302A0BA9A002}"/>
              </a:ext>
            </a:extLst>
          </p:cNvPr>
          <p:cNvSpPr txBox="1"/>
          <p:nvPr/>
        </p:nvSpPr>
        <p:spPr>
          <a:xfrm>
            <a:off x="7737679" y="5281484"/>
            <a:ext cx="1924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基于</a:t>
            </a:r>
            <a:r>
              <a:rPr lang="en-US" altLang="zh-CN" dirty="0"/>
              <a:t>ML</a:t>
            </a:r>
            <a:r>
              <a:rPr lang="zh-CN" altLang="en-US" dirty="0"/>
              <a:t>网络进行不同功能神经的分类以及分割。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B6CDD8B-B4DB-404D-875C-086AF48605FE}"/>
              </a:ext>
            </a:extLst>
          </p:cNvPr>
          <p:cNvSpPr txBox="1"/>
          <p:nvPr/>
        </p:nvSpPr>
        <p:spPr>
          <a:xfrm>
            <a:off x="4883796" y="6038194"/>
            <a:ext cx="29658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 err="1">
                <a:latin typeface="+mj-lt"/>
              </a:rPr>
              <a:t>Kuan</a:t>
            </a:r>
            <a:r>
              <a:rPr lang="en-US" altLang="zh-CN" sz="1500" dirty="0">
                <a:latin typeface="+mj-lt"/>
              </a:rPr>
              <a:t>, Phelps et al., Nat Neuro 2020</a:t>
            </a:r>
            <a:endParaRPr lang="zh-CN" altLang="en-US" sz="1500" dirty="0">
              <a:latin typeface="+mj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6B7336F-4F82-44A2-8575-D2E190049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7494" y="2238492"/>
            <a:ext cx="2379406" cy="225995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47395C6-F97D-4CF2-A477-D91AE6B3D541}"/>
              </a:ext>
            </a:extLst>
          </p:cNvPr>
          <p:cNvSpPr txBox="1"/>
          <p:nvPr/>
        </p:nvSpPr>
        <p:spPr>
          <a:xfrm>
            <a:off x="7849673" y="2722137"/>
            <a:ext cx="192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基于</a:t>
            </a:r>
            <a:r>
              <a:rPr lang="en-US" altLang="zh-CN" dirty="0"/>
              <a:t>ML</a:t>
            </a:r>
            <a:r>
              <a:rPr lang="zh-CN" altLang="en-US" dirty="0"/>
              <a:t>的锂电池 </a:t>
            </a:r>
            <a:r>
              <a:rPr lang="en-US" altLang="zh-CN" dirty="0"/>
              <a:t>SOC</a:t>
            </a:r>
            <a:r>
              <a:rPr lang="zh-CN" altLang="en-US" dirty="0"/>
              <a:t>预测。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D4D9BD-E73F-47FC-A6B5-60183F50DB9D}"/>
              </a:ext>
            </a:extLst>
          </p:cNvPr>
          <p:cNvSpPr txBox="1"/>
          <p:nvPr/>
        </p:nvSpPr>
        <p:spPr>
          <a:xfrm>
            <a:off x="7638005" y="3615384"/>
            <a:ext cx="1844389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大视场高分辨</a:t>
            </a:r>
            <a:endParaRPr lang="en-US" altLang="zh-CN" dirty="0"/>
          </a:p>
          <a:p>
            <a:r>
              <a:rPr lang="zh-CN" altLang="en-US" dirty="0"/>
              <a:t>（像素数多）</a:t>
            </a:r>
            <a:endParaRPr lang="en-US" altLang="zh-CN" dirty="0"/>
          </a:p>
          <a:p>
            <a:r>
              <a:rPr lang="zh-CN" altLang="en-US" dirty="0"/>
              <a:t>多模态（形貌、元素、价态、取向、应力等）</a:t>
            </a:r>
          </a:p>
        </p:txBody>
      </p:sp>
    </p:spTree>
    <p:extLst>
      <p:ext uri="{BB962C8B-B14F-4D97-AF65-F5344CB8AC3E}">
        <p14:creationId xmlns:p14="http://schemas.microsoft.com/office/powerpoint/2010/main" val="3645923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0672357-DB68-411C-A77E-D2CA1CDC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ML</a:t>
            </a:r>
            <a:r>
              <a:rPr lang="zh-CN" altLang="en-US" dirty="0"/>
              <a:t>解决方法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C74A16-06F7-40E2-AA34-16CD412B8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8" y="1085552"/>
            <a:ext cx="5466667" cy="38761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CDDB05E-B4BA-47EE-9C57-F6F432A2EAA1}"/>
              </a:ext>
            </a:extLst>
          </p:cNvPr>
          <p:cNvSpPr txBox="1"/>
          <p:nvPr/>
        </p:nvSpPr>
        <p:spPr>
          <a:xfrm>
            <a:off x="1894786" y="5403116"/>
            <a:ext cx="16457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err="1"/>
              <a:t>PtychoNN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BFC769-93B9-4B7D-9492-470716C3159A}"/>
              </a:ext>
            </a:extLst>
          </p:cNvPr>
          <p:cNvSpPr txBox="1"/>
          <p:nvPr/>
        </p:nvSpPr>
        <p:spPr>
          <a:xfrm>
            <a:off x="517612" y="3340958"/>
            <a:ext cx="3876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Appl. Phys. Lett. </a:t>
            </a:r>
            <a:r>
              <a:rPr lang="fr-FR" altLang="zh-CN" b="1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117</a:t>
            </a:r>
            <a:r>
              <a:rPr lang="fr-FR" altLang="zh-CN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, 044103 (2019)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FF3AF1-0028-46E1-B378-A98BB852AB59}"/>
              </a:ext>
            </a:extLst>
          </p:cNvPr>
          <p:cNvSpPr txBox="1"/>
          <p:nvPr/>
        </p:nvSpPr>
        <p:spPr>
          <a:xfrm>
            <a:off x="517612" y="4817875"/>
            <a:ext cx="4968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J. Appl. Phys. </a:t>
            </a:r>
            <a:r>
              <a:rPr lang="en-US" altLang="zh-CN" b="1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128</a:t>
            </a:r>
            <a:r>
              <a:rPr lang="en-US" altLang="zh-CN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, 184901 (2020)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C0957EA-9116-4B70-A74C-E49F22980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258" y="4154040"/>
            <a:ext cx="3422725" cy="20663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AB144C-B4B8-4F51-A600-9377C0CFC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149" y="977539"/>
            <a:ext cx="3572132" cy="35848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BD7A38B-88F0-40C7-91AA-30F9E8A5DE28}"/>
              </a:ext>
            </a:extLst>
          </p:cNvPr>
          <p:cNvSpPr txBox="1"/>
          <p:nvPr/>
        </p:nvSpPr>
        <p:spPr>
          <a:xfrm>
            <a:off x="6287679" y="5403116"/>
            <a:ext cx="2023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3D-CDI-NN</a:t>
            </a:r>
            <a:endParaRPr lang="zh-CN" altLang="en-US" sz="28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996A4D-27FE-4EDF-88CE-AEAD02EBE037}"/>
              </a:ext>
            </a:extLst>
          </p:cNvPr>
          <p:cNvSpPr txBox="1"/>
          <p:nvPr/>
        </p:nvSpPr>
        <p:spPr>
          <a:xfrm>
            <a:off x="2394505" y="155330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振幅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2D6E7A8-A349-4026-9E06-DF21A0636E13}"/>
              </a:ext>
            </a:extLst>
          </p:cNvPr>
          <p:cNvSpPr txBox="1"/>
          <p:nvPr/>
        </p:nvSpPr>
        <p:spPr>
          <a:xfrm>
            <a:off x="2394506" y="26543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相位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2EC8CC-597C-4C72-9EA9-8EAF4A3C19DD}"/>
              </a:ext>
            </a:extLst>
          </p:cNvPr>
          <p:cNvSpPr txBox="1"/>
          <p:nvPr/>
        </p:nvSpPr>
        <p:spPr>
          <a:xfrm>
            <a:off x="10652288" y="4081806"/>
            <a:ext cx="83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形貌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99553C-CA77-4F2C-88D5-38275374C55D}"/>
              </a:ext>
            </a:extLst>
          </p:cNvPr>
          <p:cNvSpPr txBox="1"/>
          <p:nvPr/>
        </p:nvSpPr>
        <p:spPr>
          <a:xfrm>
            <a:off x="10558021" y="477707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应力</a:t>
            </a:r>
          </a:p>
        </p:txBody>
      </p:sp>
    </p:spTree>
    <p:extLst>
      <p:ext uri="{BB962C8B-B14F-4D97-AF65-F5344CB8AC3E}">
        <p14:creationId xmlns:p14="http://schemas.microsoft.com/office/powerpoint/2010/main" val="933385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F545860-8128-475D-A4A1-7132455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重要应用领域</a:t>
            </a:r>
            <a:r>
              <a:rPr lang="en-US" altLang="zh-CN" dirty="0"/>
              <a:t> </a:t>
            </a:r>
            <a:r>
              <a:rPr lang="zh-CN" altLang="en-US" dirty="0"/>
              <a:t>（芯片检测）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BD9E38-F0C4-4ACC-B5CA-53BA913F4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034" y="1086744"/>
            <a:ext cx="5017885" cy="434657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8A1E604-D44B-4106-BAA7-585FF5BE719A}"/>
              </a:ext>
            </a:extLst>
          </p:cNvPr>
          <p:cNvSpPr txBox="1"/>
          <p:nvPr/>
        </p:nvSpPr>
        <p:spPr>
          <a:xfrm>
            <a:off x="7403580" y="5561117"/>
            <a:ext cx="430553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利用</a:t>
            </a:r>
            <a:r>
              <a:rPr lang="en-US" altLang="zh-CN" dirty="0"/>
              <a:t>AI</a:t>
            </a:r>
            <a:r>
              <a:rPr lang="zh-CN" altLang="en-US" dirty="0"/>
              <a:t>降低测量的</a:t>
            </a:r>
            <a:r>
              <a:rPr lang="en-US" altLang="zh-CN" dirty="0"/>
              <a:t>CT</a:t>
            </a:r>
            <a:r>
              <a:rPr lang="zh-CN" altLang="en-US" dirty="0"/>
              <a:t>测量角度范围和数量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BD11136-0465-4632-943E-E0E2769B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3" y="1047767"/>
            <a:ext cx="5012944" cy="221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FD11C3C-39C0-40AD-80FF-FC2363B4D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85" y="3102776"/>
            <a:ext cx="3890382" cy="270745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41C15DB-0DED-4222-8E2F-62490BF5F14F}"/>
              </a:ext>
            </a:extLst>
          </p:cNvPr>
          <p:cNvSpPr txBox="1"/>
          <p:nvPr/>
        </p:nvSpPr>
        <p:spPr>
          <a:xfrm>
            <a:off x="535243" y="5810233"/>
            <a:ext cx="6103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https://www.psi.ch/en/coherent-x-ray-scattering/scientific-highlights/3d-imaging-for-planar-samples-with-zooming</a:t>
            </a:r>
            <a:endParaRPr lang="zh-CN" altLang="en-US" sz="1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67F20D-DD14-438F-8A9F-BBD6BA36208E}"/>
              </a:ext>
            </a:extLst>
          </p:cNvPr>
          <p:cNvSpPr txBox="1"/>
          <p:nvPr/>
        </p:nvSpPr>
        <p:spPr>
          <a:xfrm>
            <a:off x="7073592" y="5930449"/>
            <a:ext cx="45831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1" dirty="0">
                <a:solidFill>
                  <a:srgbClr val="006699"/>
                </a:solidFill>
                <a:effectLst/>
                <a:latin typeface="-apple-system"/>
                <a:hlinkClick r:id="rId5"/>
              </a:rPr>
              <a:t>Light: Science &amp; Applications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altLang="zh-CN" sz="1200" b="1" i="0" dirty="0">
                <a:solidFill>
                  <a:srgbClr val="222222"/>
                </a:solidFill>
                <a:effectLst/>
                <a:latin typeface="-apple-system"/>
              </a:rPr>
              <a:t>volume 12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-apple-system"/>
              </a:rPr>
              <a:t>, Article number: 131 (2023) 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1859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2">
            <a:extLst>
              <a:ext uri="{FF2B5EF4-FFF2-40B4-BE49-F238E27FC236}">
                <a16:creationId xmlns:a16="http://schemas.microsoft.com/office/drawing/2014/main" id="{D02F0E98-5B25-471F-92C1-1549B12FB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50" y="105353"/>
            <a:ext cx="10718987" cy="663575"/>
          </a:xfrm>
        </p:spPr>
        <p:txBody>
          <a:bodyPr/>
          <a:lstStyle/>
          <a:p>
            <a:r>
              <a:rPr lang="zh-CN" altLang="en-US" dirty="0"/>
              <a:t>已有研究基础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3B35EF5-BD7E-488F-97C5-232F4C5693C1}"/>
              </a:ext>
            </a:extLst>
          </p:cNvPr>
          <p:cNvSpPr txBox="1"/>
          <p:nvPr/>
        </p:nvSpPr>
        <p:spPr>
          <a:xfrm>
            <a:off x="6412904" y="1059016"/>
            <a:ext cx="2230292" cy="480131"/>
          </a:xfrm>
          <a:prstGeom prst="rect">
            <a:avLst/>
          </a:prstGeom>
          <a:solidFill>
            <a:srgbClr val="40BAD2"/>
          </a:solidFill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物理</a:t>
            </a:r>
            <a:r>
              <a:rPr lang="zh-CN" altLang="en-US" sz="2520" b="1" dirty="0">
                <a:latin typeface="宋体" panose="02010600030101010101" pitchFamily="2" charset="-122"/>
                <a:ea typeface="宋体" panose="02010600030101010101" pitchFamily="2" charset="-122"/>
              </a:rPr>
              <a:t>约束</a:t>
            </a:r>
            <a:r>
              <a:rPr lang="en-US" altLang="zh-CN" sz="2520" b="1" dirty="0">
                <a:latin typeface="宋体" panose="02010600030101010101" pitchFamily="2" charset="-122"/>
                <a:ea typeface="宋体" panose="02010600030101010101" pitchFamily="2" charset="-122"/>
              </a:rPr>
              <a:t>+CNN</a:t>
            </a:r>
            <a:r>
              <a:rPr lang="zh-CN" altLang="en-US" sz="252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en-US" altLang="zh-CN" sz="252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74514925-EBA8-4774-870F-EDE5A9CD95DD}"/>
              </a:ext>
            </a:extLst>
          </p:cNvPr>
          <p:cNvGrpSpPr/>
          <p:nvPr/>
        </p:nvGrpSpPr>
        <p:grpSpPr>
          <a:xfrm>
            <a:off x="6152613" y="1915178"/>
            <a:ext cx="5921624" cy="3581618"/>
            <a:chOff x="-99241" y="2221003"/>
            <a:chExt cx="4934687" cy="2984682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B61115DC-7B2A-401E-BD2A-D6883854421C}"/>
                </a:ext>
              </a:extLst>
            </p:cNvPr>
            <p:cNvGrpSpPr/>
            <p:nvPr/>
          </p:nvGrpSpPr>
          <p:grpSpPr>
            <a:xfrm>
              <a:off x="-99241" y="2221003"/>
              <a:ext cx="4934687" cy="1788625"/>
              <a:chOff x="750858" y="1467103"/>
              <a:chExt cx="8679418" cy="3966168"/>
            </a:xfrm>
          </p:grpSpPr>
          <p:sp>
            <p:nvSpPr>
              <p:cNvPr id="75" name="立方体 74">
                <a:extLst>
                  <a:ext uri="{FF2B5EF4-FFF2-40B4-BE49-F238E27FC236}">
                    <a16:creationId xmlns:a16="http://schemas.microsoft.com/office/drawing/2014/main" id="{B697084C-737A-4EEF-947E-90E5ADF039B7}"/>
                  </a:ext>
                </a:extLst>
              </p:cNvPr>
              <p:cNvSpPr/>
              <p:nvPr/>
            </p:nvSpPr>
            <p:spPr>
              <a:xfrm>
                <a:off x="4087786" y="1892279"/>
                <a:ext cx="3232651" cy="197871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500" b="1" dirty="0">
                    <a:latin typeface="+mj-lt"/>
                  </a:rPr>
                  <a:t>CNN</a:t>
                </a:r>
                <a:endParaRPr lang="zh-CN" altLang="en-US" sz="4500" b="1" dirty="0">
                  <a:latin typeface="+mj-lt"/>
                </a:endParaRPr>
              </a:p>
            </p:txBody>
          </p:sp>
          <p:pic>
            <p:nvPicPr>
              <p:cNvPr id="76" name="图片 75">
                <a:extLst>
                  <a:ext uri="{FF2B5EF4-FFF2-40B4-BE49-F238E27FC236}">
                    <a16:creationId xmlns:a16="http://schemas.microsoft.com/office/drawing/2014/main" id="{5C0C18AD-F51A-4884-9079-40F2ED68D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0858" y="1510413"/>
                <a:ext cx="2016000" cy="2016000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sp>
            <p:nvSpPr>
              <p:cNvPr id="77" name="箭头: 右 76">
                <a:extLst>
                  <a:ext uri="{FF2B5EF4-FFF2-40B4-BE49-F238E27FC236}">
                    <a16:creationId xmlns:a16="http://schemas.microsoft.com/office/drawing/2014/main" id="{1A5A40DA-A235-4A8C-B1A1-A271B475EEAF}"/>
                  </a:ext>
                </a:extLst>
              </p:cNvPr>
              <p:cNvSpPr/>
              <p:nvPr/>
            </p:nvSpPr>
            <p:spPr>
              <a:xfrm>
                <a:off x="2654326" y="2302893"/>
                <a:ext cx="1291864" cy="260608"/>
              </a:xfrm>
              <a:prstGeom prst="rightArrow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20" dirty="0"/>
              </a:p>
            </p:txBody>
          </p:sp>
          <p:sp>
            <p:nvSpPr>
              <p:cNvPr id="78" name="箭头: 右 77">
                <a:extLst>
                  <a:ext uri="{FF2B5EF4-FFF2-40B4-BE49-F238E27FC236}">
                    <a16:creationId xmlns:a16="http://schemas.microsoft.com/office/drawing/2014/main" id="{7EC4C3E2-85E9-45F9-89F9-525561B63F4D}"/>
                  </a:ext>
                </a:extLst>
              </p:cNvPr>
              <p:cNvSpPr/>
              <p:nvPr/>
            </p:nvSpPr>
            <p:spPr>
              <a:xfrm>
                <a:off x="7461728" y="2156605"/>
                <a:ext cx="868679" cy="266700"/>
              </a:xfrm>
              <a:prstGeom prst="rightArrow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20"/>
              </a:p>
            </p:txBody>
          </p:sp>
          <p:sp>
            <p:nvSpPr>
              <p:cNvPr id="79" name="箭头: 右 78">
                <a:extLst>
                  <a:ext uri="{FF2B5EF4-FFF2-40B4-BE49-F238E27FC236}">
                    <a16:creationId xmlns:a16="http://schemas.microsoft.com/office/drawing/2014/main" id="{E0D2FD1B-5FAB-4C15-9AC0-F607AE9431F3}"/>
                  </a:ext>
                </a:extLst>
              </p:cNvPr>
              <p:cNvSpPr/>
              <p:nvPr/>
            </p:nvSpPr>
            <p:spPr>
              <a:xfrm>
                <a:off x="7461728" y="3045432"/>
                <a:ext cx="868679" cy="266700"/>
              </a:xfrm>
              <a:prstGeom prst="rightArrow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20"/>
              </a:p>
            </p:txBody>
          </p:sp>
          <p:pic>
            <p:nvPicPr>
              <p:cNvPr id="80" name="图片 79">
                <a:extLst>
                  <a:ext uri="{FF2B5EF4-FFF2-40B4-BE49-F238E27FC236}">
                    <a16:creationId xmlns:a16="http://schemas.microsoft.com/office/drawing/2014/main" id="{64F53A65-E2DF-4611-9043-2683D8322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50277" y="2472440"/>
                <a:ext cx="1079999" cy="999366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pic>
            <p:nvPicPr>
              <p:cNvPr id="81" name="图片 80">
                <a:extLst>
                  <a:ext uri="{FF2B5EF4-FFF2-40B4-BE49-F238E27FC236}">
                    <a16:creationId xmlns:a16="http://schemas.microsoft.com/office/drawing/2014/main" id="{F13AE71E-EE26-4032-A303-DE55EBA7F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50277" y="1467103"/>
                <a:ext cx="1079999" cy="999366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1E92880E-643B-4414-9DBA-B4580E5102E9}"/>
                  </a:ext>
                </a:extLst>
              </p:cNvPr>
              <p:cNvSpPr/>
              <p:nvPr/>
            </p:nvSpPr>
            <p:spPr>
              <a:xfrm>
                <a:off x="7299646" y="2499874"/>
                <a:ext cx="1006076" cy="631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20" dirty="0"/>
                  <a:t>phase</a:t>
                </a: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085D69B7-B9E1-4618-8E1A-89E68BC5D09B}"/>
                  </a:ext>
                </a:extLst>
              </p:cNvPr>
              <p:cNvSpPr/>
              <p:nvPr/>
            </p:nvSpPr>
            <p:spPr>
              <a:xfrm>
                <a:off x="7404431" y="1621670"/>
                <a:ext cx="820462" cy="631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20" dirty="0"/>
                  <a:t>amp</a:t>
                </a:r>
                <a:endParaRPr lang="zh-CN" altLang="en-US" sz="1620" dirty="0"/>
              </a:p>
            </p:txBody>
          </p:sp>
          <p:sp>
            <p:nvSpPr>
              <p:cNvPr id="84" name="箭头: 直角上 83">
                <a:extLst>
                  <a:ext uri="{FF2B5EF4-FFF2-40B4-BE49-F238E27FC236}">
                    <a16:creationId xmlns:a16="http://schemas.microsoft.com/office/drawing/2014/main" id="{BD13224D-50C7-40F5-848F-076A2F13C21F}"/>
                  </a:ext>
                </a:extLst>
              </p:cNvPr>
              <p:cNvSpPr/>
              <p:nvPr/>
            </p:nvSpPr>
            <p:spPr>
              <a:xfrm rot="16200000" flipH="1">
                <a:off x="5090420" y="1327875"/>
                <a:ext cx="1278314" cy="6150496"/>
              </a:xfrm>
              <a:prstGeom prst="bentUpArrow">
                <a:avLst>
                  <a:gd name="adj1" fmla="val 13599"/>
                  <a:gd name="adj2" fmla="val 25000"/>
                  <a:gd name="adj3" fmla="val 2967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20"/>
              </a:p>
            </p:txBody>
          </p:sp>
          <p:sp>
            <p:nvSpPr>
              <p:cNvPr id="130" name="文本框 129">
                <a:extLst>
                  <a:ext uri="{FF2B5EF4-FFF2-40B4-BE49-F238E27FC236}">
                    <a16:creationId xmlns:a16="http://schemas.microsoft.com/office/drawing/2014/main" id="{F244DC15-8973-4F55-B39A-DA2088FB36EA}"/>
                  </a:ext>
                </a:extLst>
              </p:cNvPr>
              <p:cNvSpPr txBox="1"/>
              <p:nvPr/>
            </p:nvSpPr>
            <p:spPr>
              <a:xfrm>
                <a:off x="4385710" y="3941086"/>
                <a:ext cx="2500388" cy="682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Forward model</a:t>
                </a:r>
                <a:endParaRPr lang="zh-CN" altLang="en-US" b="1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pic>
            <p:nvPicPr>
              <p:cNvPr id="131" name="图片 130">
                <a:extLst>
                  <a:ext uri="{FF2B5EF4-FFF2-40B4-BE49-F238E27FC236}">
                    <a16:creationId xmlns:a16="http://schemas.microsoft.com/office/drawing/2014/main" id="{925FF9DD-E0B3-491D-B785-11487170F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0858" y="3417271"/>
                <a:ext cx="2016000" cy="2016000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sp>
            <p:nvSpPr>
              <p:cNvPr id="132" name="右大括号 131">
                <a:extLst>
                  <a:ext uri="{FF2B5EF4-FFF2-40B4-BE49-F238E27FC236}">
                    <a16:creationId xmlns:a16="http://schemas.microsoft.com/office/drawing/2014/main" id="{8AF42323-90F1-4357-8F87-CE1A8C449D57}"/>
                  </a:ext>
                </a:extLst>
              </p:cNvPr>
              <p:cNvSpPr/>
              <p:nvPr/>
            </p:nvSpPr>
            <p:spPr>
              <a:xfrm>
                <a:off x="2654326" y="2743202"/>
                <a:ext cx="563881" cy="1226820"/>
              </a:xfrm>
              <a:prstGeom prst="rightBrace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62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33" name="直接箭头连接符 132">
                <a:extLst>
                  <a:ext uri="{FF2B5EF4-FFF2-40B4-BE49-F238E27FC236}">
                    <a16:creationId xmlns:a16="http://schemas.microsoft.com/office/drawing/2014/main" id="{C9FF3EFA-9749-416E-8BA0-B9DB281A3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8207" y="3348992"/>
                <a:ext cx="733920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849B3977-F178-4D7A-9418-16888B049CBB}"/>
                  </a:ext>
                </a:extLst>
              </p:cNvPr>
              <p:cNvSpPr/>
              <p:nvPr/>
            </p:nvSpPr>
            <p:spPr>
              <a:xfrm>
                <a:off x="2991693" y="2717719"/>
                <a:ext cx="740578" cy="631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20" dirty="0"/>
                  <a:t>loss</a:t>
                </a:r>
                <a:endParaRPr lang="zh-CN" altLang="en-US" sz="1620" dirty="0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D029DC14-1E98-45E8-A90C-CADB97244CF4}"/>
                </a:ext>
              </a:extLst>
            </p:cNvPr>
            <p:cNvGrpSpPr/>
            <p:nvPr/>
          </p:nvGrpSpPr>
          <p:grpSpPr>
            <a:xfrm>
              <a:off x="-27233" y="4225652"/>
              <a:ext cx="4508293" cy="980033"/>
              <a:chOff x="-129766" y="4471576"/>
              <a:chExt cx="5622242" cy="980033"/>
            </a:xfrm>
          </p:grpSpPr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1BC9B90F-5AD4-4C49-B5BC-62FD663EF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9766" y="5000924"/>
                <a:ext cx="614034" cy="450685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1D52E135-8A3E-44D8-9621-37F44CD48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9766" y="4547546"/>
                <a:ext cx="614034" cy="450685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sp>
            <p:nvSpPr>
              <p:cNvPr id="65" name="右大括号 64">
                <a:extLst>
                  <a:ext uri="{FF2B5EF4-FFF2-40B4-BE49-F238E27FC236}">
                    <a16:creationId xmlns:a16="http://schemas.microsoft.com/office/drawing/2014/main" id="{C3C740A6-E37F-4A24-ACF8-7FE1F447EE80}"/>
                  </a:ext>
                </a:extLst>
              </p:cNvPr>
              <p:cNvSpPr/>
              <p:nvPr/>
            </p:nvSpPr>
            <p:spPr>
              <a:xfrm>
                <a:off x="922087" y="4629002"/>
                <a:ext cx="193475" cy="566616"/>
              </a:xfrm>
              <a:prstGeom prst="righ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560" b="1" dirty="0"/>
              </a:p>
            </p:txBody>
          </p: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FC6A53BD-7350-46FE-A6B3-31EF8E3EBA0F}"/>
                  </a:ext>
                </a:extLst>
              </p:cNvPr>
              <p:cNvSpPr txBox="1"/>
              <p:nvPr/>
            </p:nvSpPr>
            <p:spPr>
              <a:xfrm>
                <a:off x="321903" y="4471576"/>
                <a:ext cx="583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</a:t>
                </a:r>
                <a:endParaRPr lang="zh-CN" altLang="en-US" sz="156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D5465067-6455-45CB-86AB-F9B551B2ACEA}"/>
                  </a:ext>
                </a:extLst>
              </p:cNvPr>
              <p:cNvSpPr txBox="1"/>
              <p:nvPr/>
            </p:nvSpPr>
            <p:spPr>
              <a:xfrm>
                <a:off x="277003" y="5011636"/>
                <a:ext cx="6983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6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endParaRPr lang="zh-CN" altLang="en-US" sz="156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3A1AC5A9-D632-4DC8-A0D1-AF31823B8C26}"/>
                  </a:ext>
                </a:extLst>
              </p:cNvPr>
              <p:cNvSpPr txBox="1"/>
              <p:nvPr/>
            </p:nvSpPr>
            <p:spPr>
              <a:xfrm>
                <a:off x="1104262" y="4764669"/>
                <a:ext cx="8166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560" b="1" dirty="0"/>
                  <a:t>物函数</a:t>
                </a:r>
              </a:p>
            </p:txBody>
          </p:sp>
          <p:sp>
            <p:nvSpPr>
              <p:cNvPr id="69" name="箭头: 右 68">
                <a:extLst>
                  <a:ext uri="{FF2B5EF4-FFF2-40B4-BE49-F238E27FC236}">
                    <a16:creationId xmlns:a16="http://schemas.microsoft.com/office/drawing/2014/main" id="{666C7A12-6E76-4C07-A914-3F9A29099B44}"/>
                  </a:ext>
                </a:extLst>
              </p:cNvPr>
              <p:cNvSpPr/>
              <p:nvPr/>
            </p:nvSpPr>
            <p:spPr>
              <a:xfrm>
                <a:off x="1851633" y="4868752"/>
                <a:ext cx="400670" cy="10202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60" b="1"/>
              </a:p>
            </p:txBody>
          </p: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086D6058-7575-4ED8-96F4-6F3798A31E69}"/>
                  </a:ext>
                </a:extLst>
              </p:cNvPr>
              <p:cNvSpPr txBox="1"/>
              <p:nvPr/>
            </p:nvSpPr>
            <p:spPr>
              <a:xfrm>
                <a:off x="2250027" y="4673544"/>
                <a:ext cx="928243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560" b="1" dirty="0"/>
                  <a:t>Support </a:t>
                </a:r>
              </a:p>
              <a:p>
                <a:pPr algn="ctr"/>
                <a:r>
                  <a:rPr lang="zh-CN" altLang="en-US" sz="1560" b="1" dirty="0"/>
                  <a:t>约束</a:t>
                </a:r>
              </a:p>
            </p:txBody>
          </p:sp>
          <p:sp>
            <p:nvSpPr>
              <p:cNvPr id="71" name="箭头: 右 70">
                <a:extLst>
                  <a:ext uri="{FF2B5EF4-FFF2-40B4-BE49-F238E27FC236}">
                    <a16:creationId xmlns:a16="http://schemas.microsoft.com/office/drawing/2014/main" id="{C68571B2-700A-44BC-8416-3E5585BDA793}"/>
                  </a:ext>
                </a:extLst>
              </p:cNvPr>
              <p:cNvSpPr/>
              <p:nvPr/>
            </p:nvSpPr>
            <p:spPr>
              <a:xfrm>
                <a:off x="3150308" y="4868752"/>
                <a:ext cx="400670" cy="10202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60" b="1"/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A70E0145-0D3E-4914-A1CD-77FC204B75E5}"/>
                  </a:ext>
                </a:extLst>
              </p:cNvPr>
              <p:cNvSpPr txBox="1"/>
              <p:nvPr/>
            </p:nvSpPr>
            <p:spPr>
              <a:xfrm>
                <a:off x="3581806" y="4667830"/>
                <a:ext cx="608389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560" b="1" dirty="0"/>
                  <a:t>近场</a:t>
                </a:r>
                <a:endParaRPr lang="en-US" altLang="zh-CN" sz="1560" b="1" dirty="0"/>
              </a:p>
              <a:p>
                <a:r>
                  <a:rPr lang="zh-CN" altLang="en-US" sz="1560" b="1" dirty="0"/>
                  <a:t>传播</a:t>
                </a:r>
              </a:p>
            </p:txBody>
          </p:sp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4E2CBA9B-D48B-44CC-809A-7424EB577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84753" y="4475538"/>
                <a:ext cx="907723" cy="720000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</p:pic>
          <p:sp>
            <p:nvSpPr>
              <p:cNvPr id="74" name="箭头: 右 73">
                <a:extLst>
                  <a:ext uri="{FF2B5EF4-FFF2-40B4-BE49-F238E27FC236}">
                    <a16:creationId xmlns:a16="http://schemas.microsoft.com/office/drawing/2014/main" id="{ED14F3FC-B6BC-48FD-9A41-C98F1A4C3FCB}"/>
                  </a:ext>
                </a:extLst>
              </p:cNvPr>
              <p:cNvSpPr/>
              <p:nvPr/>
            </p:nvSpPr>
            <p:spPr>
              <a:xfrm>
                <a:off x="4225552" y="4868752"/>
                <a:ext cx="400670" cy="10202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60" b="1"/>
              </a:p>
            </p:txBody>
          </p:sp>
        </p:grpSp>
        <p:sp>
          <p:nvSpPr>
            <p:cNvPr id="62" name="箭头: 下 61">
              <a:extLst>
                <a:ext uri="{FF2B5EF4-FFF2-40B4-BE49-F238E27FC236}">
                  <a16:creationId xmlns:a16="http://schemas.microsoft.com/office/drawing/2014/main" id="{64C83DEB-50F4-4D6C-84ED-7823F46BD46B}"/>
                </a:ext>
              </a:extLst>
            </p:cNvPr>
            <p:cNvSpPr/>
            <p:nvPr/>
          </p:nvSpPr>
          <p:spPr>
            <a:xfrm>
              <a:off x="2516137" y="3683743"/>
              <a:ext cx="324036" cy="6653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980FD73F-F849-43C3-8F3B-29A653F45ACF}"/>
              </a:ext>
            </a:extLst>
          </p:cNvPr>
          <p:cNvGrpSpPr/>
          <p:nvPr/>
        </p:nvGrpSpPr>
        <p:grpSpPr>
          <a:xfrm>
            <a:off x="169767" y="1460261"/>
            <a:ext cx="5053641" cy="4694738"/>
            <a:chOff x="-131354" y="1395327"/>
            <a:chExt cx="5053641" cy="4694738"/>
          </a:xfrm>
        </p:grpSpPr>
        <p:sp>
          <p:nvSpPr>
            <p:cNvPr id="136" name="立方体 135">
              <a:extLst>
                <a:ext uri="{FF2B5EF4-FFF2-40B4-BE49-F238E27FC236}">
                  <a16:creationId xmlns:a16="http://schemas.microsoft.com/office/drawing/2014/main" id="{A386F094-76E6-4B72-9D79-B831B583DE45}"/>
                </a:ext>
              </a:extLst>
            </p:cNvPr>
            <p:cNvSpPr/>
            <p:nvPr/>
          </p:nvSpPr>
          <p:spPr>
            <a:xfrm>
              <a:off x="1018121" y="1993309"/>
              <a:ext cx="783915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Conv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7" name="立方体 136">
              <a:extLst>
                <a:ext uri="{FF2B5EF4-FFF2-40B4-BE49-F238E27FC236}">
                  <a16:creationId xmlns:a16="http://schemas.microsoft.com/office/drawing/2014/main" id="{F416C1D2-D29D-482D-997D-C7E0BDF10567}"/>
                </a:ext>
              </a:extLst>
            </p:cNvPr>
            <p:cNvSpPr/>
            <p:nvPr/>
          </p:nvSpPr>
          <p:spPr>
            <a:xfrm>
              <a:off x="2056990" y="1993308"/>
              <a:ext cx="783915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Conv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8" name="立方体 137">
              <a:extLst>
                <a:ext uri="{FF2B5EF4-FFF2-40B4-BE49-F238E27FC236}">
                  <a16:creationId xmlns:a16="http://schemas.microsoft.com/office/drawing/2014/main" id="{8EBFDB36-6C58-4AC8-8352-10A29E6DC36C}"/>
                </a:ext>
              </a:extLst>
            </p:cNvPr>
            <p:cNvSpPr/>
            <p:nvPr/>
          </p:nvSpPr>
          <p:spPr>
            <a:xfrm>
              <a:off x="3095859" y="1993307"/>
              <a:ext cx="783915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Conv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9" name="立方体 138">
              <a:extLst>
                <a:ext uri="{FF2B5EF4-FFF2-40B4-BE49-F238E27FC236}">
                  <a16:creationId xmlns:a16="http://schemas.microsoft.com/office/drawing/2014/main" id="{EE8D3593-7E6E-4096-A03C-8FA33E2F179B}"/>
                </a:ext>
              </a:extLst>
            </p:cNvPr>
            <p:cNvSpPr/>
            <p:nvPr/>
          </p:nvSpPr>
          <p:spPr>
            <a:xfrm>
              <a:off x="4134727" y="1993306"/>
              <a:ext cx="783915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Conv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0" name="立方体 139">
              <a:extLst>
                <a:ext uri="{FF2B5EF4-FFF2-40B4-BE49-F238E27FC236}">
                  <a16:creationId xmlns:a16="http://schemas.microsoft.com/office/drawing/2014/main" id="{E40886F9-056C-43DC-B10C-FBF3E593214A}"/>
                </a:ext>
              </a:extLst>
            </p:cNvPr>
            <p:cNvSpPr/>
            <p:nvPr/>
          </p:nvSpPr>
          <p:spPr>
            <a:xfrm>
              <a:off x="1018121" y="2339625"/>
              <a:ext cx="783915" cy="263777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U/S/8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1" name="立方体 140">
              <a:extLst>
                <a:ext uri="{FF2B5EF4-FFF2-40B4-BE49-F238E27FC236}">
                  <a16:creationId xmlns:a16="http://schemas.microsoft.com/office/drawing/2014/main" id="{414B90AF-038F-4FA8-974A-E3D0FDF383B4}"/>
                </a:ext>
              </a:extLst>
            </p:cNvPr>
            <p:cNvSpPr/>
            <p:nvPr/>
          </p:nvSpPr>
          <p:spPr>
            <a:xfrm>
              <a:off x="2056989" y="2339624"/>
              <a:ext cx="783915" cy="263777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U/S/4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2" name="立方体 141">
              <a:extLst>
                <a:ext uri="{FF2B5EF4-FFF2-40B4-BE49-F238E27FC236}">
                  <a16:creationId xmlns:a16="http://schemas.microsoft.com/office/drawing/2014/main" id="{34CED1B0-CA94-464D-8400-D7AEAF86EFE9}"/>
                </a:ext>
              </a:extLst>
            </p:cNvPr>
            <p:cNvSpPr/>
            <p:nvPr/>
          </p:nvSpPr>
          <p:spPr>
            <a:xfrm>
              <a:off x="3095857" y="2339623"/>
              <a:ext cx="783915" cy="263777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U/S/2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3" name="立方体 142">
              <a:extLst>
                <a:ext uri="{FF2B5EF4-FFF2-40B4-BE49-F238E27FC236}">
                  <a16:creationId xmlns:a16="http://schemas.microsoft.com/office/drawing/2014/main" id="{5FF85BDA-16DD-4761-AFE1-77D4C453310C}"/>
                </a:ext>
              </a:extLst>
            </p:cNvPr>
            <p:cNvSpPr/>
            <p:nvPr/>
          </p:nvSpPr>
          <p:spPr>
            <a:xfrm>
              <a:off x="1018121" y="2681851"/>
              <a:ext cx="783915" cy="263777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R/B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4" name="立方体 143">
              <a:extLst>
                <a:ext uri="{FF2B5EF4-FFF2-40B4-BE49-F238E27FC236}">
                  <a16:creationId xmlns:a16="http://schemas.microsoft.com/office/drawing/2014/main" id="{87E541FD-788D-435E-8BA6-9741A945A31C}"/>
                </a:ext>
              </a:extLst>
            </p:cNvPr>
            <p:cNvSpPr/>
            <p:nvPr/>
          </p:nvSpPr>
          <p:spPr>
            <a:xfrm>
              <a:off x="2056990" y="2681850"/>
              <a:ext cx="783915" cy="263777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R/B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5" name="立方体 144">
              <a:extLst>
                <a:ext uri="{FF2B5EF4-FFF2-40B4-BE49-F238E27FC236}">
                  <a16:creationId xmlns:a16="http://schemas.microsoft.com/office/drawing/2014/main" id="{25DA22EF-9F7C-484D-9858-CE622FFAA9BD}"/>
                </a:ext>
              </a:extLst>
            </p:cNvPr>
            <p:cNvSpPr/>
            <p:nvPr/>
          </p:nvSpPr>
          <p:spPr>
            <a:xfrm>
              <a:off x="3095859" y="2681849"/>
              <a:ext cx="783915" cy="263777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R/B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6" name="立方体 145">
              <a:extLst>
                <a:ext uri="{FF2B5EF4-FFF2-40B4-BE49-F238E27FC236}">
                  <a16:creationId xmlns:a16="http://schemas.microsoft.com/office/drawing/2014/main" id="{2A2EABA6-7810-434C-9996-2807A3EA9957}"/>
                </a:ext>
              </a:extLst>
            </p:cNvPr>
            <p:cNvSpPr/>
            <p:nvPr/>
          </p:nvSpPr>
          <p:spPr>
            <a:xfrm>
              <a:off x="4134727" y="2681848"/>
              <a:ext cx="783915" cy="263777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R/B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7" name="立方体 146">
              <a:extLst>
                <a:ext uri="{FF2B5EF4-FFF2-40B4-BE49-F238E27FC236}">
                  <a16:creationId xmlns:a16="http://schemas.microsoft.com/office/drawing/2014/main" id="{3C8E5FAB-B6C2-477F-A0B6-C997B270176E}"/>
                </a:ext>
              </a:extLst>
            </p:cNvPr>
            <p:cNvSpPr/>
            <p:nvPr/>
          </p:nvSpPr>
          <p:spPr>
            <a:xfrm>
              <a:off x="1018121" y="3151572"/>
              <a:ext cx="783915" cy="263777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R/B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8" name="立方体 147">
              <a:extLst>
                <a:ext uri="{FF2B5EF4-FFF2-40B4-BE49-F238E27FC236}">
                  <a16:creationId xmlns:a16="http://schemas.microsoft.com/office/drawing/2014/main" id="{492D644D-DC5F-430A-BE9E-1E0C3772EC45}"/>
                </a:ext>
              </a:extLst>
            </p:cNvPr>
            <p:cNvSpPr/>
            <p:nvPr/>
          </p:nvSpPr>
          <p:spPr>
            <a:xfrm>
              <a:off x="2056990" y="3151571"/>
              <a:ext cx="783915" cy="263777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R/B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9" name="立方体 148">
              <a:extLst>
                <a:ext uri="{FF2B5EF4-FFF2-40B4-BE49-F238E27FC236}">
                  <a16:creationId xmlns:a16="http://schemas.microsoft.com/office/drawing/2014/main" id="{59C7D45A-256E-4BB7-9D80-0814C30CEC4B}"/>
                </a:ext>
              </a:extLst>
            </p:cNvPr>
            <p:cNvSpPr/>
            <p:nvPr/>
          </p:nvSpPr>
          <p:spPr>
            <a:xfrm>
              <a:off x="3095859" y="3151570"/>
              <a:ext cx="783915" cy="263777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R/B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0" name="立方体 149">
              <a:extLst>
                <a:ext uri="{FF2B5EF4-FFF2-40B4-BE49-F238E27FC236}">
                  <a16:creationId xmlns:a16="http://schemas.microsoft.com/office/drawing/2014/main" id="{12B10CD7-A3B3-480C-8AAD-B3AFE90A3E2D}"/>
                </a:ext>
              </a:extLst>
            </p:cNvPr>
            <p:cNvSpPr/>
            <p:nvPr/>
          </p:nvSpPr>
          <p:spPr>
            <a:xfrm>
              <a:off x="4134727" y="3151569"/>
              <a:ext cx="783915" cy="263777"/>
            </a:xfrm>
            <a:prstGeom prst="cube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R/B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390E5130-4981-42DD-82B6-C96EB1AE885F}"/>
                </a:ext>
              </a:extLst>
            </p:cNvPr>
            <p:cNvSpPr txBox="1"/>
            <p:nvPr/>
          </p:nvSpPr>
          <p:spPr>
            <a:xfrm>
              <a:off x="852189" y="2963246"/>
              <a:ext cx="783915" cy="2637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300" b="1" dirty="0"/>
                <a:t>...</a:t>
              </a:r>
              <a:endParaRPr lang="zh-CN" altLang="en-US" sz="1300" b="1" dirty="0"/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87A0DFC0-AEB5-48CF-83CA-638175B2E632}"/>
                </a:ext>
              </a:extLst>
            </p:cNvPr>
            <p:cNvSpPr txBox="1"/>
            <p:nvPr/>
          </p:nvSpPr>
          <p:spPr>
            <a:xfrm>
              <a:off x="1873420" y="2963245"/>
              <a:ext cx="783915" cy="2637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300" b="1" dirty="0"/>
                <a:t>...</a:t>
              </a:r>
              <a:endParaRPr lang="zh-CN" altLang="en-US" sz="1300" b="1" dirty="0"/>
            </a:p>
          </p:txBody>
        </p: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7FBBF18A-8551-49BB-AD84-C3C93FA75D25}"/>
                </a:ext>
              </a:extLst>
            </p:cNvPr>
            <p:cNvSpPr txBox="1"/>
            <p:nvPr/>
          </p:nvSpPr>
          <p:spPr>
            <a:xfrm>
              <a:off x="2894652" y="2963244"/>
              <a:ext cx="783915" cy="2637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300" b="1" dirty="0"/>
                <a:t>...</a:t>
              </a:r>
              <a:endParaRPr lang="zh-CN" altLang="en-US" sz="1300" b="1" dirty="0"/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4983D026-8416-4693-BA86-E81FF8FBB278}"/>
                </a:ext>
              </a:extLst>
            </p:cNvPr>
            <p:cNvSpPr txBox="1"/>
            <p:nvPr/>
          </p:nvSpPr>
          <p:spPr>
            <a:xfrm>
              <a:off x="3915898" y="2963243"/>
              <a:ext cx="783915" cy="2637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300" b="1" dirty="0"/>
                <a:t>...</a:t>
              </a:r>
              <a:endParaRPr lang="zh-CN" altLang="en-US" sz="1300" b="1" dirty="0"/>
            </a:p>
          </p:txBody>
        </p:sp>
        <p:sp>
          <p:nvSpPr>
            <p:cNvPr id="155" name="立方体 154">
              <a:extLst>
                <a:ext uri="{FF2B5EF4-FFF2-40B4-BE49-F238E27FC236}">
                  <a16:creationId xmlns:a16="http://schemas.microsoft.com/office/drawing/2014/main" id="{AFC4110E-2232-4452-866B-F641A05D925D}"/>
                </a:ext>
              </a:extLst>
            </p:cNvPr>
            <p:cNvSpPr/>
            <p:nvPr/>
          </p:nvSpPr>
          <p:spPr>
            <a:xfrm>
              <a:off x="1018121" y="3468663"/>
              <a:ext cx="783915" cy="263777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U/S*2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6" name="立方体 155">
              <a:extLst>
                <a:ext uri="{FF2B5EF4-FFF2-40B4-BE49-F238E27FC236}">
                  <a16:creationId xmlns:a16="http://schemas.microsoft.com/office/drawing/2014/main" id="{429076CB-E95C-4A3C-A7CB-034302F7F477}"/>
                </a:ext>
              </a:extLst>
            </p:cNvPr>
            <p:cNvSpPr/>
            <p:nvPr/>
          </p:nvSpPr>
          <p:spPr>
            <a:xfrm>
              <a:off x="2056990" y="3468662"/>
              <a:ext cx="783915" cy="263777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U/S*2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7" name="立方体 156">
              <a:extLst>
                <a:ext uri="{FF2B5EF4-FFF2-40B4-BE49-F238E27FC236}">
                  <a16:creationId xmlns:a16="http://schemas.microsoft.com/office/drawing/2014/main" id="{6DC9969D-F39B-45EC-9145-19E97E9FA9DF}"/>
                </a:ext>
              </a:extLst>
            </p:cNvPr>
            <p:cNvSpPr/>
            <p:nvPr/>
          </p:nvSpPr>
          <p:spPr>
            <a:xfrm>
              <a:off x="3095859" y="3468661"/>
              <a:ext cx="783915" cy="263777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U/S*2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8" name="立方体 157">
              <a:extLst>
                <a:ext uri="{FF2B5EF4-FFF2-40B4-BE49-F238E27FC236}">
                  <a16:creationId xmlns:a16="http://schemas.microsoft.com/office/drawing/2014/main" id="{3ED86688-5C9C-4F92-A467-C2B9ED6BB3E4}"/>
                </a:ext>
              </a:extLst>
            </p:cNvPr>
            <p:cNvSpPr/>
            <p:nvPr/>
          </p:nvSpPr>
          <p:spPr>
            <a:xfrm>
              <a:off x="1018121" y="3805452"/>
              <a:ext cx="783915" cy="263777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U/S*2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9" name="立方体 158">
              <a:extLst>
                <a:ext uri="{FF2B5EF4-FFF2-40B4-BE49-F238E27FC236}">
                  <a16:creationId xmlns:a16="http://schemas.microsoft.com/office/drawing/2014/main" id="{3F9436A9-DAAC-4D6A-A48C-4EACF88C39D6}"/>
                </a:ext>
              </a:extLst>
            </p:cNvPr>
            <p:cNvSpPr/>
            <p:nvPr/>
          </p:nvSpPr>
          <p:spPr>
            <a:xfrm>
              <a:off x="2056990" y="3805451"/>
              <a:ext cx="783915" cy="263777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U/S*2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0" name="立方体 159">
              <a:extLst>
                <a:ext uri="{FF2B5EF4-FFF2-40B4-BE49-F238E27FC236}">
                  <a16:creationId xmlns:a16="http://schemas.microsoft.com/office/drawing/2014/main" id="{EB74213D-A76A-40EC-9367-CC5FC00B2DE5}"/>
                </a:ext>
              </a:extLst>
            </p:cNvPr>
            <p:cNvSpPr/>
            <p:nvPr/>
          </p:nvSpPr>
          <p:spPr>
            <a:xfrm>
              <a:off x="1018120" y="4158650"/>
              <a:ext cx="783915" cy="263777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U/S*2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1" name="立方体 160">
              <a:extLst>
                <a:ext uri="{FF2B5EF4-FFF2-40B4-BE49-F238E27FC236}">
                  <a16:creationId xmlns:a16="http://schemas.microsoft.com/office/drawing/2014/main" id="{7B018A93-ED85-4654-A27C-9A9555E93576}"/>
                </a:ext>
              </a:extLst>
            </p:cNvPr>
            <p:cNvSpPr/>
            <p:nvPr/>
          </p:nvSpPr>
          <p:spPr>
            <a:xfrm>
              <a:off x="1021766" y="4498853"/>
              <a:ext cx="783915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Conv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2" name="立方体 161">
              <a:extLst>
                <a:ext uri="{FF2B5EF4-FFF2-40B4-BE49-F238E27FC236}">
                  <a16:creationId xmlns:a16="http://schemas.microsoft.com/office/drawing/2014/main" id="{72FE7762-ED4C-49A2-8874-D9988C2FC452}"/>
                </a:ext>
              </a:extLst>
            </p:cNvPr>
            <p:cNvSpPr/>
            <p:nvPr/>
          </p:nvSpPr>
          <p:spPr>
            <a:xfrm>
              <a:off x="2060635" y="4498852"/>
              <a:ext cx="783915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Conv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3" name="立方体 162">
              <a:extLst>
                <a:ext uri="{FF2B5EF4-FFF2-40B4-BE49-F238E27FC236}">
                  <a16:creationId xmlns:a16="http://schemas.microsoft.com/office/drawing/2014/main" id="{F8C4A9E5-41F8-4B1F-8CA9-435F92832F3A}"/>
                </a:ext>
              </a:extLst>
            </p:cNvPr>
            <p:cNvSpPr/>
            <p:nvPr/>
          </p:nvSpPr>
          <p:spPr>
            <a:xfrm>
              <a:off x="3099503" y="4498851"/>
              <a:ext cx="783915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Conv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4" name="立方体 163">
              <a:extLst>
                <a:ext uri="{FF2B5EF4-FFF2-40B4-BE49-F238E27FC236}">
                  <a16:creationId xmlns:a16="http://schemas.microsoft.com/office/drawing/2014/main" id="{04E359F6-BC86-4FA3-B87F-09DAC5EAF3F5}"/>
                </a:ext>
              </a:extLst>
            </p:cNvPr>
            <p:cNvSpPr/>
            <p:nvPr/>
          </p:nvSpPr>
          <p:spPr>
            <a:xfrm>
              <a:off x="4138372" y="4498851"/>
              <a:ext cx="783915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Conv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5" name="立方体 164">
              <a:extLst>
                <a:ext uri="{FF2B5EF4-FFF2-40B4-BE49-F238E27FC236}">
                  <a16:creationId xmlns:a16="http://schemas.microsoft.com/office/drawing/2014/main" id="{3235463E-DAD3-4B0E-AE6E-D5285C94242B}"/>
                </a:ext>
              </a:extLst>
            </p:cNvPr>
            <p:cNvSpPr/>
            <p:nvPr/>
          </p:nvSpPr>
          <p:spPr>
            <a:xfrm>
              <a:off x="2184843" y="4845786"/>
              <a:ext cx="1445020" cy="26377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00" dirty="0">
                  <a:latin typeface="宋体" panose="02010600030101010101" pitchFamily="2" charset="-122"/>
                  <a:ea typeface="宋体" panose="02010600030101010101" pitchFamily="2" charset="-122"/>
                </a:rPr>
                <a:t>concatenate</a:t>
              </a:r>
              <a:endParaRPr lang="zh-CN" altLang="en-US" sz="13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66" name="直接箭头连接符 165">
              <a:extLst>
                <a:ext uri="{FF2B5EF4-FFF2-40B4-BE49-F238E27FC236}">
                  <a16:creationId xmlns:a16="http://schemas.microsoft.com/office/drawing/2014/main" id="{0625596A-78BA-46CE-B3C0-3BE5BAFA1DA5}"/>
                </a:ext>
              </a:extLst>
            </p:cNvPr>
            <p:cNvCxnSpPr/>
            <p:nvPr/>
          </p:nvCxnSpPr>
          <p:spPr>
            <a:xfrm>
              <a:off x="967992" y="1690443"/>
              <a:ext cx="3598883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直接箭头连接符 166">
              <a:extLst>
                <a:ext uri="{FF2B5EF4-FFF2-40B4-BE49-F238E27FC236}">
                  <a16:creationId xmlns:a16="http://schemas.microsoft.com/office/drawing/2014/main" id="{6137E4BC-7E4A-44AD-B9A9-5C52257F25E8}"/>
                </a:ext>
              </a:extLst>
            </p:cNvPr>
            <p:cNvCxnSpPr/>
            <p:nvPr/>
          </p:nvCxnSpPr>
          <p:spPr>
            <a:xfrm>
              <a:off x="1434376" y="1678217"/>
              <a:ext cx="0" cy="2967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箭头连接符 167">
              <a:extLst>
                <a:ext uri="{FF2B5EF4-FFF2-40B4-BE49-F238E27FC236}">
                  <a16:creationId xmlns:a16="http://schemas.microsoft.com/office/drawing/2014/main" id="{499A2D2A-A83D-4172-96DC-2F32B5B4F0A8}"/>
                </a:ext>
              </a:extLst>
            </p:cNvPr>
            <p:cNvCxnSpPr/>
            <p:nvPr/>
          </p:nvCxnSpPr>
          <p:spPr>
            <a:xfrm>
              <a:off x="2463861" y="1678217"/>
              <a:ext cx="0" cy="2967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箭头连接符 168">
              <a:extLst>
                <a:ext uri="{FF2B5EF4-FFF2-40B4-BE49-F238E27FC236}">
                  <a16:creationId xmlns:a16="http://schemas.microsoft.com/office/drawing/2014/main" id="{8373932F-A36C-4344-940B-456C3710E407}"/>
                </a:ext>
              </a:extLst>
            </p:cNvPr>
            <p:cNvCxnSpPr/>
            <p:nvPr/>
          </p:nvCxnSpPr>
          <p:spPr>
            <a:xfrm>
              <a:off x="3539589" y="1678217"/>
              <a:ext cx="0" cy="2967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箭头连接符 169">
              <a:extLst>
                <a:ext uri="{FF2B5EF4-FFF2-40B4-BE49-F238E27FC236}">
                  <a16:creationId xmlns:a16="http://schemas.microsoft.com/office/drawing/2014/main" id="{230FECF9-630E-48BD-834D-30A472B58C3F}"/>
                </a:ext>
              </a:extLst>
            </p:cNvPr>
            <p:cNvCxnSpPr/>
            <p:nvPr/>
          </p:nvCxnSpPr>
          <p:spPr>
            <a:xfrm>
              <a:off x="4555861" y="1678217"/>
              <a:ext cx="0" cy="2967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1" name="图片 170">
              <a:extLst>
                <a:ext uri="{FF2B5EF4-FFF2-40B4-BE49-F238E27FC236}">
                  <a16:creationId xmlns:a16="http://schemas.microsoft.com/office/drawing/2014/main" id="{75C7405A-213F-403C-8851-562B6C5B7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730" y="1395327"/>
              <a:ext cx="783915" cy="725387"/>
            </a:xfrm>
            <a:prstGeom prst="rect">
              <a:avLst/>
            </a:prstGeom>
          </p:spPr>
        </p:pic>
        <p:cxnSp>
          <p:nvCxnSpPr>
            <p:cNvPr id="172" name="直接箭头连接符 171">
              <a:extLst>
                <a:ext uri="{FF2B5EF4-FFF2-40B4-BE49-F238E27FC236}">
                  <a16:creationId xmlns:a16="http://schemas.microsoft.com/office/drawing/2014/main" id="{7D2E52CE-1A1B-46AB-846F-F53E9A04F08F}"/>
                </a:ext>
              </a:extLst>
            </p:cNvPr>
            <p:cNvCxnSpPr/>
            <p:nvPr/>
          </p:nvCxnSpPr>
          <p:spPr>
            <a:xfrm>
              <a:off x="2894652" y="5109563"/>
              <a:ext cx="0" cy="2967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图片 172">
              <a:extLst>
                <a:ext uri="{FF2B5EF4-FFF2-40B4-BE49-F238E27FC236}">
                  <a16:creationId xmlns:a16="http://schemas.microsoft.com/office/drawing/2014/main" id="{A37B2C73-C28F-4CDA-989A-05A7FDB0D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5603" y="5364678"/>
              <a:ext cx="783915" cy="725387"/>
            </a:xfrm>
            <a:prstGeom prst="rect">
              <a:avLst/>
            </a:prstGeom>
          </p:spPr>
        </p:pic>
        <p:cxnSp>
          <p:nvCxnSpPr>
            <p:cNvPr id="174" name="直接箭头连接符 173">
              <a:extLst>
                <a:ext uri="{FF2B5EF4-FFF2-40B4-BE49-F238E27FC236}">
                  <a16:creationId xmlns:a16="http://schemas.microsoft.com/office/drawing/2014/main" id="{CC6CE480-B0D7-415B-854F-8797A40AF42F}"/>
                </a:ext>
              </a:extLst>
            </p:cNvPr>
            <p:cNvCxnSpPr/>
            <p:nvPr/>
          </p:nvCxnSpPr>
          <p:spPr>
            <a:xfrm>
              <a:off x="2448947" y="4158650"/>
              <a:ext cx="0" cy="2967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箭头连接符 174">
              <a:extLst>
                <a:ext uri="{FF2B5EF4-FFF2-40B4-BE49-F238E27FC236}">
                  <a16:creationId xmlns:a16="http://schemas.microsoft.com/office/drawing/2014/main" id="{18D4B2E3-E3F1-42EB-AC36-5BB7BAB53E45}"/>
                </a:ext>
              </a:extLst>
            </p:cNvPr>
            <p:cNvCxnSpPr>
              <a:cxnSpLocks/>
            </p:cNvCxnSpPr>
            <p:nvPr/>
          </p:nvCxnSpPr>
          <p:spPr>
            <a:xfrm>
              <a:off x="3487814" y="3788965"/>
              <a:ext cx="0" cy="6664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箭头连接符 175">
              <a:extLst>
                <a:ext uri="{FF2B5EF4-FFF2-40B4-BE49-F238E27FC236}">
                  <a16:creationId xmlns:a16="http://schemas.microsoft.com/office/drawing/2014/main" id="{DA96277B-598C-4F21-8063-60748D21A9DF}"/>
                </a:ext>
              </a:extLst>
            </p:cNvPr>
            <p:cNvCxnSpPr>
              <a:cxnSpLocks/>
            </p:cNvCxnSpPr>
            <p:nvPr/>
          </p:nvCxnSpPr>
          <p:spPr>
            <a:xfrm>
              <a:off x="4516120" y="3492216"/>
              <a:ext cx="0" cy="9302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箭头连接符 176">
              <a:extLst>
                <a:ext uri="{FF2B5EF4-FFF2-40B4-BE49-F238E27FC236}">
                  <a16:creationId xmlns:a16="http://schemas.microsoft.com/office/drawing/2014/main" id="{C0449CA6-86B4-4095-A3EA-BE033B9041CE}"/>
                </a:ext>
              </a:extLst>
            </p:cNvPr>
            <p:cNvCxnSpPr/>
            <p:nvPr/>
          </p:nvCxnSpPr>
          <p:spPr>
            <a:xfrm>
              <a:off x="4515685" y="2339623"/>
              <a:ext cx="0" cy="2967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8" name="图片 177">
              <a:extLst>
                <a:ext uri="{FF2B5EF4-FFF2-40B4-BE49-F238E27FC236}">
                  <a16:creationId xmlns:a16="http://schemas.microsoft.com/office/drawing/2014/main" id="{03415AD5-E205-4AD2-B1C6-BE0263CB3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1908" y="5362616"/>
              <a:ext cx="783915" cy="725388"/>
            </a:xfrm>
            <a:prstGeom prst="rect">
              <a:avLst/>
            </a:prstGeom>
          </p:spPr>
        </p:pic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446A1A6B-5661-473A-A178-B5BD8DD78585}"/>
                </a:ext>
              </a:extLst>
            </p:cNvPr>
            <p:cNvSpPr txBox="1"/>
            <p:nvPr/>
          </p:nvSpPr>
          <p:spPr>
            <a:xfrm>
              <a:off x="1299609" y="559534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振幅</a:t>
              </a: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C5746885-EBFE-48A2-BD74-41B82D62E189}"/>
                </a:ext>
              </a:extLst>
            </p:cNvPr>
            <p:cNvSpPr txBox="1"/>
            <p:nvPr/>
          </p:nvSpPr>
          <p:spPr>
            <a:xfrm>
              <a:off x="3789518" y="554673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相位</a:t>
              </a:r>
            </a:p>
          </p:txBody>
        </p:sp>
        <p:sp>
          <p:nvSpPr>
            <p:cNvPr id="181" name="文本框 180">
              <a:extLst>
                <a:ext uri="{FF2B5EF4-FFF2-40B4-BE49-F238E27FC236}">
                  <a16:creationId xmlns:a16="http://schemas.microsoft.com/office/drawing/2014/main" id="{976C8F43-3FD2-4005-87E1-4EDB263DC67C}"/>
                </a:ext>
              </a:extLst>
            </p:cNvPr>
            <p:cNvSpPr txBox="1"/>
            <p:nvPr/>
          </p:nvSpPr>
          <p:spPr>
            <a:xfrm>
              <a:off x="-131354" y="2138332"/>
              <a:ext cx="11048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/>
                <a:t>Hologram</a:t>
              </a:r>
            </a:p>
            <a:p>
              <a:pPr algn="ctr"/>
              <a:r>
                <a:rPr lang="en-US" altLang="zh-CN" dirty="0"/>
                <a:t>intensity</a:t>
              </a:r>
              <a:endParaRPr lang="zh-CN" altLang="en-US" dirty="0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ABD7042-DD9D-4528-B540-844DDD011C96}"/>
              </a:ext>
            </a:extLst>
          </p:cNvPr>
          <p:cNvSpPr txBox="1"/>
          <p:nvPr/>
        </p:nvSpPr>
        <p:spPr>
          <a:xfrm>
            <a:off x="79384" y="1029374"/>
            <a:ext cx="1462260" cy="430887"/>
          </a:xfrm>
          <a:prstGeom prst="rect">
            <a:avLst/>
          </a:prstGeom>
          <a:solidFill>
            <a:srgbClr val="40BAD2"/>
          </a:solidFill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传统网络</a:t>
            </a: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endParaRPr lang="zh-CN" altLang="en-US" sz="2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B995D86-211C-4BA4-A90F-EB478939F140}"/>
              </a:ext>
            </a:extLst>
          </p:cNvPr>
          <p:cNvSpPr txBox="1"/>
          <p:nvPr/>
        </p:nvSpPr>
        <p:spPr>
          <a:xfrm>
            <a:off x="6152613" y="5627803"/>
            <a:ext cx="603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已实现传统网络以及物理约束网络的搭建，实现无重叠采样以及快速图像重建。</a:t>
            </a:r>
          </a:p>
        </p:txBody>
      </p:sp>
    </p:spTree>
    <p:extLst>
      <p:ext uri="{BB962C8B-B14F-4D97-AF65-F5344CB8AC3E}">
        <p14:creationId xmlns:p14="http://schemas.microsoft.com/office/powerpoint/2010/main" val="1855919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1BAED2-191D-412C-AF67-9E16E9146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6" t="12462" r="13837"/>
          <a:stretch/>
        </p:blipFill>
        <p:spPr>
          <a:xfrm>
            <a:off x="9219307" y="1222075"/>
            <a:ext cx="1627178" cy="7645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35B24B-51B1-45C9-A347-656056694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6" t="12462" r="13837"/>
          <a:stretch/>
        </p:blipFill>
        <p:spPr>
          <a:xfrm>
            <a:off x="9804762" y="1604332"/>
            <a:ext cx="1627178" cy="7645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矩形 8" descr="7b0a2020202022776f7264617274223a20227b5c2269645c223a32303035343331382c5c227469645c223a31333438307d220a7d0a">
            <a:extLst>
              <a:ext uri="{FF2B5EF4-FFF2-40B4-BE49-F238E27FC236}">
                <a16:creationId xmlns:a16="http://schemas.microsoft.com/office/drawing/2014/main" id="{390E082C-57FF-454D-A3DA-13E9A22E9000}"/>
              </a:ext>
            </a:extLst>
          </p:cNvPr>
          <p:cNvSpPr/>
          <p:nvPr/>
        </p:nvSpPr>
        <p:spPr>
          <a:xfrm>
            <a:off x="5346476" y="1082045"/>
            <a:ext cx="1947876" cy="1309697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b="1" dirty="0">
                <a:effectLst>
                  <a:outerShdw dist="38100" dir="4140000" algn="tl">
                    <a:schemeClr val="bg1">
                      <a:alpha val="100000"/>
                    </a:schemeClr>
                  </a:outerShdw>
                  <a:reflection blurRad="3895" stA="50000" endA="300" endPos="50000" dist="29997" dir="5400000" sy="-100000" algn="bl" rotWithShape="0"/>
                </a:effectLst>
                <a:latin typeface="汉仪菱心体简" charset="0"/>
                <a:ea typeface="汉仪力量黑简" charset="0"/>
                <a:cs typeface="汉仪菱心体简" charset="0"/>
              </a:rPr>
              <a:t>AI</a:t>
            </a:r>
            <a:endParaRPr lang="zh-CN" altLang="en-US" sz="4800" b="1" dirty="0">
              <a:effectLst>
                <a:outerShdw dist="38100" dir="4140000" algn="tl">
                  <a:schemeClr val="bg1">
                    <a:alpha val="100000"/>
                  </a:schemeClr>
                </a:outerShdw>
                <a:reflection blurRad="3895" stA="50000" endA="300" endPos="50000" dist="29997" dir="5400000" sy="-100000" algn="bl" rotWithShape="0"/>
              </a:effectLst>
              <a:latin typeface="汉仪菱心体简" charset="0"/>
              <a:ea typeface="汉仪力量黑简" charset="0"/>
              <a:cs typeface="汉仪菱心体简" charset="0"/>
            </a:endParaRPr>
          </a:p>
        </p:txBody>
      </p:sp>
      <p:sp>
        <p:nvSpPr>
          <p:cNvPr id="10" name="矩形 9" descr="7b0a2020202022776f7264617274223a20227b5c2269645c223a32303035343331382c5c227469645c223a31333438307d220a7d0a">
            <a:extLst>
              <a:ext uri="{FF2B5EF4-FFF2-40B4-BE49-F238E27FC236}">
                <a16:creationId xmlns:a16="http://schemas.microsoft.com/office/drawing/2014/main" id="{8101B213-CA64-4E03-848B-081F01B090A0}"/>
              </a:ext>
            </a:extLst>
          </p:cNvPr>
          <p:cNvSpPr/>
          <p:nvPr/>
        </p:nvSpPr>
        <p:spPr>
          <a:xfrm>
            <a:off x="6036327" y="1082045"/>
            <a:ext cx="1947876" cy="1309697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b="1" dirty="0">
                <a:effectLst>
                  <a:outerShdw dist="38100" dir="4140000" algn="tl">
                    <a:schemeClr val="bg1">
                      <a:alpha val="100000"/>
                    </a:schemeClr>
                  </a:outerShdw>
                  <a:reflection blurRad="3895" stA="50000" endA="300" endPos="50000" dist="29997" dir="5400000" sy="-100000" algn="bl" rotWithShape="0"/>
                </a:effectLst>
                <a:latin typeface="汉仪菱心体简" charset="0"/>
                <a:ea typeface="汉仪力量黑简" charset="0"/>
                <a:cs typeface="汉仪菱心体简" charset="0"/>
              </a:rPr>
              <a:t>+</a:t>
            </a:r>
            <a:endParaRPr lang="zh-CN" altLang="en-US" sz="4800" b="1" dirty="0">
              <a:effectLst>
                <a:outerShdw dist="38100" dir="4140000" algn="tl">
                  <a:schemeClr val="bg1">
                    <a:alpha val="100000"/>
                  </a:schemeClr>
                </a:outerShdw>
                <a:reflection blurRad="3895" stA="50000" endA="300" endPos="50000" dist="29997" dir="5400000" sy="-100000" algn="bl" rotWithShape="0"/>
              </a:effectLst>
              <a:latin typeface="汉仪菱心体简" charset="0"/>
              <a:ea typeface="汉仪力量黑简" charset="0"/>
              <a:cs typeface="汉仪菱心体简" charset="0"/>
            </a:endParaRPr>
          </a:p>
        </p:txBody>
      </p:sp>
      <p:sp>
        <p:nvSpPr>
          <p:cNvPr id="11" name="矩形 10" descr="7b0a2020202022776f7264617274223a20227b5c2269645c223a32303035343331382c5c227469645c223a31333438307d220a7d0a">
            <a:extLst>
              <a:ext uri="{FF2B5EF4-FFF2-40B4-BE49-F238E27FC236}">
                <a16:creationId xmlns:a16="http://schemas.microsoft.com/office/drawing/2014/main" id="{884BB6FA-70D5-4124-B00C-E6286217E4FC}"/>
              </a:ext>
            </a:extLst>
          </p:cNvPr>
          <p:cNvSpPr/>
          <p:nvPr/>
        </p:nvSpPr>
        <p:spPr>
          <a:xfrm>
            <a:off x="7167035" y="1115970"/>
            <a:ext cx="1947876" cy="1309697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b="1" dirty="0" err="1">
                <a:effectLst>
                  <a:outerShdw dist="38100" dir="4140000" algn="tl">
                    <a:schemeClr val="bg1">
                      <a:alpha val="100000"/>
                    </a:schemeClr>
                  </a:outerShdw>
                  <a:reflection blurRad="3895" stA="50000" endA="300" endPos="50000" dist="29997" dir="5400000" sy="-100000" algn="bl" rotWithShape="0"/>
                </a:effectLst>
                <a:latin typeface="汉仪菱心体简" charset="0"/>
                <a:ea typeface="汉仪力量黑简" charset="0"/>
                <a:cs typeface="汉仪菱心体简" charset="0"/>
              </a:rPr>
              <a:t>Ptycho</a:t>
            </a:r>
            <a:endParaRPr lang="zh-CN" altLang="en-US" sz="4800" b="1" dirty="0">
              <a:effectLst>
                <a:outerShdw dist="38100" dir="4140000" algn="tl">
                  <a:schemeClr val="bg1">
                    <a:alpha val="100000"/>
                  </a:schemeClr>
                </a:outerShdw>
                <a:reflection blurRad="3895" stA="50000" endA="300" endPos="50000" dist="29997" dir="5400000" sy="-100000" algn="bl" rotWithShape="0"/>
              </a:effectLst>
              <a:latin typeface="汉仪菱心体简" charset="0"/>
              <a:ea typeface="汉仪力量黑简" charset="0"/>
              <a:cs typeface="汉仪菱心体简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0CA6A4-F2F2-4537-AE8C-9A7486831F5B}"/>
              </a:ext>
            </a:extLst>
          </p:cNvPr>
          <p:cNvSpPr txBox="1"/>
          <p:nvPr/>
        </p:nvSpPr>
        <p:spPr>
          <a:xfrm>
            <a:off x="6036327" y="4257456"/>
            <a:ext cx="56349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>
                <a:ln w="0"/>
                <a:effectLst>
                  <a:reflection blurRad="6350" stA="53000" endA="300" endPos="35500" dir="5400000" sy="-90000" algn="bl" rotWithShape="0"/>
                </a:effectLst>
                <a:highlight>
                  <a:srgbClr val="FFFF00"/>
                </a:highlight>
                <a:latin typeface="微软雅黑"/>
                <a:ea typeface="微软雅黑"/>
              </a:rPr>
              <a:t>开发 </a:t>
            </a:r>
            <a:r>
              <a:rPr lang="en-US" altLang="zh-CN" sz="2000" dirty="0">
                <a:ln w="0"/>
                <a:effectLst>
                  <a:reflection blurRad="6350" stA="53000" endA="300" endPos="35500" dir="5400000" sy="-90000" algn="bl" rotWithShape="0"/>
                </a:effectLst>
                <a:highlight>
                  <a:srgbClr val="FFFF00"/>
                </a:highlight>
                <a:latin typeface="微软雅黑"/>
                <a:ea typeface="微软雅黑"/>
              </a:rPr>
              <a:t>W1-Net  </a:t>
            </a:r>
            <a:r>
              <a:rPr lang="en-US" altLang="zh-CN" sz="20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微软雅黑"/>
                <a:ea typeface="微软雅黑"/>
              </a:rPr>
              <a:t>AI </a:t>
            </a:r>
            <a:r>
              <a:rPr lang="zh-CN" altLang="en-US" sz="20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微软雅黑"/>
                <a:ea typeface="微软雅黑"/>
              </a:rPr>
              <a:t>训练及推理的国产加速卡部署</a:t>
            </a:r>
            <a:endParaRPr lang="en-US" altLang="zh-CN" sz="2000" dirty="0">
              <a:ln w="0"/>
              <a:effectLst>
                <a:reflection blurRad="6350" stA="53000" endA="300" endPos="35500" dir="5400000" sy="-90000" algn="bl" rotWithShape="0"/>
              </a:effectLst>
              <a:latin typeface="微软雅黑"/>
              <a:ea typeface="微软雅黑"/>
            </a:endParaRPr>
          </a:p>
          <a:p>
            <a:pPr algn="just"/>
            <a:r>
              <a:rPr lang="en-US" altLang="zh-CN" sz="2000" dirty="0">
                <a:latin typeface="微软雅黑"/>
                <a:ea typeface="微软雅黑"/>
              </a:rPr>
              <a:t>	</a:t>
            </a:r>
          </a:p>
          <a:p>
            <a:pPr algn="just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曙光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DCU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加速芯片的移植部署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Nvidia A100  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-&gt; 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DCU Z100</a:t>
            </a:r>
          </a:p>
          <a:p>
            <a:pPr algn="just"/>
            <a:r>
              <a:rPr lang="en-US" altLang="zh-CN" sz="2000" dirty="0" err="1">
                <a:latin typeface="楷体" panose="02010609060101010101" pitchFamily="49" charset="-122"/>
                <a:ea typeface="楷体" panose="02010609060101010101" pitchFamily="49" charset="-122"/>
              </a:rPr>
              <a:t>Pytorch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支持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en-US" altLang="zh-CN" sz="2000" dirty="0" err="1">
                <a:latin typeface="楷体" panose="02010609060101010101" pitchFamily="49" charset="-122"/>
                <a:ea typeface="楷体" panose="02010609060101010101" pitchFamily="49" charset="-122"/>
              </a:rPr>
              <a:t>DTK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23.01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版本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0079AC0-06AD-4C4A-BE97-F1AF89E3B8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488"/>
          <a:stretch/>
        </p:blipFill>
        <p:spPr>
          <a:xfrm>
            <a:off x="228599" y="1073625"/>
            <a:ext cx="5178425" cy="5188043"/>
          </a:xfrm>
          <a:prstGeom prst="rect">
            <a:avLst/>
          </a:prstGeom>
        </p:spPr>
      </p:pic>
      <p:sp>
        <p:nvSpPr>
          <p:cNvPr id="24" name="标题 2">
            <a:extLst>
              <a:ext uri="{FF2B5EF4-FFF2-40B4-BE49-F238E27FC236}">
                <a16:creationId xmlns:a16="http://schemas.microsoft.com/office/drawing/2014/main" id="{6FE6BD1E-E438-4C5B-B8B4-BBD7E8EB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50" y="105353"/>
            <a:ext cx="10718987" cy="663575"/>
          </a:xfrm>
        </p:spPr>
        <p:txBody>
          <a:bodyPr/>
          <a:lstStyle/>
          <a:p>
            <a:r>
              <a:rPr lang="zh-CN" altLang="en-US" dirty="0"/>
              <a:t>已有研究基础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4AAC5DC-F20F-41D4-BC92-93B13F00B65D}"/>
              </a:ext>
            </a:extLst>
          </p:cNvPr>
          <p:cNvSpPr/>
          <p:nvPr/>
        </p:nvSpPr>
        <p:spPr>
          <a:xfrm>
            <a:off x="5784850" y="1073625"/>
            <a:ext cx="5886450" cy="518804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D4DDF32-7E6E-425E-90E6-44E5DD32FC13}"/>
              </a:ext>
            </a:extLst>
          </p:cNvPr>
          <p:cNvSpPr txBox="1"/>
          <p:nvPr/>
        </p:nvSpPr>
        <p:spPr>
          <a:xfrm>
            <a:off x="2642443" y="1056848"/>
            <a:ext cx="3038011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Ptychography </a:t>
            </a:r>
            <a:r>
              <a:rPr lang="zh-CN" altLang="en-US" dirty="0"/>
              <a:t>软件</a:t>
            </a:r>
            <a:endParaRPr lang="en-US" altLang="zh-CN" dirty="0"/>
          </a:p>
          <a:p>
            <a:pPr algn="ctr"/>
            <a:r>
              <a:rPr lang="en-US" altLang="zh-CN" dirty="0"/>
              <a:t>HEPS B2</a:t>
            </a:r>
            <a:r>
              <a:rPr lang="zh-CN" altLang="en-US" dirty="0"/>
              <a:t>与计算中心合作开发</a:t>
            </a:r>
            <a:endParaRPr lang="en-US" altLang="zh-CN" dirty="0"/>
          </a:p>
          <a:p>
            <a:pPr algn="ctr"/>
            <a:r>
              <a:rPr lang="zh-CN" altLang="en-US" dirty="0"/>
              <a:t>集成传统和</a:t>
            </a:r>
            <a:r>
              <a:rPr lang="en-US" altLang="zh-CN" dirty="0"/>
              <a:t>AI</a:t>
            </a:r>
            <a:r>
              <a:rPr lang="zh-CN" altLang="en-US" dirty="0"/>
              <a:t>方法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783E125-BAC2-4188-AFAD-EC70705CD865}"/>
              </a:ext>
            </a:extLst>
          </p:cNvPr>
          <p:cNvSpPr txBox="1"/>
          <p:nvPr/>
        </p:nvSpPr>
        <p:spPr>
          <a:xfrm>
            <a:off x="9270861" y="5755953"/>
            <a:ext cx="19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By </a:t>
            </a:r>
            <a:r>
              <a:rPr lang="zh-CN" altLang="en-US" dirty="0"/>
              <a:t>计算中心 王磊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9D860F0-1CC8-4B5D-B9C2-1B6FDFDCE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070" y="2074927"/>
            <a:ext cx="3572332" cy="218252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2CD7776-D170-4BD8-8034-25D84244B025}"/>
              </a:ext>
            </a:extLst>
          </p:cNvPr>
          <p:cNvSpPr txBox="1"/>
          <p:nvPr/>
        </p:nvSpPr>
        <p:spPr>
          <a:xfrm>
            <a:off x="9475302" y="3047785"/>
            <a:ext cx="19566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Advanced Optical Technologies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lang="en-US" altLang="zh-CN" sz="1800" b="1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Accepted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0408877"/>
      </p:ext>
    </p:extLst>
  </p:cSld>
  <p:clrMapOvr>
    <a:masterClrMapping/>
  </p:clrMapOvr>
</p:sld>
</file>

<file path=ppt/theme/theme1.xml><?xml version="1.0" encoding="utf-8"?>
<a:theme xmlns:a="http://schemas.openxmlformats.org/drawingml/2006/main" name="HEPS-PPT主题-V3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S-PPT主题-V3-蓝色" id="{0BBD021F-B0AA-4DB3-8628-C8C3FA39026F}" vid="{E6971C7F-4A11-43BE-9661-43D2527719E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1019010211C4775FC1071B062B5E88F35186565F (1)</Template>
  <TotalTime>14742</TotalTime>
  <Words>940</Words>
  <Application>Microsoft Office PowerPoint</Application>
  <PresentationFormat>宽屏</PresentationFormat>
  <Paragraphs>195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-apple-system</vt:lpstr>
      <vt:lpstr>等线</vt:lpstr>
      <vt:lpstr>汉仪菱心体简</vt:lpstr>
      <vt:lpstr>黑体</vt:lpstr>
      <vt:lpstr>华文新魏</vt:lpstr>
      <vt:lpstr>楷体</vt:lpstr>
      <vt:lpstr>宋体</vt:lpstr>
      <vt:lpstr>微软雅黑</vt:lpstr>
      <vt:lpstr>Arial</vt:lpstr>
      <vt:lpstr>Calibri</vt:lpstr>
      <vt:lpstr>Helvetica</vt:lpstr>
      <vt:lpstr>Times New Roman</vt:lpstr>
      <vt:lpstr>Wingdings</vt:lpstr>
      <vt:lpstr>Wingdings 2</vt:lpstr>
      <vt:lpstr>HEPS-PPT主题-V3-蓝色</vt:lpstr>
      <vt:lpstr>纳米相干成像的AI数据解析需求</vt:lpstr>
      <vt:lpstr>应用背景</vt:lpstr>
      <vt:lpstr>纳米相干衍射成像方法</vt:lpstr>
      <vt:lpstr>CDI方法数据解析面临挑战</vt:lpstr>
      <vt:lpstr>ML解决方法</vt:lpstr>
      <vt:lpstr>ML解决方法</vt:lpstr>
      <vt:lpstr>重要应用领域 （芯片检测）</vt:lpstr>
      <vt:lpstr>已有研究基础</vt:lpstr>
      <vt:lpstr>已有研究基础</vt:lpstr>
      <vt:lpstr>传统CDI方法面临挑战</vt:lpstr>
      <vt:lpstr>总结与展望：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ChangGuangcai</dc:creator>
  <cp:lastModifiedBy>Sven Chang</cp:lastModifiedBy>
  <cp:revision>2165</cp:revision>
  <dcterms:created xsi:type="dcterms:W3CDTF">2020-12-29T14:38:17Z</dcterms:created>
  <dcterms:modified xsi:type="dcterms:W3CDTF">2024-10-17T00:32:37Z</dcterms:modified>
</cp:coreProperties>
</file>