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3"/>
    <p:sldId id="259" r:id="rId4"/>
    <p:sldId id="260" r:id="rId5"/>
    <p:sldId id="444" r:id="rId6"/>
    <p:sldId id="445" r:id="rId7"/>
    <p:sldId id="469" r:id="rId8"/>
    <p:sldId id="470" r:id="rId9"/>
    <p:sldId id="471" r:id="rId10"/>
    <p:sldId id="447" r:id="rId11"/>
    <p:sldId id="473" r:id="rId12"/>
    <p:sldId id="472" r:id="rId13"/>
    <p:sldId id="474" r:id="rId14"/>
    <p:sldId id="476" r:id="rId15"/>
    <p:sldId id="478" r:id="rId16"/>
    <p:sldId id="479" r:id="rId17"/>
    <p:sldId id="454" r:id="rId18"/>
    <p:sldId id="475" r:id="rId19"/>
    <p:sldId id="480" r:id="rId20"/>
    <p:sldId id="481" r:id="rId21"/>
    <p:sldId id="482" r:id="rId22"/>
    <p:sldId id="289" r:id="rId23"/>
  </p:sldIdLst>
  <p:sldSz cx="12192000" cy="6858000"/>
  <p:notesSz cx="6858000" cy="9144000"/>
  <p:embeddedFontLst>
    <p:embeddedFont>
      <p:font typeface="汉仪旗黑-55简" panose="00020600040101010101" pitchFamily="18" charset="-122"/>
      <p:regular r:id="rId28"/>
    </p:embeddedFont>
    <p:embeddedFont>
      <p:font typeface="微软雅黑" panose="020B0503020204020204" charset="-122"/>
      <p:regular r:id="rId29"/>
    </p:embeddedFont>
    <p:embeddedFont>
      <p:font typeface="等线" panose="02010600030101010101" charset="-122"/>
      <p:regular r:id="rId30"/>
    </p:embeddedFont>
    <p:embeddedFont>
      <p:font typeface="华文中宋" panose="02010600040101010101" charset="-122"/>
      <p:regular r:id="rId31"/>
    </p:embeddedFont>
    <p:embeddedFont>
      <p:font typeface="华光中雅_CNKI" panose="02000500000000000000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1" userDrawn="1">
          <p15:clr>
            <a:srgbClr val="A4A3A4"/>
          </p15:clr>
        </p15:guide>
        <p15:guide id="2" pos="3916" userDrawn="1">
          <p15:clr>
            <a:srgbClr val="A4A3A4"/>
          </p15:clr>
        </p15:guide>
        <p15:guide id="3" pos="4876" userDrawn="1">
          <p15:clr>
            <a:srgbClr val="A4A3A4"/>
          </p15:clr>
        </p15:guide>
        <p15:guide id="4" orient="horz" pos="24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000"/>
    <a:srgbClr val="DD31A7"/>
    <a:srgbClr val="D74909"/>
    <a:srgbClr val="355FAB"/>
    <a:srgbClr val="4472C4"/>
    <a:srgbClr val="DFE6F1"/>
    <a:srgbClr val="305699"/>
    <a:srgbClr val="F2F3EE"/>
    <a:srgbClr val="EE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114" y="228"/>
      </p:cViewPr>
      <p:guideLst>
        <p:guide orient="horz" pos="1981"/>
        <p:guide pos="3916"/>
        <p:guide pos="4876"/>
        <p:guide orient="horz" pos="24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46.xml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785B-9CD8-4FF3-8E00-BFEE5C5DC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0D982-4E56-4597-B7C1-78682482DE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31669" y="649910"/>
            <a:ext cx="11128663" cy="5558181"/>
            <a:chOff x="529582" y="1276705"/>
            <a:chExt cx="10569600" cy="4403205"/>
          </a:xfrm>
        </p:grpSpPr>
        <p:sp>
          <p:nvSpPr>
            <p:cNvPr id="8" name="矩形 7"/>
            <p:cNvSpPr/>
            <p:nvPr/>
          </p:nvSpPr>
          <p:spPr>
            <a:xfrm>
              <a:off x="529582" y="1277110"/>
              <a:ext cx="10569600" cy="4402800"/>
            </a:xfrm>
            <a:prstGeom prst="rect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汉仪旗黑-55简" panose="00020600040101010101" pitchFamily="18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29582" y="1276705"/>
              <a:ext cx="10569600" cy="4402800"/>
            </a:xfrm>
            <a:prstGeom prst="rect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4472C4">
                  <a:lumMod val="40000"/>
                  <a:lumOff val="60000"/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sym typeface="汉仪旗黑-55简" panose="00020600040101010101" pitchFamily="18" charset="-122"/>
              </a:endParaRPr>
            </a:p>
          </p:txBody>
        </p:sp>
      </p:grpSp>
      <p:sp>
        <p:nvSpPr>
          <p:cNvPr id="10" name="矩形: 圆顶角 9"/>
          <p:cNvSpPr/>
          <p:nvPr userDrawn="1"/>
        </p:nvSpPr>
        <p:spPr>
          <a:xfrm>
            <a:off x="365760" y="1937835"/>
            <a:ext cx="11399518" cy="2212126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100000">
                <a:srgbClr val="355FAB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dist="139700" dir="2700000" algn="tl" rotWithShape="0">
              <a:srgbClr val="4472C4">
                <a:lumMod val="75000"/>
                <a:alpha val="1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flipH="1">
            <a:off x="365759" y="1876213"/>
            <a:ext cx="110489" cy="6162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 userDrawn="1"/>
        </p:nvSpPr>
        <p:spPr>
          <a:xfrm>
            <a:off x="11654789" y="1876213"/>
            <a:ext cx="110489" cy="6162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6350"/>
            <a:ext cx="3398520" cy="6432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80209" y="360350"/>
            <a:ext cx="11698431" cy="6322390"/>
            <a:chOff x="529582" y="1276705"/>
            <a:chExt cx="10569600" cy="4403205"/>
          </a:xfrm>
        </p:grpSpPr>
        <p:sp>
          <p:nvSpPr>
            <p:cNvPr id="8" name="矩形 7"/>
            <p:cNvSpPr/>
            <p:nvPr/>
          </p:nvSpPr>
          <p:spPr>
            <a:xfrm>
              <a:off x="529582" y="1277110"/>
              <a:ext cx="10569600" cy="4402800"/>
            </a:xfrm>
            <a:prstGeom prst="rect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汉仪旗黑-55简" panose="00020600040101010101" pitchFamily="18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29582" y="1276705"/>
              <a:ext cx="10569600" cy="4402800"/>
            </a:xfrm>
            <a:prstGeom prst="rect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4472C4">
                  <a:lumMod val="40000"/>
                  <a:lumOff val="60000"/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sym typeface="汉仪旗黑-55简" panose="00020600040101010101" pitchFamily="18" charset="-122"/>
              </a:endParaRPr>
            </a:p>
          </p:txBody>
        </p:sp>
      </p:grpSp>
      <p:sp>
        <p:nvSpPr>
          <p:cNvPr id="10" name="Freeform 5"/>
          <p:cNvSpPr/>
          <p:nvPr userDrawn="1"/>
        </p:nvSpPr>
        <p:spPr bwMode="auto">
          <a:xfrm>
            <a:off x="-3175" y="6578600"/>
            <a:ext cx="12192000" cy="282575"/>
          </a:xfrm>
          <a:custGeom>
            <a:avLst/>
            <a:gdLst>
              <a:gd name="T0" fmla="*/ 0 w 3840"/>
              <a:gd name="T1" fmla="*/ 0 h 86"/>
              <a:gd name="T2" fmla="*/ 1850 w 3840"/>
              <a:gd name="T3" fmla="*/ 0 h 86"/>
              <a:gd name="T4" fmla="*/ 1872 w 3840"/>
              <a:gd name="T5" fmla="*/ 10 h 86"/>
              <a:gd name="T6" fmla="*/ 1897 w 3840"/>
              <a:gd name="T7" fmla="*/ 37 h 86"/>
              <a:gd name="T8" fmla="*/ 1942 w 3840"/>
              <a:gd name="T9" fmla="*/ 37 h 86"/>
              <a:gd name="T10" fmla="*/ 1967 w 3840"/>
              <a:gd name="T11" fmla="*/ 10 h 86"/>
              <a:gd name="T12" fmla="*/ 1989 w 3840"/>
              <a:gd name="T13" fmla="*/ 0 h 86"/>
              <a:gd name="T14" fmla="*/ 3840 w 3840"/>
              <a:gd name="T15" fmla="*/ 0 h 86"/>
              <a:gd name="T16" fmla="*/ 3840 w 3840"/>
              <a:gd name="T17" fmla="*/ 86 h 86"/>
              <a:gd name="T18" fmla="*/ 0 w 3840"/>
              <a:gd name="T19" fmla="*/ 86 h 86"/>
              <a:gd name="T20" fmla="*/ 0 w 3840"/>
              <a:gd name="T21" fmla="*/ 0 h 86"/>
              <a:gd name="T22" fmla="*/ 0 w 3840"/>
              <a:gd name="T23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40" h="86">
                <a:moveTo>
                  <a:pt x="0" y="0"/>
                </a:moveTo>
                <a:cubicBezTo>
                  <a:pt x="1850" y="0"/>
                  <a:pt x="1850" y="0"/>
                  <a:pt x="1850" y="0"/>
                </a:cubicBezTo>
                <a:cubicBezTo>
                  <a:pt x="1858" y="0"/>
                  <a:pt x="1866" y="3"/>
                  <a:pt x="1872" y="10"/>
                </a:cubicBezTo>
                <a:cubicBezTo>
                  <a:pt x="1897" y="37"/>
                  <a:pt x="1897" y="37"/>
                  <a:pt x="1897" y="37"/>
                </a:cubicBezTo>
                <a:cubicBezTo>
                  <a:pt x="1909" y="50"/>
                  <a:pt x="1930" y="50"/>
                  <a:pt x="1942" y="37"/>
                </a:cubicBezTo>
                <a:cubicBezTo>
                  <a:pt x="1967" y="10"/>
                  <a:pt x="1967" y="10"/>
                  <a:pt x="1967" y="10"/>
                </a:cubicBezTo>
                <a:cubicBezTo>
                  <a:pt x="1973" y="3"/>
                  <a:pt x="1981" y="0"/>
                  <a:pt x="1989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86"/>
                  <a:pt x="3840" y="86"/>
                  <a:pt x="3840" y="8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4472C4">
                  <a:lumMod val="75000"/>
                </a:srgbClr>
              </a:gs>
              <a:gs pos="100000">
                <a:srgbClr val="355FAB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灯片编号占位符 6"/>
          <p:cNvSpPr txBox="1"/>
          <p:nvPr userDrawn="1"/>
        </p:nvSpPr>
        <p:spPr>
          <a:xfrm>
            <a:off x="11506200" y="6530975"/>
            <a:ext cx="541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CDEC8B-3BCF-430A-BEB8-A8D4BF09E46F}" type="slidenum">
              <a:rPr lang="zh-CN" altLang="en-US" sz="1400" smtClean="0">
                <a:solidFill>
                  <a:schemeClr val="bg1"/>
                </a:solidFill>
              </a:rPr>
            </a:fld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61564" y="414337"/>
            <a:ext cx="990961" cy="465138"/>
          </a:xfrm>
          <a:prstGeom prst="rect">
            <a:avLst/>
          </a:prstGeom>
          <a:gradFill>
            <a:gsLst>
              <a:gs pos="0">
                <a:srgbClr val="355FAB"/>
              </a:gs>
              <a:gs pos="100000">
                <a:srgbClr val="30569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>
            <a:off x="161564" y="368618"/>
            <a:ext cx="70211" cy="45719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0960100" y="560030"/>
            <a:ext cx="654647" cy="231834"/>
            <a:chOff x="10494183" y="6353127"/>
            <a:chExt cx="988096" cy="349920"/>
          </a:xfrm>
        </p:grpSpPr>
        <p:grpSp>
          <p:nvGrpSpPr>
            <p:cNvPr id="15" name="组合 14"/>
            <p:cNvGrpSpPr/>
            <p:nvPr/>
          </p:nvGrpSpPr>
          <p:grpSpPr>
            <a:xfrm flipH="1">
              <a:off x="10494183" y="6353127"/>
              <a:ext cx="349920" cy="349920"/>
              <a:chOff x="1928827" y="962475"/>
              <a:chExt cx="720000" cy="72000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25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ea"/>
                    <a:ea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26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+mn-ea"/>
                    <a:ea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23" name="椭圆 22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 dirty="0">
                  <a:solidFill>
                    <a:prstClr val="white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 dirty="0">
                  <a:solidFill>
                    <a:srgbClr val="767171"/>
                  </a:solidFill>
                  <a:latin typeface="+mn-ea"/>
                  <a:ea typeface="+mn-ea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1132359" y="6353127"/>
              <a:ext cx="349920" cy="349920"/>
              <a:chOff x="1928827" y="962475"/>
              <a:chExt cx="720000" cy="720000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20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n-ea"/>
                    <a:ea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21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+mn-ea"/>
                    <a:ea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18" name="椭圆 17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100000">
                    <a:srgbClr val="D74909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19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+mn-ea"/>
                  <a:ea typeface="+mn-ea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08532" y="1017270"/>
            <a:ext cx="10974936" cy="4823460"/>
            <a:chOff x="529582" y="1276705"/>
            <a:chExt cx="10569600" cy="4403205"/>
          </a:xfrm>
        </p:grpSpPr>
        <p:sp>
          <p:nvSpPr>
            <p:cNvPr id="8" name="矩形 7"/>
            <p:cNvSpPr/>
            <p:nvPr/>
          </p:nvSpPr>
          <p:spPr>
            <a:xfrm>
              <a:off x="529582" y="1277110"/>
              <a:ext cx="10569600" cy="4402800"/>
            </a:xfrm>
            <a:prstGeom prst="rect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dist="190500" dir="13500000" algn="br" rotWithShape="0">
                <a:srgbClr val="FFFFFF"/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汉仪旗黑-55简" panose="00020600040101010101" pitchFamily="18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29582" y="1276705"/>
              <a:ext cx="10569600" cy="4402800"/>
            </a:xfrm>
            <a:prstGeom prst="rect">
              <a:avLst/>
            </a:prstGeom>
            <a:solidFill>
              <a:srgbClr val="EEF2F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27000" dir="2700000" algn="tl" rotWithShape="0">
                <a:srgbClr val="4472C4">
                  <a:lumMod val="40000"/>
                  <a:lumOff val="60000"/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EEF2F9"/>
                </a:solidFill>
                <a:effectLst/>
                <a:uLnTx/>
                <a:uFillTx/>
                <a:sym typeface="汉仪旗黑-55简" panose="00020600040101010101" pitchFamily="18" charset="-122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F2353-FA09-40DD-AB88-DEE571E7B1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DEC8B-3BCF-430A-BEB8-A8D4BF09E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1" Type="http://schemas.openxmlformats.org/officeDocument/2006/relationships/slideLayout" Target="../slideLayouts/slideLayout2.xml"/><Relationship Id="rId30" Type="http://schemas.openxmlformats.org/officeDocument/2006/relationships/image" Target="../media/image60.png"/><Relationship Id="rId3" Type="http://schemas.openxmlformats.org/officeDocument/2006/relationships/image" Target="../media/image33.png"/><Relationship Id="rId29" Type="http://schemas.openxmlformats.org/officeDocument/2006/relationships/image" Target="../media/image59.png"/><Relationship Id="rId28" Type="http://schemas.openxmlformats.org/officeDocument/2006/relationships/image" Target="../media/image58.png"/><Relationship Id="rId27" Type="http://schemas.openxmlformats.org/officeDocument/2006/relationships/image" Target="../media/image57.png"/><Relationship Id="rId26" Type="http://schemas.openxmlformats.org/officeDocument/2006/relationships/image" Target="../media/image56.png"/><Relationship Id="rId25" Type="http://schemas.openxmlformats.org/officeDocument/2006/relationships/image" Target="../media/image55.png"/><Relationship Id="rId24" Type="http://schemas.openxmlformats.org/officeDocument/2006/relationships/image" Target="../media/image54.png"/><Relationship Id="rId23" Type="http://schemas.openxmlformats.org/officeDocument/2006/relationships/image" Target="../media/image53.png"/><Relationship Id="rId22" Type="http://schemas.openxmlformats.org/officeDocument/2006/relationships/image" Target="../media/image52.png"/><Relationship Id="rId21" Type="http://schemas.openxmlformats.org/officeDocument/2006/relationships/image" Target="../media/image51.png"/><Relationship Id="rId20" Type="http://schemas.openxmlformats.org/officeDocument/2006/relationships/image" Target="../media/image50.png"/><Relationship Id="rId2" Type="http://schemas.openxmlformats.org/officeDocument/2006/relationships/image" Target="../media/image32.png"/><Relationship Id="rId19" Type="http://schemas.openxmlformats.org/officeDocument/2006/relationships/image" Target="../media/image49.png"/><Relationship Id="rId18" Type="http://schemas.openxmlformats.org/officeDocument/2006/relationships/image" Target="../media/image48.png"/><Relationship Id="rId17" Type="http://schemas.openxmlformats.org/officeDocument/2006/relationships/image" Target="../media/image47.png"/><Relationship Id="rId16" Type="http://schemas.openxmlformats.org/officeDocument/2006/relationships/image" Target="../media/image46.png"/><Relationship Id="rId15" Type="http://schemas.openxmlformats.org/officeDocument/2006/relationships/image" Target="../media/image45.png"/><Relationship Id="rId14" Type="http://schemas.openxmlformats.org/officeDocument/2006/relationships/image" Target="../media/image44.png"/><Relationship Id="rId13" Type="http://schemas.openxmlformats.org/officeDocument/2006/relationships/image" Target="../media/image43.png"/><Relationship Id="rId12" Type="http://schemas.openxmlformats.org/officeDocument/2006/relationships/image" Target="../media/image42.png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tags" Target="../tags/tag137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5.xml"/><Relationship Id="rId13" Type="http://schemas.openxmlformats.org/officeDocument/2006/relationships/image" Target="../media/image71.png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3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2" Type="http://schemas.openxmlformats.org/officeDocument/2006/relationships/slideLayout" Target="../slideLayouts/slideLayout2.xml"/><Relationship Id="rId31" Type="http://schemas.openxmlformats.org/officeDocument/2006/relationships/image" Target="../media/image5.jpeg"/><Relationship Id="rId30" Type="http://schemas.openxmlformats.org/officeDocument/2006/relationships/tags" Target="../tags/tag51.xml"/><Relationship Id="rId3" Type="http://schemas.openxmlformats.org/officeDocument/2006/relationships/tags" Target="../tags/tag27.xml"/><Relationship Id="rId29" Type="http://schemas.openxmlformats.org/officeDocument/2006/relationships/image" Target="../media/image4.png"/><Relationship Id="rId28" Type="http://schemas.openxmlformats.org/officeDocument/2006/relationships/tags" Target="../tags/tag50.xml"/><Relationship Id="rId27" Type="http://schemas.openxmlformats.org/officeDocument/2006/relationships/image" Target="../media/image3.png"/><Relationship Id="rId26" Type="http://schemas.openxmlformats.org/officeDocument/2006/relationships/tags" Target="../tags/tag49.xml"/><Relationship Id="rId25" Type="http://schemas.openxmlformats.org/officeDocument/2006/relationships/image" Target="../media/image2.png"/><Relationship Id="rId24" Type="http://schemas.openxmlformats.org/officeDocument/2006/relationships/tags" Target="../tags/tag48.xml"/><Relationship Id="rId23" Type="http://schemas.openxmlformats.org/officeDocument/2006/relationships/tags" Target="../tags/tag47.xml"/><Relationship Id="rId22" Type="http://schemas.openxmlformats.org/officeDocument/2006/relationships/tags" Target="../tags/tag46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tags" Target="../tags/tag26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4" Type="http://schemas.openxmlformats.org/officeDocument/2006/relationships/slideLayout" Target="../slideLayouts/slideLayout2.xml"/><Relationship Id="rId53" Type="http://schemas.openxmlformats.org/officeDocument/2006/relationships/image" Target="../media/image18.png"/><Relationship Id="rId52" Type="http://schemas.openxmlformats.org/officeDocument/2006/relationships/image" Target="../media/image17.png"/><Relationship Id="rId51" Type="http://schemas.openxmlformats.org/officeDocument/2006/relationships/image" Target="../media/image16.png"/><Relationship Id="rId50" Type="http://schemas.openxmlformats.org/officeDocument/2006/relationships/tags" Target="../tags/tag92.xml"/><Relationship Id="rId5" Type="http://schemas.openxmlformats.org/officeDocument/2006/relationships/tags" Target="../tags/tag56.xml"/><Relationship Id="rId49" Type="http://schemas.openxmlformats.org/officeDocument/2006/relationships/image" Target="../media/image15.png"/><Relationship Id="rId48" Type="http://schemas.openxmlformats.org/officeDocument/2006/relationships/image" Target="../media/image14.png"/><Relationship Id="rId47" Type="http://schemas.openxmlformats.org/officeDocument/2006/relationships/tags" Target="../tags/tag91.xml"/><Relationship Id="rId46" Type="http://schemas.openxmlformats.org/officeDocument/2006/relationships/image" Target="../media/image13.png"/><Relationship Id="rId45" Type="http://schemas.openxmlformats.org/officeDocument/2006/relationships/tags" Target="../tags/tag90.xml"/><Relationship Id="rId44" Type="http://schemas.openxmlformats.org/officeDocument/2006/relationships/tags" Target="../tags/tag89.xml"/><Relationship Id="rId43" Type="http://schemas.openxmlformats.org/officeDocument/2006/relationships/tags" Target="../tags/tag88.xml"/><Relationship Id="rId42" Type="http://schemas.openxmlformats.org/officeDocument/2006/relationships/tags" Target="../tags/tag87.xml"/><Relationship Id="rId41" Type="http://schemas.openxmlformats.org/officeDocument/2006/relationships/tags" Target="../tags/tag86.xml"/><Relationship Id="rId40" Type="http://schemas.openxmlformats.org/officeDocument/2006/relationships/tags" Target="../tags/tag85.xml"/><Relationship Id="rId4" Type="http://schemas.openxmlformats.org/officeDocument/2006/relationships/tags" Target="../tags/tag55.xml"/><Relationship Id="rId39" Type="http://schemas.openxmlformats.org/officeDocument/2006/relationships/image" Target="../media/image12.png"/><Relationship Id="rId38" Type="http://schemas.openxmlformats.org/officeDocument/2006/relationships/image" Target="../media/image11.png"/><Relationship Id="rId37" Type="http://schemas.openxmlformats.org/officeDocument/2006/relationships/tags" Target="../tags/tag84.xml"/><Relationship Id="rId36" Type="http://schemas.openxmlformats.org/officeDocument/2006/relationships/image" Target="../media/image10.png"/><Relationship Id="rId35" Type="http://schemas.openxmlformats.org/officeDocument/2006/relationships/tags" Target="../tags/tag83.xml"/><Relationship Id="rId34" Type="http://schemas.openxmlformats.org/officeDocument/2006/relationships/tags" Target="../tags/tag82.xml"/><Relationship Id="rId33" Type="http://schemas.openxmlformats.org/officeDocument/2006/relationships/tags" Target="../tags/tag81.xml"/><Relationship Id="rId32" Type="http://schemas.openxmlformats.org/officeDocument/2006/relationships/tags" Target="../tags/tag80.xml"/><Relationship Id="rId31" Type="http://schemas.openxmlformats.org/officeDocument/2006/relationships/tags" Target="../tags/tag79.xml"/><Relationship Id="rId30" Type="http://schemas.openxmlformats.org/officeDocument/2006/relationships/tags" Target="../tags/tag78.xml"/><Relationship Id="rId3" Type="http://schemas.openxmlformats.org/officeDocument/2006/relationships/tags" Target="../tags/tag54.xml"/><Relationship Id="rId29" Type="http://schemas.openxmlformats.org/officeDocument/2006/relationships/tags" Target="../tags/tag77.xml"/><Relationship Id="rId28" Type="http://schemas.openxmlformats.org/officeDocument/2006/relationships/tags" Target="../tags/tag76.xml"/><Relationship Id="rId27" Type="http://schemas.openxmlformats.org/officeDocument/2006/relationships/tags" Target="../tags/tag75.xml"/><Relationship Id="rId26" Type="http://schemas.openxmlformats.org/officeDocument/2006/relationships/tags" Target="../tags/tag74.xml"/><Relationship Id="rId25" Type="http://schemas.openxmlformats.org/officeDocument/2006/relationships/image" Target="../media/image9.png"/><Relationship Id="rId24" Type="http://schemas.openxmlformats.org/officeDocument/2006/relationships/tags" Target="../tags/tag73.xml"/><Relationship Id="rId23" Type="http://schemas.openxmlformats.org/officeDocument/2006/relationships/tags" Target="../tags/tag72.xml"/><Relationship Id="rId22" Type="http://schemas.openxmlformats.org/officeDocument/2006/relationships/image" Target="../media/image8.png"/><Relationship Id="rId21" Type="http://schemas.openxmlformats.org/officeDocument/2006/relationships/tags" Target="../tags/tag71.xml"/><Relationship Id="rId20" Type="http://schemas.openxmlformats.org/officeDocument/2006/relationships/image" Target="../media/image7.png"/><Relationship Id="rId2" Type="http://schemas.openxmlformats.org/officeDocument/2006/relationships/tags" Target="../tags/tag53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14.xml"/><Relationship Id="rId24" Type="http://schemas.openxmlformats.org/officeDocument/2006/relationships/tags" Target="../tags/tag113.xml"/><Relationship Id="rId23" Type="http://schemas.openxmlformats.org/officeDocument/2006/relationships/tags" Target="../tags/tag112.xml"/><Relationship Id="rId22" Type="http://schemas.openxmlformats.org/officeDocument/2006/relationships/image" Target="../media/image21.jpeg"/><Relationship Id="rId21" Type="http://schemas.openxmlformats.org/officeDocument/2006/relationships/tags" Target="../tags/tag111.xml"/><Relationship Id="rId20" Type="http://schemas.openxmlformats.org/officeDocument/2006/relationships/image" Target="../media/image20.png"/><Relationship Id="rId2" Type="http://schemas.openxmlformats.org/officeDocument/2006/relationships/tags" Target="../tags/tag94.xml"/><Relationship Id="rId19" Type="http://schemas.openxmlformats.org/officeDocument/2006/relationships/tags" Target="../tags/tag110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tags" Target="../tags/tag105.xml"/><Relationship Id="rId13" Type="http://schemas.openxmlformats.org/officeDocument/2006/relationships/tags" Target="../tags/tag104.xml"/><Relationship Id="rId12" Type="http://schemas.openxmlformats.org/officeDocument/2006/relationships/image" Target="../media/image19.png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tags" Target="../tags/tag9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image" Target="../media/image23.png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image" Target="../media/image22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tags" Target="../tags/tag116.xml"/><Relationship Id="rId19" Type="http://schemas.openxmlformats.org/officeDocument/2006/relationships/image" Target="../media/image28.png"/><Relationship Id="rId18" Type="http://schemas.openxmlformats.org/officeDocument/2006/relationships/tags" Target="../tags/tag126.xml"/><Relationship Id="rId17" Type="http://schemas.openxmlformats.org/officeDocument/2006/relationships/image" Target="../media/image27.png"/><Relationship Id="rId16" Type="http://schemas.openxmlformats.org/officeDocument/2006/relationships/tags" Target="../tags/tag125.xml"/><Relationship Id="rId15" Type="http://schemas.openxmlformats.org/officeDocument/2006/relationships/tags" Target="../tags/tag124.xml"/><Relationship Id="rId14" Type="http://schemas.openxmlformats.org/officeDocument/2006/relationships/image" Target="../media/image26.png"/><Relationship Id="rId13" Type="http://schemas.openxmlformats.org/officeDocument/2006/relationships/tags" Target="../tags/tag123.xml"/><Relationship Id="rId12" Type="http://schemas.openxmlformats.org/officeDocument/2006/relationships/image" Target="../media/image25.png"/><Relationship Id="rId11" Type="http://schemas.openxmlformats.org/officeDocument/2006/relationships/tags" Target="../tags/tag122.xml"/><Relationship Id="rId10" Type="http://schemas.openxmlformats.org/officeDocument/2006/relationships/image" Target="../media/image24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29565" y="2505075"/>
            <a:ext cx="11532870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基于生成模型的</a:t>
            </a:r>
            <a:r>
              <a:rPr lang="en-US" altLang="zh-CN" sz="60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CT</a:t>
            </a:r>
            <a:r>
              <a:rPr lang="zh-CN" altLang="en-US" sz="60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图像质量优化 </a:t>
            </a:r>
            <a:endParaRPr lang="zh-CN" altLang="en-US" sz="60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40225" y="4665345"/>
            <a:ext cx="313817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汇报人：许琼</a:t>
            </a:r>
            <a:endParaRPr lang="zh-CN" altLang="en-US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0494183" y="6353127"/>
            <a:ext cx="988096" cy="349920"/>
            <a:chOff x="10494183" y="6353127"/>
            <a:chExt cx="988096" cy="349920"/>
          </a:xfrm>
        </p:grpSpPr>
        <p:grpSp>
          <p:nvGrpSpPr>
            <p:cNvPr id="23" name="组合 22"/>
            <p:cNvGrpSpPr/>
            <p:nvPr/>
          </p:nvGrpSpPr>
          <p:grpSpPr>
            <a:xfrm flipH="1">
              <a:off x="10494183" y="6353127"/>
              <a:ext cx="349920" cy="349920"/>
              <a:chOff x="1928827" y="962475"/>
              <a:chExt cx="720000" cy="72000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19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17" name="椭圆 16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2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1132359" y="6353127"/>
              <a:ext cx="349920" cy="349920"/>
              <a:chOff x="1928827" y="962475"/>
              <a:chExt cx="720000" cy="720000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28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29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100000">
                    <a:srgbClr val="D74909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7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815340" y="380387"/>
            <a:ext cx="571500" cy="405503"/>
            <a:chOff x="1066800" y="293392"/>
            <a:chExt cx="2872740" cy="2038328"/>
          </a:xfrm>
        </p:grpSpPr>
        <p:sp>
          <p:nvSpPr>
            <p:cNvPr id="31" name="椭圆 30"/>
            <p:cNvSpPr/>
            <p:nvPr/>
          </p:nvSpPr>
          <p:spPr>
            <a:xfrm>
              <a:off x="10668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61544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216408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1272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326136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8100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0668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61544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16408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71272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26136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8100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668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61544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216408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271272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26136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8100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0668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61544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216408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71272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26136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8100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0668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61544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216408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271272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26136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8100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08668" y="6428023"/>
            <a:ext cx="1678458" cy="161894"/>
            <a:chOff x="565102" y="6354114"/>
            <a:chExt cx="2066180" cy="161894"/>
          </a:xfrm>
        </p:grpSpPr>
        <p:grpSp>
          <p:nvGrpSpPr>
            <p:cNvPr id="65" name="组合 64"/>
            <p:cNvGrpSpPr/>
            <p:nvPr/>
          </p:nvGrpSpPr>
          <p:grpSpPr>
            <a:xfrm>
              <a:off x="565102" y="6354114"/>
              <a:ext cx="2066180" cy="161894"/>
              <a:chOff x="529582" y="1277095"/>
              <a:chExt cx="10569600" cy="4402815"/>
            </a:xfrm>
          </p:grpSpPr>
          <p:sp>
            <p:nvSpPr>
              <p:cNvPr id="68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69" name="矩形 19"/>
              <p:cNvSpPr/>
              <p:nvPr/>
            </p:nvSpPr>
            <p:spPr>
              <a:xfrm>
                <a:off x="529582" y="1277095"/>
                <a:ext cx="10569600" cy="4402803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75" name="矩形 19"/>
            <p:cNvSpPr/>
            <p:nvPr/>
          </p:nvSpPr>
          <p:spPr>
            <a:xfrm>
              <a:off x="671465" y="6403263"/>
              <a:ext cx="1718047" cy="6591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77" name="矩形 19"/>
            <p:cNvSpPr/>
            <p:nvPr/>
          </p:nvSpPr>
          <p:spPr>
            <a:xfrm>
              <a:off x="2445140" y="6403262"/>
              <a:ext cx="91553" cy="7437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0350177" y="978155"/>
            <a:ext cx="987852" cy="227158"/>
            <a:chOff x="1404828" y="1043459"/>
            <a:chExt cx="1521714" cy="349920"/>
          </a:xfrm>
        </p:grpSpPr>
        <p:grpSp>
          <p:nvGrpSpPr>
            <p:cNvPr id="70" name="组合 69"/>
            <p:cNvGrpSpPr/>
            <p:nvPr/>
          </p:nvGrpSpPr>
          <p:grpSpPr>
            <a:xfrm flipH="1">
              <a:off x="1404828" y="1043459"/>
              <a:ext cx="349920" cy="349920"/>
              <a:chOff x="529582" y="1276705"/>
              <a:chExt cx="10569600" cy="4403205"/>
            </a:xfrm>
          </p:grpSpPr>
          <p:sp>
            <p:nvSpPr>
              <p:cNvPr id="73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74" name="矩形 19"/>
              <p:cNvSpPr/>
              <p:nvPr/>
            </p:nvSpPr>
            <p:spPr>
              <a:xfrm>
                <a:off x="529582" y="1276705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 flipH="1">
              <a:off x="1990725" y="1043459"/>
              <a:ext cx="349920" cy="349920"/>
              <a:chOff x="529582" y="1276705"/>
              <a:chExt cx="10569600" cy="4403205"/>
            </a:xfrm>
          </p:grpSpPr>
          <p:sp>
            <p:nvSpPr>
              <p:cNvPr id="79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0" name="矩形 19"/>
              <p:cNvSpPr/>
              <p:nvPr/>
            </p:nvSpPr>
            <p:spPr>
              <a:xfrm>
                <a:off x="529582" y="1276705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 flipH="1">
              <a:off x="2576622" y="1043459"/>
              <a:ext cx="349920" cy="349920"/>
              <a:chOff x="529582" y="1276705"/>
              <a:chExt cx="10569600" cy="4403205"/>
            </a:xfrm>
          </p:grpSpPr>
          <p:sp>
            <p:nvSpPr>
              <p:cNvPr id="82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3" name="矩形 19"/>
              <p:cNvSpPr/>
              <p:nvPr/>
            </p:nvSpPr>
            <p:spPr>
              <a:xfrm>
                <a:off x="529582" y="1276705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2.1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20" y="1027430"/>
            <a:ext cx="11033760" cy="5537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基于分数生成模型的稀疏角能谱CT重建与物质分解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基于分数生成模型的稀疏角能谱CT重建与物质分解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2.1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080" y="935990"/>
            <a:ext cx="11165840" cy="5563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基于分数生成模型的稀疏角能谱CT重建与物质分解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2.1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52" name="组合 51"/>
          <p:cNvGrpSpPr>
            <a:grpSpLocks noChangeAspect="1"/>
          </p:cNvGrpSpPr>
          <p:nvPr/>
        </p:nvGrpSpPr>
        <p:grpSpPr>
          <a:xfrm>
            <a:off x="295176" y="1361644"/>
            <a:ext cx="11528048" cy="4933949"/>
            <a:chOff x="593" y="3701"/>
            <a:chExt cx="28619" cy="12248"/>
          </a:xfrm>
        </p:grpSpPr>
        <p:pic>
          <p:nvPicPr>
            <p:cNvPr id="3" name="图片 3"/>
            <p:cNvPicPr>
              <a:picLocks noChangeAspect="1"/>
            </p:cNvPicPr>
            <p:nvPr/>
          </p:nvPicPr>
          <p:blipFill>
            <a:blip r:embed="rId1"/>
            <a:srcRect t="9135"/>
            <a:stretch>
              <a:fillRect/>
            </a:stretch>
          </p:blipFill>
          <p:spPr>
            <a:xfrm>
              <a:off x="9689" y="3873"/>
              <a:ext cx="9914" cy="6744"/>
            </a:xfrm>
            <a:prstGeom prst="rect">
              <a:avLst/>
            </a:prstGeom>
          </p:spPr>
        </p:pic>
        <p:grpSp>
          <p:nvGrpSpPr>
            <p:cNvPr id="4" name="组合 35"/>
            <p:cNvGrpSpPr>
              <a:grpSpLocks noChangeAspect="1"/>
            </p:cNvGrpSpPr>
            <p:nvPr/>
          </p:nvGrpSpPr>
          <p:grpSpPr>
            <a:xfrm>
              <a:off x="593" y="3701"/>
              <a:ext cx="8981" cy="12248"/>
              <a:chOff x="0" y="0"/>
              <a:chExt cx="3240000" cy="4418181"/>
            </a:xfrm>
          </p:grpSpPr>
          <p:sp>
            <p:nvSpPr>
              <p:cNvPr id="5" name="矩形: 圆角 1648"/>
              <p:cNvSpPr/>
              <p:nvPr/>
            </p:nvSpPr>
            <p:spPr>
              <a:xfrm>
                <a:off x="0" y="0"/>
                <a:ext cx="3240000" cy="4382671"/>
              </a:xfrm>
              <a:prstGeom prst="roundRect">
                <a:avLst>
                  <a:gd name="adj" fmla="val 1337"/>
                </a:avLst>
              </a:prstGeom>
              <a:noFill/>
              <a:ln w="8890">
                <a:solidFill>
                  <a:srgbClr val="0070C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ctr"/>
              <a:p>
                <a:endParaRPr lang="zh-CN" altLang="en-US" sz="3600"/>
              </a:p>
            </p:txBody>
          </p:sp>
          <p:sp>
            <p:nvSpPr>
              <p:cNvPr id="6" name="文本框 86"/>
              <p:cNvSpPr txBox="1"/>
              <p:nvPr/>
            </p:nvSpPr>
            <p:spPr>
              <a:xfrm>
                <a:off x="169805" y="4171151"/>
                <a:ext cx="591820" cy="246781"/>
              </a:xfrm>
              <a:prstGeom prst="rect">
                <a:avLst/>
              </a:prstGeom>
              <a:noFill/>
            </p:spPr>
            <p:txBody>
              <a:bodyPr vertOverflow="clip" horzOverflow="clip" wrap="square" rtlCol="0">
                <a:spAutoFit/>
              </a:bodyPr>
              <a:p>
                <a:pPr indent="91440" algn="ctr"/>
                <a:r>
                  <a:rPr lang="en-US" sz="1200" kern="1200">
                    <a:solidFill>
                      <a:srgbClr val="E36C0A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Day 1</a:t>
                </a:r>
                <a:endParaRPr lang="en-US" sz="1200" kern="1200">
                  <a:solidFill>
                    <a:srgbClr val="E36C0A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7" name="图片 165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16" b="13333"/>
              <a:stretch>
                <a:fillRect/>
              </a:stretch>
            </p:blipFill>
            <p:spPr>
              <a:xfrm>
                <a:off x="55861" y="3619439"/>
                <a:ext cx="784439" cy="591866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8" name="图片 165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17" b="15333"/>
              <a:stretch>
                <a:fillRect/>
              </a:stretch>
            </p:blipFill>
            <p:spPr>
              <a:xfrm>
                <a:off x="55861" y="3047423"/>
                <a:ext cx="784439" cy="560486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9" name="图片 165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55861" y="1875855"/>
                <a:ext cx="784439" cy="60408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10" name="图片 165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55861" y="1271773"/>
                <a:ext cx="784439" cy="60408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11" name="图片 165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55861" y="667692"/>
                <a:ext cx="784439" cy="604084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16" name="图片 165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694" b="6332"/>
              <a:stretch>
                <a:fillRect/>
              </a:stretch>
            </p:blipFill>
            <p:spPr>
              <a:xfrm>
                <a:off x="55500" y="61229"/>
                <a:ext cx="784800" cy="604082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17" name="图片 165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511" b="11312"/>
              <a:stretch>
                <a:fillRect/>
              </a:stretch>
            </p:blipFill>
            <p:spPr>
              <a:xfrm>
                <a:off x="55377" y="2488295"/>
                <a:ext cx="784800" cy="566446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18" name="文本框 87"/>
              <p:cNvSpPr txBox="1"/>
              <p:nvPr/>
            </p:nvSpPr>
            <p:spPr>
              <a:xfrm>
                <a:off x="954187" y="4171151"/>
                <a:ext cx="591185" cy="246781"/>
              </a:xfrm>
              <a:prstGeom prst="rect">
                <a:avLst/>
              </a:prstGeom>
              <a:noFill/>
            </p:spPr>
            <p:txBody>
              <a:bodyPr vertOverflow="clip" horzOverflow="clip" wrap="square" rtlCol="0">
                <a:spAutoFit/>
              </a:bodyPr>
              <a:p>
                <a:pPr indent="91440" algn="ctr"/>
                <a:r>
                  <a:rPr lang="en-US" sz="1200" kern="1200">
                    <a:solidFill>
                      <a:srgbClr val="E36C0A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Day 3</a:t>
                </a:r>
                <a:endParaRPr lang="en-US" sz="1200" kern="1200">
                  <a:solidFill>
                    <a:srgbClr val="E36C0A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图片 165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16" b="13333"/>
              <a:stretch>
                <a:fillRect/>
              </a:stretch>
            </p:blipFill>
            <p:spPr>
              <a:xfrm>
                <a:off x="840300" y="3619441"/>
                <a:ext cx="784439" cy="59186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21" name="图片 1659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17" b="15333"/>
              <a:stretch>
                <a:fillRect/>
              </a:stretch>
            </p:blipFill>
            <p:spPr>
              <a:xfrm>
                <a:off x="840300" y="3047423"/>
                <a:ext cx="784439" cy="560486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22" name="图片 166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840300" y="1875855"/>
                <a:ext cx="784439" cy="60408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24" name="图片 166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840300" y="1271773"/>
                <a:ext cx="784439" cy="60408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25" name="图片 1662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840300" y="667693"/>
                <a:ext cx="784439" cy="604084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26" name="图片 1663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07" b="14320"/>
              <a:stretch>
                <a:fillRect/>
              </a:stretch>
            </p:blipFill>
            <p:spPr>
              <a:xfrm>
                <a:off x="838856" y="61773"/>
                <a:ext cx="784800" cy="604084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27" name="图片 1664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795" b="10028"/>
              <a:stretch>
                <a:fillRect/>
              </a:stretch>
            </p:blipFill>
            <p:spPr>
              <a:xfrm>
                <a:off x="838856" y="2487290"/>
                <a:ext cx="784800" cy="566447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29" name="文本框 88"/>
              <p:cNvSpPr txBox="1"/>
              <p:nvPr/>
            </p:nvSpPr>
            <p:spPr>
              <a:xfrm>
                <a:off x="1738571" y="4171151"/>
                <a:ext cx="591185" cy="246781"/>
              </a:xfrm>
              <a:prstGeom prst="rect">
                <a:avLst/>
              </a:prstGeom>
              <a:noFill/>
            </p:spPr>
            <p:txBody>
              <a:bodyPr vertOverflow="clip" horzOverflow="clip" wrap="square" rtlCol="0">
                <a:spAutoFit/>
              </a:bodyPr>
              <a:p>
                <a:pPr indent="91440" algn="ctr"/>
                <a:r>
                  <a:rPr lang="en-US" sz="1200" kern="1200">
                    <a:solidFill>
                      <a:srgbClr val="E36C0A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Day 7</a:t>
                </a:r>
                <a:endParaRPr lang="en-US" sz="1200" kern="1200">
                  <a:solidFill>
                    <a:srgbClr val="E36C0A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0" name="图片 1666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16" b="13333"/>
              <a:stretch>
                <a:fillRect/>
              </a:stretch>
            </p:blipFill>
            <p:spPr>
              <a:xfrm>
                <a:off x="1624739" y="3619441"/>
                <a:ext cx="784439" cy="59186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31" name="图片 1667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17" b="15333"/>
              <a:stretch>
                <a:fillRect/>
              </a:stretch>
            </p:blipFill>
            <p:spPr>
              <a:xfrm>
                <a:off x="1624739" y="3047423"/>
                <a:ext cx="784439" cy="560486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32" name="图片 1668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1624739" y="1875855"/>
                <a:ext cx="784439" cy="60408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33" name="图片 1669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1624739" y="1271775"/>
                <a:ext cx="784439" cy="604084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34" name="图片 1670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1624739" y="667693"/>
                <a:ext cx="784439" cy="604083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35" name="图片 1671"/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514" b="11747"/>
              <a:stretch>
                <a:fillRect/>
              </a:stretch>
            </p:blipFill>
            <p:spPr>
              <a:xfrm>
                <a:off x="1625676" y="63609"/>
                <a:ext cx="784800" cy="602249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36" name="图片 1672"/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718" b="17303"/>
              <a:stretch>
                <a:fillRect/>
              </a:stretch>
            </p:blipFill>
            <p:spPr>
              <a:xfrm>
                <a:off x="1624558" y="2488295"/>
                <a:ext cx="784800" cy="56489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37" name="文本框 90"/>
              <p:cNvSpPr txBox="1"/>
              <p:nvPr/>
            </p:nvSpPr>
            <p:spPr>
              <a:xfrm>
                <a:off x="2448876" y="4171400"/>
                <a:ext cx="740464" cy="246781"/>
              </a:xfrm>
              <a:prstGeom prst="rect">
                <a:avLst/>
              </a:prstGeom>
              <a:noFill/>
            </p:spPr>
            <p:txBody>
              <a:bodyPr vertOverflow="clip" horzOverflow="clip" wrap="square" rtlCol="0">
                <a:spAutoFit/>
              </a:bodyPr>
              <a:p>
                <a:pPr indent="91440" algn="ctr"/>
                <a:r>
                  <a:rPr lang="en-US" sz="1200" kern="1200">
                    <a:solidFill>
                      <a:srgbClr val="E36C0A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Day 14</a:t>
                </a:r>
                <a:endParaRPr lang="en-US" sz="1200" kern="1200">
                  <a:solidFill>
                    <a:srgbClr val="E36C0A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图片 1674"/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17" b="13332"/>
              <a:stretch>
                <a:fillRect/>
              </a:stretch>
            </p:blipFill>
            <p:spPr>
              <a:xfrm>
                <a:off x="2409178" y="3619441"/>
                <a:ext cx="784439" cy="591864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39" name="图片 1675"/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17" b="15333"/>
              <a:stretch>
                <a:fillRect/>
              </a:stretch>
            </p:blipFill>
            <p:spPr>
              <a:xfrm>
                <a:off x="2409178" y="3047423"/>
                <a:ext cx="784439" cy="56048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40" name="图片 1676"/>
              <p:cNvPicPr>
                <a:picLocks noChangeAspect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2409178" y="1875855"/>
                <a:ext cx="784439" cy="604085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41" name="图片 1677"/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2409178" y="1271776"/>
                <a:ext cx="784439" cy="604082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43" name="图片 1678"/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658" b="13333"/>
              <a:stretch>
                <a:fillRect/>
              </a:stretch>
            </p:blipFill>
            <p:spPr>
              <a:xfrm>
                <a:off x="2409178" y="667696"/>
                <a:ext cx="784439" cy="604081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44" name="图片 1679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33" b="14128"/>
              <a:stretch>
                <a:fillRect/>
              </a:stretch>
            </p:blipFill>
            <p:spPr>
              <a:xfrm>
                <a:off x="2404777" y="63611"/>
                <a:ext cx="784800" cy="602248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  <p:pic>
            <p:nvPicPr>
              <p:cNvPr id="45" name="图片 1680"/>
              <p:cNvPicPr>
                <a:picLocks noChangeAspect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12" b="12908"/>
              <a:stretch>
                <a:fillRect/>
              </a:stretch>
            </p:blipFill>
            <p:spPr>
              <a:xfrm>
                <a:off x="2407952" y="2488295"/>
                <a:ext cx="784800" cy="564896"/>
              </a:xfrm>
              <a:prstGeom prst="rect">
                <a:avLst/>
              </a:prstGeom>
              <a:ln w="762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pic>
        </p:grpSp>
        <p:sp>
          <p:nvSpPr>
            <p:cNvPr id="46" name="文本框 45"/>
            <p:cNvSpPr txBox="1">
              <a:spLocks noChangeAspect="1"/>
            </p:cNvSpPr>
            <p:nvPr/>
          </p:nvSpPr>
          <p:spPr>
            <a:xfrm>
              <a:off x="9629" y="12247"/>
              <a:ext cx="5459" cy="251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defTabSz="266700"/>
              <a:r>
                <a:rPr lang="zh-CN" altLang="en-US" sz="1200" b="0" i="0" dirty="0">
                  <a:solidFill>
                    <a:srgbClr val="2A2B2E"/>
                  </a:solidFill>
                  <a:effectLst/>
                  <a:latin typeface="+mj-ea"/>
                  <a:ea typeface="+mj-ea"/>
                  <a:cs typeface="+mj-ea"/>
                </a:rPr>
                <a:t>碘造影剂在第</a:t>
              </a:r>
              <a:r>
                <a:rPr lang="en-US" altLang="zh-CN" sz="1200" b="0" i="0" dirty="0">
                  <a:solidFill>
                    <a:srgbClr val="2A2B2E"/>
                  </a:solidFill>
                  <a:effectLst/>
                  <a:latin typeface="+mj-ea"/>
                  <a:ea typeface="+mj-ea"/>
                  <a:cs typeface="+mj-ea"/>
                </a:rPr>
                <a:t>1,3,7,14</a:t>
              </a:r>
              <a:r>
                <a:rPr lang="zh-CN" altLang="en-US" sz="1200" b="0" i="0" dirty="0">
                  <a:solidFill>
                    <a:srgbClr val="2A2B2E"/>
                  </a:solidFill>
                  <a:effectLst/>
                  <a:latin typeface="+mj-ea"/>
                  <a:ea typeface="+mj-ea"/>
                  <a:cs typeface="+mj-ea"/>
                </a:rPr>
                <a:t>天</a:t>
              </a:r>
              <a:r>
                <a:rPr lang="zh-CN" altLang="en-US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的</a:t>
              </a:r>
              <a:r>
                <a:rPr lang="en-US" altLang="zh-CN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MIP</a:t>
              </a:r>
              <a:r>
                <a:rPr lang="zh-CN" altLang="en-US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。</a:t>
              </a:r>
              <a:r>
                <a:rPr lang="en-US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Win= [0,0.024]</a:t>
              </a:r>
              <a:r>
                <a:rPr lang="zh-CN" altLang="en-US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。</a:t>
              </a:r>
              <a:r>
                <a:rPr lang="en-US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 </a:t>
              </a:r>
              <a:r>
                <a:rPr lang="zh-CN" altLang="en-US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从上到下分别是参考图像</a:t>
              </a:r>
              <a:r>
                <a:rPr lang="en-US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, FBP, ROF-TV, TGV, SSGM, MSGM and MSGM-T</a:t>
              </a:r>
              <a:r>
                <a:rPr lang="zh-CN" altLang="en-US" sz="1200" dirty="0">
                  <a:solidFill>
                    <a:srgbClr val="2A2B2E"/>
                  </a:solidFill>
                  <a:latin typeface="+mj-ea"/>
                  <a:ea typeface="+mj-ea"/>
                  <a:cs typeface="+mj-ea"/>
                </a:rPr>
                <a:t>的结果。</a:t>
              </a:r>
              <a:endParaRPr lang="zh-CN" altLang="en-US" sz="1200" dirty="0">
                <a:solidFill>
                  <a:srgbClr val="2A2B2E"/>
                </a:solidFill>
                <a:latin typeface="+mj-ea"/>
                <a:ea typeface="+mj-ea"/>
                <a:cs typeface="+mj-ea"/>
              </a:endParaRPr>
            </a:p>
          </p:txBody>
        </p:sp>
        <p:sp>
          <p:nvSpPr>
            <p:cNvPr id="47" name="文本框 46"/>
            <p:cNvSpPr txBox="1">
              <a:spLocks noChangeAspect="1"/>
            </p:cNvSpPr>
            <p:nvPr/>
          </p:nvSpPr>
          <p:spPr>
            <a:xfrm>
              <a:off x="10973" y="10485"/>
              <a:ext cx="8000" cy="684"/>
            </a:xfrm>
            <a:prstGeom prst="rect">
              <a:avLst/>
            </a:prstGeom>
          </p:spPr>
          <p:txBody>
            <a:bodyPr>
              <a:spAutoFit/>
            </a:bodyPr>
            <a:p>
              <a:pPr algn="ctr" defTabSz="266700"/>
              <a:r>
                <a:rPr lang="zh-CN" altLang="en-US" sz="1200" b="0" i="0" dirty="0">
                  <a:solidFill>
                    <a:srgbClr val="2A2B2E"/>
                  </a:solidFill>
                  <a:effectLst/>
                  <a:latin typeface="+mj-ea"/>
                  <a:ea typeface="+mj-ea"/>
                </a:rPr>
                <a:t>造影剂含量随时间变化曲线。</a:t>
              </a:r>
              <a:endParaRPr lang="zh-CN" altLang="en-US" sz="1200" b="0" i="0" dirty="0">
                <a:solidFill>
                  <a:srgbClr val="2A2B2E"/>
                </a:solidFill>
                <a:effectLst/>
                <a:latin typeface="+mj-ea"/>
                <a:ea typeface="+mj-ea"/>
              </a:endParaRPr>
            </a:p>
          </p:txBody>
        </p:sp>
        <p:pic>
          <p:nvPicPr>
            <p:cNvPr id="48" name="图片 9"/>
            <p:cNvPicPr>
              <a:picLocks noChangeAspect="1"/>
            </p:cNvPicPr>
            <p:nvPr/>
          </p:nvPicPr>
          <p:blipFill>
            <a:blip r:embed="rId30"/>
            <a:srcRect t="8641" r="7917"/>
            <a:stretch>
              <a:fillRect/>
            </a:stretch>
          </p:blipFill>
          <p:spPr>
            <a:xfrm>
              <a:off x="19731" y="3870"/>
              <a:ext cx="9481" cy="6734"/>
            </a:xfrm>
            <a:prstGeom prst="rect">
              <a:avLst/>
            </a:prstGeom>
          </p:spPr>
        </p:pic>
        <p:sp>
          <p:nvSpPr>
            <p:cNvPr id="49" name="文本框 48"/>
            <p:cNvSpPr txBox="1">
              <a:spLocks noChangeAspect="1"/>
            </p:cNvSpPr>
            <p:nvPr/>
          </p:nvSpPr>
          <p:spPr>
            <a:xfrm>
              <a:off x="20336" y="10485"/>
              <a:ext cx="8500" cy="68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 defTabSz="266700"/>
              <a:r>
                <a:rPr lang="zh-CN" altLang="en-US" sz="1200" b="0" i="0" dirty="0">
                  <a:solidFill>
                    <a:srgbClr val="2A2B2E"/>
                  </a:solidFill>
                  <a:effectLst/>
                  <a:latin typeface="+mj-ea"/>
                  <a:ea typeface="+mj-ea"/>
                </a:rPr>
                <a:t>四次扫描中造影剂含量的相对偏差。</a:t>
              </a:r>
              <a:endParaRPr lang="zh-CN" altLang="en-US" sz="1200" b="0" i="0" dirty="0">
                <a:solidFill>
                  <a:srgbClr val="2A2B2E"/>
                </a:solidFill>
                <a:effectLst/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43916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非标准几何稀疏重建算法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2.2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53" name="组合 52"/>
          <p:cNvGrpSpPr>
            <a:grpSpLocks noChangeAspect="1"/>
          </p:cNvGrpSpPr>
          <p:nvPr/>
        </p:nvGrpSpPr>
        <p:grpSpPr>
          <a:xfrm>
            <a:off x="335486" y="2236475"/>
            <a:ext cx="11423538" cy="4133860"/>
            <a:chOff x="308" y="2392"/>
            <a:chExt cx="13204" cy="4778"/>
          </a:xfrm>
        </p:grpSpPr>
        <p:sp>
          <p:nvSpPr>
            <p:cNvPr id="12" name="文本框 11"/>
            <p:cNvSpPr txBox="1"/>
            <p:nvPr/>
          </p:nvSpPr>
          <p:spPr>
            <a:xfrm>
              <a:off x="2563" y="6780"/>
              <a:ext cx="8813" cy="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(a):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机械臂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运动示意图 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(b): 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机械臂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CT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重建所需角度的探测器与射线源位置坐标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endPara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08" y="2392"/>
              <a:ext cx="13204" cy="4026"/>
              <a:chOff x="195265" y="1180262"/>
              <a:chExt cx="7204388" cy="2196496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195265" y="1180263"/>
                <a:ext cx="4875059" cy="2196494"/>
                <a:chOff x="249900" y="1106853"/>
                <a:chExt cx="3945274" cy="1777572"/>
              </a:xfrm>
            </p:grpSpPr>
            <p:pic>
              <p:nvPicPr>
                <p:cNvPr id="15" name="图片 1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249900" y="1106853"/>
                  <a:ext cx="3945274" cy="17775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</p:pic>
            <p:sp>
              <p:nvSpPr>
                <p:cNvPr id="28" name="文本框 27"/>
                <p:cNvSpPr txBox="1"/>
                <p:nvPr/>
              </p:nvSpPr>
              <p:spPr>
                <a:xfrm>
                  <a:off x="249900" y="1113572"/>
                  <a:ext cx="407569" cy="1720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en-US" altLang="zh-CN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(a)</a:t>
                  </a:r>
                  <a:endPara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5109026" y="1180262"/>
                <a:ext cx="2290627" cy="2196496"/>
                <a:chOff x="4728679" y="3941095"/>
                <a:chExt cx="1442997" cy="1383698"/>
              </a:xfrm>
            </p:grpSpPr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75" t="11260" r="13458" b="6700"/>
                <a:stretch>
                  <a:fillRect/>
                </a:stretch>
              </p:blipFill>
              <p:spPr>
                <a:xfrm>
                  <a:off x="4728679" y="3941097"/>
                  <a:ext cx="1442997" cy="1383696"/>
                </a:xfrm>
                <a:prstGeom prst="rect">
                  <a:avLst/>
                </a:prstGeom>
                <a:ln>
                  <a:solidFill>
                    <a:schemeClr val="bg2">
                      <a:lumMod val="25000"/>
                    </a:schemeClr>
                  </a:solidFill>
                </a:ln>
              </p:spPr>
            </p:pic>
            <p:sp>
              <p:nvSpPr>
                <p:cNvPr id="51" name="文本框 50"/>
                <p:cNvSpPr txBox="1"/>
                <p:nvPr/>
              </p:nvSpPr>
              <p:spPr>
                <a:xfrm>
                  <a:off x="4735616" y="3941095"/>
                  <a:ext cx="232148" cy="1339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p>
                  <a:r>
                    <a:rPr lang="en-US" altLang="zh-CN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</a:t>
                  </a:r>
                  <a:endPara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54" name="矩形 53"/>
          <p:cNvSpPr/>
          <p:nvPr/>
        </p:nvSpPr>
        <p:spPr>
          <a:xfrm>
            <a:off x="1323340" y="1221740"/>
            <a:ext cx="9437370" cy="101473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背景：基于标记点模体的校正方法受限于模体精度等因素，外部标定设备可提供稳定的几何标定，但多角度标定耗时耗力</a:t>
            </a:r>
            <a:endParaRPr lang="zh-CN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非标准几何稀疏重建算法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2.2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r="4959"/>
          <a:stretch>
            <a:fillRect/>
          </a:stretch>
        </p:blipFill>
        <p:spPr>
          <a:xfrm>
            <a:off x="407035" y="986790"/>
            <a:ext cx="11352530" cy="556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非标准几何稀疏重建算法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2.2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90" y="1057910"/>
            <a:ext cx="11612245" cy="527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322516" y="1401122"/>
            <a:ext cx="7295703" cy="3677580"/>
            <a:chOff x="1623286" y="1650533"/>
            <a:chExt cx="4387294" cy="2211525"/>
          </a:xfrm>
        </p:grpSpPr>
        <p:sp>
          <p:nvSpPr>
            <p:cNvPr id="40" name="矩形 37"/>
            <p:cNvSpPr/>
            <p:nvPr>
              <p:custDataLst>
                <p:tags r:id="rId1"/>
              </p:custDataLst>
            </p:nvPr>
          </p:nvSpPr>
          <p:spPr bwMode="auto">
            <a:xfrm>
              <a:off x="1739575" y="2791292"/>
              <a:ext cx="4271005" cy="795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8000" b="1" kern="0" noProof="0" dirty="0">
                  <a:ln>
                    <a:noFill/>
                  </a:ln>
                  <a:solidFill>
                    <a:srgbClr val="30569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未来的工作</a:t>
              </a:r>
              <a:endParaRPr kumimoji="0" lang="zh-CN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739575" y="1696932"/>
              <a:ext cx="950284" cy="950284"/>
              <a:chOff x="1884355" y="1953513"/>
              <a:chExt cx="950284" cy="950284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1884355" y="1953513"/>
                <a:ext cx="950284" cy="950284"/>
                <a:chOff x="1884355" y="1953513"/>
                <a:chExt cx="950284" cy="950284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 flipH="1">
                  <a:off x="1884355" y="1953513"/>
                  <a:ext cx="950284" cy="950284"/>
                  <a:chOff x="529582" y="1276705"/>
                  <a:chExt cx="10569600" cy="4403207"/>
                </a:xfrm>
              </p:grpSpPr>
              <p:sp>
                <p:nvSpPr>
                  <p:cNvPr id="34" name="矩形 18"/>
                  <p:cNvSpPr/>
                  <p:nvPr/>
                </p:nvSpPr>
                <p:spPr>
                  <a:xfrm>
                    <a:off x="529582" y="1277111"/>
                    <a:ext cx="10569600" cy="4402801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254000" dist="190500" dir="13500000" algn="br" rotWithShape="0">
                      <a:srgbClr val="FFFFFF"/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  <p:sp>
                <p:nvSpPr>
                  <p:cNvPr id="35" name="矩形 19"/>
                  <p:cNvSpPr/>
                  <p:nvPr/>
                </p:nvSpPr>
                <p:spPr>
                  <a:xfrm>
                    <a:off x="529582" y="1276705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381000" dist="127000" dir="2700000" algn="tl" rotWithShape="0">
                      <a:srgbClr val="4472C4">
                        <a:lumMod val="40000"/>
                        <a:lumOff val="60000"/>
                        <a:alpha val="80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F2F9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</p:grpSp>
            <p:sp>
              <p:nvSpPr>
                <p:cNvPr id="38" name="矩形 19"/>
                <p:cNvSpPr/>
                <p:nvPr/>
              </p:nvSpPr>
              <p:spPr>
                <a:xfrm flipH="1">
                  <a:off x="1980629" y="2049779"/>
                  <a:ext cx="757735" cy="7576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472C4">
                        <a:lumMod val="75000"/>
                      </a:srgbClr>
                    </a:gs>
                    <a:gs pos="100000">
                      <a:srgbClr val="355FAB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139700" dir="2700000" algn="tl" rotWithShape="0">
                    <a:srgbClr val="4472C4">
                      <a:lumMod val="75000"/>
                      <a:alpha val="1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sz="4800" kern="0" dirty="0">
                    <a:solidFill>
                      <a:prstClr val="whit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41" name="矩形 37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2117128" y="2079411"/>
                <a:ext cx="457849" cy="7950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3</a:t>
                </a:r>
                <a:endParaRPr kumimoji="0" lang="zh-CN" alt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127" name="矩形 37"/>
            <p:cNvSpPr/>
            <p:nvPr>
              <p:custDataLst>
                <p:tags r:id="rId3"/>
              </p:custDataLst>
            </p:nvPr>
          </p:nvSpPr>
          <p:spPr bwMode="auto">
            <a:xfrm>
              <a:off x="1698839" y="3640580"/>
              <a:ext cx="924876" cy="221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kern="0" dirty="0">
                  <a:solidFill>
                    <a:srgbClr val="30569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第三部分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8" name="矩形 37"/>
            <p:cNvSpPr/>
            <p:nvPr>
              <p:custDataLst>
                <p:tags r:id="rId4"/>
              </p:custDataLst>
            </p:nvPr>
          </p:nvSpPr>
          <p:spPr bwMode="auto">
            <a:xfrm>
              <a:off x="1623286" y="1650533"/>
              <a:ext cx="277624" cy="694337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30569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PART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0524206" y="6155007"/>
            <a:ext cx="988096" cy="349920"/>
            <a:chOff x="10494183" y="6353127"/>
            <a:chExt cx="988096" cy="349920"/>
          </a:xfrm>
        </p:grpSpPr>
        <p:grpSp>
          <p:nvGrpSpPr>
            <p:cNvPr id="74" name="组合 73"/>
            <p:cNvGrpSpPr/>
            <p:nvPr/>
          </p:nvGrpSpPr>
          <p:grpSpPr>
            <a:xfrm flipH="1">
              <a:off x="10494183" y="6353127"/>
              <a:ext cx="349920" cy="349920"/>
              <a:chOff x="1928827" y="962475"/>
              <a:chExt cx="720000" cy="720000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84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85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82" name="椭圆 81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3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11132359" y="6353127"/>
              <a:ext cx="349920" cy="349920"/>
              <a:chOff x="1928827" y="962475"/>
              <a:chExt cx="720000" cy="720000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79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80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77" name="椭圆 76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100000">
                    <a:srgbClr val="D74909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78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538691" y="6229903"/>
            <a:ext cx="1678458" cy="161894"/>
            <a:chOff x="565102" y="6354114"/>
            <a:chExt cx="2066180" cy="161894"/>
          </a:xfrm>
        </p:grpSpPr>
        <p:grpSp>
          <p:nvGrpSpPr>
            <p:cNvPr id="87" name="组合 86"/>
            <p:cNvGrpSpPr/>
            <p:nvPr/>
          </p:nvGrpSpPr>
          <p:grpSpPr>
            <a:xfrm>
              <a:off x="565102" y="6354114"/>
              <a:ext cx="2066180" cy="161894"/>
              <a:chOff x="529582" y="1277095"/>
              <a:chExt cx="10569600" cy="4402815"/>
            </a:xfrm>
          </p:grpSpPr>
          <p:sp>
            <p:nvSpPr>
              <p:cNvPr id="90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91" name="矩形 19"/>
              <p:cNvSpPr/>
              <p:nvPr/>
            </p:nvSpPr>
            <p:spPr>
              <a:xfrm>
                <a:off x="529582" y="1277095"/>
                <a:ext cx="10569600" cy="4402803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88" name="矩形 19"/>
            <p:cNvSpPr/>
            <p:nvPr/>
          </p:nvSpPr>
          <p:spPr>
            <a:xfrm>
              <a:off x="671465" y="6403263"/>
              <a:ext cx="1718047" cy="6591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89" name="矩形 19"/>
            <p:cNvSpPr/>
            <p:nvPr/>
          </p:nvSpPr>
          <p:spPr>
            <a:xfrm>
              <a:off x="2445140" y="6403262"/>
              <a:ext cx="91553" cy="7437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12419" y="483937"/>
            <a:ext cx="791687" cy="561735"/>
            <a:chOff x="1066800" y="293392"/>
            <a:chExt cx="2872740" cy="2038328"/>
          </a:xfrm>
        </p:grpSpPr>
        <p:sp>
          <p:nvSpPr>
            <p:cNvPr id="95" name="椭圆 94"/>
            <p:cNvSpPr/>
            <p:nvPr/>
          </p:nvSpPr>
          <p:spPr>
            <a:xfrm>
              <a:off x="10668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161544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16408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71272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26136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8100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10668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161544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216408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271272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26136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38100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10668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61544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16408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71272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26136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38100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10668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161544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216408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271272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26136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100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10668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161544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216408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71272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26136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38100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2936040" y="4895069"/>
            <a:ext cx="7411920" cy="0"/>
          </a:xfrm>
          <a:prstGeom prst="line">
            <a:avLst/>
          </a:prstGeom>
          <a:ln w="28575" cap="rnd">
            <a:solidFill>
              <a:srgbClr val="3056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: 形状 4"/>
          <p:cNvSpPr/>
          <p:nvPr/>
        </p:nvSpPr>
        <p:spPr>
          <a:xfrm>
            <a:off x="10401404" y="4786007"/>
            <a:ext cx="108162" cy="216324"/>
          </a:xfrm>
          <a:custGeom>
            <a:avLst/>
            <a:gdLst>
              <a:gd name="connsiteX0" fmla="*/ 0 w 274320"/>
              <a:gd name="connsiteY0" fmla="*/ 0 h 548640"/>
              <a:gd name="connsiteX1" fmla="*/ 274320 w 274320"/>
              <a:gd name="connsiteY1" fmla="*/ 274320 h 548640"/>
              <a:gd name="connsiteX2" fmla="*/ 0 w 274320"/>
              <a:gd name="connsiteY2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548640">
                <a:moveTo>
                  <a:pt x="0" y="0"/>
                </a:moveTo>
                <a:lnTo>
                  <a:pt x="274320" y="274320"/>
                </a:lnTo>
                <a:lnTo>
                  <a:pt x="0" y="548640"/>
                </a:lnTo>
              </a:path>
            </a:pathLst>
          </a:custGeom>
          <a:noFill/>
          <a:ln w="25400" cap="rnd">
            <a:solidFill>
              <a:srgbClr val="3056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129" name="任意多边形: 形状 128"/>
          <p:cNvSpPr/>
          <p:nvPr/>
        </p:nvSpPr>
        <p:spPr>
          <a:xfrm>
            <a:off x="10571762" y="4802050"/>
            <a:ext cx="87581" cy="175161"/>
          </a:xfrm>
          <a:custGeom>
            <a:avLst/>
            <a:gdLst>
              <a:gd name="connsiteX0" fmla="*/ 0 w 274320"/>
              <a:gd name="connsiteY0" fmla="*/ 0 h 548640"/>
              <a:gd name="connsiteX1" fmla="*/ 274320 w 274320"/>
              <a:gd name="connsiteY1" fmla="*/ 274320 h 548640"/>
              <a:gd name="connsiteX2" fmla="*/ 0 w 274320"/>
              <a:gd name="connsiteY2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548640">
                <a:moveTo>
                  <a:pt x="0" y="0"/>
                </a:moveTo>
                <a:lnTo>
                  <a:pt x="274320" y="274320"/>
                </a:lnTo>
                <a:lnTo>
                  <a:pt x="0" y="548640"/>
                </a:lnTo>
              </a:path>
            </a:pathLst>
          </a:custGeom>
          <a:noFill/>
          <a:ln w="25400" cap="rnd">
            <a:solidFill>
              <a:srgbClr val="355FAB">
                <a:alpha val="43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828165" y="2053590"/>
            <a:ext cx="8242300" cy="447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基于多域信息分数生成模型的CT高分辨算法研究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3.1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3340" y="1130935"/>
            <a:ext cx="9164320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针对上述扫描任务中投影角度和投影宽度存在限制时的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CT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高分辨重建需求，本项目主要的研究内容是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建立基于多先验信息融合分数生成模型的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CT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高分辨重建算法，重点解决截断投影与有限角投影的高分辨重建问题。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7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760" y="2122805"/>
            <a:ext cx="8129905" cy="433451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895465" y="5450205"/>
            <a:ext cx="2002790" cy="314960"/>
          </a:xfrm>
          <a:prstGeom prst="rect">
            <a:avLst/>
          </a:prstGeom>
          <a:noFill/>
          <a:ln>
            <a:solidFill>
              <a:srgbClr val="CA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78965" y="1367790"/>
            <a:ext cx="8140700" cy="51587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基于多域信息分数生成模型的CT高分辨算法研究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3.1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3" name="图片 13" descr="图片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3590" y="1461770"/>
            <a:ext cx="7791450" cy="48641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08780" y="1029970"/>
            <a:ext cx="3481070" cy="337185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多先验引导的图像生成模块</a:t>
            </a:r>
            <a:endParaRPr lang="zh-CN" altLang="en-US" sz="16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基于多域信息分数生成模型的CT高分辨算法研究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3.1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150" name="组合 149"/>
          <p:cNvGrpSpPr>
            <a:grpSpLocks noChangeAspect="1"/>
          </p:cNvGrpSpPr>
          <p:nvPr/>
        </p:nvGrpSpPr>
        <p:grpSpPr>
          <a:xfrm>
            <a:off x="1558078" y="1162811"/>
            <a:ext cx="8754322" cy="5194181"/>
            <a:chOff x="-466" y="1632"/>
            <a:chExt cx="18468" cy="10958"/>
          </a:xfrm>
        </p:grpSpPr>
        <p:sp>
          <p:nvSpPr>
            <p:cNvPr id="63" name="圆角矩形 62"/>
            <p:cNvSpPr/>
            <p:nvPr/>
          </p:nvSpPr>
          <p:spPr>
            <a:xfrm>
              <a:off x="5950" y="3478"/>
              <a:ext cx="3016" cy="1537"/>
            </a:xfrm>
            <a:prstGeom prst="roundRect">
              <a:avLst>
                <a:gd name="adj" fmla="val 438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-466" y="1632"/>
              <a:ext cx="999" cy="10958"/>
            </a:xfrm>
            <a:prstGeom prst="roundRect">
              <a:avLst>
                <a:gd name="adj" fmla="val 1544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rgbClr val="FFBD0B"/>
              </a:solidFill>
            </a:ln>
          </p:spPr>
          <p:txBody>
            <a:bodyPr wrap="square" rtlCol="0">
              <a:noAutofit/>
            </a:bodyPr>
            <a:p>
              <a:pPr algn="ctr"/>
              <a:r>
                <a:rPr sz="1400" b="1" dirty="0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多先验信息联合分数生成模型的CT高分辨重建</a:t>
              </a:r>
              <a:r>
                <a:rPr lang="zh-CN" altLang="en-US" sz="1400" b="1" dirty="0"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技术路线</a:t>
              </a:r>
              <a:endParaRPr lang="zh-CN" altLang="en-US" sz="14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432" y="3011"/>
              <a:ext cx="4038" cy="7788"/>
            </a:xfrm>
            <a:prstGeom prst="roundRect">
              <a:avLst>
                <a:gd name="adj" fmla="val 377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690" y="3590"/>
              <a:ext cx="3522" cy="6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sz="1400" b="1" dirty="0">
                  <a:latin typeface="华文中宋" panose="02010600040101010101" charset="-122"/>
                  <a:ea typeface="华文中宋" panose="02010600040101010101" charset="-122"/>
                </a:rPr>
                <a:t>多种先验信息获取</a:t>
              </a:r>
              <a:endParaRPr lang="zh-CN" sz="1400" b="1" dirty="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698" y="5592"/>
              <a:ext cx="3522" cy="6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 dirty="0">
                  <a:latin typeface="华文中宋" panose="02010600040101010101" charset="-122"/>
                  <a:ea typeface="华文中宋" panose="02010600040101010101" charset="-122"/>
                </a:rPr>
                <a:t>多先验信息匹配</a:t>
              </a:r>
              <a:endParaRPr lang="zh-CN" altLang="en-US" sz="1400" b="1" dirty="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90" y="9815"/>
              <a:ext cx="3522" cy="6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sz="1400" b="1" dirty="0">
                  <a:latin typeface="华文中宋" panose="02010600040101010101" charset="-122"/>
                  <a:ea typeface="华文中宋" panose="02010600040101010101" charset="-122"/>
                </a:rPr>
                <a:t>迭代重建优化</a:t>
              </a:r>
              <a:endParaRPr lang="zh-CN" sz="1400" b="1" dirty="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cxnSp>
          <p:nvCxnSpPr>
            <p:cNvPr id="9" name="直接箭头连接符 8"/>
            <p:cNvCxnSpPr>
              <a:stCxn id="2" idx="2"/>
              <a:endCxn id="7" idx="0"/>
            </p:cNvCxnSpPr>
            <p:nvPr/>
          </p:nvCxnSpPr>
          <p:spPr>
            <a:xfrm>
              <a:off x="3451" y="4237"/>
              <a:ext cx="8" cy="1354"/>
            </a:xfrm>
            <a:prstGeom prst="straightConnector1">
              <a:avLst/>
            </a:prstGeom>
            <a:ln w="381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>
              <a:stCxn id="7" idx="2"/>
              <a:endCxn id="103" idx="0"/>
            </p:cNvCxnSpPr>
            <p:nvPr/>
          </p:nvCxnSpPr>
          <p:spPr>
            <a:xfrm flipH="1">
              <a:off x="3451" y="6239"/>
              <a:ext cx="8" cy="1440"/>
            </a:xfrm>
            <a:prstGeom prst="straightConnector1">
              <a:avLst/>
            </a:prstGeom>
            <a:ln w="381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>
              <a:stCxn id="8" idx="2"/>
              <a:endCxn id="62" idx="0"/>
            </p:cNvCxnSpPr>
            <p:nvPr/>
          </p:nvCxnSpPr>
          <p:spPr>
            <a:xfrm flipH="1">
              <a:off x="3446" y="10463"/>
              <a:ext cx="5" cy="813"/>
            </a:xfrm>
            <a:prstGeom prst="straightConnector1">
              <a:avLst/>
            </a:prstGeom>
            <a:ln w="381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组合 43"/>
            <p:cNvGrpSpPr/>
            <p:nvPr/>
          </p:nvGrpSpPr>
          <p:grpSpPr>
            <a:xfrm>
              <a:off x="9470" y="3582"/>
              <a:ext cx="7876" cy="605"/>
              <a:chOff x="11015" y="3801"/>
              <a:chExt cx="7876" cy="605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11015" y="3801"/>
                <a:ext cx="7876" cy="605"/>
              </a:xfrm>
              <a:prstGeom prst="roundRect">
                <a:avLst>
                  <a:gd name="adj" fmla="val 814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1131" y="3830"/>
                <a:ext cx="3610" cy="54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p>
                <a:pPr algn="ctr"/>
                <a:r>
                  <a:rPr lang="zh-CN" sz="1000">
                    <a:latin typeface="华文中宋" panose="02010600040101010101" charset="-122"/>
                    <a:ea typeface="华文中宋" panose="02010600040101010101" charset="-122"/>
                  </a:rPr>
                  <a:t>全视野低分辨投影</a:t>
                </a:r>
                <a:endParaRPr lang="zh-CN" sz="10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4816" y="3830"/>
                <a:ext cx="3956" cy="54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p>
                <a:pPr algn="ctr"/>
                <a:r>
                  <a:rPr lang="zh-CN" sz="1200">
                    <a:latin typeface="华文中宋" panose="02010600040101010101" charset="-122"/>
                    <a:ea typeface="华文中宋" panose="02010600040101010101" charset="-122"/>
                  </a:rPr>
                  <a:t>不同能量的全局完备投影</a:t>
                </a:r>
                <a:endParaRPr lang="zh-CN" sz="12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4817" y="3803"/>
                <a:ext cx="3956" cy="54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p>
                <a:pPr algn="ctr"/>
                <a:r>
                  <a:rPr lang="zh-CN" sz="1000">
                    <a:latin typeface="华文中宋" panose="02010600040101010101" charset="-122"/>
                    <a:ea typeface="华文中宋" panose="02010600040101010101" charset="-122"/>
                  </a:rPr>
                  <a:t>不同能量的全局完备投影</a:t>
                </a:r>
                <a:endParaRPr lang="zh-CN" sz="10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9484" y="2779"/>
              <a:ext cx="6721" cy="640"/>
              <a:chOff x="11048" y="2630"/>
              <a:chExt cx="6721" cy="640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11048" y="2630"/>
                <a:ext cx="6721" cy="613"/>
              </a:xfrm>
              <a:prstGeom prst="roundRect">
                <a:avLst>
                  <a:gd name="adj" fmla="val 438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457" y="2674"/>
                <a:ext cx="3174" cy="58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sz="1200">
                    <a:latin typeface="华文中宋" panose="02010600040101010101" charset="-122"/>
                    <a:ea typeface="华文中宋" panose="02010600040101010101" charset="-122"/>
                  </a:rPr>
                  <a:t>物体材料信息</a:t>
                </a:r>
                <a:endParaRPr lang="zh-CN" sz="12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1200" y="2689"/>
                <a:ext cx="3174" cy="58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sz="1200">
                    <a:latin typeface="华文中宋" panose="02010600040101010101" charset="-122"/>
                    <a:ea typeface="华文中宋" panose="02010600040101010101" charset="-122"/>
                  </a:rPr>
                  <a:t>物体几何形状信息</a:t>
                </a:r>
                <a:endParaRPr lang="zh-CN" sz="12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4457" y="2647"/>
                <a:ext cx="3174" cy="51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sz="1000">
                    <a:latin typeface="华文中宋" panose="02010600040101010101" charset="-122"/>
                    <a:ea typeface="华文中宋" panose="02010600040101010101" charset="-122"/>
                  </a:rPr>
                  <a:t>物体材料信息</a:t>
                </a:r>
                <a:endParaRPr lang="zh-CN" sz="10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1200" y="2662"/>
                <a:ext cx="3174" cy="51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sz="1000">
                    <a:latin typeface="华文中宋" panose="02010600040101010101" charset="-122"/>
                    <a:ea typeface="华文中宋" panose="02010600040101010101" charset="-122"/>
                  </a:rPr>
                  <a:t>物体几何形状信息</a:t>
                </a:r>
                <a:endParaRPr lang="zh-CN" sz="10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9470" y="5522"/>
              <a:ext cx="6917" cy="7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dirty="0">
                  <a:solidFill>
                    <a:schemeClr val="tx2"/>
                  </a:solidFill>
                  <a:latin typeface="华文中宋" panose="02010600040101010101" charset="-122"/>
                  <a:ea typeface="华文中宋" panose="02010600040101010101" charset="-122"/>
                  <a:cs typeface="华文中宋" panose="02010600040101010101" charset="-122"/>
                </a:rPr>
                <a:t>超分辨算法  几何偏移校正算法  衰减映射算法</a:t>
              </a:r>
              <a:endParaRPr lang="zh-CN" altLang="en-US" sz="1200" dirty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5722" y="9661"/>
              <a:ext cx="2166" cy="917"/>
              <a:chOff x="7535" y="8257"/>
              <a:chExt cx="2166" cy="917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7535" y="8257"/>
                <a:ext cx="1198" cy="48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900" dirty="0">
                    <a:latin typeface="华文中宋" panose="02010600040101010101" charset="-122"/>
                    <a:ea typeface="华文中宋" panose="02010600040101010101" charset="-122"/>
                  </a:rPr>
                  <a:t>ADMM</a:t>
                </a:r>
                <a:endParaRPr lang="en-US" altLang="zh-CN" sz="900" dirty="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8733" y="8257"/>
                <a:ext cx="968" cy="48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900">
                    <a:latin typeface="华文中宋" panose="02010600040101010101" charset="-122"/>
                    <a:ea typeface="华文中宋" panose="02010600040101010101" charset="-122"/>
                  </a:rPr>
                  <a:t>SQS</a:t>
                </a:r>
                <a:endParaRPr lang="en-US" altLang="zh-CN" sz="9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7535" y="8689"/>
                <a:ext cx="2166" cy="48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900" dirty="0">
                    <a:latin typeface="华文中宋" panose="02010600040101010101" charset="-122"/>
                    <a:ea typeface="华文中宋" panose="02010600040101010101" charset="-122"/>
                  </a:rPr>
                  <a:t>Split Bregman</a:t>
                </a:r>
                <a:endParaRPr lang="en-US" altLang="zh-CN" sz="900" dirty="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cxnSp>
          <p:nvCxnSpPr>
            <p:cNvPr id="50" name="直接箭头连接符 49"/>
            <p:cNvCxnSpPr>
              <a:stCxn id="135" idx="1"/>
              <a:endCxn id="8" idx="3"/>
            </p:cNvCxnSpPr>
            <p:nvPr/>
          </p:nvCxnSpPr>
          <p:spPr>
            <a:xfrm flipH="1">
              <a:off x="5212" y="10102"/>
              <a:ext cx="2676" cy="38"/>
            </a:xfrm>
            <a:prstGeom prst="straightConnector1">
              <a:avLst/>
            </a:prstGeom>
            <a:ln w="25400">
              <a:solidFill>
                <a:schemeClr val="accent2">
                  <a:lumMod val="40000"/>
                  <a:lumOff val="6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1298" y="11276"/>
              <a:ext cx="4298" cy="72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sz="1400" b="1">
                  <a:latin typeface="华文中宋" panose="02010600040101010101" charset="-122"/>
                  <a:ea typeface="华文中宋" panose="02010600040101010101" charset="-122"/>
                </a:rPr>
                <a:t>高分辨</a:t>
              </a:r>
              <a:r>
                <a:rPr lang="en-US" altLang="zh-CN" sz="1400" b="1">
                  <a:latin typeface="华文中宋" panose="02010600040101010101" charset="-122"/>
                  <a:ea typeface="华文中宋" panose="02010600040101010101" charset="-122"/>
                </a:rPr>
                <a:t>CT</a:t>
              </a:r>
              <a:r>
                <a:rPr lang="zh-CN" altLang="en-US" sz="1400" b="1">
                  <a:latin typeface="华文中宋" panose="02010600040101010101" charset="-122"/>
                  <a:ea typeface="华文中宋" panose="02010600040101010101" charset="-122"/>
                </a:rPr>
                <a:t>重建图像</a:t>
              </a:r>
              <a:endParaRPr lang="zh-CN" altLang="en-US" sz="1400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10244" y="10739"/>
              <a:ext cx="2404" cy="47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</a:rPr>
                <a:t>参数选择与优化</a:t>
              </a:r>
              <a:endParaRPr lang="zh-CN" altLang="en-US" sz="1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8655" y="11356"/>
              <a:ext cx="2300" cy="477"/>
            </a:xfrm>
            <a:prstGeom prst="rect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</a:rPr>
                <a:t>图像质量评价</a:t>
              </a:r>
              <a:endParaRPr lang="zh-CN" altLang="en-US" sz="1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5946" y="11024"/>
              <a:ext cx="2300" cy="477"/>
            </a:xfrm>
            <a:prstGeom prst="rect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</a:rPr>
                <a:t>仿真实验验证</a:t>
              </a:r>
              <a:endParaRPr lang="zh-CN" altLang="en-US" sz="1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5946" y="11691"/>
              <a:ext cx="2300" cy="477"/>
            </a:xfrm>
            <a:prstGeom prst="rect">
              <a:avLst/>
            </a:prstGeom>
            <a:noFill/>
            <a:ln w="190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</a:rPr>
                <a:t>实际实验验证</a:t>
              </a:r>
              <a:endParaRPr lang="zh-CN" altLang="en-US" sz="1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cxnSp>
          <p:nvCxnSpPr>
            <p:cNvPr id="97" name="曲线连接符 96"/>
            <p:cNvCxnSpPr>
              <a:stCxn id="62" idx="3"/>
              <a:endCxn id="91" idx="1"/>
            </p:cNvCxnSpPr>
            <p:nvPr/>
          </p:nvCxnSpPr>
          <p:spPr>
            <a:xfrm flipV="1">
              <a:off x="5595" y="11262"/>
              <a:ext cx="351" cy="375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曲线连接符 97"/>
            <p:cNvCxnSpPr>
              <a:stCxn id="62" idx="3"/>
              <a:endCxn id="92" idx="1"/>
            </p:cNvCxnSpPr>
            <p:nvPr/>
          </p:nvCxnSpPr>
          <p:spPr>
            <a:xfrm>
              <a:off x="5595" y="11638"/>
              <a:ext cx="351" cy="292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曲线连接符 99"/>
            <p:cNvCxnSpPr>
              <a:stCxn id="91" idx="3"/>
              <a:endCxn id="90" idx="1"/>
            </p:cNvCxnSpPr>
            <p:nvPr/>
          </p:nvCxnSpPr>
          <p:spPr>
            <a:xfrm>
              <a:off x="8246" y="11263"/>
              <a:ext cx="409" cy="332"/>
            </a:xfrm>
            <a:prstGeom prst="curvedConnector3">
              <a:avLst>
                <a:gd name="adj1" fmla="val 50122"/>
              </a:avLst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曲线连接符 100"/>
            <p:cNvCxnSpPr>
              <a:stCxn id="92" idx="3"/>
              <a:endCxn id="90" idx="1"/>
            </p:cNvCxnSpPr>
            <p:nvPr/>
          </p:nvCxnSpPr>
          <p:spPr>
            <a:xfrm flipV="1">
              <a:off x="8246" y="11595"/>
              <a:ext cx="409" cy="335"/>
            </a:xfrm>
            <a:prstGeom prst="curvedConnector3">
              <a:avLst>
                <a:gd name="adj1" fmla="val 50122"/>
              </a:avLst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本框 102"/>
            <p:cNvSpPr txBox="1"/>
            <p:nvPr/>
          </p:nvSpPr>
          <p:spPr>
            <a:xfrm>
              <a:off x="2152" y="7679"/>
              <a:ext cx="2599" cy="110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 dirty="0">
                  <a:latin typeface="华文中宋" panose="02010600040101010101" charset="-122"/>
                  <a:ea typeface="华文中宋" panose="02010600040101010101" charset="-122"/>
                </a:rPr>
                <a:t>多先验引导图像生成</a:t>
              </a:r>
              <a:endParaRPr lang="zh-CN" altLang="en-US" sz="1400" b="1" dirty="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cxnSp>
          <p:nvCxnSpPr>
            <p:cNvPr id="114" name="直接箭头连接符 113"/>
            <p:cNvCxnSpPr>
              <a:stCxn id="103" idx="2"/>
              <a:endCxn id="8" idx="0"/>
            </p:cNvCxnSpPr>
            <p:nvPr/>
          </p:nvCxnSpPr>
          <p:spPr>
            <a:xfrm>
              <a:off x="3451" y="8780"/>
              <a:ext cx="0" cy="1036"/>
            </a:xfrm>
            <a:prstGeom prst="straightConnector1">
              <a:avLst/>
            </a:prstGeom>
            <a:ln w="381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1432" y="1768"/>
              <a:ext cx="4038" cy="6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sz="1200" b="1">
                  <a:solidFill>
                    <a:schemeClr val="accent6">
                      <a:lumMod val="50000"/>
                    </a:schemeClr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rPr>
                <a:t>高分辨不完备</a:t>
              </a:r>
              <a:r>
                <a:rPr lang="en-US" altLang="zh-CN" sz="1200" b="1">
                  <a:solidFill>
                    <a:schemeClr val="accent6">
                      <a:lumMod val="50000"/>
                    </a:schemeClr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rPr>
                <a:t>CT</a:t>
              </a:r>
              <a:r>
                <a:rPr lang="zh-CN" altLang="en-US" sz="1200" b="1">
                  <a:solidFill>
                    <a:schemeClr val="accent6">
                      <a:lumMod val="50000"/>
                    </a:schemeClr>
                  </a:solidFill>
                  <a:effectLst/>
                  <a:latin typeface="华文中宋" panose="02010600040101010101" charset="-122"/>
                  <a:ea typeface="华文中宋" panose="02010600040101010101" charset="-122"/>
                </a:rPr>
                <a:t>扫描</a:t>
              </a:r>
              <a:endParaRPr lang="zh-CN" altLang="en-US" sz="1200" b="1">
                <a:solidFill>
                  <a:schemeClr val="accent6">
                    <a:lumMod val="50000"/>
                  </a:schemeClr>
                </a:solidFill>
                <a:effectLst/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cxnSp>
          <p:nvCxnSpPr>
            <p:cNvPr id="18" name="直接箭头连接符 17"/>
            <p:cNvCxnSpPr>
              <a:stCxn id="17" idx="2"/>
              <a:endCxn id="2" idx="0"/>
            </p:cNvCxnSpPr>
            <p:nvPr/>
          </p:nvCxnSpPr>
          <p:spPr>
            <a:xfrm>
              <a:off x="3451" y="2421"/>
              <a:ext cx="0" cy="1170"/>
            </a:xfrm>
            <a:prstGeom prst="straightConnector1">
              <a:avLst/>
            </a:prstGeom>
            <a:ln w="38100"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圆角矩形 20"/>
            <p:cNvSpPr/>
            <p:nvPr/>
          </p:nvSpPr>
          <p:spPr>
            <a:xfrm>
              <a:off x="6068" y="2784"/>
              <a:ext cx="2760" cy="624"/>
            </a:xfrm>
            <a:prstGeom prst="roundRect">
              <a:avLst>
                <a:gd name="adj" fmla="val 814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1400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物理先验信息</a:t>
              </a:r>
              <a:endParaRPr lang="zh-CN" altLang="en-US" sz="1400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6068" y="3571"/>
              <a:ext cx="2760" cy="624"/>
            </a:xfrm>
            <a:prstGeom prst="roundRect">
              <a:avLst>
                <a:gd name="adj" fmla="val 814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1400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投影先验信息</a:t>
              </a:r>
              <a:endParaRPr lang="zh-CN" altLang="en-US" sz="1400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068" y="4288"/>
              <a:ext cx="2759" cy="624"/>
            </a:xfrm>
            <a:prstGeom prst="roundRect">
              <a:avLst>
                <a:gd name="adj" fmla="val 814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sz="1400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图像先验信息</a:t>
              </a:r>
              <a:endParaRPr lang="zh-CN" altLang="en-US" sz="1400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9470" y="4302"/>
              <a:ext cx="8532" cy="598"/>
              <a:chOff x="11015" y="4929"/>
              <a:chExt cx="8532" cy="598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11015" y="4929"/>
                <a:ext cx="8532" cy="598"/>
              </a:xfrm>
              <a:prstGeom prst="roundRect">
                <a:avLst>
                  <a:gd name="adj" fmla="val 8145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1131" y="4962"/>
                <a:ext cx="3293" cy="50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sz="1000">
                    <a:latin typeface="华文中宋" panose="02010600040101010101" charset="-122"/>
                    <a:ea typeface="华文中宋" panose="02010600040101010101" charset="-122"/>
                  </a:rPr>
                  <a:t>低分辨全局重建图像</a:t>
                </a:r>
                <a:endParaRPr lang="zh-CN" sz="10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4489" y="4980"/>
                <a:ext cx="4937" cy="51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p>
                <a:pPr algn="ctr"/>
                <a:r>
                  <a:rPr lang="zh-CN" sz="1000">
                    <a:latin typeface="华文中宋" panose="02010600040101010101" charset="-122"/>
                    <a:ea typeface="华文中宋" panose="02010600040101010101" charset="-122"/>
                  </a:rPr>
                  <a:t>不同衰减的低分辨全局重建图像</a:t>
                </a:r>
                <a:endParaRPr lang="zh-CN" sz="1000">
                  <a:latin typeface="华文中宋" panose="02010600040101010101" charset="-122"/>
                  <a:ea typeface="华文中宋" panose="02010600040101010101" charset="-122"/>
                </a:endParaRPr>
              </a:p>
            </p:txBody>
          </p:sp>
        </p:grpSp>
        <p:cxnSp>
          <p:nvCxnSpPr>
            <p:cNvPr id="39" name="直接箭头连接符 38"/>
            <p:cNvCxnSpPr>
              <a:stCxn id="2" idx="3"/>
              <a:endCxn id="22" idx="1"/>
            </p:cNvCxnSpPr>
            <p:nvPr/>
          </p:nvCxnSpPr>
          <p:spPr>
            <a:xfrm flipV="1">
              <a:off x="5212" y="3884"/>
              <a:ext cx="856" cy="31"/>
            </a:xfrm>
            <a:prstGeom prst="straightConnector1">
              <a:avLst/>
            </a:prstGeom>
            <a:ln w="19050"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0" name="肘形连接符 39"/>
            <p:cNvCxnSpPr>
              <a:stCxn id="2" idx="3"/>
              <a:endCxn id="21" idx="1"/>
            </p:cNvCxnSpPr>
            <p:nvPr/>
          </p:nvCxnSpPr>
          <p:spPr>
            <a:xfrm flipV="1">
              <a:off x="5212" y="3096"/>
              <a:ext cx="856" cy="819"/>
            </a:xfrm>
            <a:prstGeom prst="bentConnector3">
              <a:avLst>
                <a:gd name="adj1" fmla="val 50078"/>
              </a:avLst>
            </a:prstGeom>
            <a:ln w="19050"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1" name="肘形连接符 40"/>
            <p:cNvCxnSpPr>
              <a:stCxn id="2" idx="3"/>
              <a:endCxn id="26" idx="1"/>
            </p:cNvCxnSpPr>
            <p:nvPr/>
          </p:nvCxnSpPr>
          <p:spPr>
            <a:xfrm>
              <a:off x="5212" y="3914"/>
              <a:ext cx="856" cy="686"/>
            </a:xfrm>
            <a:prstGeom prst="bentConnector3">
              <a:avLst>
                <a:gd name="adj1" fmla="val 50078"/>
              </a:avLst>
            </a:prstGeom>
            <a:ln w="19050"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>
              <a:endCxn id="29" idx="1"/>
            </p:cNvCxnSpPr>
            <p:nvPr/>
          </p:nvCxnSpPr>
          <p:spPr>
            <a:xfrm flipV="1">
              <a:off x="8768" y="3086"/>
              <a:ext cx="716" cy="2"/>
            </a:xfrm>
            <a:prstGeom prst="straightConnector1">
              <a:avLst/>
            </a:prstGeom>
            <a:ln w="19050"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>
              <a:stCxn id="22" idx="3"/>
              <a:endCxn id="33" idx="1"/>
            </p:cNvCxnSpPr>
            <p:nvPr/>
          </p:nvCxnSpPr>
          <p:spPr>
            <a:xfrm>
              <a:off x="8828" y="3883"/>
              <a:ext cx="642" cy="2"/>
            </a:xfrm>
            <a:prstGeom prst="straightConnector1">
              <a:avLst/>
            </a:prstGeom>
            <a:ln w="19050"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stCxn id="26" idx="3"/>
              <a:endCxn id="37" idx="1"/>
            </p:cNvCxnSpPr>
            <p:nvPr/>
          </p:nvCxnSpPr>
          <p:spPr>
            <a:xfrm>
              <a:off x="8827" y="4600"/>
              <a:ext cx="643" cy="1"/>
            </a:xfrm>
            <a:prstGeom prst="straightConnector1">
              <a:avLst/>
            </a:prstGeom>
            <a:ln w="19050"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肘形连接符 50"/>
            <p:cNvCxnSpPr/>
            <p:nvPr/>
          </p:nvCxnSpPr>
          <p:spPr>
            <a:xfrm>
              <a:off x="17346" y="3885"/>
              <a:ext cx="327" cy="454"/>
            </a:xfrm>
            <a:prstGeom prst="bentConnector2">
              <a:avLst/>
            </a:prstGeom>
            <a:ln w="19050">
              <a:solidFill>
                <a:srgbClr val="00B0F0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>
            <a:xfrm>
              <a:off x="7726" y="1632"/>
              <a:ext cx="2840" cy="8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>
                  <a:solidFill>
                    <a:schemeClr val="accent6">
                      <a:lumMod val="50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截断高分辨投影</a:t>
              </a:r>
              <a:r>
                <a:rPr lang="en-US" altLang="zh-CN" sz="1000">
                  <a:solidFill>
                    <a:schemeClr val="accent6">
                      <a:lumMod val="50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   </a:t>
              </a:r>
              <a:endParaRPr lang="en-US" altLang="zh-CN" sz="1000">
                <a:solidFill>
                  <a:schemeClr val="accent6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1000">
                  <a:solidFill>
                    <a:schemeClr val="accent6">
                      <a:lumMod val="50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</a:rPr>
                <a:t>有限角高分辨投影</a:t>
              </a:r>
              <a:endParaRPr lang="zh-CN" altLang="en-US" sz="1000">
                <a:solidFill>
                  <a:schemeClr val="accent6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cxnSp>
          <p:nvCxnSpPr>
            <p:cNvPr id="56" name="直接箭头连接符 55"/>
            <p:cNvCxnSpPr>
              <a:stCxn id="17" idx="3"/>
              <a:endCxn id="55" idx="1"/>
            </p:cNvCxnSpPr>
            <p:nvPr/>
          </p:nvCxnSpPr>
          <p:spPr>
            <a:xfrm flipV="1">
              <a:off x="5470" y="2078"/>
              <a:ext cx="2256" cy="17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tailEnd type="diamond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5" name="肘形连接符 64"/>
            <p:cNvCxnSpPr>
              <a:stCxn id="63" idx="2"/>
              <a:endCxn id="36" idx="0"/>
            </p:cNvCxnSpPr>
            <p:nvPr/>
          </p:nvCxnSpPr>
          <p:spPr>
            <a:xfrm rot="5400000" flipV="1">
              <a:off x="9940" y="2533"/>
              <a:ext cx="507" cy="5471"/>
            </a:xfrm>
            <a:prstGeom prst="bentConnector3">
              <a:avLst>
                <a:gd name="adj1" fmla="val 50099"/>
              </a:avLst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>
              <a:stCxn id="36" idx="1"/>
              <a:endCxn id="7" idx="3"/>
            </p:cNvCxnSpPr>
            <p:nvPr/>
          </p:nvCxnSpPr>
          <p:spPr>
            <a:xfrm flipH="1">
              <a:off x="5219" y="5877"/>
              <a:ext cx="4251" cy="39"/>
            </a:xfrm>
            <a:prstGeom prst="straightConnector1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>
              <a:off x="5749" y="5640"/>
              <a:ext cx="3089" cy="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000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</a:rPr>
                <a:t>匹配后的多种先验信息</a:t>
              </a:r>
              <a:endParaRPr lang="zh-CN" altLang="en-US" sz="100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cxnSp>
          <p:nvCxnSpPr>
            <p:cNvPr id="69" name="直接箭头连接符 68"/>
            <p:cNvCxnSpPr>
              <a:stCxn id="99" idx="1"/>
              <a:endCxn id="103" idx="3"/>
            </p:cNvCxnSpPr>
            <p:nvPr/>
          </p:nvCxnSpPr>
          <p:spPr>
            <a:xfrm flipH="1">
              <a:off x="4750" y="8223"/>
              <a:ext cx="950" cy="7"/>
            </a:xfrm>
            <a:prstGeom prst="straightConnector1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组合 119"/>
            <p:cNvGrpSpPr/>
            <p:nvPr/>
          </p:nvGrpSpPr>
          <p:grpSpPr>
            <a:xfrm>
              <a:off x="5487" y="7107"/>
              <a:ext cx="4739" cy="2328"/>
              <a:chOff x="9158" y="6882"/>
              <a:chExt cx="4739" cy="2328"/>
            </a:xfrm>
          </p:grpSpPr>
          <p:pic>
            <p:nvPicPr>
              <p:cNvPr id="93" name="图片 92" descr="clab_noise_val10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2449" y="7145"/>
                <a:ext cx="1448" cy="1394"/>
              </a:xfrm>
              <a:prstGeom prst="rect">
                <a:avLst/>
              </a:prstGeom>
              <a:ln w="19050">
                <a:solidFill>
                  <a:schemeClr val="accent1"/>
                </a:solidFill>
              </a:ln>
              <a:scene3d>
                <a:camera prst="isometricOffAxis2Right"/>
                <a:lightRig rig="threePt" dir="t"/>
              </a:scene3d>
            </p:spPr>
          </p:pic>
          <p:sp>
            <p:nvSpPr>
              <p:cNvPr id="99" name="圆角矩形 98"/>
              <p:cNvSpPr/>
              <p:nvPr>
                <p:custDataLst>
                  <p:tags r:id="rId2"/>
                </p:custDataLst>
              </p:nvPr>
            </p:nvSpPr>
            <p:spPr>
              <a:xfrm>
                <a:off x="9371" y="6882"/>
                <a:ext cx="4261" cy="2230"/>
              </a:xfrm>
              <a:prstGeom prst="roundRect">
                <a:avLst>
                  <a:gd name="adj" fmla="val 2834"/>
                </a:avLst>
              </a:prstGeom>
              <a:noFill/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pic>
            <p:nvPicPr>
              <p:cNvPr id="102" name="图片 101" descr="clab_image_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58" y="7145"/>
                <a:ext cx="1448" cy="1394"/>
              </a:xfrm>
              <a:prstGeom prst="rect">
                <a:avLst/>
              </a:prstGeom>
              <a:ln w="19050">
                <a:solidFill>
                  <a:schemeClr val="accent1"/>
                </a:solidFill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04" name="图片 103" descr="clab_image_7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30" y="7145"/>
                <a:ext cx="1448" cy="1394"/>
              </a:xfrm>
              <a:prstGeom prst="rect">
                <a:avLst/>
              </a:prstGeom>
              <a:ln w="19050">
                <a:solidFill>
                  <a:schemeClr val="accent1"/>
                </a:solidFill>
              </a:ln>
              <a:scene3d>
                <a:camera prst="isometricOffAxis2Right"/>
                <a:lightRig rig="threePt" dir="t"/>
              </a:scene3d>
            </p:spPr>
          </p:pic>
          <p:pic>
            <p:nvPicPr>
              <p:cNvPr id="105" name="图片 104" descr="clab_noise_val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82" y="7145"/>
                <a:ext cx="1448" cy="1394"/>
              </a:xfrm>
              <a:prstGeom prst="rect">
                <a:avLst/>
              </a:prstGeom>
              <a:ln w="19050">
                <a:solidFill>
                  <a:schemeClr val="accent1"/>
                </a:solidFill>
              </a:ln>
              <a:scene3d>
                <a:camera prst="isometricOffAxis2Right"/>
                <a:lightRig rig="threePt" dir="t"/>
              </a:scene3d>
            </p:spPr>
          </p:pic>
          <p:sp>
            <p:nvSpPr>
              <p:cNvPr id="106" name="右箭头 105"/>
              <p:cNvSpPr/>
              <p:nvPr/>
            </p:nvSpPr>
            <p:spPr>
              <a:xfrm>
                <a:off x="10291" y="7937"/>
                <a:ext cx="146" cy="110"/>
              </a:xfrm>
              <a:prstGeom prst="rightArrow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107" name="右箭头 106"/>
              <p:cNvSpPr/>
              <p:nvPr>
                <p:custDataLst>
                  <p:tags r:id="rId6"/>
                </p:custDataLst>
              </p:nvPr>
            </p:nvSpPr>
            <p:spPr>
              <a:xfrm>
                <a:off x="11191" y="7937"/>
                <a:ext cx="146" cy="110"/>
              </a:xfrm>
              <a:prstGeom prst="rightArrow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108" name="右箭头 107"/>
              <p:cNvSpPr/>
              <p:nvPr>
                <p:custDataLst>
                  <p:tags r:id="rId7"/>
                </p:custDataLst>
              </p:nvPr>
            </p:nvSpPr>
            <p:spPr>
              <a:xfrm>
                <a:off x="11732" y="7937"/>
                <a:ext cx="146" cy="110"/>
              </a:xfrm>
              <a:prstGeom prst="rightArrow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109" name="右箭头 108"/>
              <p:cNvSpPr/>
              <p:nvPr>
                <p:custDataLst>
                  <p:tags r:id="rId8"/>
                </p:custDataLst>
              </p:nvPr>
            </p:nvSpPr>
            <p:spPr>
              <a:xfrm>
                <a:off x="12666" y="7937"/>
                <a:ext cx="146" cy="110"/>
              </a:xfrm>
              <a:prstGeom prst="rightArrow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110" name="文本框 109"/>
              <p:cNvSpPr txBox="1"/>
              <p:nvPr/>
            </p:nvSpPr>
            <p:spPr>
              <a:xfrm>
                <a:off x="9470" y="8759"/>
                <a:ext cx="3900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00">
                    <a:solidFill>
                      <a:schemeClr val="accent1">
                        <a:lumMod val="75000"/>
                      </a:schemeClr>
                    </a:solidFill>
                    <a:latin typeface="华光中雅_CNKI" panose="02000500000000000000" charset="-122"/>
                    <a:ea typeface="华光中雅_CNKI" panose="02000500000000000000" charset="-122"/>
                  </a:rPr>
                  <a:t>基于分数生成模型的模型训练</a:t>
                </a:r>
                <a:endParaRPr lang="zh-CN" altLang="en-US" sz="800">
                  <a:solidFill>
                    <a:schemeClr val="accent1">
                      <a:lumMod val="75000"/>
                    </a:schemeClr>
                  </a:solidFill>
                  <a:latin typeface="华光中雅_CNKI" panose="02000500000000000000" charset="-122"/>
                  <a:ea typeface="华光中雅_CNKI" panose="02000500000000000000" charset="-122"/>
                </a:endParaRPr>
              </a:p>
            </p:txBody>
          </p:sp>
          <p:sp>
            <p:nvSpPr>
              <p:cNvPr id="111" name="文本框 110"/>
              <p:cNvSpPr txBox="1"/>
              <p:nvPr/>
            </p:nvSpPr>
            <p:spPr>
              <a:xfrm>
                <a:off x="11191" y="7752"/>
                <a:ext cx="622" cy="5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1600" b="1"/>
                  <a:t>...</a:t>
                </a:r>
                <a:endParaRPr lang="en-US" altLang="zh-CN" sz="1600" b="1"/>
              </a:p>
            </p:txBody>
          </p:sp>
        </p:grpSp>
        <p:grpSp>
          <p:nvGrpSpPr>
            <p:cNvPr id="139" name="组合 138"/>
            <p:cNvGrpSpPr/>
            <p:nvPr/>
          </p:nvGrpSpPr>
          <p:grpSpPr>
            <a:xfrm>
              <a:off x="9972" y="7107"/>
              <a:ext cx="4729" cy="2295"/>
              <a:chOff x="9378" y="6882"/>
              <a:chExt cx="4729" cy="2295"/>
            </a:xfrm>
          </p:grpSpPr>
          <p:sp>
            <p:nvSpPr>
              <p:cNvPr id="84" name="文本框 83"/>
              <p:cNvSpPr txBox="1"/>
              <p:nvPr/>
            </p:nvSpPr>
            <p:spPr>
              <a:xfrm>
                <a:off x="9704" y="8726"/>
                <a:ext cx="4082" cy="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00">
                    <a:solidFill>
                      <a:schemeClr val="accent1">
                        <a:lumMod val="75000"/>
                      </a:schemeClr>
                    </a:solidFill>
                    <a:latin typeface="华光中雅_CNKI" panose="02000500000000000000" charset="-122"/>
                    <a:ea typeface="华光中雅_CNKI" panose="02000500000000000000" charset="-122"/>
                  </a:rPr>
                  <a:t>基于分数生成模型的图像生成</a:t>
                </a:r>
                <a:endParaRPr lang="zh-CN" altLang="en-US" sz="800">
                  <a:solidFill>
                    <a:schemeClr val="accent1">
                      <a:lumMod val="75000"/>
                    </a:schemeClr>
                  </a:solidFill>
                  <a:latin typeface="华光中雅_CNKI" panose="02000500000000000000" charset="-122"/>
                  <a:ea typeface="华光中雅_CNKI" panose="02000500000000000000" charset="-122"/>
                </a:endParaRPr>
              </a:p>
            </p:txBody>
          </p:sp>
          <p:grpSp>
            <p:nvGrpSpPr>
              <p:cNvPr id="125" name="组合 124"/>
              <p:cNvGrpSpPr/>
              <p:nvPr/>
            </p:nvGrpSpPr>
            <p:grpSpPr>
              <a:xfrm>
                <a:off x="9378" y="6882"/>
                <a:ext cx="4729" cy="2230"/>
                <a:chOff x="9884" y="6882"/>
                <a:chExt cx="4729" cy="2230"/>
              </a:xfrm>
            </p:grpSpPr>
            <p:pic>
              <p:nvPicPr>
                <p:cNvPr id="73" name="图片 72" descr="clab_noise_val100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9884" y="7145"/>
                  <a:ext cx="1448" cy="1394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</a:ln>
                <a:scene3d>
                  <a:camera prst="isometricOffAxis2Right"/>
                  <a:lightRig rig="threePt" dir="t"/>
                </a:scene3d>
              </p:spPr>
            </p:pic>
            <p:sp>
              <p:nvSpPr>
                <p:cNvPr id="75" name="圆角矩形 7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0106" y="6882"/>
                  <a:ext cx="4261" cy="2230"/>
                </a:xfrm>
                <a:prstGeom prst="roundRect">
                  <a:avLst>
                    <a:gd name="adj" fmla="val 2834"/>
                  </a:avLst>
                </a:prstGeom>
                <a:noFill/>
                <a:ln w="158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400"/>
                </a:p>
              </p:txBody>
            </p:sp>
            <p:pic>
              <p:nvPicPr>
                <p:cNvPr id="76" name="图片 75" descr="clab_image_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165" y="7145"/>
                  <a:ext cx="1448" cy="1394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</a:ln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7" name="图片 76" descr="clab_image_7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23" y="7145"/>
                  <a:ext cx="1448" cy="1394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</a:ln>
                <a:scene3d>
                  <a:camera prst="isometricOffAxis2Right"/>
                  <a:lightRig rig="threePt" dir="t"/>
                </a:scene3d>
              </p:spPr>
            </p:pic>
            <p:pic>
              <p:nvPicPr>
                <p:cNvPr id="78" name="图片 77" descr="clab_noise_val2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288" y="7145"/>
                  <a:ext cx="1448" cy="1394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</a:ln>
                <a:scene3d>
                  <a:camera prst="isometricOffAxis2Right"/>
                  <a:lightRig rig="threePt" dir="t"/>
                </a:scene3d>
              </p:spPr>
            </p:pic>
            <p:sp>
              <p:nvSpPr>
                <p:cNvPr id="80" name="右箭头 79"/>
                <p:cNvSpPr/>
                <p:nvPr/>
              </p:nvSpPr>
              <p:spPr>
                <a:xfrm>
                  <a:off x="11026" y="7937"/>
                  <a:ext cx="146" cy="11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400"/>
                </a:p>
              </p:txBody>
            </p:sp>
            <p:sp>
              <p:nvSpPr>
                <p:cNvPr id="81" name="右箭头 80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1926" y="7937"/>
                  <a:ext cx="146" cy="11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400"/>
                </a:p>
              </p:txBody>
            </p:sp>
            <p:sp>
              <p:nvSpPr>
                <p:cNvPr id="82" name="右箭头 81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2467" y="7937"/>
                  <a:ext cx="146" cy="11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400"/>
                </a:p>
              </p:txBody>
            </p:sp>
            <p:sp>
              <p:nvSpPr>
                <p:cNvPr id="83" name="右箭头 82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3401" y="7937"/>
                  <a:ext cx="146" cy="110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400"/>
                </a:p>
              </p:txBody>
            </p:sp>
            <p:sp>
              <p:nvSpPr>
                <p:cNvPr id="85" name="文本框 84"/>
                <p:cNvSpPr txBox="1"/>
                <p:nvPr/>
              </p:nvSpPr>
              <p:spPr>
                <a:xfrm>
                  <a:off x="11926" y="7724"/>
                  <a:ext cx="622" cy="5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r>
                    <a:rPr lang="en-US" altLang="zh-CN" sz="1600" b="1"/>
                    <a:t>...</a:t>
                  </a:r>
                  <a:endParaRPr lang="en-US" altLang="zh-CN" sz="1600" b="1"/>
                </a:p>
              </p:txBody>
            </p:sp>
          </p:grpSp>
        </p:grpSp>
        <p:cxnSp>
          <p:nvCxnSpPr>
            <p:cNvPr id="118" name="肘形连接符 117"/>
            <p:cNvCxnSpPr>
              <a:stCxn id="67" idx="2"/>
              <a:endCxn id="75" idx="0"/>
            </p:cNvCxnSpPr>
            <p:nvPr/>
          </p:nvCxnSpPr>
          <p:spPr>
            <a:xfrm rot="5400000" flipV="1">
              <a:off x="9315" y="4097"/>
              <a:ext cx="990" cy="5031"/>
            </a:xfrm>
            <a:prstGeom prst="bentConnector3">
              <a:avLst>
                <a:gd name="adj1" fmla="val 49949"/>
              </a:avLst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箭头连接符 126"/>
            <p:cNvCxnSpPr>
              <a:stCxn id="75" idx="3"/>
            </p:cNvCxnSpPr>
            <p:nvPr/>
          </p:nvCxnSpPr>
          <p:spPr>
            <a:xfrm>
              <a:off x="14455" y="8222"/>
              <a:ext cx="335" cy="7"/>
            </a:xfrm>
            <a:prstGeom prst="straightConnector1">
              <a:avLst/>
            </a:prstGeom>
            <a:ln w="19050">
              <a:tailEnd type="triangle" w="med" len="med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9" name="矩形 128"/>
            <p:cNvSpPr/>
            <p:nvPr/>
          </p:nvSpPr>
          <p:spPr>
            <a:xfrm>
              <a:off x="7998" y="6416"/>
              <a:ext cx="2248" cy="391"/>
            </a:xfrm>
            <a:prstGeom prst="rect">
              <a:avLst/>
            </a:prstGeom>
          </p:spPr>
          <p:style>
            <a:lnRef idx="0">
              <a:srgbClr val="FFFFFF"/>
            </a:lnRef>
            <a:fillRef idx="2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9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多先验信息</a:t>
              </a:r>
              <a:r>
                <a:rPr lang="zh-CN" altLang="en-US" sz="90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引导</a:t>
              </a:r>
              <a:endParaRPr lang="zh-CN" altLang="en-US" sz="90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88" y="9673"/>
              <a:ext cx="7116" cy="8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cxnSp>
          <p:nvCxnSpPr>
            <p:cNvPr id="140" name="直接箭头连接符 139"/>
            <p:cNvCxnSpPr>
              <a:stCxn id="75" idx="1"/>
              <a:endCxn id="99" idx="3"/>
            </p:cNvCxnSpPr>
            <p:nvPr/>
          </p:nvCxnSpPr>
          <p:spPr>
            <a:xfrm flipH="1">
              <a:off x="9961" y="8222"/>
              <a:ext cx="233" cy="0"/>
            </a:xfrm>
            <a:prstGeom prst="straightConnector1">
              <a:avLst/>
            </a:prstGeom>
            <a:ln w="25400">
              <a:solidFill>
                <a:schemeClr val="accent4">
                  <a:lumMod val="60000"/>
                  <a:lumOff val="40000"/>
                </a:schemeClr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箭头连接符 141"/>
            <p:cNvCxnSpPr>
              <a:stCxn id="55" idx="2"/>
              <a:endCxn id="129" idx="0"/>
            </p:cNvCxnSpPr>
            <p:nvPr/>
          </p:nvCxnSpPr>
          <p:spPr>
            <a:xfrm flipH="1">
              <a:off x="9122" y="2524"/>
              <a:ext cx="24" cy="3892"/>
            </a:xfrm>
            <a:prstGeom prst="straightConnector1">
              <a:avLst/>
            </a:prstGeom>
            <a:ln w="25400">
              <a:solidFill>
                <a:schemeClr val="accent6">
                  <a:lumMod val="60000"/>
                  <a:lumOff val="4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3" name="直接箭头连接符 142"/>
            <p:cNvCxnSpPr>
              <a:stCxn id="135" idx="2"/>
              <a:endCxn id="87" idx="0"/>
            </p:cNvCxnSpPr>
            <p:nvPr/>
          </p:nvCxnSpPr>
          <p:spPr>
            <a:xfrm>
              <a:off x="11446" y="10529"/>
              <a:ext cx="0" cy="210"/>
            </a:xfrm>
            <a:prstGeom prst="straightConnector1">
              <a:avLst/>
            </a:prstGeom>
            <a:ln w="15875">
              <a:solidFill>
                <a:schemeClr val="accent2">
                  <a:lumMod val="40000"/>
                  <a:lumOff val="6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4" name="图片 143" descr="clab_image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95" y="7517"/>
              <a:ext cx="1448" cy="1394"/>
            </a:xfrm>
            <a:prstGeom prst="rect">
              <a:avLst/>
            </a:prstGeom>
            <a:ln w="19050">
              <a:solidFill>
                <a:schemeClr val="accent1"/>
              </a:solidFill>
            </a:ln>
            <a:scene3d>
              <a:camera prst="isometricOffAxis2Right"/>
              <a:lightRig rig="threePt" dir="t"/>
            </a:scene3d>
          </p:spPr>
        </p:pic>
        <p:cxnSp>
          <p:nvCxnSpPr>
            <p:cNvPr id="146" name="肘形连接符 145"/>
            <p:cNvCxnSpPr>
              <a:stCxn id="147" idx="3"/>
              <a:endCxn id="135" idx="3"/>
            </p:cNvCxnSpPr>
            <p:nvPr/>
          </p:nvCxnSpPr>
          <p:spPr>
            <a:xfrm flipH="1">
              <a:off x="15004" y="8192"/>
              <a:ext cx="671" cy="1909"/>
            </a:xfrm>
            <a:prstGeom prst="bentConnector3">
              <a:avLst>
                <a:gd name="adj1" fmla="val -55887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7" name="圆角矩形 146"/>
            <p:cNvSpPr/>
            <p:nvPr>
              <p:custDataLst>
                <p:tags r:id="rId14"/>
              </p:custDataLst>
            </p:nvPr>
          </p:nvSpPr>
          <p:spPr>
            <a:xfrm>
              <a:off x="14757" y="7196"/>
              <a:ext cx="918" cy="1992"/>
            </a:xfrm>
            <a:prstGeom prst="roundRect">
              <a:avLst>
                <a:gd name="adj" fmla="val 2834"/>
              </a:avLst>
            </a:prstGeom>
            <a:noFill/>
            <a:ln w="158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/>
            </a:p>
          </p:txBody>
        </p:sp>
        <p:sp>
          <p:nvSpPr>
            <p:cNvPr id="149" name="文本框 148"/>
            <p:cNvSpPr txBox="1"/>
            <p:nvPr/>
          </p:nvSpPr>
          <p:spPr>
            <a:xfrm>
              <a:off x="15214" y="9888"/>
              <a:ext cx="1820" cy="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en-US" altLang="zh-CN" sz="900" dirty="0">
                  <a:latin typeface="华文中宋" panose="02010600040101010101" charset="-122"/>
                  <a:ea typeface="华文中宋" panose="02010600040101010101" charset="-122"/>
                </a:rPr>
                <a:t>SGM</a:t>
              </a:r>
              <a:r>
                <a:rPr lang="zh-CN" altLang="en-US" sz="900" dirty="0">
                  <a:latin typeface="华文中宋" panose="02010600040101010101" charset="-122"/>
                  <a:ea typeface="华文中宋" panose="02010600040101010101" charset="-122"/>
                </a:rPr>
                <a:t>先验约束</a:t>
              </a:r>
              <a:endParaRPr lang="zh-CN" altLang="en-US" sz="900" dirty="0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>
            <p:custDataLst>
              <p:tags r:id="rId1"/>
            </p:custDataLst>
          </p:nvPr>
        </p:nvGrpSpPr>
        <p:grpSpPr>
          <a:xfrm>
            <a:off x="3261509" y="1623059"/>
            <a:ext cx="4160520" cy="886997"/>
            <a:chOff x="1739575" y="1696933"/>
            <a:chExt cx="4457372" cy="950284"/>
          </a:xfrm>
        </p:grpSpPr>
        <p:sp>
          <p:nvSpPr>
            <p:cNvPr id="40" name="矩形 37"/>
            <p:cNvSpPr/>
            <p:nvPr>
              <p:custDataLst>
                <p:tags r:id="rId2"/>
              </p:custDataLst>
            </p:nvPr>
          </p:nvSpPr>
          <p:spPr bwMode="auto">
            <a:xfrm>
              <a:off x="2921949" y="1904427"/>
              <a:ext cx="3274998" cy="625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0569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研究综述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739575" y="1696933"/>
              <a:ext cx="950284" cy="950284"/>
              <a:chOff x="1884355" y="1953514"/>
              <a:chExt cx="950284" cy="950284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1884355" y="1953514"/>
                <a:ext cx="950284" cy="950284"/>
                <a:chOff x="1884355" y="1953514"/>
                <a:chExt cx="950284" cy="950284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 flipH="1">
                  <a:off x="1884355" y="1953514"/>
                  <a:ext cx="950284" cy="950284"/>
                  <a:chOff x="529582" y="1276705"/>
                  <a:chExt cx="10569600" cy="4403205"/>
                </a:xfrm>
              </p:grpSpPr>
              <p:sp>
                <p:nvSpPr>
                  <p:cNvPr id="34" name="矩形 18"/>
                  <p:cNvSpPr/>
                  <p:nvPr>
                    <p:custDataLst>
                      <p:tags r:id="rId3"/>
                    </p:custDataLst>
                  </p:nvPr>
                </p:nvSpPr>
                <p:spPr>
                  <a:xfrm>
                    <a:off x="529582" y="1277110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254000" dist="190500" dir="13500000" algn="br" rotWithShape="0">
                      <a:srgbClr val="FFFFFF"/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  <p:sp>
                <p:nvSpPr>
                  <p:cNvPr id="35" name="矩形 19"/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529582" y="1276705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381000" dist="127000" dir="2700000" algn="tl" rotWithShape="0">
                      <a:srgbClr val="4472C4">
                        <a:lumMod val="40000"/>
                        <a:lumOff val="60000"/>
                        <a:alpha val="80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F2F9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</p:grpSp>
            <p:sp>
              <p:nvSpPr>
                <p:cNvPr id="38" name="矩形 19"/>
                <p:cNvSpPr/>
                <p:nvPr>
                  <p:custDataLst>
                    <p:tags r:id="rId5"/>
                  </p:custDataLst>
                </p:nvPr>
              </p:nvSpPr>
              <p:spPr>
                <a:xfrm flipH="1">
                  <a:off x="1980629" y="2049779"/>
                  <a:ext cx="757735" cy="7576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472C4">
                        <a:lumMod val="75000"/>
                      </a:srgbClr>
                    </a:gs>
                    <a:gs pos="100000">
                      <a:srgbClr val="355FAB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139700" dir="2700000" algn="tl" rotWithShape="0">
                    <a:srgbClr val="4472C4">
                      <a:lumMod val="75000"/>
                      <a:alpha val="1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sz="1600" kern="0" dirty="0">
                    <a:solidFill>
                      <a:prstClr val="whit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41" name="矩形 37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127370" y="2128306"/>
                <a:ext cx="479491" cy="6252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1</a:t>
                </a:r>
                <a:endPara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grpSp>
        <p:nvGrpSpPr>
          <p:cNvPr id="44" name="组合 43"/>
          <p:cNvGrpSpPr/>
          <p:nvPr>
            <p:custDataLst>
              <p:tags r:id="rId7"/>
            </p:custDataLst>
          </p:nvPr>
        </p:nvGrpSpPr>
        <p:grpSpPr>
          <a:xfrm>
            <a:off x="3253889" y="2705099"/>
            <a:ext cx="4145916" cy="886997"/>
            <a:chOff x="1739575" y="1696933"/>
            <a:chExt cx="4441726" cy="950284"/>
          </a:xfrm>
        </p:grpSpPr>
        <p:sp>
          <p:nvSpPr>
            <p:cNvPr id="45" name="矩形 37"/>
            <p:cNvSpPr/>
            <p:nvPr>
              <p:custDataLst>
                <p:tags r:id="rId8"/>
              </p:custDataLst>
            </p:nvPr>
          </p:nvSpPr>
          <p:spPr bwMode="auto">
            <a:xfrm>
              <a:off x="2921949" y="1904427"/>
              <a:ext cx="3259352" cy="625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0569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研究方法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1739575" y="1696933"/>
              <a:ext cx="950284" cy="950284"/>
              <a:chOff x="1884355" y="1953514"/>
              <a:chExt cx="950284" cy="950284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1884355" y="1953514"/>
                <a:ext cx="950284" cy="950284"/>
                <a:chOff x="1884355" y="1953514"/>
                <a:chExt cx="950284" cy="950284"/>
              </a:xfrm>
            </p:grpSpPr>
            <p:grpSp>
              <p:nvGrpSpPr>
                <p:cNvPr id="49" name="组合 48"/>
                <p:cNvGrpSpPr/>
                <p:nvPr/>
              </p:nvGrpSpPr>
              <p:grpSpPr>
                <a:xfrm flipH="1">
                  <a:off x="1884355" y="1953514"/>
                  <a:ext cx="950284" cy="950284"/>
                  <a:chOff x="529582" y="1276705"/>
                  <a:chExt cx="10569600" cy="4403205"/>
                </a:xfrm>
              </p:grpSpPr>
              <p:sp>
                <p:nvSpPr>
                  <p:cNvPr id="51" name="矩形 18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529582" y="1277110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254000" dist="190500" dir="13500000" algn="br" rotWithShape="0">
                      <a:srgbClr val="FFFFFF"/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  <p:sp>
                <p:nvSpPr>
                  <p:cNvPr id="52" name="矩形 19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529582" y="1276705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381000" dist="127000" dir="2700000" algn="tl" rotWithShape="0">
                      <a:srgbClr val="4472C4">
                        <a:lumMod val="40000"/>
                        <a:lumOff val="60000"/>
                        <a:alpha val="80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F2F9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</p:grpSp>
            <p:sp>
              <p:nvSpPr>
                <p:cNvPr id="50" name="矩形 19"/>
                <p:cNvSpPr/>
                <p:nvPr>
                  <p:custDataLst>
                    <p:tags r:id="rId11"/>
                  </p:custDataLst>
                </p:nvPr>
              </p:nvSpPr>
              <p:spPr>
                <a:xfrm flipH="1">
                  <a:off x="1980629" y="2049779"/>
                  <a:ext cx="757735" cy="7576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472C4">
                        <a:lumMod val="75000"/>
                      </a:srgbClr>
                    </a:gs>
                    <a:gs pos="100000">
                      <a:srgbClr val="355FAB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139700" dir="2700000" algn="tl" rotWithShape="0">
                    <a:srgbClr val="4472C4">
                      <a:lumMod val="75000"/>
                      <a:alpha val="1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sz="1600" kern="0" dirty="0">
                    <a:solidFill>
                      <a:prstClr val="whit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48" name="矩形 37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2127370" y="2128306"/>
                <a:ext cx="479491" cy="6252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2</a:t>
                </a:r>
                <a:endPara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grpSp>
        <p:nvGrpSpPr>
          <p:cNvPr id="53" name="组合 52"/>
          <p:cNvGrpSpPr/>
          <p:nvPr>
            <p:custDataLst>
              <p:tags r:id="rId13"/>
            </p:custDataLst>
          </p:nvPr>
        </p:nvGrpSpPr>
        <p:grpSpPr>
          <a:xfrm>
            <a:off x="3246269" y="3787139"/>
            <a:ext cx="3329305" cy="886997"/>
            <a:chOff x="1739575" y="1696933"/>
            <a:chExt cx="3566849" cy="950284"/>
          </a:xfrm>
        </p:grpSpPr>
        <p:sp>
          <p:nvSpPr>
            <p:cNvPr id="54" name="矩形 37"/>
            <p:cNvSpPr/>
            <p:nvPr>
              <p:custDataLst>
                <p:tags r:id="rId14"/>
              </p:custDataLst>
            </p:nvPr>
          </p:nvSpPr>
          <p:spPr bwMode="auto">
            <a:xfrm>
              <a:off x="2921948" y="1904427"/>
              <a:ext cx="2384476" cy="625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kern="0" noProof="0" dirty="0">
                  <a:ln>
                    <a:noFill/>
                  </a:ln>
                  <a:solidFill>
                    <a:srgbClr val="30569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未来的工作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739575" y="1696933"/>
              <a:ext cx="950284" cy="950284"/>
              <a:chOff x="1884355" y="1953514"/>
              <a:chExt cx="950284" cy="950284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1884355" y="1953514"/>
                <a:ext cx="950284" cy="950284"/>
                <a:chOff x="1884355" y="1953514"/>
                <a:chExt cx="950284" cy="950284"/>
              </a:xfrm>
            </p:grpSpPr>
            <p:grpSp>
              <p:nvGrpSpPr>
                <p:cNvPr id="58" name="组合 57"/>
                <p:cNvGrpSpPr/>
                <p:nvPr/>
              </p:nvGrpSpPr>
              <p:grpSpPr>
                <a:xfrm flipH="1">
                  <a:off x="1884355" y="1953514"/>
                  <a:ext cx="950284" cy="950284"/>
                  <a:chOff x="529582" y="1276705"/>
                  <a:chExt cx="10569600" cy="4403205"/>
                </a:xfrm>
              </p:grpSpPr>
              <p:sp>
                <p:nvSpPr>
                  <p:cNvPr id="60" name="矩形 18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529582" y="1277110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254000" dist="190500" dir="13500000" algn="br" rotWithShape="0">
                      <a:srgbClr val="FFFFFF"/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  <p:sp>
                <p:nvSpPr>
                  <p:cNvPr id="61" name="矩形 19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529582" y="1276705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381000" dist="127000" dir="2700000" algn="tl" rotWithShape="0">
                      <a:srgbClr val="4472C4">
                        <a:lumMod val="40000"/>
                        <a:lumOff val="60000"/>
                        <a:alpha val="80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6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F2F9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</p:grpSp>
            <p:sp>
              <p:nvSpPr>
                <p:cNvPr id="59" name="矩形 19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1980629" y="2049779"/>
                  <a:ext cx="757735" cy="7576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472C4">
                        <a:lumMod val="75000"/>
                      </a:srgbClr>
                    </a:gs>
                    <a:gs pos="100000">
                      <a:srgbClr val="355FAB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139700" dir="2700000" algn="tl" rotWithShape="0">
                    <a:srgbClr val="4472C4">
                      <a:lumMod val="75000"/>
                      <a:alpha val="1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sz="1600" kern="0" dirty="0">
                    <a:solidFill>
                      <a:prstClr val="whit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57" name="矩形 37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2127370" y="2128306"/>
                <a:ext cx="479491" cy="6252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3</a:t>
                </a:r>
                <a:endPara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9539286" y="897880"/>
            <a:ext cx="1898067" cy="2930629"/>
            <a:chOff x="9120186" y="897880"/>
            <a:chExt cx="1898067" cy="2930629"/>
          </a:xfrm>
        </p:grpSpPr>
        <p:sp>
          <p:nvSpPr>
            <p:cNvPr id="7" name="矩形: 圆顶角 6"/>
            <p:cNvSpPr/>
            <p:nvPr/>
          </p:nvSpPr>
          <p:spPr>
            <a:xfrm rot="5400000">
              <a:off x="8638539" y="1448794"/>
              <a:ext cx="2930628" cy="182880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77800" dist="139700" dir="2700000" algn="tl" rotWithShape="0">
                <a:srgbClr val="4472C4">
                  <a:lumMod val="75000"/>
                  <a:alpha val="1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71" name="等腰三角形 70"/>
            <p:cNvSpPr/>
            <p:nvPr/>
          </p:nvSpPr>
          <p:spPr>
            <a:xfrm>
              <a:off x="9120186" y="897880"/>
              <a:ext cx="69265" cy="12129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38691" y="6229903"/>
            <a:ext cx="1678458" cy="161894"/>
            <a:chOff x="565102" y="6354114"/>
            <a:chExt cx="2066180" cy="161894"/>
          </a:xfrm>
        </p:grpSpPr>
        <p:grpSp>
          <p:nvGrpSpPr>
            <p:cNvPr id="87" name="组合 86"/>
            <p:cNvGrpSpPr/>
            <p:nvPr/>
          </p:nvGrpSpPr>
          <p:grpSpPr>
            <a:xfrm>
              <a:off x="565102" y="6354114"/>
              <a:ext cx="2066180" cy="161894"/>
              <a:chOff x="529582" y="1277095"/>
              <a:chExt cx="10569600" cy="4402815"/>
            </a:xfrm>
          </p:grpSpPr>
          <p:sp>
            <p:nvSpPr>
              <p:cNvPr id="90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91" name="矩形 19"/>
              <p:cNvSpPr/>
              <p:nvPr/>
            </p:nvSpPr>
            <p:spPr>
              <a:xfrm>
                <a:off x="529582" y="1277095"/>
                <a:ext cx="10569600" cy="4402803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88" name="矩形 19"/>
            <p:cNvSpPr/>
            <p:nvPr/>
          </p:nvSpPr>
          <p:spPr>
            <a:xfrm>
              <a:off x="671465" y="6403263"/>
              <a:ext cx="1718047" cy="6591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89" name="矩形 19"/>
            <p:cNvSpPr/>
            <p:nvPr/>
          </p:nvSpPr>
          <p:spPr>
            <a:xfrm>
              <a:off x="2445140" y="6403262"/>
              <a:ext cx="91553" cy="7437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92" name="矩形 37"/>
          <p:cNvSpPr/>
          <p:nvPr>
            <p:custDataLst>
              <p:tags r:id="rId19"/>
            </p:custDataLst>
          </p:nvPr>
        </p:nvSpPr>
        <p:spPr bwMode="auto">
          <a:xfrm>
            <a:off x="9279055" y="1805913"/>
            <a:ext cx="246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目录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3" name="矩形 37"/>
          <p:cNvSpPr/>
          <p:nvPr>
            <p:custDataLst>
              <p:tags r:id="rId20"/>
            </p:custDataLst>
          </p:nvPr>
        </p:nvSpPr>
        <p:spPr bwMode="auto">
          <a:xfrm>
            <a:off x="9279055" y="2634486"/>
            <a:ext cx="2468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contents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312419" y="483937"/>
            <a:ext cx="791687" cy="561735"/>
            <a:chOff x="1066800" y="293392"/>
            <a:chExt cx="2872740" cy="2038328"/>
          </a:xfrm>
        </p:grpSpPr>
        <p:sp>
          <p:nvSpPr>
            <p:cNvPr id="95" name="椭圆 94"/>
            <p:cNvSpPr/>
            <p:nvPr/>
          </p:nvSpPr>
          <p:spPr>
            <a:xfrm>
              <a:off x="10668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161544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16408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71272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26136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8100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10668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161544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216408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271272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26136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38100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10668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61544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16408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71272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26136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38100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10668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161544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216408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271272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26136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100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10668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161544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216408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71272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26136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38100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125" name="矩形: 圆顶角 124"/>
          <p:cNvSpPr/>
          <p:nvPr/>
        </p:nvSpPr>
        <p:spPr>
          <a:xfrm rot="5400000">
            <a:off x="10461484" y="3039872"/>
            <a:ext cx="122935" cy="18288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100000">
                <a:srgbClr val="355FAB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dist="139700" dir="2700000" algn="tl" rotWithShape="0">
              <a:srgbClr val="4472C4">
                <a:lumMod val="75000"/>
                <a:alpha val="1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878776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+mn-ea"/>
              </a:rPr>
              <a:t>算力要求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3.2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145" y="1428115"/>
            <a:ext cx="63722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基准训练图像尺寸：</a:t>
            </a:r>
            <a:r>
              <a:rPr lang="en-US" altLang="zh-CN">
                <a:sym typeface="+mn-ea"/>
              </a:rPr>
              <a:t>3</a:t>
            </a:r>
            <a:r>
              <a:rPr lang="en-US" altLang="zh-CN">
                <a:sym typeface="+mn-ea"/>
              </a:rPr>
              <a:t>*</a:t>
            </a:r>
            <a:r>
              <a:rPr lang="en-US" altLang="zh-CN"/>
              <a:t>256*256</a:t>
            </a:r>
            <a:r>
              <a:rPr lang="zh-CN" altLang="en-US"/>
              <a:t>，</a:t>
            </a:r>
            <a:endParaRPr lang="zh-CN" altLang="en-US"/>
          </a:p>
          <a:p>
            <a:r>
              <a:rPr lang="en-US" altLang="zh-CN"/>
              <a:t>Batch size=2</a:t>
            </a:r>
            <a:r>
              <a:rPr lang="zh-CN" altLang="en-US"/>
              <a:t>。所需显存</a:t>
            </a:r>
            <a:r>
              <a:rPr lang="en-US" altLang="zh-CN"/>
              <a:t>&lt;</a:t>
            </a:r>
            <a:r>
              <a:rPr lang="en-US" altLang="zh-CN"/>
              <a:t>=8GB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预计测试图像尺寸：</a:t>
            </a:r>
            <a:r>
              <a:rPr lang="en-US" altLang="zh-CN"/>
              <a:t>3*512*512</a:t>
            </a:r>
            <a:endParaRPr lang="en-US" altLang="zh-CN"/>
          </a:p>
          <a:p>
            <a:r>
              <a:rPr lang="en-US" altLang="zh-CN"/>
              <a:t>Batch size=6</a:t>
            </a:r>
            <a:r>
              <a:rPr lang="zh-CN" altLang="en-US"/>
              <a:t>。预计所需显存</a:t>
            </a:r>
            <a:r>
              <a:rPr lang="en-US" altLang="zh-CN"/>
              <a:t>&gt;=96GB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需要</a:t>
            </a:r>
            <a:r>
              <a:rPr lang="en-US" altLang="zh-CN"/>
              <a:t>3*A800GPU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59403" y="2447669"/>
            <a:ext cx="1009226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敬请批评指正</a:t>
            </a:r>
            <a:r>
              <a:rPr lang="en-US" altLang="zh-CN" sz="72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! </a:t>
            </a:r>
            <a:endParaRPr lang="en-US" altLang="zh-CN" sz="7200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0494183" y="6353127"/>
            <a:ext cx="988096" cy="349920"/>
            <a:chOff x="10494183" y="6353127"/>
            <a:chExt cx="988096" cy="349920"/>
          </a:xfrm>
        </p:grpSpPr>
        <p:grpSp>
          <p:nvGrpSpPr>
            <p:cNvPr id="23" name="组合 22"/>
            <p:cNvGrpSpPr/>
            <p:nvPr/>
          </p:nvGrpSpPr>
          <p:grpSpPr>
            <a:xfrm flipH="1">
              <a:off x="10494183" y="6353127"/>
              <a:ext cx="349920" cy="349920"/>
              <a:chOff x="1928827" y="962475"/>
              <a:chExt cx="720000" cy="72000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19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17" name="椭圆 16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2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1132359" y="6353127"/>
              <a:ext cx="349920" cy="349920"/>
              <a:chOff x="1928827" y="962475"/>
              <a:chExt cx="720000" cy="720000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28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29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100000">
                    <a:srgbClr val="D74909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7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815340" y="354352"/>
            <a:ext cx="571500" cy="405503"/>
            <a:chOff x="1066800" y="293392"/>
            <a:chExt cx="2872740" cy="2038328"/>
          </a:xfrm>
        </p:grpSpPr>
        <p:sp>
          <p:nvSpPr>
            <p:cNvPr id="31" name="椭圆 30"/>
            <p:cNvSpPr/>
            <p:nvPr/>
          </p:nvSpPr>
          <p:spPr>
            <a:xfrm>
              <a:off x="10668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161544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216408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1272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326136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8100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0668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61544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16408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271272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26136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8100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668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61544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216408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271272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26136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8100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0668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61544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216408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71272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26136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38100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0668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61544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216408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271272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26136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8100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08668" y="6428023"/>
            <a:ext cx="1678458" cy="161894"/>
            <a:chOff x="565102" y="6354114"/>
            <a:chExt cx="2066180" cy="161894"/>
          </a:xfrm>
        </p:grpSpPr>
        <p:grpSp>
          <p:nvGrpSpPr>
            <p:cNvPr id="65" name="组合 64"/>
            <p:cNvGrpSpPr/>
            <p:nvPr/>
          </p:nvGrpSpPr>
          <p:grpSpPr>
            <a:xfrm>
              <a:off x="565102" y="6354114"/>
              <a:ext cx="2066180" cy="161894"/>
              <a:chOff x="529582" y="1277095"/>
              <a:chExt cx="10569600" cy="4402815"/>
            </a:xfrm>
          </p:grpSpPr>
          <p:sp>
            <p:nvSpPr>
              <p:cNvPr id="68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69" name="矩形 19"/>
              <p:cNvSpPr/>
              <p:nvPr/>
            </p:nvSpPr>
            <p:spPr>
              <a:xfrm>
                <a:off x="529582" y="1277095"/>
                <a:ext cx="10569600" cy="4402803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75" name="矩形 19"/>
            <p:cNvSpPr/>
            <p:nvPr/>
          </p:nvSpPr>
          <p:spPr>
            <a:xfrm>
              <a:off x="671465" y="6403263"/>
              <a:ext cx="1718047" cy="6591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77" name="矩形 19"/>
            <p:cNvSpPr/>
            <p:nvPr/>
          </p:nvSpPr>
          <p:spPr>
            <a:xfrm>
              <a:off x="2445140" y="6403262"/>
              <a:ext cx="91553" cy="7437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0350177" y="978155"/>
            <a:ext cx="987852" cy="227158"/>
            <a:chOff x="1404828" y="1043459"/>
            <a:chExt cx="1521714" cy="349920"/>
          </a:xfrm>
        </p:grpSpPr>
        <p:grpSp>
          <p:nvGrpSpPr>
            <p:cNvPr id="70" name="组合 69"/>
            <p:cNvGrpSpPr/>
            <p:nvPr/>
          </p:nvGrpSpPr>
          <p:grpSpPr>
            <a:xfrm flipH="1">
              <a:off x="1404828" y="1043459"/>
              <a:ext cx="349920" cy="349920"/>
              <a:chOff x="529582" y="1276705"/>
              <a:chExt cx="10569600" cy="4403205"/>
            </a:xfrm>
          </p:grpSpPr>
          <p:sp>
            <p:nvSpPr>
              <p:cNvPr id="73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74" name="矩形 19"/>
              <p:cNvSpPr/>
              <p:nvPr/>
            </p:nvSpPr>
            <p:spPr>
              <a:xfrm>
                <a:off x="529582" y="1276705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 flipH="1">
              <a:off x="1990725" y="1043459"/>
              <a:ext cx="349920" cy="349920"/>
              <a:chOff x="529582" y="1276705"/>
              <a:chExt cx="10569600" cy="4403205"/>
            </a:xfrm>
          </p:grpSpPr>
          <p:sp>
            <p:nvSpPr>
              <p:cNvPr id="79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0" name="矩形 19"/>
              <p:cNvSpPr/>
              <p:nvPr/>
            </p:nvSpPr>
            <p:spPr>
              <a:xfrm>
                <a:off x="529582" y="1276705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 flipH="1">
              <a:off x="2576622" y="1043459"/>
              <a:ext cx="349920" cy="349920"/>
              <a:chOff x="529582" y="1276705"/>
              <a:chExt cx="10569600" cy="4403205"/>
            </a:xfrm>
          </p:grpSpPr>
          <p:sp>
            <p:nvSpPr>
              <p:cNvPr id="82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3" name="矩形 19"/>
              <p:cNvSpPr/>
              <p:nvPr/>
            </p:nvSpPr>
            <p:spPr>
              <a:xfrm>
                <a:off x="529582" y="1276705"/>
                <a:ext cx="10569600" cy="4402800"/>
              </a:xfrm>
              <a:prstGeom prst="ellipse">
                <a:avLst/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322513" y="1401122"/>
            <a:ext cx="4864925" cy="3678613"/>
            <a:chOff x="1623286" y="1650533"/>
            <a:chExt cx="2925538" cy="2212146"/>
          </a:xfrm>
        </p:grpSpPr>
        <p:sp>
          <p:nvSpPr>
            <p:cNvPr id="40" name="矩形 37"/>
            <p:cNvSpPr/>
            <p:nvPr>
              <p:custDataLst>
                <p:tags r:id="rId1"/>
              </p:custDataLst>
            </p:nvPr>
          </p:nvSpPr>
          <p:spPr bwMode="auto">
            <a:xfrm>
              <a:off x="1739575" y="2791292"/>
              <a:ext cx="2809249" cy="795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8000" b="1" kern="0" noProof="0" dirty="0">
                  <a:ln>
                    <a:noFill/>
                  </a:ln>
                  <a:solidFill>
                    <a:srgbClr val="30569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研究综述</a:t>
              </a:r>
              <a:endParaRPr kumimoji="0" lang="zh-CN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739575" y="1696932"/>
              <a:ext cx="950284" cy="950284"/>
              <a:chOff x="1884355" y="1953513"/>
              <a:chExt cx="950284" cy="950284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1884355" y="1953513"/>
                <a:ext cx="950284" cy="950284"/>
                <a:chOff x="1884355" y="1953513"/>
                <a:chExt cx="950284" cy="950284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 flipH="1">
                  <a:off x="1884355" y="1953513"/>
                  <a:ext cx="950284" cy="950284"/>
                  <a:chOff x="529582" y="1276705"/>
                  <a:chExt cx="10569600" cy="4403207"/>
                </a:xfrm>
              </p:grpSpPr>
              <p:sp>
                <p:nvSpPr>
                  <p:cNvPr id="34" name="矩形 18"/>
                  <p:cNvSpPr/>
                  <p:nvPr/>
                </p:nvSpPr>
                <p:spPr>
                  <a:xfrm>
                    <a:off x="529582" y="1277111"/>
                    <a:ext cx="10569600" cy="4402801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254000" dist="190500" dir="13500000" algn="br" rotWithShape="0">
                      <a:srgbClr val="FFFFFF"/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  <p:sp>
                <p:nvSpPr>
                  <p:cNvPr id="35" name="矩形 19"/>
                  <p:cNvSpPr/>
                  <p:nvPr/>
                </p:nvSpPr>
                <p:spPr>
                  <a:xfrm>
                    <a:off x="529582" y="1276705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381000" dist="127000" dir="2700000" algn="tl" rotWithShape="0">
                      <a:srgbClr val="4472C4">
                        <a:lumMod val="40000"/>
                        <a:lumOff val="60000"/>
                        <a:alpha val="80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F2F9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</p:grpSp>
            <p:sp>
              <p:nvSpPr>
                <p:cNvPr id="38" name="矩形 19"/>
                <p:cNvSpPr/>
                <p:nvPr/>
              </p:nvSpPr>
              <p:spPr>
                <a:xfrm flipH="1">
                  <a:off x="1980629" y="2049779"/>
                  <a:ext cx="757735" cy="7576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472C4">
                        <a:lumMod val="75000"/>
                      </a:srgbClr>
                    </a:gs>
                    <a:gs pos="100000">
                      <a:srgbClr val="355FAB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139700" dir="2700000" algn="tl" rotWithShape="0">
                    <a:srgbClr val="4472C4">
                      <a:lumMod val="75000"/>
                      <a:alpha val="1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sz="4800" kern="0" dirty="0">
                    <a:solidFill>
                      <a:prstClr val="whit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41" name="矩形 37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2115085" y="2079411"/>
                <a:ext cx="461935" cy="795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1</a:t>
                </a:r>
                <a:endParaRPr kumimoji="0" lang="zh-CN" alt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127" name="矩形 37"/>
            <p:cNvSpPr/>
            <p:nvPr>
              <p:custDataLst>
                <p:tags r:id="rId3"/>
              </p:custDataLst>
            </p:nvPr>
          </p:nvSpPr>
          <p:spPr bwMode="auto">
            <a:xfrm>
              <a:off x="1698839" y="3640580"/>
              <a:ext cx="924876" cy="22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kern="0" dirty="0">
                  <a:solidFill>
                    <a:srgbClr val="30569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第一部分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8" name="矩形 37"/>
            <p:cNvSpPr/>
            <p:nvPr>
              <p:custDataLst>
                <p:tags r:id="rId4"/>
              </p:custDataLst>
            </p:nvPr>
          </p:nvSpPr>
          <p:spPr bwMode="auto">
            <a:xfrm>
              <a:off x="1623286" y="1650533"/>
              <a:ext cx="277624" cy="694337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30569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PART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538691" y="6229903"/>
            <a:ext cx="1678458" cy="161894"/>
            <a:chOff x="565102" y="6354114"/>
            <a:chExt cx="2066180" cy="161894"/>
          </a:xfrm>
        </p:grpSpPr>
        <p:grpSp>
          <p:nvGrpSpPr>
            <p:cNvPr id="87" name="组合 86"/>
            <p:cNvGrpSpPr/>
            <p:nvPr/>
          </p:nvGrpSpPr>
          <p:grpSpPr>
            <a:xfrm>
              <a:off x="565102" y="6354114"/>
              <a:ext cx="2066180" cy="161894"/>
              <a:chOff x="529582" y="1277095"/>
              <a:chExt cx="10569600" cy="4402815"/>
            </a:xfrm>
          </p:grpSpPr>
          <p:sp>
            <p:nvSpPr>
              <p:cNvPr id="90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91" name="矩形 19"/>
              <p:cNvSpPr/>
              <p:nvPr/>
            </p:nvSpPr>
            <p:spPr>
              <a:xfrm>
                <a:off x="529582" y="1277095"/>
                <a:ext cx="10569600" cy="4402803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88" name="矩形 19"/>
            <p:cNvSpPr/>
            <p:nvPr/>
          </p:nvSpPr>
          <p:spPr>
            <a:xfrm>
              <a:off x="671465" y="6403263"/>
              <a:ext cx="1718047" cy="6591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89" name="矩形 19"/>
            <p:cNvSpPr/>
            <p:nvPr/>
          </p:nvSpPr>
          <p:spPr>
            <a:xfrm>
              <a:off x="2445140" y="6403262"/>
              <a:ext cx="91553" cy="7437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12419" y="483937"/>
            <a:ext cx="791687" cy="561735"/>
            <a:chOff x="1066800" y="293392"/>
            <a:chExt cx="2872740" cy="2038328"/>
          </a:xfrm>
        </p:grpSpPr>
        <p:sp>
          <p:nvSpPr>
            <p:cNvPr id="95" name="椭圆 94"/>
            <p:cNvSpPr/>
            <p:nvPr/>
          </p:nvSpPr>
          <p:spPr>
            <a:xfrm>
              <a:off x="10668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161544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16408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71272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26136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8100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10668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161544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216408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271272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26136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38100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10668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61544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16408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71272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26136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38100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10668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161544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216408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271272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26136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100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10668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161544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216408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71272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26136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38100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2936040" y="4895069"/>
            <a:ext cx="7411920" cy="0"/>
          </a:xfrm>
          <a:prstGeom prst="line">
            <a:avLst/>
          </a:prstGeom>
          <a:ln w="28575" cap="rnd">
            <a:solidFill>
              <a:srgbClr val="3056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: 形状 4"/>
          <p:cNvSpPr/>
          <p:nvPr/>
        </p:nvSpPr>
        <p:spPr>
          <a:xfrm>
            <a:off x="10401404" y="4786007"/>
            <a:ext cx="108162" cy="216324"/>
          </a:xfrm>
          <a:custGeom>
            <a:avLst/>
            <a:gdLst>
              <a:gd name="connsiteX0" fmla="*/ 0 w 274320"/>
              <a:gd name="connsiteY0" fmla="*/ 0 h 548640"/>
              <a:gd name="connsiteX1" fmla="*/ 274320 w 274320"/>
              <a:gd name="connsiteY1" fmla="*/ 274320 h 548640"/>
              <a:gd name="connsiteX2" fmla="*/ 0 w 274320"/>
              <a:gd name="connsiteY2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548640">
                <a:moveTo>
                  <a:pt x="0" y="0"/>
                </a:moveTo>
                <a:lnTo>
                  <a:pt x="274320" y="274320"/>
                </a:lnTo>
                <a:lnTo>
                  <a:pt x="0" y="548640"/>
                </a:lnTo>
              </a:path>
            </a:pathLst>
          </a:custGeom>
          <a:noFill/>
          <a:ln w="25400" cap="rnd">
            <a:solidFill>
              <a:srgbClr val="3056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129" name="任意多边形: 形状 128"/>
          <p:cNvSpPr/>
          <p:nvPr/>
        </p:nvSpPr>
        <p:spPr>
          <a:xfrm>
            <a:off x="10571762" y="4802050"/>
            <a:ext cx="87581" cy="175161"/>
          </a:xfrm>
          <a:custGeom>
            <a:avLst/>
            <a:gdLst>
              <a:gd name="connsiteX0" fmla="*/ 0 w 274320"/>
              <a:gd name="connsiteY0" fmla="*/ 0 h 548640"/>
              <a:gd name="connsiteX1" fmla="*/ 274320 w 274320"/>
              <a:gd name="connsiteY1" fmla="*/ 274320 h 548640"/>
              <a:gd name="connsiteX2" fmla="*/ 0 w 274320"/>
              <a:gd name="connsiteY2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548640">
                <a:moveTo>
                  <a:pt x="0" y="0"/>
                </a:moveTo>
                <a:lnTo>
                  <a:pt x="274320" y="274320"/>
                </a:lnTo>
                <a:lnTo>
                  <a:pt x="0" y="548640"/>
                </a:lnTo>
              </a:path>
            </a:pathLst>
          </a:custGeom>
          <a:noFill/>
          <a:ln w="25400" cap="rnd">
            <a:solidFill>
              <a:srgbClr val="355FAB">
                <a:alpha val="43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>
            <p:custDataLst>
              <p:tags r:id="rId1"/>
            </p:custDataLst>
          </p:nvPr>
        </p:nvSpPr>
        <p:spPr>
          <a:xfrm>
            <a:off x="9055100" y="3186430"/>
            <a:ext cx="2125980" cy="2602865"/>
          </a:xfrm>
          <a:prstGeom prst="roundRect">
            <a:avLst>
              <a:gd name="adj" fmla="val 5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2"/>
            </p:custDataLst>
          </p:nvPr>
        </p:nvSpPr>
        <p:spPr>
          <a:xfrm>
            <a:off x="6426835" y="3186430"/>
            <a:ext cx="2125980" cy="2602865"/>
          </a:xfrm>
          <a:prstGeom prst="roundRect">
            <a:avLst>
              <a:gd name="adj" fmla="val 5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>
            <p:custDataLst>
              <p:tags r:id="rId3"/>
            </p:custDataLst>
          </p:nvPr>
        </p:nvSpPr>
        <p:spPr>
          <a:xfrm>
            <a:off x="3695065" y="3186430"/>
            <a:ext cx="2125980" cy="2602865"/>
          </a:xfrm>
          <a:prstGeom prst="roundRect">
            <a:avLst>
              <a:gd name="adj" fmla="val 5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4"/>
            </p:custDataLst>
          </p:nvPr>
        </p:nvSpPr>
        <p:spPr>
          <a:xfrm>
            <a:off x="1089025" y="3186430"/>
            <a:ext cx="2125980" cy="2602865"/>
          </a:xfrm>
          <a:prstGeom prst="roundRect">
            <a:avLst>
              <a:gd name="adj" fmla="val 5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231900" y="414337"/>
            <a:ext cx="16560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研究概述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1.1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43" name="矩形 19"/>
          <p:cNvSpPr/>
          <p:nvPr>
            <p:custDataLst>
              <p:tags r:id="rId5"/>
            </p:custDataLst>
          </p:nvPr>
        </p:nvSpPr>
        <p:spPr>
          <a:xfrm>
            <a:off x="824230" y="2494915"/>
            <a:ext cx="2664460" cy="597535"/>
          </a:xfrm>
          <a:prstGeom prst="homePlate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100000">
                <a:srgbClr val="355FAB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dist="139700" dir="2700000" algn="tl" rotWithShape="0">
              <a:srgbClr val="4472C4">
                <a:lumMod val="75000"/>
                <a:alpha val="18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4800" kern="0" dirty="0">
              <a:solidFill>
                <a:prstClr val="whit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44" name="矩形 19"/>
          <p:cNvSpPr/>
          <p:nvPr>
            <p:custDataLst>
              <p:tags r:id="rId6"/>
            </p:custDataLst>
          </p:nvPr>
        </p:nvSpPr>
        <p:spPr>
          <a:xfrm>
            <a:off x="3409315" y="2494915"/>
            <a:ext cx="2664460" cy="597535"/>
          </a:xfrm>
          <a:prstGeom prst="chevron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100000">
                <a:srgbClr val="355FAB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dist="139700" dir="2700000" algn="tl" rotWithShape="0">
              <a:srgbClr val="4472C4">
                <a:lumMod val="75000"/>
                <a:alpha val="18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4800" kern="0" dirty="0">
              <a:solidFill>
                <a:prstClr val="whit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45" name="矩形 19"/>
          <p:cNvSpPr/>
          <p:nvPr>
            <p:custDataLst>
              <p:tags r:id="rId7"/>
            </p:custDataLst>
          </p:nvPr>
        </p:nvSpPr>
        <p:spPr>
          <a:xfrm>
            <a:off x="5993765" y="2491105"/>
            <a:ext cx="2664460" cy="597535"/>
          </a:xfrm>
          <a:prstGeom prst="chevron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100000">
                <a:srgbClr val="355FAB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dist="139700" dir="2700000" algn="tl" rotWithShape="0">
              <a:srgbClr val="4472C4">
                <a:lumMod val="75000"/>
                <a:alpha val="18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4800" kern="0" dirty="0">
              <a:solidFill>
                <a:prstClr val="whit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46" name="矩形 19"/>
          <p:cNvSpPr/>
          <p:nvPr>
            <p:custDataLst>
              <p:tags r:id="rId8"/>
            </p:custDataLst>
          </p:nvPr>
        </p:nvSpPr>
        <p:spPr>
          <a:xfrm>
            <a:off x="8578850" y="2487295"/>
            <a:ext cx="2664460" cy="597535"/>
          </a:xfrm>
          <a:prstGeom prst="chevron">
            <a:avLst/>
          </a:prstGeom>
          <a:gradFill flip="none" rotWithShape="1">
            <a:gsLst>
              <a:gs pos="0">
                <a:srgbClr val="4472C4">
                  <a:lumMod val="75000"/>
                </a:srgbClr>
              </a:gs>
              <a:gs pos="100000">
                <a:srgbClr val="355FAB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dist="139700" dir="2700000" algn="tl" rotWithShape="0">
              <a:srgbClr val="4472C4">
                <a:lumMod val="75000"/>
                <a:alpha val="18000"/>
              </a:srgbClr>
            </a:outerShdw>
          </a:effectLst>
        </p:spPr>
        <p:txBody>
          <a:bodyPr rtlCol="0" anchor="ctr"/>
          <a:lstStyle/>
          <a:p>
            <a:pPr algn="ctr"/>
            <a:endParaRPr lang="zh-CN" altLang="en-US" sz="4800" kern="0" dirty="0">
              <a:solidFill>
                <a:prstClr val="whit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9"/>
            </p:custDataLst>
          </p:nvPr>
        </p:nvSpPr>
        <p:spPr>
          <a:xfrm>
            <a:off x="3914140" y="2567305"/>
            <a:ext cx="1548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工业检测</a:t>
            </a:r>
            <a:endParaRPr lang="zh-CN" altLang="en-US" sz="24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0"/>
            </p:custDataLst>
          </p:nvPr>
        </p:nvSpPr>
        <p:spPr>
          <a:xfrm>
            <a:off x="9166860" y="2567305"/>
            <a:ext cx="1548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科学研究</a:t>
            </a:r>
            <a:endParaRPr lang="zh-CN" altLang="en-US" sz="24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1"/>
            </p:custDataLst>
          </p:nvPr>
        </p:nvSpPr>
        <p:spPr>
          <a:xfrm>
            <a:off x="1294765" y="2567305"/>
            <a:ext cx="1548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医学成像</a:t>
            </a:r>
            <a:endParaRPr lang="zh-CN" altLang="en-US" sz="24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2"/>
            </p:custDataLst>
          </p:nvPr>
        </p:nvSpPr>
        <p:spPr>
          <a:xfrm>
            <a:off x="6585585" y="2567305"/>
            <a:ext cx="1548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安全检查</a:t>
            </a:r>
            <a:endParaRPr lang="zh-CN" altLang="en-US" sz="24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7" name="任意多边形: 形状 6"/>
          <p:cNvSpPr/>
          <p:nvPr>
            <p:custDataLst>
              <p:tags r:id="rId13"/>
            </p:custDataLst>
          </p:nvPr>
        </p:nvSpPr>
        <p:spPr>
          <a:xfrm>
            <a:off x="824230" y="3186430"/>
            <a:ext cx="2430780" cy="2738755"/>
          </a:xfrm>
          <a:custGeom>
            <a:avLst/>
            <a:gdLst/>
            <a:ahLst/>
            <a:cxnLst/>
            <a:rect l="0" t="0" r="0" b="0"/>
            <a:pathLst>
              <a:path w="2430781" h="2430781">
                <a:moveTo>
                  <a:pt x="0" y="0"/>
                </a:moveTo>
                <a:lnTo>
                  <a:pt x="0" y="2303780"/>
                </a:lnTo>
                <a:cubicBezTo>
                  <a:pt x="0" y="2373884"/>
                  <a:pt x="56896" y="2430780"/>
                  <a:pt x="127000" y="2430780"/>
                </a:cubicBezTo>
                <a:lnTo>
                  <a:pt x="2430780" y="2430780"/>
                </a:lnTo>
              </a:path>
            </a:pathLst>
          </a:custGeom>
          <a:noFill/>
          <a:ln w="190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1600">
              <a:solidFill>
                <a:schemeClr val="lt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14"/>
            </p:custDataLst>
          </p:nvPr>
        </p:nvSpPr>
        <p:spPr>
          <a:xfrm>
            <a:off x="935355" y="3144520"/>
            <a:ext cx="2319655" cy="899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病灶检查</a:t>
            </a:r>
            <a:r>
              <a:rPr lang="en-US" alt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 </a:t>
            </a:r>
            <a:endParaRPr lang="en-US" altLang="zh-CN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 algn="ctr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疾病筛查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 algn="ctr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介入治疗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5" name="任意多边形: 形状 54"/>
          <p:cNvSpPr/>
          <p:nvPr>
            <p:custDataLst>
              <p:tags r:id="rId15"/>
            </p:custDataLst>
          </p:nvPr>
        </p:nvSpPr>
        <p:spPr>
          <a:xfrm>
            <a:off x="3478530" y="3186430"/>
            <a:ext cx="2430780" cy="2738755"/>
          </a:xfrm>
          <a:custGeom>
            <a:avLst/>
            <a:gdLst/>
            <a:ahLst/>
            <a:cxnLst/>
            <a:rect l="0" t="0" r="0" b="0"/>
            <a:pathLst>
              <a:path w="2430781" h="2430781">
                <a:moveTo>
                  <a:pt x="0" y="0"/>
                </a:moveTo>
                <a:lnTo>
                  <a:pt x="0" y="2303780"/>
                </a:lnTo>
                <a:cubicBezTo>
                  <a:pt x="0" y="2373884"/>
                  <a:pt x="56896" y="2430780"/>
                  <a:pt x="127000" y="2430780"/>
                </a:cubicBezTo>
                <a:lnTo>
                  <a:pt x="2430780" y="2430780"/>
                </a:lnTo>
              </a:path>
            </a:pathLst>
          </a:custGeom>
          <a:noFill/>
          <a:ln w="190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1600">
              <a:solidFill>
                <a:schemeClr val="lt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16"/>
            </p:custDataLst>
          </p:nvPr>
        </p:nvSpPr>
        <p:spPr>
          <a:xfrm>
            <a:off x="3628390" y="3213100"/>
            <a:ext cx="2189480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航空航天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 algn="ctr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工件检测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8" name="任意多边形: 形状 57"/>
          <p:cNvSpPr/>
          <p:nvPr>
            <p:custDataLst>
              <p:tags r:id="rId17"/>
            </p:custDataLst>
          </p:nvPr>
        </p:nvSpPr>
        <p:spPr>
          <a:xfrm>
            <a:off x="6217920" y="3186430"/>
            <a:ext cx="2430780" cy="2738755"/>
          </a:xfrm>
          <a:custGeom>
            <a:avLst/>
            <a:gdLst/>
            <a:ahLst/>
            <a:cxnLst/>
            <a:rect l="0" t="0" r="0" b="0"/>
            <a:pathLst>
              <a:path w="2430781" h="2430781">
                <a:moveTo>
                  <a:pt x="0" y="0"/>
                </a:moveTo>
                <a:lnTo>
                  <a:pt x="0" y="2303780"/>
                </a:lnTo>
                <a:cubicBezTo>
                  <a:pt x="0" y="2373884"/>
                  <a:pt x="56896" y="2430780"/>
                  <a:pt x="127000" y="2430780"/>
                </a:cubicBezTo>
                <a:lnTo>
                  <a:pt x="2430780" y="2430780"/>
                </a:lnTo>
              </a:path>
            </a:pathLst>
          </a:custGeom>
          <a:noFill/>
          <a:ln w="190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1600">
              <a:solidFill>
                <a:schemeClr val="lt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18"/>
            </p:custDataLst>
          </p:nvPr>
        </p:nvSpPr>
        <p:spPr>
          <a:xfrm>
            <a:off x="6725920" y="3213100"/>
            <a:ext cx="1648460" cy="630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l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行李检查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 algn="l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集装箱检查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 algn="l">
              <a:lnSpc>
                <a:spcPct val="125000"/>
              </a:lnSpc>
              <a:buFont typeface="Wingdings" panose="05000000000000000000" charset="0"/>
              <a:buChar char="l"/>
            </a:pP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 algn="l">
              <a:lnSpc>
                <a:spcPct val="125000"/>
              </a:lnSpc>
              <a:buFont typeface="Wingdings" panose="05000000000000000000" charset="0"/>
              <a:buChar char="l"/>
            </a:pP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61" name="任意多边形: 形状 60"/>
          <p:cNvSpPr/>
          <p:nvPr>
            <p:custDataLst>
              <p:tags r:id="rId19"/>
            </p:custDataLst>
          </p:nvPr>
        </p:nvSpPr>
        <p:spPr>
          <a:xfrm>
            <a:off x="8863330" y="3186430"/>
            <a:ext cx="2430780" cy="2738755"/>
          </a:xfrm>
          <a:custGeom>
            <a:avLst/>
            <a:gdLst/>
            <a:ahLst/>
            <a:cxnLst/>
            <a:rect l="0" t="0" r="0" b="0"/>
            <a:pathLst>
              <a:path w="2430781" h="2430781">
                <a:moveTo>
                  <a:pt x="0" y="0"/>
                </a:moveTo>
                <a:lnTo>
                  <a:pt x="0" y="2303780"/>
                </a:lnTo>
                <a:cubicBezTo>
                  <a:pt x="0" y="2373884"/>
                  <a:pt x="56896" y="2430780"/>
                  <a:pt x="127000" y="2430780"/>
                </a:cubicBezTo>
                <a:lnTo>
                  <a:pt x="2430780" y="2430780"/>
                </a:lnTo>
              </a:path>
            </a:pathLst>
          </a:custGeom>
          <a:noFill/>
          <a:ln w="190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1600">
              <a:solidFill>
                <a:schemeClr val="lt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20"/>
            </p:custDataLst>
          </p:nvPr>
        </p:nvSpPr>
        <p:spPr>
          <a:xfrm>
            <a:off x="8957310" y="3213100"/>
            <a:ext cx="2189480" cy="899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材料研究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 algn="ctr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生物研究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 algn="ctr">
              <a:lnSpc>
                <a:spcPct val="125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考古研究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54430" y="1508125"/>
            <a:ext cx="9560560" cy="598170"/>
            <a:chOff x="1274" y="1755"/>
            <a:chExt cx="15056" cy="942"/>
          </a:xfrm>
        </p:grpSpPr>
        <p:sp>
          <p:nvSpPr>
            <p:cNvPr id="6" name="文本框 5"/>
            <p:cNvSpPr txBox="1"/>
            <p:nvPr>
              <p:custDataLst>
                <p:tags r:id="rId21"/>
              </p:custDataLst>
            </p:nvPr>
          </p:nvSpPr>
          <p:spPr>
            <a:xfrm>
              <a:off x="5470" y="1755"/>
              <a:ext cx="10860" cy="9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rtlCol="0">
              <a:noAutofit/>
            </a:bodyPr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b="1" dirty="0">
                  <a:solidFill>
                    <a:schemeClr val="tx2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计算机断层扫描（CT）技术可以对物体的内部结构进行无损成像</a:t>
              </a:r>
              <a:r>
                <a:rPr lang="zh-CN" b="1" dirty="0">
                  <a:solidFill>
                    <a:schemeClr val="tx2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，具有巨大的应用价值。</a:t>
              </a:r>
              <a:endParaRPr lang="zh-CN" b="1" dirty="0">
                <a:solidFill>
                  <a:schemeClr val="tx2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" name="矩形 19"/>
            <p:cNvSpPr/>
            <p:nvPr>
              <p:custDataLst>
                <p:tags r:id="rId22"/>
              </p:custDataLst>
            </p:nvPr>
          </p:nvSpPr>
          <p:spPr>
            <a:xfrm rot="10800000">
              <a:off x="1274" y="1756"/>
              <a:ext cx="4196" cy="941"/>
            </a:xfrm>
            <a:prstGeom prst="homePlate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39700" dir="2700000" algn="tl" rotWithShape="0">
                <a:srgbClr val="4472C4">
                  <a:lumMod val="75000"/>
                  <a:alpha val="18000"/>
                </a:srgbClr>
              </a:outerShdw>
            </a:effectLst>
          </p:spPr>
          <p:txBody>
            <a:bodyPr rtlCol="0" anchor="ctr"/>
            <a:p>
              <a:pPr algn="ctr"/>
              <a:endParaRPr lang="zh-CN" altLang="en-US" sz="4800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23"/>
              </p:custDataLst>
            </p:nvPr>
          </p:nvSpPr>
          <p:spPr>
            <a:xfrm>
              <a:off x="2154" y="1864"/>
              <a:ext cx="296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b="1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CT</a:t>
              </a:r>
              <a:r>
                <a:rPr lang="zh-CN" altLang="en-US" sz="2400" b="1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成像技术</a:t>
              </a:r>
              <a:endParaRPr lang="en-US" altLang="zh-CN" sz="24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7790" y="4095750"/>
            <a:ext cx="1593215" cy="1593215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20" name="图片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050665" y="3963670"/>
            <a:ext cx="1521460" cy="17691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r="64098" b="53755"/>
          <a:stretch>
            <a:fillRect/>
          </a:stretch>
        </p:blipFill>
        <p:spPr>
          <a:xfrm>
            <a:off x="9337675" y="4168775"/>
            <a:ext cx="1556385" cy="1443990"/>
          </a:xfrm>
          <a:prstGeom prst="rect">
            <a:avLst/>
          </a:prstGeom>
        </p:spPr>
      </p:pic>
      <p:pic>
        <p:nvPicPr>
          <p:cNvPr id="22" name="图片 21"/>
          <p:cNvPicPr/>
          <p:nvPr>
            <p:custDataLst>
              <p:tags r:id="rId30"/>
            </p:custDataLst>
          </p:nvPr>
        </p:nvPicPr>
        <p:blipFill>
          <a:blip r:embed="rId31"/>
        </p:blipFill>
        <p:spPr>
          <a:xfrm>
            <a:off x="6585585" y="4168775"/>
            <a:ext cx="1798320" cy="1359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224028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CT</a:t>
            </a:r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成像过程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1.2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6415" y="1200785"/>
            <a:ext cx="11139170" cy="5158105"/>
          </a:xfrm>
          <a:prstGeom prst="rect">
            <a:avLst/>
          </a:prstGeom>
          <a:solidFill>
            <a:schemeClr val="bg1"/>
          </a:solidFill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169" name="图片 169"/>
          <p:cNvPicPr>
            <a:picLocks noChangeAspect="1"/>
          </p:cNvPicPr>
          <p:nvPr/>
        </p:nvPicPr>
        <p:blipFill>
          <a:blip r:embed="rId1" cstate="hqprint"/>
          <a:stretch>
            <a:fillRect/>
          </a:stretch>
        </p:blipFill>
        <p:spPr>
          <a:xfrm>
            <a:off x="1184910" y="1574165"/>
            <a:ext cx="9822180" cy="43122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07200" y="2496820"/>
            <a:ext cx="4314825" cy="3182620"/>
          </a:xfrm>
          <a:prstGeom prst="rect">
            <a:avLst/>
          </a:prstGeom>
          <a:noFill/>
          <a:ln w="19050">
            <a:solidFill>
              <a:srgbClr val="CA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183880" y="2545080"/>
            <a:ext cx="1478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算法部分</a:t>
            </a: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3795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CT</a:t>
            </a:r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成像中的关键问题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1.3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140335" y="1130935"/>
            <a:ext cx="3960000" cy="2700000"/>
          </a:xfrm>
          <a:prstGeom prst="rect">
            <a:avLst/>
          </a:prstGeom>
          <a:noFill/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309245" y="1360805"/>
            <a:ext cx="3709670" cy="899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稀疏扫描是一种低采样率的扫描方式，可以降低辐射剂量并提高扫描效率；</a:t>
            </a:r>
            <a:endParaRPr lang="zh-CN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稀疏扫描会使图像中产生条状伪影和噪声。</a:t>
            </a:r>
            <a:endParaRPr lang="zh-CN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3"/>
            </p:custDataLst>
          </p:nvPr>
        </p:nvGrpSpPr>
        <p:grpSpPr>
          <a:xfrm>
            <a:off x="1192530" y="917295"/>
            <a:ext cx="1968500" cy="443230"/>
            <a:chOff x="1688415" y="2057612"/>
            <a:chExt cx="1619935" cy="1816209"/>
          </a:xfrm>
        </p:grpSpPr>
        <p:grpSp>
          <p:nvGrpSpPr>
            <p:cNvPr id="18" name="组合 17"/>
            <p:cNvGrpSpPr/>
            <p:nvPr/>
          </p:nvGrpSpPr>
          <p:grpSpPr>
            <a:xfrm>
              <a:off x="1688415" y="2057612"/>
              <a:ext cx="1619935" cy="1816209"/>
              <a:chOff x="5785969" y="2455710"/>
              <a:chExt cx="1619935" cy="1816209"/>
            </a:xfrm>
          </p:grpSpPr>
          <p:sp>
            <p:nvSpPr>
              <p:cNvPr id="4" name="任意多边形: 形状 2"/>
              <p:cNvSpPr/>
              <p:nvPr>
                <p:custDataLst>
                  <p:tags r:id="rId4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FF0000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8" name="任意多边形: 形状 27"/>
              <p:cNvSpPr/>
              <p:nvPr>
                <p:custDataLst>
                  <p:tags r:id="rId5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EEF2F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9" name="任意多边形: 形状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5954904" y="2645113"/>
                <a:ext cx="1282065" cy="1437402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3600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1791909" y="2406747"/>
              <a:ext cx="1392169" cy="125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sz="14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稀疏扫描问题</a:t>
              </a:r>
              <a:endParaRPr lang="zh-CN" sz="14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4102735" y="1130935"/>
            <a:ext cx="3960000" cy="2700000"/>
          </a:xfrm>
          <a:prstGeom prst="rect">
            <a:avLst/>
          </a:prstGeom>
          <a:noFill/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6" name="组合 5"/>
          <p:cNvGrpSpPr/>
          <p:nvPr>
            <p:custDataLst>
              <p:tags r:id="rId9"/>
            </p:custDataLst>
          </p:nvPr>
        </p:nvGrpSpPr>
        <p:grpSpPr>
          <a:xfrm>
            <a:off x="5031105" y="917930"/>
            <a:ext cx="1968500" cy="443230"/>
            <a:chOff x="1688415" y="2057612"/>
            <a:chExt cx="1619935" cy="1816209"/>
          </a:xfrm>
        </p:grpSpPr>
        <p:grpSp>
          <p:nvGrpSpPr>
            <p:cNvPr id="7" name="组合 6"/>
            <p:cNvGrpSpPr/>
            <p:nvPr/>
          </p:nvGrpSpPr>
          <p:grpSpPr>
            <a:xfrm>
              <a:off x="1688415" y="2057612"/>
              <a:ext cx="1619935" cy="1816209"/>
              <a:chOff x="5785969" y="2455710"/>
              <a:chExt cx="1619935" cy="1816209"/>
            </a:xfrm>
          </p:grpSpPr>
          <p:sp>
            <p:nvSpPr>
              <p:cNvPr id="8" name="任意多边形: 形状 2"/>
              <p:cNvSpPr/>
              <p:nvPr>
                <p:custDataLst>
                  <p:tags r:id="rId10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FF0000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9" name="任意多边形: 形状 27"/>
              <p:cNvSpPr/>
              <p:nvPr>
                <p:custDataLst>
                  <p:tags r:id="rId11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EEF2F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8"/>
              <p:cNvSpPr/>
              <p:nvPr>
                <p:custDataLst>
                  <p:tags r:id="rId12"/>
                </p:custDataLst>
              </p:nvPr>
            </p:nvSpPr>
            <p:spPr>
              <a:xfrm>
                <a:off x="5954904" y="2645113"/>
                <a:ext cx="1282065" cy="1437402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3600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791909" y="2406747"/>
              <a:ext cx="1392169" cy="125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sz="14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有限角问题</a:t>
              </a:r>
              <a:endParaRPr lang="zh-CN" sz="14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8062595" y="1131570"/>
            <a:ext cx="3960000" cy="2700000"/>
          </a:xfrm>
          <a:prstGeom prst="rect">
            <a:avLst/>
          </a:prstGeom>
          <a:noFill/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14"/>
            </p:custDataLst>
          </p:nvPr>
        </p:nvGrpSpPr>
        <p:grpSpPr>
          <a:xfrm>
            <a:off x="9084310" y="917295"/>
            <a:ext cx="1968500" cy="443230"/>
            <a:chOff x="1688415" y="2057612"/>
            <a:chExt cx="1619935" cy="1816209"/>
          </a:xfrm>
        </p:grpSpPr>
        <p:grpSp>
          <p:nvGrpSpPr>
            <p:cNvPr id="14" name="组合 13"/>
            <p:cNvGrpSpPr/>
            <p:nvPr/>
          </p:nvGrpSpPr>
          <p:grpSpPr>
            <a:xfrm>
              <a:off x="1688415" y="2057612"/>
              <a:ext cx="1619935" cy="1816209"/>
              <a:chOff x="5785969" y="2455710"/>
              <a:chExt cx="1619935" cy="1816209"/>
            </a:xfrm>
          </p:grpSpPr>
          <p:sp>
            <p:nvSpPr>
              <p:cNvPr id="15" name="任意多边形: 形状 2"/>
              <p:cNvSpPr/>
              <p:nvPr>
                <p:custDataLst>
                  <p:tags r:id="rId15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FF0000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6" name="任意多边形: 形状 27"/>
              <p:cNvSpPr/>
              <p:nvPr>
                <p:custDataLst>
                  <p:tags r:id="rId16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EEF2F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0" name="任意多边形: 形状 28"/>
              <p:cNvSpPr/>
              <p:nvPr>
                <p:custDataLst>
                  <p:tags r:id="rId17"/>
                </p:custDataLst>
              </p:nvPr>
            </p:nvSpPr>
            <p:spPr>
              <a:xfrm>
                <a:off x="5954904" y="2645113"/>
                <a:ext cx="1282065" cy="1437402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3600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1791909" y="2406747"/>
              <a:ext cx="1392169" cy="125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sz="14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内重建问题</a:t>
              </a:r>
              <a:endParaRPr lang="zh-CN" sz="14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42875" y="3830320"/>
            <a:ext cx="3960000" cy="2700000"/>
          </a:xfrm>
          <a:prstGeom prst="rect">
            <a:avLst/>
          </a:prstGeom>
          <a:noFill/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54380" y="2214245"/>
            <a:ext cx="1313180" cy="131318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9010" y="2213610"/>
            <a:ext cx="1313815" cy="1313815"/>
          </a:xfrm>
          <a:prstGeom prst="rect">
            <a:avLst/>
          </a:prstGeom>
        </p:spPr>
      </p:pic>
      <p:sp>
        <p:nvSpPr>
          <p:cNvPr id="42" name="文本框 41"/>
          <p:cNvSpPr txBox="1"/>
          <p:nvPr>
            <p:custDataLst>
              <p:tags r:id="rId23"/>
            </p:custDataLst>
          </p:nvPr>
        </p:nvSpPr>
        <p:spPr>
          <a:xfrm>
            <a:off x="4154170" y="1315085"/>
            <a:ext cx="3860800" cy="899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在一些存在限制的</a:t>
            </a: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扫描中，无法对样品进行</a:t>
            </a:r>
            <a:r>
              <a:rPr lang="en-US" alt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360</a:t>
            </a: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度全角度扫描，此时存在有限角问题；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有限角扫描会使图像结构缺失</a:t>
            </a:r>
            <a:r>
              <a:rPr 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。</a:t>
            </a:r>
            <a:endParaRPr lang="zh-CN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531360" y="2174240"/>
            <a:ext cx="1387475" cy="1353185"/>
          </a:xfrm>
          <a:prstGeom prst="rect">
            <a:avLst/>
          </a:prstGeom>
        </p:spPr>
      </p:pic>
      <p:grpSp>
        <p:nvGrpSpPr>
          <p:cNvPr id="36" name="组合 35"/>
          <p:cNvGrpSpPr/>
          <p:nvPr>
            <p:custDataLst>
              <p:tags r:id="rId26"/>
            </p:custDataLst>
          </p:nvPr>
        </p:nvGrpSpPr>
        <p:grpSpPr>
          <a:xfrm>
            <a:off x="1137920" y="3639540"/>
            <a:ext cx="1968500" cy="443230"/>
            <a:chOff x="1688415" y="2057612"/>
            <a:chExt cx="1619935" cy="1816209"/>
          </a:xfrm>
        </p:grpSpPr>
        <p:grpSp>
          <p:nvGrpSpPr>
            <p:cNvPr id="37" name="组合 36"/>
            <p:cNvGrpSpPr/>
            <p:nvPr/>
          </p:nvGrpSpPr>
          <p:grpSpPr>
            <a:xfrm>
              <a:off x="1688415" y="2057612"/>
              <a:ext cx="1619935" cy="1816209"/>
              <a:chOff x="5785969" y="2455710"/>
              <a:chExt cx="1619935" cy="1816209"/>
            </a:xfrm>
          </p:grpSpPr>
          <p:sp>
            <p:nvSpPr>
              <p:cNvPr id="38" name="任意多边形: 形状 2"/>
              <p:cNvSpPr/>
              <p:nvPr>
                <p:custDataLst>
                  <p:tags r:id="rId27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FF0000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39" name="任意多边形: 形状 27"/>
              <p:cNvSpPr/>
              <p:nvPr>
                <p:custDataLst>
                  <p:tags r:id="rId28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EEF2F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40" name="任意多边形: 形状 28"/>
              <p:cNvSpPr/>
              <p:nvPr>
                <p:custDataLst>
                  <p:tags r:id="rId29"/>
                </p:custDataLst>
              </p:nvPr>
            </p:nvSpPr>
            <p:spPr>
              <a:xfrm>
                <a:off x="5954904" y="2645113"/>
                <a:ext cx="1282065" cy="1437402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3600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41" name="文本框 40"/>
            <p:cNvSpPr txBox="1"/>
            <p:nvPr>
              <p:custDataLst>
                <p:tags r:id="rId30"/>
              </p:custDataLst>
            </p:nvPr>
          </p:nvSpPr>
          <p:spPr>
            <a:xfrm>
              <a:off x="1791909" y="2406747"/>
              <a:ext cx="1392169" cy="125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sz="14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硬化伪影</a:t>
              </a:r>
              <a:r>
                <a:rPr lang="zh-CN" sz="14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问题</a:t>
              </a:r>
              <a:endParaRPr lang="zh-CN" sz="14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4102735" y="3830320"/>
            <a:ext cx="3960000" cy="2700000"/>
          </a:xfrm>
          <a:prstGeom prst="rect">
            <a:avLst/>
          </a:prstGeom>
          <a:noFill/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70" name="组合 69"/>
          <p:cNvGrpSpPr/>
          <p:nvPr>
            <p:custDataLst>
              <p:tags r:id="rId31"/>
            </p:custDataLst>
          </p:nvPr>
        </p:nvGrpSpPr>
        <p:grpSpPr>
          <a:xfrm>
            <a:off x="5091430" y="3639540"/>
            <a:ext cx="1968500" cy="443230"/>
            <a:chOff x="1688415" y="2057612"/>
            <a:chExt cx="1619935" cy="1816209"/>
          </a:xfrm>
        </p:grpSpPr>
        <p:grpSp>
          <p:nvGrpSpPr>
            <p:cNvPr id="71" name="组合 70"/>
            <p:cNvGrpSpPr/>
            <p:nvPr/>
          </p:nvGrpSpPr>
          <p:grpSpPr>
            <a:xfrm>
              <a:off x="1688415" y="2057612"/>
              <a:ext cx="1619935" cy="1816209"/>
              <a:chOff x="5785969" y="2455710"/>
              <a:chExt cx="1619935" cy="1816209"/>
            </a:xfrm>
          </p:grpSpPr>
          <p:sp>
            <p:nvSpPr>
              <p:cNvPr id="72" name="任意多边形: 形状 2"/>
              <p:cNvSpPr/>
              <p:nvPr>
                <p:custDataLst>
                  <p:tags r:id="rId32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FF0000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73" name="任意多边形: 形状 27"/>
              <p:cNvSpPr/>
              <p:nvPr>
                <p:custDataLst>
                  <p:tags r:id="rId33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EEF2F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74" name="任意多边形: 形状 28"/>
              <p:cNvSpPr/>
              <p:nvPr>
                <p:custDataLst>
                  <p:tags r:id="rId34"/>
                </p:custDataLst>
              </p:nvPr>
            </p:nvSpPr>
            <p:spPr>
              <a:xfrm>
                <a:off x="5954904" y="2645113"/>
                <a:ext cx="1282065" cy="1437402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3600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75" name="文本框 74"/>
            <p:cNvSpPr txBox="1"/>
            <p:nvPr>
              <p:custDataLst>
                <p:tags r:id="rId35"/>
              </p:custDataLst>
            </p:nvPr>
          </p:nvSpPr>
          <p:spPr>
            <a:xfrm>
              <a:off x="1791909" y="2406747"/>
              <a:ext cx="1392169" cy="125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sz="14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环形伪影</a:t>
              </a:r>
              <a:r>
                <a:rPr lang="zh-CN" sz="14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问题</a:t>
              </a:r>
              <a:endParaRPr lang="zh-CN" sz="14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009005" y="2173605"/>
            <a:ext cx="1453515" cy="1353820"/>
          </a:xfrm>
          <a:prstGeom prst="rect">
            <a:avLst/>
          </a:prstGeom>
        </p:spPr>
      </p:pic>
      <p:sp>
        <p:nvSpPr>
          <p:cNvPr id="77" name="文本框 76"/>
          <p:cNvSpPr txBox="1"/>
          <p:nvPr>
            <p:custDataLst>
              <p:tags r:id="rId37"/>
            </p:custDataLst>
          </p:nvPr>
        </p:nvSpPr>
        <p:spPr>
          <a:xfrm>
            <a:off x="8146415" y="1361440"/>
            <a:ext cx="3860800" cy="6299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当被扫描物体尺寸超过了探测视野，就会产生数据截断，图像中会产生伪影。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382000" y="1991360"/>
            <a:ext cx="1468755" cy="152590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060940" y="1990090"/>
            <a:ext cx="1550035" cy="1531620"/>
          </a:xfrm>
          <a:prstGeom prst="rect">
            <a:avLst/>
          </a:prstGeom>
        </p:spPr>
      </p:pic>
      <p:sp>
        <p:nvSpPr>
          <p:cNvPr id="86" name="矩形 85"/>
          <p:cNvSpPr/>
          <p:nvPr/>
        </p:nvSpPr>
        <p:spPr>
          <a:xfrm>
            <a:off x="8062595" y="3831590"/>
            <a:ext cx="3960000" cy="2700000"/>
          </a:xfrm>
          <a:prstGeom prst="rect">
            <a:avLst/>
          </a:prstGeom>
          <a:noFill/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80" name="组合 79"/>
          <p:cNvGrpSpPr/>
          <p:nvPr>
            <p:custDataLst>
              <p:tags r:id="rId40"/>
            </p:custDataLst>
          </p:nvPr>
        </p:nvGrpSpPr>
        <p:grpSpPr>
          <a:xfrm>
            <a:off x="8965565" y="3588105"/>
            <a:ext cx="1968500" cy="443230"/>
            <a:chOff x="1688415" y="2057612"/>
            <a:chExt cx="1619935" cy="1816209"/>
          </a:xfrm>
        </p:grpSpPr>
        <p:grpSp>
          <p:nvGrpSpPr>
            <p:cNvPr id="81" name="组合 80"/>
            <p:cNvGrpSpPr/>
            <p:nvPr/>
          </p:nvGrpSpPr>
          <p:grpSpPr>
            <a:xfrm>
              <a:off x="1688415" y="2057612"/>
              <a:ext cx="1619935" cy="1816209"/>
              <a:chOff x="5785969" y="2455710"/>
              <a:chExt cx="1619935" cy="1816209"/>
            </a:xfrm>
          </p:grpSpPr>
          <p:sp>
            <p:nvSpPr>
              <p:cNvPr id="82" name="任意多边形: 形状 2"/>
              <p:cNvSpPr/>
              <p:nvPr>
                <p:custDataLst>
                  <p:tags r:id="rId41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FF0000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3" name="任意多边形: 形状 27"/>
              <p:cNvSpPr/>
              <p:nvPr>
                <p:custDataLst>
                  <p:tags r:id="rId42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11500" kern="0">
                  <a:solidFill>
                    <a:srgbClr val="EEF2F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4" name="任意多边形: 形状 28"/>
              <p:cNvSpPr/>
              <p:nvPr>
                <p:custDataLst>
                  <p:tags r:id="rId43"/>
                </p:custDataLst>
              </p:nvPr>
            </p:nvSpPr>
            <p:spPr>
              <a:xfrm>
                <a:off x="5954904" y="2645113"/>
                <a:ext cx="1282065" cy="1437402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3600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85" name="文本框 84"/>
            <p:cNvSpPr txBox="1"/>
            <p:nvPr>
              <p:custDataLst>
                <p:tags r:id="rId44"/>
              </p:custDataLst>
            </p:nvPr>
          </p:nvSpPr>
          <p:spPr>
            <a:xfrm>
              <a:off x="1791909" y="2406747"/>
              <a:ext cx="1392169" cy="125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sz="14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噪声问题</a:t>
              </a:r>
              <a:endParaRPr lang="zh-CN" sz="14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87" name="文本框 86"/>
          <p:cNvSpPr txBox="1"/>
          <p:nvPr>
            <p:custDataLst>
              <p:tags r:id="rId45"/>
            </p:custDataLst>
          </p:nvPr>
        </p:nvSpPr>
        <p:spPr>
          <a:xfrm>
            <a:off x="226060" y="4031615"/>
            <a:ext cx="3876040" cy="899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当宽能谱的</a:t>
            </a:r>
            <a:r>
              <a:rPr lang="en-US" alt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X-</a:t>
            </a: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射线穿过物体，能谱产生硬化效应，会产生杯状伪影，在高衰减物质周围会产生金属伪影</a:t>
            </a:r>
            <a:r>
              <a:rPr 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。</a:t>
            </a:r>
            <a:endParaRPr lang="zh-CN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63575" y="4930775"/>
            <a:ext cx="1494155" cy="1475740"/>
          </a:xfrm>
          <a:prstGeom prst="rect">
            <a:avLst/>
          </a:prstGeom>
        </p:spPr>
      </p:pic>
      <p:sp>
        <p:nvSpPr>
          <p:cNvPr id="89" name="文本框 88"/>
          <p:cNvSpPr txBox="1"/>
          <p:nvPr>
            <p:custDataLst>
              <p:tags r:id="rId47"/>
            </p:custDataLst>
          </p:nvPr>
        </p:nvSpPr>
        <p:spPr>
          <a:xfrm>
            <a:off x="4154170" y="4031615"/>
            <a:ext cx="3861435" cy="6299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zh-CN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由于探测器不一致响应和信号读出故障，图像中会产生环形伪影。</a:t>
            </a:r>
            <a:endParaRPr lang="zh-CN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967730" y="4726940"/>
            <a:ext cx="1657350" cy="1381125"/>
          </a:xfrm>
          <a:prstGeom prst="rect">
            <a:avLst/>
          </a:prstGeom>
        </p:spPr>
      </p:pic>
      <p:pic>
        <p:nvPicPr>
          <p:cNvPr id="91" name="图片 8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526915" y="4726940"/>
            <a:ext cx="1356360" cy="1372870"/>
          </a:xfrm>
          <a:prstGeom prst="rect">
            <a:avLst/>
          </a:prstGeom>
        </p:spPr>
      </p:pic>
      <p:sp>
        <p:nvSpPr>
          <p:cNvPr id="92" name="文本框 91"/>
          <p:cNvSpPr txBox="1"/>
          <p:nvPr>
            <p:custDataLst>
              <p:tags r:id="rId50"/>
            </p:custDataLst>
          </p:nvPr>
        </p:nvSpPr>
        <p:spPr>
          <a:xfrm>
            <a:off x="8062595" y="4031615"/>
            <a:ext cx="3861435" cy="6299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250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由于统计噪声和电子噪声，图像中会存在一定程度的噪声，影响对图像结构的识别。</a:t>
            </a:r>
            <a:endParaRPr lang="zh-CN" altLang="en-US" sz="1400" dirty="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239010" y="4930775"/>
            <a:ext cx="1478915" cy="1475740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513445" y="4726305"/>
            <a:ext cx="1263015" cy="1628140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850755" y="4726940"/>
            <a:ext cx="1738630" cy="1627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8957945" y="2066925"/>
            <a:ext cx="2876550" cy="1502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231900" y="414020"/>
            <a:ext cx="3795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CT</a:t>
            </a:r>
            <a:r>
              <a:rPr lang="zh-CN" altLang="en-US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新模式</a:t>
            </a:r>
            <a:endParaRPr lang="zh-CN" altLang="en-US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1.4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31165" y="1407795"/>
            <a:ext cx="5619750" cy="4957445"/>
          </a:xfrm>
          <a:prstGeom prst="rect">
            <a:avLst/>
          </a:prstGeom>
          <a:noFill/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137" name="矩形 136"/>
          <p:cNvSpPr/>
          <p:nvPr>
            <p:custDataLst>
              <p:tags r:id="rId3"/>
            </p:custDataLst>
          </p:nvPr>
        </p:nvSpPr>
        <p:spPr>
          <a:xfrm>
            <a:off x="502920" y="5049520"/>
            <a:ext cx="5481955" cy="1071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139" name="文本框 138"/>
          <p:cNvSpPr txBox="1"/>
          <p:nvPr>
            <p:custDataLst>
              <p:tags r:id="rId4"/>
            </p:custDataLst>
          </p:nvPr>
        </p:nvSpPr>
        <p:spPr>
          <a:xfrm>
            <a:off x="1045210" y="3696335"/>
            <a:ext cx="43910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定量分析药物在体内的分布特性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研究生物体新陈代谢与生理功能活动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生物体组织高分辨成像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文本框 141"/>
          <p:cNvSpPr txBox="1"/>
          <p:nvPr>
            <p:custDataLst>
              <p:tags r:id="rId5"/>
            </p:custDataLst>
          </p:nvPr>
        </p:nvSpPr>
        <p:spPr>
          <a:xfrm>
            <a:off x="6810375" y="3738245"/>
            <a:ext cx="439102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低成本、高灵活性的工业检测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实现工业制造与检测的一体化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极大改变未来工业检测模式</a:t>
            </a:r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2" name="组合 31"/>
          <p:cNvGrpSpPr/>
          <p:nvPr>
            <p:custDataLst>
              <p:tags r:id="rId6"/>
            </p:custDataLst>
          </p:nvPr>
        </p:nvGrpSpPr>
        <p:grpSpPr>
          <a:xfrm>
            <a:off x="2052320" y="993140"/>
            <a:ext cx="2574290" cy="787400"/>
            <a:chOff x="1688415" y="2057612"/>
            <a:chExt cx="1619935" cy="1816209"/>
          </a:xfrm>
        </p:grpSpPr>
        <p:grpSp>
          <p:nvGrpSpPr>
            <p:cNvPr id="18" name="组合 17"/>
            <p:cNvGrpSpPr/>
            <p:nvPr/>
          </p:nvGrpSpPr>
          <p:grpSpPr>
            <a:xfrm>
              <a:off x="1688415" y="2057612"/>
              <a:ext cx="1619935" cy="1816209"/>
              <a:chOff x="5785969" y="2455710"/>
              <a:chExt cx="1619935" cy="1816209"/>
            </a:xfrm>
          </p:grpSpPr>
          <p:sp>
            <p:nvSpPr>
              <p:cNvPr id="4" name="任意多边形: 形状 2"/>
              <p:cNvSpPr/>
              <p:nvPr>
                <p:custDataLst>
                  <p:tags r:id="rId7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p>
                <a:pPr algn="ctr"/>
                <a:endParaRPr lang="zh-CN" altLang="en-US" sz="16600" kern="0">
                  <a:solidFill>
                    <a:srgbClr val="FF0000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8" name="任意多边形: 形状 27"/>
              <p:cNvSpPr/>
              <p:nvPr>
                <p:custDataLst>
                  <p:tags r:id="rId8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16600" kern="0">
                  <a:solidFill>
                    <a:srgbClr val="EEF2F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29" name="任意多边形: 形状 28"/>
              <p:cNvSpPr/>
              <p:nvPr>
                <p:custDataLst>
                  <p:tags r:id="rId9"/>
                </p:custDataLst>
              </p:nvPr>
            </p:nvSpPr>
            <p:spPr>
              <a:xfrm>
                <a:off x="5954904" y="2645113"/>
                <a:ext cx="1282065" cy="1437402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4400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31" name="文本框 30"/>
            <p:cNvSpPr txBox="1"/>
            <p:nvPr>
              <p:custDataLst>
                <p:tags r:id="rId10"/>
              </p:custDataLst>
            </p:nvPr>
          </p:nvSpPr>
          <p:spPr>
            <a:xfrm>
              <a:off x="1791909" y="2505887"/>
              <a:ext cx="1392169" cy="919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sz="20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能谱</a:t>
              </a:r>
              <a:r>
                <a:rPr lang="en-US" altLang="zh-CN" sz="20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CT</a:t>
              </a:r>
              <a:endParaRPr lang="en-US" altLang="zh-CN" sz="20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pic>
        <p:nvPicPr>
          <p:cNvPr id="52" name="图片 5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83870" y="2057400"/>
            <a:ext cx="5501005" cy="150241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6096000" y="1407795"/>
            <a:ext cx="5819775" cy="4957445"/>
          </a:xfrm>
          <a:prstGeom prst="rect">
            <a:avLst/>
          </a:prstGeom>
          <a:noFill/>
          <a:ln>
            <a:solidFill>
              <a:srgbClr val="355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14"/>
            </p:custDataLst>
          </p:nvPr>
        </p:nvGrpSpPr>
        <p:grpSpPr>
          <a:xfrm>
            <a:off x="7717155" y="993140"/>
            <a:ext cx="2574290" cy="787400"/>
            <a:chOff x="1688415" y="2057612"/>
            <a:chExt cx="1619935" cy="1816209"/>
          </a:xfrm>
        </p:grpSpPr>
        <p:grpSp>
          <p:nvGrpSpPr>
            <p:cNvPr id="6" name="组合 5"/>
            <p:cNvGrpSpPr/>
            <p:nvPr/>
          </p:nvGrpSpPr>
          <p:grpSpPr>
            <a:xfrm>
              <a:off x="1688415" y="2057612"/>
              <a:ext cx="1619935" cy="1816209"/>
              <a:chOff x="5785969" y="2455710"/>
              <a:chExt cx="1619935" cy="1816209"/>
            </a:xfrm>
          </p:grpSpPr>
          <p:sp>
            <p:nvSpPr>
              <p:cNvPr id="7" name="任意多边形: 形状 2"/>
              <p:cNvSpPr/>
              <p:nvPr>
                <p:custDataLst>
                  <p:tags r:id="rId15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p>
                <a:pPr algn="ctr"/>
                <a:endParaRPr lang="zh-CN" altLang="en-US" sz="16600" kern="0">
                  <a:solidFill>
                    <a:srgbClr val="FF0000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" name="任意多边形: 形状 27"/>
              <p:cNvSpPr/>
              <p:nvPr>
                <p:custDataLst>
                  <p:tags r:id="rId16"/>
                </p:custDataLst>
              </p:nvPr>
            </p:nvSpPr>
            <p:spPr>
              <a:xfrm>
                <a:off x="5785969" y="2455710"/>
                <a:ext cx="1619935" cy="1816209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16600" kern="0">
                  <a:solidFill>
                    <a:srgbClr val="EEF2F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9" name="任意多边形: 形状 28"/>
              <p:cNvSpPr/>
              <p:nvPr>
                <p:custDataLst>
                  <p:tags r:id="rId17"/>
                </p:custDataLst>
              </p:nvPr>
            </p:nvSpPr>
            <p:spPr>
              <a:xfrm>
                <a:off x="5954904" y="2645113"/>
                <a:ext cx="1282065" cy="1437402"/>
              </a:xfrm>
              <a:custGeom>
                <a:avLst/>
                <a:gdLst>
                  <a:gd name="connsiteX0" fmla="*/ 929239 w 1619935"/>
                  <a:gd name="connsiteY0" fmla="*/ 28179 h 1816209"/>
                  <a:gd name="connsiteX1" fmla="*/ 1472507 w 1619935"/>
                  <a:gd name="connsiteY1" fmla="*/ 299813 h 1816209"/>
                  <a:gd name="connsiteX2" fmla="*/ 1619935 w 1619935"/>
                  <a:gd name="connsiteY2" fmla="*/ 538357 h 1816209"/>
                  <a:gd name="connsiteX3" fmla="*/ 1619935 w 1619935"/>
                  <a:gd name="connsiteY3" fmla="*/ 1277853 h 1816209"/>
                  <a:gd name="connsiteX4" fmla="*/ 1472507 w 1619935"/>
                  <a:gd name="connsiteY4" fmla="*/ 1516397 h 1816209"/>
                  <a:gd name="connsiteX5" fmla="*/ 929239 w 1619935"/>
                  <a:gd name="connsiteY5" fmla="*/ 1788031 h 1816209"/>
                  <a:gd name="connsiteX6" fmla="*/ 690695 w 1619935"/>
                  <a:gd name="connsiteY6" fmla="*/ 1788031 h 1816209"/>
                  <a:gd name="connsiteX7" fmla="*/ 147428 w 1619935"/>
                  <a:gd name="connsiteY7" fmla="*/ 1516397 h 1816209"/>
                  <a:gd name="connsiteX8" fmla="*/ 0 w 1619935"/>
                  <a:gd name="connsiteY8" fmla="*/ 1277853 h 1816209"/>
                  <a:gd name="connsiteX9" fmla="*/ 0 w 1619935"/>
                  <a:gd name="connsiteY9" fmla="*/ 538357 h 1816209"/>
                  <a:gd name="connsiteX10" fmla="*/ 147428 w 1619935"/>
                  <a:gd name="connsiteY10" fmla="*/ 299813 h 1816209"/>
                  <a:gd name="connsiteX11" fmla="*/ 690695 w 1619935"/>
                  <a:gd name="connsiteY11" fmla="*/ 28179 h 1816209"/>
                  <a:gd name="connsiteX12" fmla="*/ 929239 w 1619935"/>
                  <a:gd name="connsiteY12" fmla="*/ 28179 h 181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19935" h="1816209">
                    <a:moveTo>
                      <a:pt x="929239" y="28179"/>
                    </a:moveTo>
                    <a:lnTo>
                      <a:pt x="1472507" y="299813"/>
                    </a:lnTo>
                    <a:cubicBezTo>
                      <a:pt x="1562881" y="345000"/>
                      <a:pt x="1619935" y="437316"/>
                      <a:pt x="1619935" y="538357"/>
                    </a:cubicBezTo>
                    <a:lnTo>
                      <a:pt x="1619935" y="1277853"/>
                    </a:lnTo>
                    <a:cubicBezTo>
                      <a:pt x="1619935" y="1378894"/>
                      <a:pt x="1562881" y="1471210"/>
                      <a:pt x="1472507" y="1516397"/>
                    </a:cubicBezTo>
                    <a:lnTo>
                      <a:pt x="929239" y="1788031"/>
                    </a:lnTo>
                    <a:cubicBezTo>
                      <a:pt x="854098" y="1825602"/>
                      <a:pt x="765836" y="1825602"/>
                      <a:pt x="690695" y="1788031"/>
                    </a:cubicBezTo>
                    <a:lnTo>
                      <a:pt x="147428" y="1516397"/>
                    </a:lnTo>
                    <a:cubicBezTo>
                      <a:pt x="57055" y="1471210"/>
                      <a:pt x="0" y="1378894"/>
                      <a:pt x="0" y="1277853"/>
                    </a:cubicBezTo>
                    <a:lnTo>
                      <a:pt x="0" y="538357"/>
                    </a:lnTo>
                    <a:cubicBezTo>
                      <a:pt x="0" y="437316"/>
                      <a:pt x="57055" y="345000"/>
                      <a:pt x="147428" y="299813"/>
                    </a:cubicBezTo>
                    <a:lnTo>
                      <a:pt x="690695" y="28179"/>
                    </a:lnTo>
                    <a:cubicBezTo>
                      <a:pt x="765836" y="-9392"/>
                      <a:pt x="854098" y="-9392"/>
                      <a:pt x="929239" y="28179"/>
                    </a:cubicBezTo>
                  </a:path>
                </a:pathLst>
              </a:cu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p>
                <a:pPr algn="ctr"/>
                <a:endParaRPr lang="zh-CN" altLang="en-US" sz="4400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10" name="文本框 9"/>
            <p:cNvSpPr txBox="1"/>
            <p:nvPr>
              <p:custDataLst>
                <p:tags r:id="rId18"/>
              </p:custDataLst>
            </p:nvPr>
          </p:nvSpPr>
          <p:spPr>
            <a:xfrm>
              <a:off x="1791909" y="2505887"/>
              <a:ext cx="1392169" cy="919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sz="20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机械臂</a:t>
              </a:r>
              <a:r>
                <a:rPr lang="en-US" altLang="zh-CN" sz="2000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CT</a:t>
              </a:r>
              <a:endParaRPr lang="en-US" altLang="zh-CN" sz="20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pic>
        <p:nvPicPr>
          <p:cNvPr id="1073742850" name="图片 1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51"/>
          <a:stretch>
            <a:fillRect/>
          </a:stretch>
        </p:blipFill>
        <p:spPr>
          <a:xfrm>
            <a:off x="9029065" y="2213610"/>
            <a:ext cx="2726690" cy="129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-2147482614" name="图片 -2147482615" descr="微信图片_2021031010340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2148" t="18182" r="15653" b="32411"/>
          <a:stretch>
            <a:fillRect/>
          </a:stretch>
        </p:blipFill>
        <p:spPr>
          <a:xfrm>
            <a:off x="6217285" y="2073275"/>
            <a:ext cx="2677160" cy="1437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>
            <p:custDataLst>
              <p:tags r:id="rId23"/>
            </p:custDataLst>
          </p:nvPr>
        </p:nvSpPr>
        <p:spPr>
          <a:xfrm>
            <a:off x="6217285" y="5049520"/>
            <a:ext cx="5481955" cy="1071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2920" y="4681220"/>
            <a:ext cx="161036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显著性问题</a:t>
            </a:r>
            <a:endParaRPr lang="zh-CN" altLang="en-US" b="1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17285" y="4670425"/>
            <a:ext cx="161036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显著性问题</a:t>
            </a:r>
            <a:endParaRPr lang="zh-CN" altLang="en-US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>
            <p:custDataLst>
              <p:tags r:id="rId24"/>
            </p:custDataLst>
          </p:nvPr>
        </p:nvSpPr>
        <p:spPr>
          <a:xfrm>
            <a:off x="934085" y="5238750"/>
            <a:ext cx="4391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低剂量噪声问题；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环形伪影问题。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文本框 19"/>
          <p:cNvSpPr txBox="1"/>
          <p:nvPr>
            <p:custDataLst>
              <p:tags r:id="rId25"/>
            </p:custDataLst>
          </p:nvPr>
        </p:nvSpPr>
        <p:spPr>
          <a:xfrm>
            <a:off x="6676390" y="5238750"/>
            <a:ext cx="43910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运动误差问题；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不完备扫描问题。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1900" y="414020"/>
            <a:ext cx="379539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800" dirty="0">
                <a:solidFill>
                  <a:srgbClr val="355FAB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分数生成模型</a:t>
            </a:r>
            <a:endParaRPr lang="zh-CN" sz="2800" dirty="0">
              <a:solidFill>
                <a:srgbClr val="355FAB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909" y="414337"/>
            <a:ext cx="79248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1.5</a:t>
            </a:r>
            <a:endParaRPr lang="zh-CN" altLang="en-US" sz="28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1"/>
            </p:custDataLst>
          </p:nvPr>
        </p:nvSpPr>
        <p:spPr>
          <a:xfrm>
            <a:off x="350744" y="1005233"/>
            <a:ext cx="1680165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分数生成模型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可以随机生成与训练图像具有</a:t>
            </a:r>
            <a:r>
              <a:rPr lang="zh-CN" altLang="en-US" sz="16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相同特征分布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的图像。</a:t>
            </a:r>
            <a:endParaRPr lang="zh-CN" altLang="en-US" sz="16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</a:t>
            </a:r>
            <a:r>
              <a:rPr lang="en-US" altLang="zh-CN" sz="1600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CT</a:t>
            </a:r>
            <a:r>
              <a:rPr lang="zh-CN" altLang="en-US" sz="1600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图像重建中，它的最大的优点就是可以</a:t>
            </a:r>
            <a:r>
              <a:rPr lang="zh-CN" altLang="en-US" sz="1600" b="1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利用少量测量数据引导图像生成方向</a:t>
            </a:r>
            <a:r>
              <a:rPr lang="zh-CN" altLang="en-US" sz="1600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</a:t>
            </a:r>
            <a:r>
              <a:rPr lang="zh-CN" altLang="en-US" sz="1600" b="1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实现定向的生成</a:t>
            </a:r>
            <a:r>
              <a:rPr lang="zh-CN" altLang="en-US" sz="1600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，又可以</a:t>
            </a:r>
            <a:r>
              <a:rPr lang="zh-CN" altLang="en-US" sz="1600" b="1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补充缺失数据</a:t>
            </a:r>
            <a:r>
              <a:rPr lang="zh-CN" altLang="en-US" sz="1600" dirty="0">
                <a:solidFill>
                  <a:schemeClr val="accent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1600" dirty="0">
              <a:solidFill>
                <a:schemeClr val="accent6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69620" y="1903095"/>
            <a:ext cx="6630670" cy="2148840"/>
            <a:chOff x="2985" y="2890"/>
            <a:chExt cx="10442" cy="3384"/>
          </a:xfrm>
        </p:grpSpPr>
        <p:pic>
          <p:nvPicPr>
            <p:cNvPr id="76" name="图片 7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r="33572"/>
            <a:stretch>
              <a:fillRect/>
            </a:stretch>
          </p:blipFill>
          <p:spPr>
            <a:xfrm>
              <a:off x="6315" y="2890"/>
              <a:ext cx="7113" cy="338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98" name="组合 97"/>
            <p:cNvGrpSpPr/>
            <p:nvPr/>
          </p:nvGrpSpPr>
          <p:grpSpPr>
            <a:xfrm rot="0">
              <a:off x="2985" y="2989"/>
              <a:ext cx="2905" cy="1318"/>
              <a:chOff x="8392891" y="4552156"/>
              <a:chExt cx="2340610" cy="1222375"/>
            </a:xfrm>
          </p:grpSpPr>
          <p:sp>
            <p:nvSpPr>
              <p:cNvPr id="99" name="圆角矩形 48"/>
              <p:cNvSpPr/>
              <p:nvPr/>
            </p:nvSpPr>
            <p:spPr>
              <a:xfrm>
                <a:off x="8392891" y="4552156"/>
                <a:ext cx="2340610" cy="1222375"/>
              </a:xfrm>
              <a:prstGeom prst="roundRect">
                <a:avLst>
                  <a:gd name="adj" fmla="val 9449"/>
                </a:avLst>
              </a:prstGeom>
              <a:solidFill>
                <a:schemeClr val="accent2">
                  <a:lumMod val="20000"/>
                  <a:lumOff val="80000"/>
                  <a:alpha val="65000"/>
                </a:schemeClr>
              </a:solidFill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200"/>
              </a:p>
            </p:txBody>
          </p:sp>
          <p:sp>
            <p:nvSpPr>
              <p:cNvPr id="100" name="文本框 99"/>
              <p:cNvSpPr txBox="1"/>
              <p:nvPr/>
            </p:nvSpPr>
            <p:spPr>
              <a:xfrm>
                <a:off x="8906248" y="4665058"/>
                <a:ext cx="1313896" cy="491510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正向扩散</a:t>
                </a:r>
                <a:endParaRPr lang="zh-CN" altLang="en-US" sz="1400" b="1" dirty="0">
                  <a:solidFill>
                    <a:schemeClr val="accent1">
                      <a:lumMod val="7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  <p:sp>
            <p:nvSpPr>
              <p:cNvPr id="101" name="文本框 100"/>
              <p:cNvSpPr txBox="1"/>
              <p:nvPr/>
            </p:nvSpPr>
            <p:spPr>
              <a:xfrm>
                <a:off x="8467824" y="5264318"/>
                <a:ext cx="2190744" cy="491509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accent6">
                        <a:lumMod val="75000"/>
                      </a:schemeClr>
                    </a:solidFill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图像特征分布学习</a:t>
                </a:r>
                <a:endParaRPr lang="zh-CN" altLang="en-US" sz="1400" b="1" dirty="0">
                  <a:solidFill>
                    <a:schemeClr val="accent6">
                      <a:lumMod val="7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  <p:cxnSp>
            <p:nvCxnSpPr>
              <p:cNvPr id="102" name="直接箭头连接符 101"/>
              <p:cNvCxnSpPr>
                <a:stCxn id="100" idx="2"/>
                <a:endCxn id="101" idx="0"/>
              </p:cNvCxnSpPr>
              <p:nvPr>
                <p:custDataLst>
                  <p:tags r:id="rId4"/>
                </p:custDataLst>
              </p:nvPr>
            </p:nvCxnSpPr>
            <p:spPr>
              <a:xfrm>
                <a:off x="9563237" y="5156615"/>
                <a:ext cx="0" cy="107584"/>
              </a:xfrm>
              <a:prstGeom prst="straightConnector1">
                <a:avLst/>
              </a:prstGeom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组合 102"/>
            <p:cNvGrpSpPr/>
            <p:nvPr/>
          </p:nvGrpSpPr>
          <p:grpSpPr>
            <a:xfrm rot="0">
              <a:off x="3086" y="4858"/>
              <a:ext cx="2700" cy="1318"/>
              <a:chOff x="8441755" y="6229144"/>
              <a:chExt cx="2175590" cy="1222375"/>
            </a:xfrm>
          </p:grpSpPr>
          <p:sp>
            <p:nvSpPr>
              <p:cNvPr id="104" name="圆角矩形 48"/>
              <p:cNvSpPr/>
              <p:nvPr/>
            </p:nvSpPr>
            <p:spPr>
              <a:xfrm>
                <a:off x="8441755" y="6229144"/>
                <a:ext cx="2175590" cy="1222375"/>
              </a:xfrm>
              <a:prstGeom prst="roundRect">
                <a:avLst>
                  <a:gd name="adj" fmla="val 9449"/>
                </a:avLst>
              </a:prstGeom>
              <a:solidFill>
                <a:schemeClr val="accent2">
                  <a:lumMod val="20000"/>
                  <a:lumOff val="80000"/>
                  <a:alpha val="65000"/>
                </a:schemeClr>
              </a:solidFill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200"/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8877783" y="6345788"/>
                <a:ext cx="1313896" cy="491510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accent1">
                        <a:lumMod val="75000"/>
                      </a:schemeClr>
                    </a:solidFill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逆向推理</a:t>
                </a:r>
                <a:endParaRPr lang="zh-CN" altLang="en-US" sz="1400" b="1" dirty="0">
                  <a:solidFill>
                    <a:schemeClr val="accent1">
                      <a:lumMod val="7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8611084" y="6953558"/>
                <a:ext cx="1847294" cy="491510"/>
              </a:xfrm>
              <a:prstGeom prst="roundRect">
                <a:avLst/>
              </a:prstGeom>
              <a:solidFill>
                <a:schemeClr val="bg1"/>
              </a:solidFill>
              <a:ln w="317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>
                <a:spAutoFit/>
              </a:bodyPr>
              <a:p>
                <a:pPr algn="ctr"/>
                <a:r>
                  <a:rPr lang="zh-CN" altLang="en-US" sz="1400" b="1" dirty="0">
                    <a:solidFill>
                      <a:schemeClr val="accent6">
                        <a:lumMod val="75000"/>
                      </a:schemeClr>
                    </a:solidFill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图像采样生成</a:t>
                </a:r>
                <a:endParaRPr lang="zh-CN" altLang="en-US" sz="1400" b="1" dirty="0">
                  <a:solidFill>
                    <a:schemeClr val="accent6">
                      <a:lumMod val="75000"/>
                    </a:schemeClr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  <p:cxnSp>
            <p:nvCxnSpPr>
              <p:cNvPr id="107" name="直接箭头连接符 106"/>
              <p:cNvCxnSpPr>
                <a:stCxn id="105" idx="2"/>
                <a:endCxn id="106" idx="0"/>
              </p:cNvCxnSpPr>
              <p:nvPr>
                <p:custDataLst>
                  <p:tags r:id="rId5"/>
                </p:custDataLst>
              </p:nvPr>
            </p:nvCxnSpPr>
            <p:spPr>
              <a:xfrm>
                <a:off x="9535512" y="6837643"/>
                <a:ext cx="0" cy="115931"/>
              </a:xfrm>
              <a:prstGeom prst="straightConnector1">
                <a:avLst/>
              </a:prstGeom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08" name="箭头: 右 18"/>
            <p:cNvSpPr/>
            <p:nvPr/>
          </p:nvSpPr>
          <p:spPr>
            <a:xfrm>
              <a:off x="5976" y="3580"/>
              <a:ext cx="261" cy="2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/>
            </a:p>
          </p:txBody>
        </p:sp>
        <p:sp>
          <p:nvSpPr>
            <p:cNvPr id="109" name="箭头: 右 54"/>
            <p:cNvSpPr/>
            <p:nvPr/>
          </p:nvSpPr>
          <p:spPr>
            <a:xfrm>
              <a:off x="5944" y="5355"/>
              <a:ext cx="261" cy="2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3429000" y="4185920"/>
            <a:ext cx="4848225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基于郎之万动力学的分数匹配与采样过程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994535" y="4531360"/>
            <a:ext cx="8202930" cy="1952625"/>
            <a:chOff x="3124" y="6858"/>
            <a:chExt cx="12918" cy="3075"/>
          </a:xfrm>
        </p:grpSpPr>
        <p:sp>
          <p:nvSpPr>
            <p:cNvPr id="40" name="圆角矩形 39"/>
            <p:cNvSpPr/>
            <p:nvPr/>
          </p:nvSpPr>
          <p:spPr>
            <a:xfrm>
              <a:off x="3124" y="6858"/>
              <a:ext cx="12918" cy="3048"/>
            </a:xfrm>
            <a:prstGeom prst="roundRect">
              <a:avLst>
                <a:gd name="adj" fmla="val 6711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691" y="7076"/>
              <a:ext cx="3286" cy="364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3124" y="7017"/>
              <a:ext cx="90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/>
                <a:t>令</a:t>
              </a:r>
              <a:endParaRPr lang="zh-CN" altLang="en-US" sz="1600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6885" y="7007"/>
              <a:ext cx="52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/>
                <a:t>为噪声扰动核，扰动数据分布</a:t>
              </a:r>
              <a:endParaRPr lang="zh-CN" altLang="en-US" sz="1600"/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234" y="7015"/>
              <a:ext cx="4234" cy="434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2734" y="7069"/>
              <a:ext cx="1128" cy="354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t="10279"/>
            <a:stretch>
              <a:fillRect/>
            </a:stretch>
          </p:blipFill>
          <p:spPr>
            <a:xfrm>
              <a:off x="6756" y="7561"/>
              <a:ext cx="8630" cy="80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124" y="7714"/>
              <a:ext cx="406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/>
                <a:t>训练网络模型，目标函数</a:t>
              </a:r>
              <a:endParaRPr lang="zh-CN" altLang="en-US" sz="16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124" y="8420"/>
              <a:ext cx="640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/>
                <a:t>通过网络训练后，最优的分数网络</a:t>
              </a:r>
              <a:endParaRPr lang="zh-CN" altLang="en-US" sz="1600"/>
            </a:p>
          </p:txBody>
        </p:sp>
        <p:pic>
          <p:nvPicPr>
            <p:cNvPr id="14" name="图片 13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8102" y="8500"/>
              <a:ext cx="1278" cy="356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9380" y="8420"/>
              <a:ext cx="640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/>
                <a:t>可以在每个噪声尺度下匹配分数</a:t>
              </a:r>
              <a:endParaRPr lang="zh-CN" altLang="en-US" sz="1600"/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3998" y="8440"/>
              <a:ext cx="1782" cy="446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t="11695" b="17871"/>
            <a:stretch>
              <a:fillRect/>
            </a:stretch>
          </p:blipFill>
          <p:spPr>
            <a:xfrm>
              <a:off x="4974" y="9036"/>
              <a:ext cx="8596" cy="536"/>
            </a:xfrm>
            <a:prstGeom prst="rect">
              <a:avLst/>
            </a:prstGeom>
            <a:ln>
              <a:noFill/>
            </a:ln>
          </p:spPr>
        </p:pic>
        <p:sp>
          <p:nvSpPr>
            <p:cNvPr id="27" name="文本框 26"/>
            <p:cNvSpPr txBox="1"/>
            <p:nvPr/>
          </p:nvSpPr>
          <p:spPr>
            <a:xfrm>
              <a:off x="3124" y="9086"/>
              <a:ext cx="198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/>
                <a:t>郎之万采样</a:t>
              </a:r>
              <a:endParaRPr lang="zh-CN" altLang="en-US" sz="1600"/>
            </a:p>
          </p:txBody>
        </p:sp>
        <p:sp>
          <p:nvSpPr>
            <p:cNvPr id="30" name="矩形 29"/>
            <p:cNvSpPr/>
            <p:nvPr>
              <p:custDataLst>
                <p:tags r:id="rId20"/>
              </p:custDataLst>
            </p:nvPr>
          </p:nvSpPr>
          <p:spPr>
            <a:xfrm>
              <a:off x="10267" y="9070"/>
              <a:ext cx="411" cy="470"/>
            </a:xfrm>
            <a:prstGeom prst="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33" name="文本框 32"/>
            <p:cNvSpPr txBox="1"/>
            <p:nvPr>
              <p:custDataLst>
                <p:tags r:id="rId21"/>
              </p:custDataLst>
            </p:nvPr>
          </p:nvSpPr>
          <p:spPr>
            <a:xfrm>
              <a:off x="9669" y="9499"/>
              <a:ext cx="172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1200">
                  <a:solidFill>
                    <a:srgbClr val="FF0000"/>
                  </a:solidFill>
                </a:rPr>
                <a:t>标准正态分布</a:t>
              </a:r>
              <a:endParaRPr lang="zh-CN" altLang="en-US" sz="1200">
                <a:solidFill>
                  <a:srgbClr val="FF000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362" y="7347"/>
              <a:ext cx="172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1200">
                  <a:solidFill>
                    <a:srgbClr val="FF0000"/>
                  </a:solidFill>
                </a:rPr>
                <a:t>原始数据分布</a:t>
              </a:r>
              <a:endParaRPr lang="zh-CN" altLang="en-US" sz="1200">
                <a:solidFill>
                  <a:srgbClr val="FF0000"/>
                </a:solidFill>
              </a:endParaRPr>
            </a:p>
          </p:txBody>
        </p:sp>
      </p:grpSp>
      <p:sp>
        <p:nvSpPr>
          <p:cNvPr id="42" name="右箭头 41"/>
          <p:cNvSpPr/>
          <p:nvPr/>
        </p:nvSpPr>
        <p:spPr>
          <a:xfrm>
            <a:off x="7470775" y="2640330"/>
            <a:ext cx="317500" cy="60833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861935" y="2226310"/>
            <a:ext cx="3698240" cy="1476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可以利用学习的的数据特征生成新数据；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在</a:t>
            </a:r>
            <a:r>
              <a:rPr lang="en-US" altLang="zh-CN"/>
              <a:t>CT</a:t>
            </a:r>
            <a:r>
              <a:rPr lang="zh-CN" altLang="en-US"/>
              <a:t>重建领域</a:t>
            </a:r>
            <a:r>
              <a:rPr lang="zh-CN" altLang="en-US">
                <a:sym typeface="+mn-ea"/>
              </a:rPr>
              <a:t>有巨大的应用潜力，</a:t>
            </a:r>
            <a:r>
              <a:rPr lang="zh-CN" altLang="en-US"/>
              <a:t>对于解决</a:t>
            </a:r>
            <a:r>
              <a:rPr lang="zh-CN" altLang="en-US"/>
              <a:t>投影缺失、噪声和伪影等问题都十分有效。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322516" y="1401122"/>
            <a:ext cx="7295703" cy="3678613"/>
            <a:chOff x="1623286" y="1650533"/>
            <a:chExt cx="4387294" cy="2212146"/>
          </a:xfrm>
        </p:grpSpPr>
        <p:sp>
          <p:nvSpPr>
            <p:cNvPr id="40" name="矩形 37"/>
            <p:cNvSpPr/>
            <p:nvPr>
              <p:custDataLst>
                <p:tags r:id="rId1"/>
              </p:custDataLst>
            </p:nvPr>
          </p:nvSpPr>
          <p:spPr bwMode="auto">
            <a:xfrm>
              <a:off x="1739575" y="2791292"/>
              <a:ext cx="4271005" cy="795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30569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研究方法</a:t>
              </a:r>
              <a:endParaRPr kumimoji="0" lang="zh-CN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1739575" y="1696932"/>
              <a:ext cx="950284" cy="950284"/>
              <a:chOff x="1884355" y="1953513"/>
              <a:chExt cx="950284" cy="950284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1884355" y="1953513"/>
                <a:ext cx="950284" cy="950284"/>
                <a:chOff x="1884355" y="1953513"/>
                <a:chExt cx="950284" cy="950284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 flipH="1">
                  <a:off x="1884355" y="1953513"/>
                  <a:ext cx="950284" cy="950284"/>
                  <a:chOff x="529582" y="1276705"/>
                  <a:chExt cx="10569600" cy="4403207"/>
                </a:xfrm>
              </p:grpSpPr>
              <p:sp>
                <p:nvSpPr>
                  <p:cNvPr id="34" name="矩形 18"/>
                  <p:cNvSpPr/>
                  <p:nvPr/>
                </p:nvSpPr>
                <p:spPr>
                  <a:xfrm>
                    <a:off x="529582" y="1277111"/>
                    <a:ext cx="10569600" cy="4402801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254000" dist="190500" dir="13500000" algn="br" rotWithShape="0">
                      <a:srgbClr val="FFFFFF"/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  <p:sp>
                <p:nvSpPr>
                  <p:cNvPr id="35" name="矩形 19"/>
                  <p:cNvSpPr/>
                  <p:nvPr/>
                </p:nvSpPr>
                <p:spPr>
                  <a:xfrm>
                    <a:off x="529582" y="1276705"/>
                    <a:ext cx="10569600" cy="4402800"/>
                  </a:xfrm>
                  <a:prstGeom prst="ellipse">
                    <a:avLst/>
                  </a:prstGeom>
                  <a:solidFill>
                    <a:srgbClr val="EEF2F9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381000" dist="127000" dir="2700000" algn="tl" rotWithShape="0">
                      <a:srgbClr val="4472C4">
                        <a:lumMod val="40000"/>
                        <a:lumOff val="60000"/>
                        <a:alpha val="80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F2F9"/>
                      </a:solidFill>
                      <a:effectLst/>
                      <a:uLnTx/>
                      <a:uFillTx/>
                      <a:latin typeface="汉仪旗黑-55简" panose="00020600040101010101" pitchFamily="18" charset="-122"/>
                      <a:ea typeface="汉仪旗黑-55简" panose="00020600040101010101" pitchFamily="18" charset="-122"/>
                      <a:cs typeface="+mn-ea"/>
                      <a:sym typeface="汉仪旗黑-55简" panose="00020600040101010101" pitchFamily="18" charset="-122"/>
                    </a:endParaRPr>
                  </a:p>
                </p:txBody>
              </p:sp>
            </p:grpSp>
            <p:sp>
              <p:nvSpPr>
                <p:cNvPr id="38" name="矩形 19"/>
                <p:cNvSpPr/>
                <p:nvPr/>
              </p:nvSpPr>
              <p:spPr>
                <a:xfrm flipH="1">
                  <a:off x="1980629" y="2049779"/>
                  <a:ext cx="757735" cy="75766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4472C4">
                        <a:lumMod val="75000"/>
                      </a:srgbClr>
                    </a:gs>
                    <a:gs pos="100000">
                      <a:srgbClr val="355FAB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139700" dir="2700000" algn="tl" rotWithShape="0">
                    <a:srgbClr val="4472C4">
                      <a:lumMod val="75000"/>
                      <a:alpha val="1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sz="4800" kern="0" dirty="0">
                    <a:solidFill>
                      <a:prstClr val="whit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41" name="矩形 37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2115085" y="2079411"/>
                <a:ext cx="461935" cy="795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8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2</a:t>
                </a:r>
                <a:endParaRPr kumimoji="0" lang="zh-CN" alt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127" name="矩形 37"/>
            <p:cNvSpPr/>
            <p:nvPr>
              <p:custDataLst>
                <p:tags r:id="rId3"/>
              </p:custDataLst>
            </p:nvPr>
          </p:nvSpPr>
          <p:spPr bwMode="auto">
            <a:xfrm>
              <a:off x="1698839" y="3640580"/>
              <a:ext cx="924876" cy="22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kern="0" dirty="0">
                  <a:solidFill>
                    <a:srgbClr val="30569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第二部分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8" name="矩形 37"/>
            <p:cNvSpPr/>
            <p:nvPr>
              <p:custDataLst>
                <p:tags r:id="rId4"/>
              </p:custDataLst>
            </p:nvPr>
          </p:nvSpPr>
          <p:spPr bwMode="auto">
            <a:xfrm>
              <a:off x="1623286" y="1650533"/>
              <a:ext cx="277624" cy="694337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305699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PART</a:t>
              </a:r>
              <a:endParaRPr kumimoji="0" lang="zh-CN" altLang="en-US" i="0" u="none" strike="noStrike" kern="0" cap="none" spc="0" normalizeH="0" baseline="0" noProof="0" dirty="0">
                <a:ln>
                  <a:noFill/>
                </a:ln>
                <a:solidFill>
                  <a:srgbClr val="305699"/>
                </a:solidFill>
                <a:effectLst/>
                <a:uLnTx/>
                <a:uFillTx/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0524206" y="6155007"/>
            <a:ext cx="988096" cy="349920"/>
            <a:chOff x="10494183" y="6353127"/>
            <a:chExt cx="988096" cy="349920"/>
          </a:xfrm>
        </p:grpSpPr>
        <p:grpSp>
          <p:nvGrpSpPr>
            <p:cNvPr id="74" name="组合 73"/>
            <p:cNvGrpSpPr/>
            <p:nvPr/>
          </p:nvGrpSpPr>
          <p:grpSpPr>
            <a:xfrm flipH="1">
              <a:off x="10494183" y="6353127"/>
              <a:ext cx="349920" cy="349920"/>
              <a:chOff x="1928827" y="962475"/>
              <a:chExt cx="720000" cy="720000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84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85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82" name="椭圆 81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4472C4">
                      <a:lumMod val="75000"/>
                    </a:srgbClr>
                  </a:gs>
                  <a:gs pos="100000">
                    <a:srgbClr val="355FAB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3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11132359" y="6353127"/>
              <a:ext cx="349920" cy="349920"/>
              <a:chOff x="1928827" y="962475"/>
              <a:chExt cx="720000" cy="720000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1928827" y="962475"/>
                <a:ext cx="720000" cy="720000"/>
                <a:chOff x="529582" y="1276705"/>
                <a:chExt cx="10569600" cy="4403205"/>
              </a:xfrm>
            </p:grpSpPr>
            <p:sp>
              <p:nvSpPr>
                <p:cNvPr id="79" name="矩形 18"/>
                <p:cNvSpPr/>
                <p:nvPr/>
              </p:nvSpPr>
              <p:spPr>
                <a:xfrm>
                  <a:off x="529582" y="1277110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254000" dist="190500" dir="13500000" algn="br" rotWithShape="0">
                    <a:srgbClr val="FFFFFF"/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  <p:sp>
              <p:nvSpPr>
                <p:cNvPr id="80" name="矩形 19"/>
                <p:cNvSpPr/>
                <p:nvPr/>
              </p:nvSpPr>
              <p:spPr>
                <a:xfrm>
                  <a:off x="529582" y="1276705"/>
                  <a:ext cx="10569600" cy="4402800"/>
                </a:xfrm>
                <a:prstGeom prst="ellipse">
                  <a:avLst/>
                </a:prstGeom>
                <a:solidFill>
                  <a:srgbClr val="EEF2F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381000" dist="127000" dir="2700000" algn="tl" rotWithShape="0">
                    <a:srgbClr val="4472C4">
                      <a:lumMod val="40000"/>
                      <a:lumOff val="60000"/>
                      <a:alpha val="80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F2F9"/>
                    </a:solidFill>
                    <a:effectLst/>
                    <a:uLnTx/>
                    <a:uFillTx/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endParaRPr>
                </a:p>
              </p:txBody>
            </p:sp>
          </p:grpSp>
          <p:sp>
            <p:nvSpPr>
              <p:cNvPr id="77" name="椭圆 76"/>
              <p:cNvSpPr/>
              <p:nvPr/>
            </p:nvSpPr>
            <p:spPr>
              <a:xfrm>
                <a:off x="2031714" y="1074816"/>
                <a:ext cx="519262" cy="519262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100000">
                    <a:srgbClr val="D74909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139700" dir="2700000" algn="tl" rotWithShape="0">
                  <a:srgbClr val="4472C4">
                    <a:lumMod val="75000"/>
                    <a:alpha val="18000"/>
                  </a:srgb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78" name="Freeform 10"/>
              <p:cNvSpPr/>
              <p:nvPr/>
            </p:nvSpPr>
            <p:spPr bwMode="auto">
              <a:xfrm>
                <a:off x="2081560" y="1171059"/>
                <a:ext cx="376433" cy="326775"/>
              </a:xfrm>
              <a:custGeom>
                <a:avLst/>
                <a:gdLst>
                  <a:gd name="T0" fmla="*/ 121 w 235"/>
                  <a:gd name="T1" fmla="*/ 191 h 204"/>
                  <a:gd name="T2" fmla="*/ 134 w 235"/>
                  <a:gd name="T3" fmla="*/ 204 h 204"/>
                  <a:gd name="T4" fmla="*/ 235 w 235"/>
                  <a:gd name="T5" fmla="*/ 101 h 204"/>
                  <a:gd name="T6" fmla="*/ 134 w 235"/>
                  <a:gd name="T7" fmla="*/ 0 h 204"/>
                  <a:gd name="T8" fmla="*/ 121 w 235"/>
                  <a:gd name="T9" fmla="*/ 11 h 204"/>
                  <a:gd name="T10" fmla="*/ 203 w 235"/>
                  <a:gd name="T11" fmla="*/ 92 h 204"/>
                  <a:gd name="T12" fmla="*/ 0 w 235"/>
                  <a:gd name="T13" fmla="*/ 92 h 204"/>
                  <a:gd name="T14" fmla="*/ 0 w 235"/>
                  <a:gd name="T15" fmla="*/ 109 h 204"/>
                  <a:gd name="T16" fmla="*/ 203 w 235"/>
                  <a:gd name="T17" fmla="*/ 109 h 204"/>
                  <a:gd name="T18" fmla="*/ 121 w 235"/>
                  <a:gd name="T19" fmla="*/ 191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04">
                    <a:moveTo>
                      <a:pt x="121" y="191"/>
                    </a:moveTo>
                    <a:lnTo>
                      <a:pt x="134" y="204"/>
                    </a:lnTo>
                    <a:lnTo>
                      <a:pt x="235" y="101"/>
                    </a:lnTo>
                    <a:lnTo>
                      <a:pt x="134" y="0"/>
                    </a:lnTo>
                    <a:lnTo>
                      <a:pt x="121" y="11"/>
                    </a:lnTo>
                    <a:lnTo>
                      <a:pt x="203" y="92"/>
                    </a:lnTo>
                    <a:lnTo>
                      <a:pt x="0" y="92"/>
                    </a:lnTo>
                    <a:lnTo>
                      <a:pt x="0" y="109"/>
                    </a:lnTo>
                    <a:lnTo>
                      <a:pt x="203" y="109"/>
                    </a:lnTo>
                    <a:lnTo>
                      <a:pt x="121" y="19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 sz="6600" kern="0">
                  <a:solidFill>
                    <a:srgbClr val="76717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538691" y="6229903"/>
            <a:ext cx="1678458" cy="161894"/>
            <a:chOff x="565102" y="6354114"/>
            <a:chExt cx="2066180" cy="161894"/>
          </a:xfrm>
        </p:grpSpPr>
        <p:grpSp>
          <p:nvGrpSpPr>
            <p:cNvPr id="87" name="组合 86"/>
            <p:cNvGrpSpPr/>
            <p:nvPr/>
          </p:nvGrpSpPr>
          <p:grpSpPr>
            <a:xfrm>
              <a:off x="565102" y="6354114"/>
              <a:ext cx="2066180" cy="161894"/>
              <a:chOff x="529582" y="1277095"/>
              <a:chExt cx="10569600" cy="4402815"/>
            </a:xfrm>
          </p:grpSpPr>
          <p:sp>
            <p:nvSpPr>
              <p:cNvPr id="90" name="矩形 18"/>
              <p:cNvSpPr/>
              <p:nvPr/>
            </p:nvSpPr>
            <p:spPr>
              <a:xfrm>
                <a:off x="529582" y="1277110"/>
                <a:ext cx="10569600" cy="4402800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254000" dist="190500" dir="13500000" algn="br" rotWithShape="0">
                  <a:srgbClr val="FFFFFF"/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91" name="矩形 19"/>
              <p:cNvSpPr/>
              <p:nvPr/>
            </p:nvSpPr>
            <p:spPr>
              <a:xfrm>
                <a:off x="529582" y="1277095"/>
                <a:ext cx="10569600" cy="4402803"/>
              </a:xfrm>
              <a:prstGeom prst="roundRect">
                <a:avLst>
                  <a:gd name="adj" fmla="val 50000"/>
                </a:avLst>
              </a:prstGeom>
              <a:solidFill>
                <a:srgbClr val="EEF2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27000" dir="2700000" algn="tl" rotWithShape="0">
                  <a:srgbClr val="4472C4">
                    <a:lumMod val="40000"/>
                    <a:lumOff val="60000"/>
                    <a:alpha val="80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EEF2F9"/>
                  </a:solidFill>
                  <a:effectLst/>
                  <a:uLnTx/>
                  <a:uFillTx/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sp>
          <p:nvSpPr>
            <p:cNvPr id="88" name="矩形 19"/>
            <p:cNvSpPr/>
            <p:nvPr/>
          </p:nvSpPr>
          <p:spPr>
            <a:xfrm>
              <a:off x="671465" y="6403263"/>
              <a:ext cx="1718047" cy="6591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89" name="矩形 19"/>
            <p:cNvSpPr/>
            <p:nvPr/>
          </p:nvSpPr>
          <p:spPr>
            <a:xfrm>
              <a:off x="2445140" y="6403262"/>
              <a:ext cx="91553" cy="7437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472C4">
                    <a:lumMod val="75000"/>
                  </a:srgbClr>
                </a:gs>
                <a:gs pos="100000">
                  <a:srgbClr val="355FAB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63500" dist="50800" dir="18900000">
                <a:prstClr val="black">
                  <a:alpha val="0"/>
                </a:prstClr>
              </a:innerShdw>
            </a:effectLst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12419" y="483937"/>
            <a:ext cx="791687" cy="561735"/>
            <a:chOff x="1066800" y="293392"/>
            <a:chExt cx="2872740" cy="2038328"/>
          </a:xfrm>
        </p:grpSpPr>
        <p:sp>
          <p:nvSpPr>
            <p:cNvPr id="95" name="椭圆 94"/>
            <p:cNvSpPr/>
            <p:nvPr/>
          </p:nvSpPr>
          <p:spPr>
            <a:xfrm>
              <a:off x="10668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161544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16408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271272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26136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3810000" y="293392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10668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161544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216408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271272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326136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3810000" y="770589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10668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161544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216408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271272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26136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3810000" y="1247786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10668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161544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216408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271272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26136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10000" y="1724983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10668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161544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216408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271272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26136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4" name="椭圆 123"/>
            <p:cNvSpPr/>
            <p:nvPr/>
          </p:nvSpPr>
          <p:spPr>
            <a:xfrm>
              <a:off x="3810000" y="2202180"/>
              <a:ext cx="129540" cy="129540"/>
            </a:xfrm>
            <a:prstGeom prst="ellipse">
              <a:avLst/>
            </a:prstGeom>
            <a:solidFill>
              <a:srgbClr val="305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2936040" y="4895069"/>
            <a:ext cx="7411920" cy="0"/>
          </a:xfrm>
          <a:prstGeom prst="line">
            <a:avLst/>
          </a:prstGeom>
          <a:ln w="28575" cap="rnd">
            <a:solidFill>
              <a:srgbClr val="30569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: 形状 4"/>
          <p:cNvSpPr/>
          <p:nvPr/>
        </p:nvSpPr>
        <p:spPr>
          <a:xfrm>
            <a:off x="10401404" y="4786007"/>
            <a:ext cx="108162" cy="216324"/>
          </a:xfrm>
          <a:custGeom>
            <a:avLst/>
            <a:gdLst>
              <a:gd name="connsiteX0" fmla="*/ 0 w 274320"/>
              <a:gd name="connsiteY0" fmla="*/ 0 h 548640"/>
              <a:gd name="connsiteX1" fmla="*/ 274320 w 274320"/>
              <a:gd name="connsiteY1" fmla="*/ 274320 h 548640"/>
              <a:gd name="connsiteX2" fmla="*/ 0 w 274320"/>
              <a:gd name="connsiteY2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548640">
                <a:moveTo>
                  <a:pt x="0" y="0"/>
                </a:moveTo>
                <a:lnTo>
                  <a:pt x="274320" y="274320"/>
                </a:lnTo>
                <a:lnTo>
                  <a:pt x="0" y="548640"/>
                </a:lnTo>
              </a:path>
            </a:pathLst>
          </a:custGeom>
          <a:noFill/>
          <a:ln w="25400" cap="rnd">
            <a:solidFill>
              <a:srgbClr val="3056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129" name="任意多边形: 形状 128"/>
          <p:cNvSpPr/>
          <p:nvPr/>
        </p:nvSpPr>
        <p:spPr>
          <a:xfrm>
            <a:off x="10571762" y="4802050"/>
            <a:ext cx="87581" cy="175161"/>
          </a:xfrm>
          <a:custGeom>
            <a:avLst/>
            <a:gdLst>
              <a:gd name="connsiteX0" fmla="*/ 0 w 274320"/>
              <a:gd name="connsiteY0" fmla="*/ 0 h 548640"/>
              <a:gd name="connsiteX1" fmla="*/ 274320 w 274320"/>
              <a:gd name="connsiteY1" fmla="*/ 274320 h 548640"/>
              <a:gd name="connsiteX2" fmla="*/ 0 w 274320"/>
              <a:gd name="connsiteY2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" h="548640">
                <a:moveTo>
                  <a:pt x="0" y="0"/>
                </a:moveTo>
                <a:lnTo>
                  <a:pt x="274320" y="274320"/>
                </a:lnTo>
                <a:lnTo>
                  <a:pt x="0" y="548640"/>
                </a:lnTo>
              </a:path>
            </a:pathLst>
          </a:custGeom>
          <a:noFill/>
          <a:ln w="25400" cap="rnd">
            <a:solidFill>
              <a:srgbClr val="355FAB">
                <a:alpha val="43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10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100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1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2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3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4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5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6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7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8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09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1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110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11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12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13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14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PA" val="v5.0.0"/>
  <p:tag name="KSO_WM_DIAGRAM_VIRTUALLY_FRAME" val="{&quot;height&quot;:325.4422834645669,&quot;left&quot;:167.36173228346456,&quot;top&quot;:127.79992125984245,&quot;width&quot;:417.05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PA" val="v5.0.0"/>
</p:tagLst>
</file>

<file path=ppt/tags/tag13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130.xml><?xml version="1.0" encoding="utf-8"?>
<p:tagLst xmlns:p="http://schemas.openxmlformats.org/presentationml/2006/main">
  <p:tag name="PA" val="v5.0.0"/>
</p:tagLst>
</file>

<file path=ppt/tags/tag131.xml><?xml version="1.0" encoding="utf-8"?>
<p:tagLst xmlns:p="http://schemas.openxmlformats.org/presentationml/2006/main">
  <p:tag name="PA" val="v5.0.0"/>
</p:tagLst>
</file>

<file path=ppt/tags/tag132.xml><?xml version="1.0" encoding="utf-8"?>
<p:tagLst xmlns:p="http://schemas.openxmlformats.org/presentationml/2006/main">
  <p:tag name="PA" val="v5.0.0"/>
</p:tagLst>
</file>

<file path=ppt/tags/tag133.xml><?xml version="1.0" encoding="utf-8"?>
<p:tagLst xmlns:p="http://schemas.openxmlformats.org/presentationml/2006/main">
  <p:tag name="PA" val="v5.0.0"/>
</p:tagLst>
</file>

<file path=ppt/tags/tag134.xml><?xml version="1.0" encoding="utf-8"?>
<p:tagLst xmlns:p="http://schemas.openxmlformats.org/presentationml/2006/main">
  <p:tag name="PA" val="v5.0.0"/>
</p:tagLst>
</file>

<file path=ppt/tags/tag135.xml><?xml version="1.0" encoding="utf-8"?>
<p:tagLst xmlns:p="http://schemas.openxmlformats.org/presentationml/2006/main">
  <p:tag name="PA" val="v5.0.0"/>
</p:tagLst>
</file>

<file path=ppt/tags/tag136.xml><?xml version="1.0" encoding="utf-8"?>
<p:tagLst xmlns:p="http://schemas.openxmlformats.org/presentationml/2006/main">
  <p:tag name="PA" val="v5.0.0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PA" val="v5.0.0"/>
  <p:tag name="KSO_WM_DIAGRAM_VIRTUALLY_FRAME" val="{&quot;height&quot;:325.4422834645669,&quot;left&quot;:167.36173228346456,&quot;top&quot;:127.79992125984245,&quot;width&quot;:417.05}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commondata" val="eyJjb3VudCI6NSwiaGRpZCI6IjNiODM1YzMxODVlYWMyOGUwOGQ2MGE2MzllZDE2YTdiIiwidXNlckNvdW50Ijo1fQ=="/>
</p:tagLst>
</file>

<file path=ppt/tags/tag15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16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17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18.xml><?xml version="1.0" encoding="utf-8"?>
<p:tagLst xmlns:p="http://schemas.openxmlformats.org/presentationml/2006/main">
  <p:tag name="PA" val="v5.0.0"/>
  <p:tag name="KSO_WM_DIAGRAM_VIRTUALLY_FRAME" val="{&quot;height&quot;:325.4422834645669,&quot;left&quot;:167.36173228346456,&quot;top&quot;:127.79992125984245,&quot;width&quot;:417.05}"/>
</p:tagLst>
</file>

<file path=ppt/tags/tag19.xml><?xml version="1.0" encoding="utf-8"?>
<p:tagLst xmlns:p="http://schemas.openxmlformats.org/presentationml/2006/main">
  <p:tag name="PA" val="v5.0.0"/>
</p:tagLst>
</file>

<file path=ppt/tags/tag2.xml><?xml version="1.0" encoding="utf-8"?>
<p:tagLst xmlns:p="http://schemas.openxmlformats.org/presentationml/2006/main">
  <p:tag name="PA" val="v5.0.0"/>
  <p:tag name="KSO_WM_DIAGRAM_VIRTUALLY_FRAME" val="{&quot;height&quot;:325.4422834645669,&quot;left&quot;:167.36173228346456,&quot;top&quot;:127.79992125984245,&quot;width&quot;:417.05}"/>
</p:tagLst>
</file>

<file path=ppt/tags/tag20.xml><?xml version="1.0" encoding="utf-8"?>
<p:tagLst xmlns:p="http://schemas.openxmlformats.org/presentationml/2006/main">
  <p:tag name="PA" val="v5.0.0"/>
</p:tagLst>
</file>

<file path=ppt/tags/tag21.xml><?xml version="1.0" encoding="utf-8"?>
<p:tagLst xmlns:p="http://schemas.openxmlformats.org/presentationml/2006/main">
  <p:tag name="PA" val="v5.0.0"/>
</p:tagLst>
</file>

<file path=ppt/tags/tag22.xml><?xml version="1.0" encoding="utf-8"?>
<p:tagLst xmlns:p="http://schemas.openxmlformats.org/presentationml/2006/main">
  <p:tag name="PA" val="v5.0.0"/>
</p:tagLst>
</file>

<file path=ppt/tags/tag23.xml><?xml version="1.0" encoding="utf-8"?>
<p:tagLst xmlns:p="http://schemas.openxmlformats.org/presentationml/2006/main">
  <p:tag name="PA" val="v5.0.0"/>
</p:tagLst>
</file>

<file path=ppt/tags/tag24.xml><?xml version="1.0" encoding="utf-8"?>
<p:tagLst xmlns:p="http://schemas.openxmlformats.org/presentationml/2006/main">
  <p:tag name="PA" val="v5.0.0"/>
</p:tagLst>
</file>

<file path=ppt/tags/tag25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26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27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28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29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30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1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2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3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4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5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6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7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8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39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4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40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41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42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43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44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45.xml><?xml version="1.0" encoding="utf-8"?>
<p:tagLst xmlns:p="http://schemas.openxmlformats.org/presentationml/2006/main">
  <p:tag name="KSO_WM_DIAGRAM_VIRTUALLY_FRAME" val="{&quot;height&quot;:224.31653543307075,&quot;left&quot;:62.31952755905512,&quot;top&quot;:272.18157480314966,&quot;width&quot;:826.5804724409448}"/>
</p:tagLst>
</file>

<file path=ppt/tags/tag46.xml><?xml version="1.0" encoding="utf-8"?>
<p:tagLst xmlns:p="http://schemas.openxmlformats.org/presentationml/2006/main">
  <p:tag name="KSO_WM_DIAGRAM_VIRTUALLY_FRAME" val="{&quot;height&quot;:224.31653543307075,&quot;left&quot;:62.31952755905512,&quot;top&quot;:272.18157480314966,&quot;width&quot;:826.5804724409448}"/>
</p:tagLst>
</file>

<file path=ppt/tags/tag47.xml><?xml version="1.0" encoding="utf-8"?>
<p:tagLst xmlns:p="http://schemas.openxmlformats.org/presentationml/2006/main">
  <p:tag name="KSO_WM_DIAGRAM_VIRTUALLY_FRAME" val="{&quot;height&quot;:224.31653543307075,&quot;left&quot;:62.31952755905512,&quot;top&quot;:272.18157480314966,&quot;width&quot;:826.5804724409448}"/>
</p:tagLst>
</file>

<file path=ppt/tags/tag48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49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5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50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51.xml><?xml version="1.0" encoding="utf-8"?>
<p:tagLst xmlns:p="http://schemas.openxmlformats.org/presentationml/2006/main">
  <p:tag name="KSO_WM_DIAGRAM_VIRTUALLY_FRAME" val="{&quot;height&quot;:392.15,&quot;left&quot;:64.9,&quot;top&quot;:157.2,&quot;width&quot;:826.55}"/>
</p:tagLst>
</file>

<file path=ppt/tags/tag52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53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54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55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56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57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58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59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6.xml><?xml version="1.0" encoding="utf-8"?>
<p:tagLst xmlns:p="http://schemas.openxmlformats.org/presentationml/2006/main">
  <p:tag name="PA" val="v5.0.0"/>
  <p:tag name="KSO_WM_DIAGRAM_VIRTUALLY_FRAME" val="{&quot;height&quot;:325.4422834645669,&quot;left&quot;:167.36173228346456,&quot;top&quot;:127.79992125984245,&quot;width&quot;:417.05}"/>
</p:tagLst>
</file>

<file path=ppt/tags/tag60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61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62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63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64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65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66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67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68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69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7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70.xml><?xml version="1.0" encoding="utf-8"?>
<p:tagLst xmlns:p="http://schemas.openxmlformats.org/presentationml/2006/main">
  <p:tag name="KSO_WM_BEAUTIFY_FLAG" val=""/>
  <p:tag name="KSO_WM_DIAGRAM_VIRTUALLY_FRAME" val="{&quot;height&quot;:416.8220474243164,&quot;left&quot;:14.55,&quot;top&quot;:72.22795257568359,&quot;width&quot;:910.4500787401576}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416.8220474243164,&quot;left&quot;:14.55,&quot;top&quot;:72.22795257568359,&quot;width&quot;:910.4500787401576}"/>
</p:tagLst>
</file>

<file path=ppt/tags/tag72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73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74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75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76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77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78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79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.xml><?xml version="1.0" encoding="utf-8"?>
<p:tagLst xmlns:p="http://schemas.openxmlformats.org/presentationml/2006/main">
  <p:tag name="PA" val="v5.0.0"/>
  <p:tag name="KSO_WM_DIAGRAM_VIRTUALLY_FRAME" val="{&quot;height&quot;:325.4422834645669,&quot;left&quot;:167.36173228346456,&quot;top&quot;:127.79992125984245,&quot;width&quot;:417.05}"/>
</p:tagLst>
</file>

<file path=ppt/tags/tag80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1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2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3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4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85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6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7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8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89.xml><?xml version="1.0" encoding="utf-8"?>
<p:tagLst xmlns:p="http://schemas.openxmlformats.org/presentationml/2006/main">
  <p:tag name="KSO_WM_DIAGRAM_VIRTUALLY_FRAME" val="{&quot;height&quot;:407.65,&quot;left&quot;:50.1,&quot;top&quot;:81.4,&quot;width&quot;:874.9000787401576}"/>
</p:tagLst>
</file>

<file path=ppt/tags/tag9.xml><?xml version="1.0" encoding="utf-8"?>
<p:tagLst xmlns:p="http://schemas.openxmlformats.org/presentationml/2006/main">
  <p:tag name="KSO_WM_DIAGRAM_VIRTUALLY_FRAME" val="{&quot;height&quot;:325.4422834645669,&quot;left&quot;:167.36173228346456,&quot;top&quot;:127.79992125984245,&quot;width&quot;:417.05}"/>
</p:tagLst>
</file>

<file path=ppt/tags/tag90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91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92.xml><?xml version="1.0" encoding="utf-8"?>
<p:tagLst xmlns:p="http://schemas.openxmlformats.org/presentationml/2006/main">
  <p:tag name="KSO_WM_DIAGRAM_VIRTUALLY_FRAME" val="{&quot;height&quot;:416.8220474243164,&quot;left&quot;:14.55,&quot;top&quot;:72.22795257568359,&quot;width&quot;:910.4500787401576}"/>
</p:tagLst>
</file>

<file path=ppt/tags/tag93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94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95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96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97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98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ags/tag99.xml><?xml version="1.0" encoding="utf-8"?>
<p:tagLst xmlns:p="http://schemas.openxmlformats.org/presentationml/2006/main">
  <p:tag name="KSO_WM_DIAGRAM_VIRTUALLY_FRAME" val="{&quot;height&quot;:434.45,&quot;left&quot;:33.95,&quot;top&quot;:78.2,&quot;width&quot;:904.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tg3axpz">
      <a:majorFont>
        <a:latin typeface="汉仪旗黑-55简"/>
        <a:ea typeface="汉仪旗黑-55简"/>
        <a:cs typeface=""/>
      </a:majorFont>
      <a:minorFont>
        <a:latin typeface="汉仪旗黑-55简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1883</Words>
  <Application>WPS 演示</Application>
  <PresentationFormat>宽屏</PresentationFormat>
  <Paragraphs>321</Paragraphs>
  <Slides>21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汉仪旗黑-55简</vt:lpstr>
      <vt:lpstr>Wingdings</vt:lpstr>
      <vt:lpstr>Calibri</vt:lpstr>
      <vt:lpstr>微软雅黑</vt:lpstr>
      <vt:lpstr>Arial Unicode MS</vt:lpstr>
      <vt:lpstr>等线</vt:lpstr>
      <vt:lpstr>Calibri</vt:lpstr>
      <vt:lpstr>华文中宋</vt:lpstr>
      <vt:lpstr>华光中雅_CNKI</vt:lpstr>
      <vt:lpstr>Cambria Math</vt:lpstr>
      <vt:lpstr>Times New Roman</vt:lpstr>
      <vt:lpstr>MS Mincho</vt:lpstr>
      <vt:lpstr>Yu Gothic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A2888</dc:creator>
  <cp:lastModifiedBy>WPS-Y</cp:lastModifiedBy>
  <cp:revision>29</cp:revision>
  <dcterms:created xsi:type="dcterms:W3CDTF">2022-06-16T07:28:00Z</dcterms:created>
  <dcterms:modified xsi:type="dcterms:W3CDTF">2024-10-14T12:08:16Z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v1.0_mb_jqUGYCfFKZi+59PCeKDCaw==</vt:lpwstr>
  </property>
  <property fmtid="{D5CDD505-2E9C-101B-9397-08002B2CF9AE}" pid="4" name="ICV">
    <vt:lpwstr>D013E64B98C2416786896BBFB2AB6C31_11</vt:lpwstr>
  </property>
</Properties>
</file>