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59" r:id="rId5"/>
    <p:sldId id="263" r:id="rId6"/>
    <p:sldId id="258" r:id="rId7"/>
    <p:sldId id="260" r:id="rId8"/>
    <p:sldId id="262" r:id="rId9"/>
    <p:sldId id="264" r:id="rId10"/>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696"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Sheet1!$B$1</c:f>
              <c:strCache>
                <c:ptCount val="1"/>
                <c:pt idx="0">
                  <c:v>系列 1</c:v>
                </c:pt>
              </c:strCache>
            </c:strRef>
          </c:tx>
          <c:spPr>
            <a:solidFill>
              <a:srgbClr val="FF0000"/>
            </a:solidFill>
            <a:ln>
              <a:noFill/>
            </a:ln>
            <a:effectLst/>
          </c:spPr>
          <c:invertIfNegative val="0"/>
          <c:dLbls>
            <c:delete val="1"/>
          </c:dLbls>
          <c:cat>
            <c:strRef>
              <c:f>Sheet1!$A$2</c:f>
              <c:strCache>
                <c:ptCount val="1"/>
                <c:pt idx="0">
                  <c:v>类别 1</c:v>
                </c:pt>
              </c:strCache>
            </c:strRef>
          </c:cat>
          <c:val>
            <c:numRef>
              <c:f>Sheet1!$B$2</c:f>
              <c:numCache>
                <c:formatCode>General</c:formatCode>
                <c:ptCount val="1"/>
                <c:pt idx="0">
                  <c:v>2.5600000000000001E-2</c:v>
                </c:pt>
              </c:numCache>
            </c:numRef>
          </c:val>
          <c:extLst>
            <c:ext xmlns:c16="http://schemas.microsoft.com/office/drawing/2014/chart" uri="{C3380CC4-5D6E-409C-BE32-E72D297353CC}">
              <c16:uniqueId val="{00000000-B3B2-42A5-8AE0-DD4C128E9FA1}"/>
            </c:ext>
          </c:extLst>
        </c:ser>
        <c:ser>
          <c:idx val="1"/>
          <c:order val="1"/>
          <c:tx>
            <c:strRef>
              <c:f>Sheet1!$C$1</c:f>
              <c:strCache>
                <c:ptCount val="1"/>
                <c:pt idx="0">
                  <c:v>系列 2</c:v>
                </c:pt>
              </c:strCache>
            </c:strRef>
          </c:tx>
          <c:spPr>
            <a:solidFill>
              <a:srgbClr val="00B0F0"/>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0.47439999999999999</c:v>
                </c:pt>
              </c:numCache>
            </c:numRef>
          </c:val>
          <c:extLst>
            <c:ext xmlns:c16="http://schemas.microsoft.com/office/drawing/2014/chart" uri="{C3380CC4-5D6E-409C-BE32-E72D297353CC}">
              <c16:uniqueId val="{00000001-B3B2-42A5-8AE0-DD4C128E9FA1}"/>
            </c:ext>
          </c:extLst>
        </c:ser>
        <c:dLbls>
          <c:dLblPos val="ctr"/>
          <c:showLegendKey val="0"/>
          <c:showVal val="1"/>
          <c:showCatName val="0"/>
          <c:showSerName val="0"/>
          <c:showPercent val="0"/>
          <c:showBubbleSize val="0"/>
        </c:dLbls>
        <c:gapWidth val="150"/>
        <c:overlap val="100"/>
        <c:axId val="1992134687"/>
        <c:axId val="1917269455"/>
      </c:barChart>
      <c:catAx>
        <c:axId val="1992134687"/>
        <c:scaling>
          <c:orientation val="minMax"/>
        </c:scaling>
        <c:delete val="1"/>
        <c:axPos val="l"/>
        <c:numFmt formatCode="General" sourceLinked="1"/>
        <c:majorTickMark val="none"/>
        <c:minorTickMark val="none"/>
        <c:tickLblPos val="nextTo"/>
        <c:crossAx val="1917269455"/>
        <c:crosses val="autoZero"/>
        <c:auto val="1"/>
        <c:lblAlgn val="ctr"/>
        <c:lblOffset val="100"/>
        <c:noMultiLvlLbl val="0"/>
      </c:catAx>
      <c:valAx>
        <c:axId val="1917269455"/>
        <c:scaling>
          <c:orientation val="minMax"/>
        </c:scaling>
        <c:delete val="1"/>
        <c:axPos val="b"/>
        <c:numFmt formatCode="0%" sourceLinked="1"/>
        <c:majorTickMark val="none"/>
        <c:minorTickMark val="none"/>
        <c:tickLblPos val="nextTo"/>
        <c:crossAx val="199213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SG"/>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Sheet1!$B$1</c:f>
              <c:strCache>
                <c:ptCount val="1"/>
                <c:pt idx="0">
                  <c:v>系列 1</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3B73-4FDE-AC18-E55E50A1EE1D}"/>
              </c:ext>
            </c:extLst>
          </c:dPt>
          <c:dLbls>
            <c:delete val="1"/>
          </c:dLbls>
          <c:cat>
            <c:strRef>
              <c:f>Sheet1!$A$2</c:f>
              <c:strCache>
                <c:ptCount val="1"/>
                <c:pt idx="0">
                  <c:v>类别 1</c:v>
                </c:pt>
              </c:strCache>
            </c:strRef>
          </c:cat>
          <c:val>
            <c:numRef>
              <c:f>Sheet1!$B$2</c:f>
              <c:numCache>
                <c:formatCode>General</c:formatCode>
                <c:ptCount val="1"/>
                <c:pt idx="0">
                  <c:v>0.66</c:v>
                </c:pt>
              </c:numCache>
            </c:numRef>
          </c:val>
          <c:extLst>
            <c:ext xmlns:c16="http://schemas.microsoft.com/office/drawing/2014/chart" uri="{C3380CC4-5D6E-409C-BE32-E72D297353CC}">
              <c16:uniqueId val="{00000002-3B73-4FDE-AC18-E55E50A1EE1D}"/>
            </c:ext>
          </c:extLst>
        </c:ser>
        <c:ser>
          <c:idx val="1"/>
          <c:order val="1"/>
          <c:tx>
            <c:strRef>
              <c:f>Sheet1!$C$1</c:f>
              <c:strCache>
                <c:ptCount val="1"/>
                <c:pt idx="0">
                  <c:v>系列 2</c:v>
                </c:pt>
              </c:strCache>
            </c:strRef>
          </c:tx>
          <c:spPr>
            <a:solidFill>
              <a:srgbClr val="00B0F0"/>
            </a:solidFill>
            <a:ln>
              <a:noFill/>
            </a:ln>
            <a:effectLst/>
          </c:spPr>
          <c:invertIfNegative val="0"/>
          <c:dLbls>
            <c:delete val="1"/>
          </c:dLbls>
          <c:cat>
            <c:strRef>
              <c:f>Sheet1!$A$2</c:f>
              <c:strCache>
                <c:ptCount val="1"/>
                <c:pt idx="0">
                  <c:v>类别 1</c:v>
                </c:pt>
              </c:strCache>
            </c:strRef>
          </c:cat>
          <c:val>
            <c:numRef>
              <c:f>Sheet1!$C$2</c:f>
              <c:numCache>
                <c:formatCode>General</c:formatCode>
                <c:ptCount val="1"/>
                <c:pt idx="0">
                  <c:v>0.33</c:v>
                </c:pt>
              </c:numCache>
            </c:numRef>
          </c:val>
          <c:extLst>
            <c:ext xmlns:c16="http://schemas.microsoft.com/office/drawing/2014/chart" uri="{C3380CC4-5D6E-409C-BE32-E72D297353CC}">
              <c16:uniqueId val="{00000003-3B73-4FDE-AC18-E55E50A1EE1D}"/>
            </c:ext>
          </c:extLst>
        </c:ser>
        <c:dLbls>
          <c:dLblPos val="ctr"/>
          <c:showLegendKey val="0"/>
          <c:showVal val="1"/>
          <c:showCatName val="0"/>
          <c:showSerName val="0"/>
          <c:showPercent val="0"/>
          <c:showBubbleSize val="0"/>
        </c:dLbls>
        <c:gapWidth val="150"/>
        <c:overlap val="100"/>
        <c:axId val="1992134687"/>
        <c:axId val="1917269455"/>
      </c:barChart>
      <c:catAx>
        <c:axId val="1992134687"/>
        <c:scaling>
          <c:orientation val="minMax"/>
        </c:scaling>
        <c:delete val="1"/>
        <c:axPos val="l"/>
        <c:numFmt formatCode="General" sourceLinked="1"/>
        <c:majorTickMark val="none"/>
        <c:minorTickMark val="none"/>
        <c:tickLblPos val="nextTo"/>
        <c:crossAx val="1917269455"/>
        <c:crosses val="autoZero"/>
        <c:auto val="1"/>
        <c:lblAlgn val="ctr"/>
        <c:lblOffset val="100"/>
        <c:noMultiLvlLbl val="0"/>
      </c:catAx>
      <c:valAx>
        <c:axId val="1917269455"/>
        <c:scaling>
          <c:orientation val="minMax"/>
        </c:scaling>
        <c:delete val="1"/>
        <c:axPos val="b"/>
        <c:numFmt formatCode="0%" sourceLinked="1"/>
        <c:majorTickMark val="none"/>
        <c:minorTickMark val="none"/>
        <c:tickLblPos val="nextTo"/>
        <c:crossAx val="199213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SG"/>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83CA-6DF9-4560-B086-CD140E02F6F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SG" altLang="en-US"/>
          </a:p>
        </p:txBody>
      </p:sp>
      <p:sp>
        <p:nvSpPr>
          <p:cNvPr id="3" name="副标题 2">
            <a:extLst>
              <a:ext uri="{FF2B5EF4-FFF2-40B4-BE49-F238E27FC236}">
                <a16:creationId xmlns:a16="http://schemas.microsoft.com/office/drawing/2014/main" id="{0619811F-56DF-496B-86BB-ACD0E87F0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SG" altLang="en-US"/>
          </a:p>
        </p:txBody>
      </p:sp>
      <p:sp>
        <p:nvSpPr>
          <p:cNvPr id="4" name="日期占位符 3">
            <a:extLst>
              <a:ext uri="{FF2B5EF4-FFF2-40B4-BE49-F238E27FC236}">
                <a16:creationId xmlns:a16="http://schemas.microsoft.com/office/drawing/2014/main" id="{1D7C1BF5-F3A0-47F6-90DB-D187EFF558C9}"/>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181E11E6-BA1C-4D4F-A323-8C6F0A297FDA}"/>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17CFD035-A0DA-45C0-987F-F626A1E26478}"/>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30752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255A51-0D94-4C72-BF24-995DA473210B}"/>
              </a:ext>
            </a:extLst>
          </p:cNvPr>
          <p:cNvSpPr>
            <a:spLocks noGrp="1"/>
          </p:cNvSpPr>
          <p:nvPr>
            <p:ph type="title"/>
          </p:nvPr>
        </p:nvSpPr>
        <p:spPr/>
        <p:txBody>
          <a:bodyPr/>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878CCAD3-4561-4995-8B5A-E932731F66A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8ECFC30-860D-4BFF-AB7E-E7F56082170B}"/>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07B17914-D93B-48D7-A90B-A86FE4C03125}"/>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1BAF0B4F-60EB-45C5-8D15-77272152E672}"/>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292583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5A4AFD4-AE0D-4CC7-A77E-5C6868227AF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B1C81D5E-5EE3-40E2-BC13-9934AD0F2A9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43E23C9F-5674-42E6-BEB2-2FE8E5A722B9}"/>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0DF61BAA-0005-49FC-8BF7-6C374E99FB71}"/>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C61FECC3-DCF9-4B88-B554-F767DFE80776}"/>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15391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2AD77-CDCE-4473-BD53-A6197171D267}"/>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5E3B8B1C-EEA9-4AD4-929B-C11486204EE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8DDC76EA-3D4A-4397-BF74-D57B3D92755E}"/>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4A2362F5-4E6F-4EEB-9B02-BAF3B6C1C5C5}"/>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7733E9D-9477-406B-A5EF-2EE5287A94FB}"/>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243768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278EE-5A32-4495-8AAC-C82E8DD99A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CB0747B5-5804-4171-AC2E-0C7928B9F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67389A-F32D-47D4-B13C-5C2A64022ACC}"/>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0E7834D3-D052-4FAB-B546-1EE0F8B4833D}"/>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B38A1ED2-3801-4747-8CA1-607817095DFC}"/>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35915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9DD105-2CCC-4DF0-BCDF-4890DE5D8BBC}"/>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DE303BE5-7FF4-41A6-B1DA-63F76043EE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内容占位符 3">
            <a:extLst>
              <a:ext uri="{FF2B5EF4-FFF2-40B4-BE49-F238E27FC236}">
                <a16:creationId xmlns:a16="http://schemas.microsoft.com/office/drawing/2014/main" id="{F35012F5-8370-49EE-8A1D-B9F134E99A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日期占位符 4">
            <a:extLst>
              <a:ext uri="{FF2B5EF4-FFF2-40B4-BE49-F238E27FC236}">
                <a16:creationId xmlns:a16="http://schemas.microsoft.com/office/drawing/2014/main" id="{5977268A-8C17-4C4D-8313-3A5564900CC9}"/>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6" name="页脚占位符 5">
            <a:extLst>
              <a:ext uri="{FF2B5EF4-FFF2-40B4-BE49-F238E27FC236}">
                <a16:creationId xmlns:a16="http://schemas.microsoft.com/office/drawing/2014/main" id="{91043D73-0B25-42F7-8C02-F294BC440269}"/>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A8A9740F-8BED-4254-8644-37417E60C98D}"/>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95549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CBBB4A-55CF-4876-BB2C-EBC54FDA2174}"/>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2293623C-1048-410C-9180-3F37A3B06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7E241E-9F4F-447E-963A-4110E064004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文本占位符 4">
            <a:extLst>
              <a:ext uri="{FF2B5EF4-FFF2-40B4-BE49-F238E27FC236}">
                <a16:creationId xmlns:a16="http://schemas.microsoft.com/office/drawing/2014/main" id="{3356F604-5E73-47CE-962A-CF56EBEE6F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A9E99C7-5D1D-4177-9F1E-1E9D839BED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7" name="日期占位符 6">
            <a:extLst>
              <a:ext uri="{FF2B5EF4-FFF2-40B4-BE49-F238E27FC236}">
                <a16:creationId xmlns:a16="http://schemas.microsoft.com/office/drawing/2014/main" id="{2FBDC3A4-5367-47A7-BB88-F8D3B51977A2}"/>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8" name="页脚占位符 7">
            <a:extLst>
              <a:ext uri="{FF2B5EF4-FFF2-40B4-BE49-F238E27FC236}">
                <a16:creationId xmlns:a16="http://schemas.microsoft.com/office/drawing/2014/main" id="{77292F84-F2B8-4A4F-A36A-A74AE7F7049C}"/>
              </a:ext>
            </a:extLst>
          </p:cNvPr>
          <p:cNvSpPr>
            <a:spLocks noGrp="1"/>
          </p:cNvSpPr>
          <p:nvPr>
            <p:ph type="ftr" sz="quarter" idx="11"/>
          </p:nvPr>
        </p:nvSpPr>
        <p:spPr/>
        <p:txBody>
          <a:bodyPr/>
          <a:lstStyle/>
          <a:p>
            <a:endParaRPr lang="zh-SG" altLang="en-US"/>
          </a:p>
        </p:txBody>
      </p:sp>
      <p:sp>
        <p:nvSpPr>
          <p:cNvPr id="9" name="灯片编号占位符 8">
            <a:extLst>
              <a:ext uri="{FF2B5EF4-FFF2-40B4-BE49-F238E27FC236}">
                <a16:creationId xmlns:a16="http://schemas.microsoft.com/office/drawing/2014/main" id="{C2017485-A313-45D6-BE1E-CC00A0D4E043}"/>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281390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0D93C1-D78F-4FC1-8202-0DCE961FA4B1}"/>
              </a:ext>
            </a:extLst>
          </p:cNvPr>
          <p:cNvSpPr>
            <a:spLocks noGrp="1"/>
          </p:cNvSpPr>
          <p:nvPr>
            <p:ph type="title"/>
          </p:nvPr>
        </p:nvSpPr>
        <p:spPr/>
        <p:txBody>
          <a:bodyPr/>
          <a:lstStyle/>
          <a:p>
            <a:r>
              <a:rPr lang="zh-CN" altLang="en-US"/>
              <a:t>单击此处编辑母版标题样式</a:t>
            </a:r>
            <a:endParaRPr lang="zh-SG" altLang="en-US"/>
          </a:p>
        </p:txBody>
      </p:sp>
      <p:sp>
        <p:nvSpPr>
          <p:cNvPr id="3" name="日期占位符 2">
            <a:extLst>
              <a:ext uri="{FF2B5EF4-FFF2-40B4-BE49-F238E27FC236}">
                <a16:creationId xmlns:a16="http://schemas.microsoft.com/office/drawing/2014/main" id="{E71C52EC-5505-44D9-978B-D52CEAEFDDA4}"/>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4" name="页脚占位符 3">
            <a:extLst>
              <a:ext uri="{FF2B5EF4-FFF2-40B4-BE49-F238E27FC236}">
                <a16:creationId xmlns:a16="http://schemas.microsoft.com/office/drawing/2014/main" id="{0B89FA52-63B5-4B2D-8E35-D9082B6889A9}"/>
              </a:ext>
            </a:extLst>
          </p:cNvPr>
          <p:cNvSpPr>
            <a:spLocks noGrp="1"/>
          </p:cNvSpPr>
          <p:nvPr>
            <p:ph type="ftr" sz="quarter" idx="11"/>
          </p:nvPr>
        </p:nvSpPr>
        <p:spPr/>
        <p:txBody>
          <a:bodyPr/>
          <a:lstStyle/>
          <a:p>
            <a:endParaRPr lang="zh-SG" altLang="en-US"/>
          </a:p>
        </p:txBody>
      </p:sp>
      <p:sp>
        <p:nvSpPr>
          <p:cNvPr id="5" name="灯片编号占位符 4">
            <a:extLst>
              <a:ext uri="{FF2B5EF4-FFF2-40B4-BE49-F238E27FC236}">
                <a16:creationId xmlns:a16="http://schemas.microsoft.com/office/drawing/2014/main" id="{A0466C67-AF1C-4638-8953-1DC904E21701}"/>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44083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789F9B-E384-4573-B38A-5E39A82C4EBF}"/>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3" name="页脚占位符 2">
            <a:extLst>
              <a:ext uri="{FF2B5EF4-FFF2-40B4-BE49-F238E27FC236}">
                <a16:creationId xmlns:a16="http://schemas.microsoft.com/office/drawing/2014/main" id="{A1CCF6E3-F6D0-4840-8683-F53E35D5D0AA}"/>
              </a:ext>
            </a:extLst>
          </p:cNvPr>
          <p:cNvSpPr>
            <a:spLocks noGrp="1"/>
          </p:cNvSpPr>
          <p:nvPr>
            <p:ph type="ftr" sz="quarter" idx="11"/>
          </p:nvPr>
        </p:nvSpPr>
        <p:spPr/>
        <p:txBody>
          <a:bodyPr/>
          <a:lstStyle/>
          <a:p>
            <a:endParaRPr lang="zh-SG" altLang="en-US"/>
          </a:p>
        </p:txBody>
      </p:sp>
      <p:sp>
        <p:nvSpPr>
          <p:cNvPr id="4" name="灯片编号占位符 3">
            <a:extLst>
              <a:ext uri="{FF2B5EF4-FFF2-40B4-BE49-F238E27FC236}">
                <a16:creationId xmlns:a16="http://schemas.microsoft.com/office/drawing/2014/main" id="{68BF5EB8-7D99-4969-AAB2-DBF17778D333}"/>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31377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4A962-842E-405A-BBB2-87C22301C83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A3093B52-953A-4B60-BD8D-D61FFB89CA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文本占位符 3">
            <a:extLst>
              <a:ext uri="{FF2B5EF4-FFF2-40B4-BE49-F238E27FC236}">
                <a16:creationId xmlns:a16="http://schemas.microsoft.com/office/drawing/2014/main" id="{CBD0DD3D-54CE-4CDB-AC10-5FB10C600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6A8224-5D03-44CE-9B5D-314AB2BDF45F}"/>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6" name="页脚占位符 5">
            <a:extLst>
              <a:ext uri="{FF2B5EF4-FFF2-40B4-BE49-F238E27FC236}">
                <a16:creationId xmlns:a16="http://schemas.microsoft.com/office/drawing/2014/main" id="{70C92BE4-3C62-48EC-A361-4028471F65D1}"/>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A506F378-588D-4928-8B2C-FEE875B69648}"/>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54082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6B4E9C-4588-46A6-B3CA-4EF21029A0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图片占位符 2">
            <a:extLst>
              <a:ext uri="{FF2B5EF4-FFF2-40B4-BE49-F238E27FC236}">
                <a16:creationId xmlns:a16="http://schemas.microsoft.com/office/drawing/2014/main" id="{87405BFD-DB4C-4B02-BB02-BE16373F5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SG" altLang="en-US"/>
          </a:p>
        </p:txBody>
      </p:sp>
      <p:sp>
        <p:nvSpPr>
          <p:cNvPr id="4" name="文本占位符 3">
            <a:extLst>
              <a:ext uri="{FF2B5EF4-FFF2-40B4-BE49-F238E27FC236}">
                <a16:creationId xmlns:a16="http://schemas.microsoft.com/office/drawing/2014/main" id="{2D71F24F-E37D-4A6E-93AF-3B609E564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60F9D4-3278-4352-9A6F-88D5DD611000}"/>
              </a:ext>
            </a:extLst>
          </p:cNvPr>
          <p:cNvSpPr>
            <a:spLocks noGrp="1"/>
          </p:cNvSpPr>
          <p:nvPr>
            <p:ph type="dt" sz="half" idx="10"/>
          </p:nvPr>
        </p:nvSpPr>
        <p:spPr/>
        <p:txBody>
          <a:bodyPr/>
          <a:lstStyle/>
          <a:p>
            <a:fld id="{D7043410-E7D7-463A-9564-387DC7CC791F}" type="datetimeFigureOut">
              <a:rPr lang="zh-SG" altLang="en-US" smtClean="0"/>
              <a:t>17/10/2024</a:t>
            </a:fld>
            <a:endParaRPr lang="zh-SG" altLang="en-US"/>
          </a:p>
        </p:txBody>
      </p:sp>
      <p:sp>
        <p:nvSpPr>
          <p:cNvPr id="6" name="页脚占位符 5">
            <a:extLst>
              <a:ext uri="{FF2B5EF4-FFF2-40B4-BE49-F238E27FC236}">
                <a16:creationId xmlns:a16="http://schemas.microsoft.com/office/drawing/2014/main" id="{8AAD662C-6819-474C-B08A-ACE4AED8DC74}"/>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EA595D3B-6515-440C-B2F2-8E0948E9894C}"/>
              </a:ext>
            </a:extLst>
          </p:cNvPr>
          <p:cNvSpPr>
            <a:spLocks noGrp="1"/>
          </p:cNvSpPr>
          <p:nvPr>
            <p:ph type="sldNum" sz="quarter" idx="12"/>
          </p:nvPr>
        </p:nvSpPr>
        <p:spPr/>
        <p:txBody>
          <a:body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387867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19167A1-3286-4464-9136-ACCD30BB9E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4F582EE3-E928-4A15-8DB5-D21BEE9FA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C88A1588-17B8-49D8-90A2-EFFB3477F3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43410-E7D7-463A-9564-387DC7CC791F}" type="datetimeFigureOut">
              <a:rPr lang="zh-SG" altLang="en-US" smtClean="0"/>
              <a:t>17/10/2024</a:t>
            </a:fld>
            <a:endParaRPr lang="zh-SG" altLang="en-US"/>
          </a:p>
        </p:txBody>
      </p:sp>
      <p:sp>
        <p:nvSpPr>
          <p:cNvPr id="5" name="页脚占位符 4">
            <a:extLst>
              <a:ext uri="{FF2B5EF4-FFF2-40B4-BE49-F238E27FC236}">
                <a16:creationId xmlns:a16="http://schemas.microsoft.com/office/drawing/2014/main" id="{10C917E7-D738-4B81-B4A1-C182D7D62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SG" altLang="en-US"/>
          </a:p>
        </p:txBody>
      </p:sp>
      <p:sp>
        <p:nvSpPr>
          <p:cNvPr id="6" name="灯片编号占位符 5">
            <a:extLst>
              <a:ext uri="{FF2B5EF4-FFF2-40B4-BE49-F238E27FC236}">
                <a16:creationId xmlns:a16="http://schemas.microsoft.com/office/drawing/2014/main" id="{DB21DB8D-2F99-4A07-A2CE-DE61BCA64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A20EE-9EFF-4243-A6EB-FF7C71CD6D93}" type="slidenum">
              <a:rPr lang="zh-SG" altLang="en-US" smtClean="0"/>
              <a:t>‹#›</a:t>
            </a:fld>
            <a:endParaRPr lang="zh-SG" altLang="en-US"/>
          </a:p>
        </p:txBody>
      </p:sp>
    </p:spTree>
    <p:extLst>
      <p:ext uri="{BB962C8B-B14F-4D97-AF65-F5344CB8AC3E}">
        <p14:creationId xmlns:p14="http://schemas.microsoft.com/office/powerpoint/2010/main" val="1662462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9F78BC-3479-451C-A4D4-A233C505D0C6}"/>
              </a:ext>
            </a:extLst>
          </p:cNvPr>
          <p:cNvSpPr>
            <a:spLocks noGrp="1"/>
          </p:cNvSpPr>
          <p:nvPr>
            <p:ph type="ctrTitle"/>
          </p:nvPr>
        </p:nvSpPr>
        <p:spPr>
          <a:xfrm>
            <a:off x="1524000" y="860146"/>
            <a:ext cx="9144000" cy="1829266"/>
          </a:xfrm>
        </p:spPr>
        <p:txBody>
          <a:bodyPr/>
          <a:lstStyle/>
          <a:p>
            <a:r>
              <a:rPr lang="en-US" altLang="zh-CN" dirty="0">
                <a:latin typeface="宋体" panose="02010600030101010101" pitchFamily="2" charset="-122"/>
                <a:ea typeface="宋体" panose="02010600030101010101" pitchFamily="2" charset="-122"/>
              </a:rPr>
              <a:t>CEPC</a:t>
            </a:r>
            <a:r>
              <a:rPr lang="zh-CN" altLang="en-US" dirty="0">
                <a:latin typeface="宋体" panose="02010600030101010101" pitchFamily="2" charset="-122"/>
                <a:ea typeface="宋体" panose="02010600030101010101" pitchFamily="2" charset="-122"/>
              </a:rPr>
              <a:t>加速器设计优化</a:t>
            </a:r>
            <a:endParaRPr lang="zh-SG" altLang="en-US" dirty="0">
              <a:latin typeface="宋体" panose="02010600030101010101" pitchFamily="2" charset="-122"/>
              <a:ea typeface="宋体" panose="02010600030101010101" pitchFamily="2" charset="-122"/>
            </a:endParaRPr>
          </a:p>
        </p:txBody>
      </p:sp>
      <p:sp>
        <p:nvSpPr>
          <p:cNvPr id="3" name="副标题 2">
            <a:extLst>
              <a:ext uri="{FF2B5EF4-FFF2-40B4-BE49-F238E27FC236}">
                <a16:creationId xmlns:a16="http://schemas.microsoft.com/office/drawing/2014/main" id="{C343C928-87DE-46EF-939E-4ABB047E6503}"/>
              </a:ext>
            </a:extLst>
          </p:cNvPr>
          <p:cNvSpPr>
            <a:spLocks noGrp="1"/>
          </p:cNvSpPr>
          <p:nvPr>
            <p:ph type="subTitle" idx="1"/>
          </p:nvPr>
        </p:nvSpPr>
        <p:spPr>
          <a:xfrm>
            <a:off x="1524000" y="3272585"/>
            <a:ext cx="9144000" cy="1655762"/>
          </a:xfrm>
        </p:spPr>
        <p:txBody>
          <a:bodyPr/>
          <a:lstStyle/>
          <a:p>
            <a:r>
              <a:rPr lang="zh-CN" altLang="en-US" dirty="0">
                <a:latin typeface="宋体" panose="02010600030101010101" pitchFamily="2" charset="-122"/>
                <a:ea typeface="宋体" panose="02010600030101010101" pitchFamily="2" charset="-122"/>
              </a:rPr>
              <a:t>王逗 （</a:t>
            </a:r>
            <a:r>
              <a:rPr lang="en-US" altLang="zh-CN" dirty="0">
                <a:latin typeface="宋体" panose="02010600030101010101" pitchFamily="2" charset="-122"/>
                <a:ea typeface="宋体" panose="02010600030101010101" pitchFamily="2" charset="-122"/>
              </a:rPr>
              <a:t>IHEP</a:t>
            </a:r>
            <a:r>
              <a:rPr lang="zh-CN" altLang="en-US" dirty="0">
                <a:latin typeface="宋体" panose="02010600030101010101" pitchFamily="2" charset="-122"/>
                <a:ea typeface="宋体" panose="02010600030101010101" pitchFamily="2" charset="-122"/>
              </a:rPr>
              <a:t>）</a:t>
            </a:r>
            <a:endParaRPr lang="zh-SG" altLang="en-US" dirty="0">
              <a:latin typeface="宋体" panose="02010600030101010101" pitchFamily="2" charset="-122"/>
              <a:ea typeface="宋体" panose="02010600030101010101" pitchFamily="2" charset="-122"/>
            </a:endParaRPr>
          </a:p>
        </p:txBody>
      </p:sp>
      <p:sp>
        <p:nvSpPr>
          <p:cNvPr id="5" name="文本框 4">
            <a:extLst>
              <a:ext uri="{FF2B5EF4-FFF2-40B4-BE49-F238E27FC236}">
                <a16:creationId xmlns:a16="http://schemas.microsoft.com/office/drawing/2014/main" id="{0B056B8B-E951-485B-8985-692E1403BC0E}"/>
              </a:ext>
            </a:extLst>
          </p:cNvPr>
          <p:cNvSpPr txBox="1"/>
          <p:nvPr/>
        </p:nvSpPr>
        <p:spPr>
          <a:xfrm>
            <a:off x="2906246" y="5066411"/>
            <a:ext cx="6094878" cy="369332"/>
          </a:xfrm>
          <a:prstGeom prst="rect">
            <a:avLst/>
          </a:prstGeom>
          <a:noFill/>
        </p:spPr>
        <p:txBody>
          <a:bodyPr wrap="square">
            <a:spAutoFit/>
          </a:bodyPr>
          <a:lstStyle/>
          <a:p>
            <a:pPr algn="ctr"/>
            <a:r>
              <a:rPr lang="en-US" altLang="zh-SG" dirty="0"/>
              <a:t>IHEP ML workshop and ML group kick-off </a:t>
            </a:r>
            <a:endParaRPr lang="zh-SG" altLang="en-US" dirty="0"/>
          </a:p>
        </p:txBody>
      </p:sp>
      <p:sp>
        <p:nvSpPr>
          <p:cNvPr id="7" name="文本框 6">
            <a:extLst>
              <a:ext uri="{FF2B5EF4-FFF2-40B4-BE49-F238E27FC236}">
                <a16:creationId xmlns:a16="http://schemas.microsoft.com/office/drawing/2014/main" id="{B5B92C7D-9431-4078-AA6F-B071BFFCB03D}"/>
              </a:ext>
            </a:extLst>
          </p:cNvPr>
          <p:cNvSpPr txBox="1"/>
          <p:nvPr/>
        </p:nvSpPr>
        <p:spPr>
          <a:xfrm>
            <a:off x="2832287" y="6229582"/>
            <a:ext cx="6094878" cy="369332"/>
          </a:xfrm>
          <a:prstGeom prst="rect">
            <a:avLst/>
          </a:prstGeom>
          <a:noFill/>
        </p:spPr>
        <p:txBody>
          <a:bodyPr wrap="square">
            <a:spAutoFit/>
          </a:bodyPr>
          <a:lstStyle/>
          <a:p>
            <a:pPr algn="ctr"/>
            <a:r>
              <a:rPr lang="en-US" altLang="zh-SG" dirty="0"/>
              <a:t>2024.10.16~2024.10.18</a:t>
            </a:r>
          </a:p>
        </p:txBody>
      </p:sp>
    </p:spTree>
    <p:extLst>
      <p:ext uri="{BB962C8B-B14F-4D97-AF65-F5344CB8AC3E}">
        <p14:creationId xmlns:p14="http://schemas.microsoft.com/office/powerpoint/2010/main" val="36036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67FA06-E495-4DFE-97DE-93F29691D6CC}"/>
              </a:ext>
            </a:extLst>
          </p:cNvPr>
          <p:cNvSpPr>
            <a:spLocks noGrp="1"/>
          </p:cNvSpPr>
          <p:nvPr>
            <p:ph type="title"/>
          </p:nvPr>
        </p:nvSpPr>
        <p:spPr>
          <a:xfrm>
            <a:off x="596153" y="277720"/>
            <a:ext cx="10515600" cy="1013199"/>
          </a:xfrm>
        </p:spPr>
        <p:txBody>
          <a:bodyPr>
            <a:normAutofit/>
          </a:bodyPr>
          <a:lstStyle/>
          <a:p>
            <a:pPr algn="ctr"/>
            <a:r>
              <a:rPr lang="zh-CN" altLang="en-US" sz="4000" dirty="0">
                <a:latin typeface="宋体" panose="02010600030101010101" pitchFamily="2" charset="-122"/>
                <a:ea typeface="宋体" panose="02010600030101010101" pitchFamily="2" charset="-122"/>
              </a:rPr>
              <a:t>人工智能在</a:t>
            </a:r>
            <a:r>
              <a:rPr lang="en-US" altLang="zh-CN" sz="4000" dirty="0">
                <a:latin typeface="宋体" panose="02010600030101010101" pitchFamily="2" charset="-122"/>
                <a:ea typeface="宋体" panose="02010600030101010101" pitchFamily="2" charset="-122"/>
              </a:rPr>
              <a:t>CEPC</a:t>
            </a:r>
            <a:r>
              <a:rPr lang="zh-CN" altLang="en-US" sz="4000" dirty="0">
                <a:latin typeface="宋体" panose="02010600030101010101" pitchFamily="2" charset="-122"/>
                <a:ea typeface="宋体" panose="02010600030101010101" pitchFamily="2" charset="-122"/>
              </a:rPr>
              <a:t>上的应用</a:t>
            </a:r>
            <a:endParaRPr lang="zh-SG" altLang="en-US" sz="4000" dirty="0">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30214F9D-9252-4D37-A446-7D509431DB3D}"/>
              </a:ext>
            </a:extLst>
          </p:cNvPr>
          <p:cNvSpPr txBox="1"/>
          <p:nvPr/>
        </p:nvSpPr>
        <p:spPr>
          <a:xfrm>
            <a:off x="1042147" y="2850779"/>
            <a:ext cx="248770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400" dirty="0">
                <a:latin typeface="仿宋" panose="02010609060101010101" pitchFamily="49" charset="-122"/>
                <a:ea typeface="仿宋" panose="02010609060101010101" pitchFamily="49" charset="-122"/>
              </a:rPr>
              <a:t>加速器设计阶段</a:t>
            </a:r>
            <a:endParaRPr lang="zh-SG" altLang="en-US" sz="2400" dirty="0">
              <a:latin typeface="仿宋" panose="02010609060101010101" pitchFamily="49" charset="-122"/>
              <a:ea typeface="仿宋" panose="02010609060101010101" pitchFamily="49" charset="-122"/>
            </a:endParaRPr>
          </a:p>
        </p:txBody>
      </p:sp>
      <p:sp>
        <p:nvSpPr>
          <p:cNvPr id="4" name="文本框 3">
            <a:extLst>
              <a:ext uri="{FF2B5EF4-FFF2-40B4-BE49-F238E27FC236}">
                <a16:creationId xmlns:a16="http://schemas.microsoft.com/office/drawing/2014/main" id="{BB1888C2-A115-464D-A8A9-D0EB5B067568}"/>
              </a:ext>
            </a:extLst>
          </p:cNvPr>
          <p:cNvSpPr txBox="1"/>
          <p:nvPr/>
        </p:nvSpPr>
        <p:spPr>
          <a:xfrm>
            <a:off x="1492622" y="3449174"/>
            <a:ext cx="8014447" cy="80021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zh-CN" altLang="en-US" dirty="0">
                <a:latin typeface="仿宋" panose="02010609060101010101" pitchFamily="49" charset="-122"/>
                <a:ea typeface="仿宋" panose="02010609060101010101" pitchFamily="49" charset="-122"/>
              </a:rPr>
              <a:t>有望替代复杂耗时的数值模拟</a:t>
            </a:r>
            <a:endParaRPr lang="en-US" altLang="zh-CN" dirty="0">
              <a:latin typeface="仿宋" panose="02010609060101010101" pitchFamily="49" charset="-122"/>
              <a:ea typeface="仿宋" panose="02010609060101010101" pitchFamily="49" charset="-122"/>
            </a:endParaRPr>
          </a:p>
          <a:p>
            <a:pPr marL="285750" indent="-285750">
              <a:spcBef>
                <a:spcPts val="1200"/>
              </a:spcBef>
              <a:buFont typeface="Arial" panose="020B0604020202020204" pitchFamily="34" charset="0"/>
              <a:buChar char="•"/>
            </a:pPr>
            <a:r>
              <a:rPr lang="zh-CN" altLang="en-US" dirty="0">
                <a:latin typeface="仿宋" panose="02010609060101010101" pitchFamily="49" charset="-122"/>
                <a:ea typeface="仿宋" panose="02010609060101010101" pitchFamily="49" charset="-122"/>
              </a:rPr>
              <a:t>提升</a:t>
            </a:r>
            <a:r>
              <a:rPr lang="en-US" altLang="zh-CN" dirty="0">
                <a:latin typeface="仿宋" panose="02010609060101010101" pitchFamily="49" charset="-122"/>
                <a:ea typeface="仿宋" panose="02010609060101010101" pitchFamily="49" charset="-122"/>
              </a:rPr>
              <a:t>lattice</a:t>
            </a:r>
            <a:r>
              <a:rPr lang="zh-CN" altLang="en-US" dirty="0">
                <a:latin typeface="仿宋" panose="02010609060101010101" pitchFamily="49" charset="-122"/>
                <a:ea typeface="仿宋" panose="02010609060101010101" pitchFamily="49" charset="-122"/>
              </a:rPr>
              <a:t>设计、动力学孔径优化、集体效应抑制、误差评估等研究效率</a:t>
            </a:r>
            <a:endParaRPr lang="zh-SG" altLang="en-US" dirty="0">
              <a:latin typeface="仿宋" panose="02010609060101010101" pitchFamily="49" charset="-122"/>
              <a:ea typeface="仿宋" panose="02010609060101010101" pitchFamily="49" charset="-122"/>
            </a:endParaRPr>
          </a:p>
        </p:txBody>
      </p:sp>
      <p:sp>
        <p:nvSpPr>
          <p:cNvPr id="5" name="文本框 4">
            <a:extLst>
              <a:ext uri="{FF2B5EF4-FFF2-40B4-BE49-F238E27FC236}">
                <a16:creationId xmlns:a16="http://schemas.microsoft.com/office/drawing/2014/main" id="{2919A408-C5C3-445D-B439-0DF740BA9BD7}"/>
              </a:ext>
            </a:extLst>
          </p:cNvPr>
          <p:cNvSpPr txBox="1"/>
          <p:nvPr/>
        </p:nvSpPr>
        <p:spPr>
          <a:xfrm>
            <a:off x="1095935" y="4390468"/>
            <a:ext cx="219187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400" dirty="0">
                <a:latin typeface="仿宋" panose="02010609060101010101" pitchFamily="49" charset="-122"/>
                <a:ea typeface="仿宋" panose="02010609060101010101" pitchFamily="49" charset="-122"/>
              </a:rPr>
              <a:t>调束运行阶段</a:t>
            </a:r>
            <a:endParaRPr lang="zh-SG" altLang="en-US" sz="2400" dirty="0">
              <a:latin typeface="仿宋" panose="02010609060101010101" pitchFamily="49" charset="-122"/>
              <a:ea typeface="仿宋" panose="02010609060101010101" pitchFamily="49" charset="-122"/>
            </a:endParaRPr>
          </a:p>
        </p:txBody>
      </p:sp>
      <p:sp>
        <p:nvSpPr>
          <p:cNvPr id="6" name="文本框 5">
            <a:extLst>
              <a:ext uri="{FF2B5EF4-FFF2-40B4-BE49-F238E27FC236}">
                <a16:creationId xmlns:a16="http://schemas.microsoft.com/office/drawing/2014/main" id="{214E6CC9-117E-4596-8EF2-576B4DCFF9B8}"/>
              </a:ext>
            </a:extLst>
          </p:cNvPr>
          <p:cNvSpPr txBox="1"/>
          <p:nvPr/>
        </p:nvSpPr>
        <p:spPr>
          <a:xfrm>
            <a:off x="1532963" y="5002310"/>
            <a:ext cx="9231406" cy="123110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zh-CN" altLang="zh-SG" sz="1800" kern="0" dirty="0">
                <a:effectLst/>
                <a:latin typeface="仿宋" panose="02010609060101010101" pitchFamily="49" charset="-122"/>
                <a:ea typeface="仿宋" panose="02010609060101010101" pitchFamily="49" charset="-122"/>
                <a:cs typeface="Times New Roman" panose="02020603050405020304" pitchFamily="18" charset="0"/>
              </a:rPr>
              <a:t>探索适用于百公里级尺度，</a:t>
            </a:r>
            <a:r>
              <a:rPr lang="en-US" altLang="zh-SG" sz="1800" kern="0" dirty="0">
                <a:effectLst/>
                <a:latin typeface="仿宋" panose="02010609060101010101" pitchFamily="49" charset="-122"/>
                <a:ea typeface="仿宋" panose="02010609060101010101" pitchFamily="49" charset="-122"/>
              </a:rPr>
              <a:t>10</a:t>
            </a:r>
            <a:r>
              <a:rPr lang="zh-CN" altLang="zh-SG" sz="1800" kern="0" dirty="0">
                <a:effectLst/>
                <a:latin typeface="仿宋" panose="02010609060101010101" pitchFamily="49" charset="-122"/>
                <a:ea typeface="仿宋" panose="02010609060101010101" pitchFamily="49" charset="-122"/>
                <a:cs typeface="Times New Roman" panose="02020603050405020304" pitchFamily="18" charset="0"/>
              </a:rPr>
              <a:t>万级别设备的束流调试、反馈方法</a:t>
            </a:r>
            <a:endParaRPr lang="en-US" altLang="zh-CN" sz="1800" kern="0" dirty="0">
              <a:effectLst/>
              <a:latin typeface="仿宋" panose="02010609060101010101" pitchFamily="49" charset="-122"/>
              <a:ea typeface="仿宋" panose="02010609060101010101" pitchFamily="49" charset="-122"/>
              <a:cs typeface="Times New Roman" panose="02020603050405020304" pitchFamily="18" charset="0"/>
            </a:endParaRPr>
          </a:p>
          <a:p>
            <a:pPr marL="285750" indent="-285750">
              <a:spcBef>
                <a:spcPts val="1200"/>
              </a:spcBef>
              <a:buFont typeface="Arial" panose="020B0604020202020204" pitchFamily="34" charset="0"/>
              <a:buChar char="•"/>
            </a:pPr>
            <a:r>
              <a:rPr lang="zh-CN" altLang="en-US" sz="1800" kern="0" dirty="0">
                <a:effectLst/>
                <a:latin typeface="仿宋" panose="02010609060101010101" pitchFamily="49" charset="-122"/>
                <a:ea typeface="仿宋" panose="02010609060101010101" pitchFamily="49" charset="-122"/>
                <a:cs typeface="Times New Roman" panose="02020603050405020304" pitchFamily="18" charset="0"/>
              </a:rPr>
              <a:t>实现</a:t>
            </a:r>
            <a:r>
              <a:rPr lang="zh-CN" altLang="zh-SG" sz="1800" kern="0" dirty="0">
                <a:effectLst/>
                <a:latin typeface="仿宋" panose="02010609060101010101" pitchFamily="49" charset="-122"/>
                <a:ea typeface="仿宋" panose="02010609060101010101" pitchFamily="49" charset="-122"/>
                <a:cs typeface="Times New Roman" panose="02020603050405020304" pitchFamily="18" charset="0"/>
              </a:rPr>
              <a:t>束流参数自动化诊断、束流状态自适应调节、设备故障自动监测与预警</a:t>
            </a:r>
            <a:endParaRPr lang="en-US" altLang="zh-CN" sz="1800" kern="0" dirty="0">
              <a:effectLst/>
              <a:latin typeface="仿宋" panose="02010609060101010101" pitchFamily="49" charset="-122"/>
              <a:ea typeface="仿宋" panose="02010609060101010101" pitchFamily="49" charset="-122"/>
              <a:cs typeface="Times New Roman" panose="02020603050405020304" pitchFamily="18" charset="0"/>
            </a:endParaRPr>
          </a:p>
          <a:p>
            <a:pPr marL="285750" indent="-285750">
              <a:spcBef>
                <a:spcPts val="1200"/>
              </a:spcBef>
              <a:buFont typeface="Arial" panose="020B0604020202020204" pitchFamily="34" charset="0"/>
              <a:buChar char="•"/>
            </a:pPr>
            <a:r>
              <a:rPr lang="zh-CN" altLang="en-US" dirty="0">
                <a:latin typeface="仿宋" panose="02010609060101010101" pitchFamily="49" charset="-122"/>
                <a:ea typeface="仿宋" panose="02010609060101010101" pitchFamily="49" charset="-122"/>
              </a:rPr>
              <a:t>发展大数据获取、交叉分析、快速存储技术 </a:t>
            </a:r>
            <a:r>
              <a:rPr lang="zh-CN" altLang="en-US" dirty="0">
                <a:latin typeface="仿宋" panose="02010609060101010101" pitchFamily="49" charset="-122"/>
                <a:ea typeface="仿宋" panose="02010609060101010101" pitchFamily="49" charset="-122"/>
                <a:sym typeface="Symbol" panose="05050102010706020507" pitchFamily="18" charset="2"/>
              </a:rPr>
              <a:t> 高质量数据</a:t>
            </a:r>
            <a:endParaRPr lang="zh-SG" altLang="en-US" dirty="0">
              <a:latin typeface="仿宋" panose="02010609060101010101" pitchFamily="49" charset="-122"/>
              <a:ea typeface="仿宋" panose="02010609060101010101" pitchFamily="49" charset="-122"/>
            </a:endParaRPr>
          </a:p>
        </p:txBody>
      </p:sp>
      <p:sp>
        <p:nvSpPr>
          <p:cNvPr id="8" name="文本框 7">
            <a:extLst>
              <a:ext uri="{FF2B5EF4-FFF2-40B4-BE49-F238E27FC236}">
                <a16:creationId xmlns:a16="http://schemas.microsoft.com/office/drawing/2014/main" id="{638F8972-172D-4999-9B38-938B36686B9B}"/>
              </a:ext>
            </a:extLst>
          </p:cNvPr>
          <p:cNvSpPr txBox="1"/>
          <p:nvPr/>
        </p:nvSpPr>
        <p:spPr>
          <a:xfrm>
            <a:off x="1507749" y="1983005"/>
            <a:ext cx="8833037"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仿宋" panose="02010609060101010101" pitchFamily="49" charset="-122"/>
                <a:ea typeface="仿宋" panose="02010609060101010101" pitchFamily="49" charset="-122"/>
              </a:rPr>
              <a:t>CEPC</a:t>
            </a:r>
            <a:r>
              <a:rPr lang="zh-CN" altLang="en-US" dirty="0">
                <a:latin typeface="仿宋" panose="02010609060101010101" pitchFamily="49" charset="-122"/>
                <a:ea typeface="仿宋" panose="02010609060101010101" pitchFamily="49" charset="-122"/>
              </a:rPr>
              <a:t>加速器设备数量众多，设计和运行过程中有望引入人工智能，大幅提高研究效率，大幅提升运行取数效率。</a:t>
            </a:r>
            <a:endParaRPr lang="zh-SG" altLang="en-US" dirty="0">
              <a:latin typeface="仿宋" panose="02010609060101010101" pitchFamily="49" charset="-122"/>
              <a:ea typeface="仿宋" panose="02010609060101010101" pitchFamily="49" charset="-122"/>
            </a:endParaRPr>
          </a:p>
        </p:txBody>
      </p:sp>
      <p:sp>
        <p:nvSpPr>
          <p:cNvPr id="9" name="文本框 8">
            <a:extLst>
              <a:ext uri="{FF2B5EF4-FFF2-40B4-BE49-F238E27FC236}">
                <a16:creationId xmlns:a16="http://schemas.microsoft.com/office/drawing/2014/main" id="{DE31DF24-E3DD-448B-8DF5-225929572EBA}"/>
              </a:ext>
            </a:extLst>
          </p:cNvPr>
          <p:cNvSpPr txBox="1"/>
          <p:nvPr/>
        </p:nvSpPr>
        <p:spPr>
          <a:xfrm>
            <a:off x="1008531" y="1364875"/>
            <a:ext cx="162037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400" dirty="0">
                <a:latin typeface="仿宋" panose="02010609060101010101" pitchFamily="49" charset="-122"/>
                <a:ea typeface="仿宋" panose="02010609060101010101" pitchFamily="49" charset="-122"/>
              </a:rPr>
              <a:t>总体目标</a:t>
            </a:r>
            <a:endParaRPr lang="zh-SG"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180283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p:txBody>
          <a:bodyPr/>
          <a:lstStyle/>
          <a:p>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加速器设计阶段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—lattice</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优化</a:t>
            </a:r>
            <a:endParaRPr lang="zh-SG" altLang="en-US" dirty="0"/>
          </a:p>
        </p:txBody>
      </p:sp>
      <p:sp>
        <p:nvSpPr>
          <p:cNvPr id="6" name="文本框 5">
            <a:extLst>
              <a:ext uri="{FF2B5EF4-FFF2-40B4-BE49-F238E27FC236}">
                <a16:creationId xmlns:a16="http://schemas.microsoft.com/office/drawing/2014/main" id="{1ACC535A-6A1B-451F-ADBA-01BB72B34EBA}"/>
              </a:ext>
            </a:extLst>
          </p:cNvPr>
          <p:cNvSpPr txBox="1"/>
          <p:nvPr/>
        </p:nvSpPr>
        <p:spPr>
          <a:xfrm>
            <a:off x="1783415" y="2305735"/>
            <a:ext cx="8631331" cy="2914259"/>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altLang="zh-CN" sz="2400" dirty="0">
                <a:latin typeface="宋体" panose="02010600030101010101" pitchFamily="2" charset="-122"/>
                <a:ea typeface="宋体" panose="02010600030101010101" pitchFamily="2" charset="-122"/>
              </a:rPr>
              <a:t>CEPC</a:t>
            </a:r>
            <a:r>
              <a:rPr lang="zh-CN" altLang="en-US" sz="2400" dirty="0">
                <a:latin typeface="宋体" panose="02010600030101010101" pitchFamily="2" charset="-122"/>
                <a:ea typeface="宋体" panose="02010600030101010101" pitchFamily="2" charset="-122"/>
              </a:rPr>
              <a:t>对撞环</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设计优化、提升</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鲁棒性；</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动力学孔径优化，束流寿命，挖掘亮度潜力；</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对撞区</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优化设计，提升</a:t>
            </a:r>
            <a:r>
              <a:rPr lang="en-US" altLang="zh-CN" sz="2400" dirty="0">
                <a:latin typeface="宋体" panose="02010600030101010101" pitchFamily="2" charset="-122"/>
                <a:ea typeface="宋体" panose="02010600030101010101" pitchFamily="2" charset="-122"/>
              </a:rPr>
              <a:t>MDI</a:t>
            </a:r>
            <a:r>
              <a:rPr lang="zh-CN" altLang="en-US" sz="2400" dirty="0">
                <a:latin typeface="宋体" panose="02010600030101010101" pitchFamily="2" charset="-122"/>
                <a:ea typeface="宋体" panose="02010600030101010101" pitchFamily="2" charset="-122"/>
              </a:rPr>
              <a:t>整体性能；</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直接以亮度为目标，优化</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设计。</a:t>
            </a:r>
            <a:endParaRPr lang="zh-SG" altLang="en-US" sz="2400" dirty="0">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996558DA-EC1D-406A-84CC-E11E4542FF93}"/>
              </a:ext>
            </a:extLst>
          </p:cNvPr>
          <p:cNvSpPr txBox="1"/>
          <p:nvPr/>
        </p:nvSpPr>
        <p:spPr>
          <a:xfrm>
            <a:off x="10125635" y="1499347"/>
            <a:ext cx="1257300"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王毅伟等</a:t>
            </a:r>
            <a:endParaRPr lang="zh-SG"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134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p:txBody>
          <a:bodyPr/>
          <a:lstStyle/>
          <a:p>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加速器设计阶段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误差评估</a:t>
            </a:r>
            <a:endParaRPr lang="zh-SG" altLang="en-US" dirty="0"/>
          </a:p>
        </p:txBody>
      </p:sp>
      <p:sp>
        <p:nvSpPr>
          <p:cNvPr id="6" name="文本框 5">
            <a:extLst>
              <a:ext uri="{FF2B5EF4-FFF2-40B4-BE49-F238E27FC236}">
                <a16:creationId xmlns:a16="http://schemas.microsoft.com/office/drawing/2014/main" id="{15F1B3B0-0116-47AC-BC1A-5EB988F1D795}"/>
              </a:ext>
            </a:extLst>
          </p:cNvPr>
          <p:cNvSpPr txBox="1"/>
          <p:nvPr/>
        </p:nvSpPr>
        <p:spPr>
          <a:xfrm>
            <a:off x="1877544" y="2083859"/>
            <a:ext cx="8422901" cy="2914259"/>
          </a:xfrm>
          <a:prstGeom prst="rect">
            <a:avLst/>
          </a:prstGeom>
          <a:noFill/>
        </p:spPr>
        <p:txBody>
          <a:bodyPr wrap="square">
            <a:spAutoFit/>
          </a:bodyPr>
          <a:lstStyle/>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研发基于机器学习的</a:t>
            </a:r>
            <a:r>
              <a:rPr lang="en-US" altLang="zh-CN" sz="2400" dirty="0">
                <a:latin typeface="宋体" panose="02010600030101010101" pitchFamily="2" charset="-122"/>
                <a:ea typeface="宋体" panose="02010600030101010101" pitchFamily="2" charset="-122"/>
              </a:rPr>
              <a:t>CEPC</a:t>
            </a:r>
            <a:r>
              <a:rPr lang="zh-CN" altLang="en-US" sz="2400" dirty="0">
                <a:latin typeface="宋体" panose="02010600030101010101" pitchFamily="2" charset="-122"/>
                <a:ea typeface="宋体" panose="02010600030101010101" pitchFamily="2" charset="-122"/>
              </a:rPr>
              <a:t>误差校正程序，实现高效的误差校正；</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快速误差评估，配合</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优化，实现</a:t>
            </a:r>
            <a:r>
              <a:rPr lang="en-US" altLang="zh-CN" sz="2400" dirty="0">
                <a:latin typeface="宋体" panose="02010600030101010101" pitchFamily="2" charset="-122"/>
                <a:ea typeface="宋体" panose="02010600030101010101" pitchFamily="2" charset="-122"/>
              </a:rPr>
              <a:t>lattice</a:t>
            </a:r>
            <a:r>
              <a:rPr lang="zh-CN" altLang="en-US" sz="2400" dirty="0">
                <a:latin typeface="宋体" panose="02010600030101010101" pitchFamily="2" charset="-122"/>
                <a:ea typeface="宋体" panose="02010600030101010101" pitchFamily="2" charset="-122"/>
              </a:rPr>
              <a:t>快速选型；</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发展大型环形加速器自动化首圈注入流程。</a:t>
            </a:r>
            <a:endParaRPr lang="zh-SG" altLang="en-US" sz="2400" dirty="0">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C713099F-49F0-4CC1-B67E-9AC60E96887D}"/>
              </a:ext>
            </a:extLst>
          </p:cNvPr>
          <p:cNvSpPr txBox="1"/>
          <p:nvPr/>
        </p:nvSpPr>
        <p:spPr>
          <a:xfrm>
            <a:off x="10293724" y="1378324"/>
            <a:ext cx="1257300"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王斌等</a:t>
            </a:r>
            <a:endParaRPr lang="zh-SG"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62398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p:txBody>
          <a:bodyPr/>
          <a:lstStyle/>
          <a:p>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加速器设计阶段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集体效应评估</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抑制</a:t>
            </a:r>
            <a:endParaRPr lang="zh-SG" altLang="en-US" dirty="0"/>
          </a:p>
        </p:txBody>
      </p:sp>
      <p:sp>
        <p:nvSpPr>
          <p:cNvPr id="4" name="文本框 3">
            <a:extLst>
              <a:ext uri="{FF2B5EF4-FFF2-40B4-BE49-F238E27FC236}">
                <a16:creationId xmlns:a16="http://schemas.microsoft.com/office/drawing/2014/main" id="{8B714851-A38A-4397-B646-414594398074}"/>
              </a:ext>
            </a:extLst>
          </p:cNvPr>
          <p:cNvSpPr txBox="1"/>
          <p:nvPr/>
        </p:nvSpPr>
        <p:spPr>
          <a:xfrm>
            <a:off x="1776692" y="2604265"/>
            <a:ext cx="7770719" cy="2914259"/>
          </a:xfrm>
          <a:prstGeom prst="rect">
            <a:avLst/>
          </a:prstGeom>
          <a:noFill/>
        </p:spPr>
        <p:txBody>
          <a:bodyPr wrap="square">
            <a:spAutoFit/>
          </a:bodyPr>
          <a:lstStyle/>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基于</a:t>
            </a:r>
            <a:r>
              <a:rPr lang="en-US" altLang="zh-CN" sz="2400" dirty="0">
                <a:latin typeface="宋体" panose="02010600030101010101" pitchFamily="2" charset="-122"/>
                <a:ea typeface="宋体" panose="02010600030101010101" pitchFamily="2" charset="-122"/>
              </a:rPr>
              <a:t>AI</a:t>
            </a:r>
            <a:r>
              <a:rPr lang="zh-CN" altLang="en-US" sz="2400" dirty="0">
                <a:latin typeface="宋体" panose="02010600030101010101" pitchFamily="2" charset="-122"/>
                <a:ea typeface="宋体" panose="02010600030101010101" pitchFamily="2" charset="-122"/>
              </a:rPr>
              <a:t>的阻抗理论推导以及</a:t>
            </a:r>
            <a:r>
              <a:rPr lang="en-US" altLang="zh-CN" sz="2400" dirty="0" err="1">
                <a:latin typeface="宋体" panose="02010600030101010101" pitchFamily="2" charset="-122"/>
                <a:ea typeface="宋体" panose="02010600030101010101" pitchFamily="2" charset="-122"/>
              </a:rPr>
              <a:t>Vlasov</a:t>
            </a:r>
            <a:r>
              <a:rPr lang="en-US" altLang="zh-CN" sz="2400" dirty="0">
                <a:latin typeface="宋体" panose="02010600030101010101" pitchFamily="2" charset="-122"/>
                <a:ea typeface="宋体" panose="02010600030101010101" pitchFamily="2" charset="-122"/>
              </a:rPr>
              <a:t>/Fokker </a:t>
            </a:r>
            <a:r>
              <a:rPr lang="en-US" altLang="zh-CN" sz="2400" dirty="0" err="1">
                <a:latin typeface="宋体" panose="02010600030101010101" pitchFamily="2" charset="-122"/>
                <a:ea typeface="宋体" panose="02010600030101010101" pitchFamily="2" charset="-122"/>
              </a:rPr>
              <a:t>planck</a:t>
            </a:r>
            <a:r>
              <a:rPr lang="zh-CN" altLang="en-US" sz="2400" dirty="0">
                <a:latin typeface="宋体" panose="02010600030101010101" pitchFamily="2" charset="-122"/>
                <a:ea typeface="宋体" panose="02010600030101010101" pitchFamily="2" charset="-122"/>
              </a:rPr>
              <a:t>方程求解；</a:t>
            </a:r>
            <a:endParaRPr lang="en-US" altLang="zh-CN" sz="2400" dirty="0">
              <a:latin typeface="宋体" panose="02010600030101010101" pitchFamily="2" charset="-122"/>
              <a:ea typeface="宋体" panose="02010600030101010101" pitchFamily="2" charset="-122"/>
            </a:endParaRPr>
          </a:p>
          <a:p>
            <a:pPr marL="285750" indent="-285750">
              <a:lnSpc>
                <a:spcPct val="200000"/>
              </a:lnSpc>
              <a:buFont typeface="Arial" panose="020B0604020202020204" pitchFamily="34" charset="0"/>
              <a:buChar char="•"/>
            </a:pPr>
            <a:r>
              <a:rPr lang="zh-CN" altLang="en-US" sz="2400" dirty="0">
                <a:latin typeface="宋体" panose="02010600030101010101" pitchFamily="2" charset="-122"/>
                <a:ea typeface="宋体" panose="02010600030101010101" pitchFamily="2" charset="-122"/>
              </a:rPr>
              <a:t>复杂因素下集体效应精准、快速评估，指导加速器参数优化。</a:t>
            </a:r>
            <a:endParaRPr lang="zh-SG" altLang="en-US" sz="2400" dirty="0">
              <a:latin typeface="宋体" panose="02010600030101010101" pitchFamily="2" charset="-122"/>
              <a:ea typeface="宋体" panose="02010600030101010101" pitchFamily="2" charset="-122"/>
            </a:endParaRPr>
          </a:p>
        </p:txBody>
      </p:sp>
      <p:sp>
        <p:nvSpPr>
          <p:cNvPr id="5" name="文本框 4">
            <a:extLst>
              <a:ext uri="{FF2B5EF4-FFF2-40B4-BE49-F238E27FC236}">
                <a16:creationId xmlns:a16="http://schemas.microsoft.com/office/drawing/2014/main" id="{AABD6FDB-946F-49B0-9740-442AFC147745}"/>
              </a:ext>
            </a:extLst>
          </p:cNvPr>
          <p:cNvSpPr txBox="1"/>
          <p:nvPr/>
        </p:nvSpPr>
        <p:spPr>
          <a:xfrm>
            <a:off x="10313894" y="1499347"/>
            <a:ext cx="1257300"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王娜等</a:t>
            </a:r>
            <a:endParaRPr lang="zh-SG"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88840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a:xfrm>
            <a:off x="838200" y="149972"/>
            <a:ext cx="10515600" cy="1325563"/>
          </a:xfrm>
        </p:spPr>
        <p:txBody>
          <a:bodyPr/>
          <a:lstStyle/>
          <a:p>
            <a:r>
              <a:rPr lang="zh-CN" altLang="en-US" sz="4000" dirty="0">
                <a:solidFill>
                  <a:prstClr val="black"/>
                </a:solidFill>
                <a:latin typeface="宋体" panose="02010600030101010101" pitchFamily="2" charset="-122"/>
                <a:ea typeface="宋体" panose="02010600030101010101" pitchFamily="2" charset="-122"/>
              </a:rPr>
              <a:t>加速器设计</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集体效应抑制</a:t>
            </a:r>
            <a:endParaRPr lang="zh-SG" altLang="en-US" dirty="0"/>
          </a:p>
        </p:txBody>
      </p:sp>
      <p:cxnSp>
        <p:nvCxnSpPr>
          <p:cNvPr id="5" name="直接箭头连接符 4">
            <a:extLst>
              <a:ext uri="{FF2B5EF4-FFF2-40B4-BE49-F238E27FC236}">
                <a16:creationId xmlns:a16="http://schemas.microsoft.com/office/drawing/2014/main" id="{8CA3C4C9-1BC7-4930-843E-BB62CB72435B}"/>
              </a:ext>
            </a:extLst>
          </p:cNvPr>
          <p:cNvCxnSpPr>
            <a:cxnSpLocks/>
          </p:cNvCxnSpPr>
          <p:nvPr/>
        </p:nvCxnSpPr>
        <p:spPr>
          <a:xfrm>
            <a:off x="8526491" y="4584343"/>
            <a:ext cx="0" cy="1009650"/>
          </a:xfrm>
          <a:prstGeom prst="straightConnector1">
            <a:avLst/>
          </a:prstGeom>
          <a:noFill/>
          <a:ln w="28575" cap="flat" cmpd="sng" algn="ctr">
            <a:solidFill>
              <a:srgbClr val="FF0000"/>
            </a:solidFill>
            <a:prstDash val="solid"/>
            <a:tailEnd type="triangle"/>
          </a:ln>
          <a:effectLst/>
        </p:spPr>
      </p:cxnSp>
      <p:cxnSp>
        <p:nvCxnSpPr>
          <p:cNvPr id="6" name="直接连接符 5">
            <a:extLst>
              <a:ext uri="{FF2B5EF4-FFF2-40B4-BE49-F238E27FC236}">
                <a16:creationId xmlns:a16="http://schemas.microsoft.com/office/drawing/2014/main" id="{1C58F36E-BB6D-4978-AB1F-5D81E062137D}"/>
              </a:ext>
            </a:extLst>
          </p:cNvPr>
          <p:cNvCxnSpPr>
            <a:cxnSpLocks/>
            <a:endCxn id="8" idx="2"/>
          </p:cNvCxnSpPr>
          <p:nvPr/>
        </p:nvCxnSpPr>
        <p:spPr>
          <a:xfrm>
            <a:off x="3938836" y="4645837"/>
            <a:ext cx="1092302" cy="6202"/>
          </a:xfrm>
          <a:prstGeom prst="line">
            <a:avLst/>
          </a:prstGeom>
          <a:noFill/>
          <a:ln w="28575" cap="flat" cmpd="sng" algn="ctr">
            <a:solidFill>
              <a:srgbClr val="FF0000"/>
            </a:solidFill>
            <a:prstDash val="solid"/>
          </a:ln>
          <a:effectLst/>
        </p:spPr>
      </p:cxnSp>
      <p:cxnSp>
        <p:nvCxnSpPr>
          <p:cNvPr id="7" name="直接箭头连接符 6">
            <a:extLst>
              <a:ext uri="{FF2B5EF4-FFF2-40B4-BE49-F238E27FC236}">
                <a16:creationId xmlns:a16="http://schemas.microsoft.com/office/drawing/2014/main" id="{7106AEB3-1559-4077-B6AA-C4BD61AB3D3F}"/>
              </a:ext>
            </a:extLst>
          </p:cNvPr>
          <p:cNvCxnSpPr>
            <a:cxnSpLocks/>
          </p:cNvCxnSpPr>
          <p:nvPr/>
        </p:nvCxnSpPr>
        <p:spPr>
          <a:xfrm>
            <a:off x="3938836" y="4645834"/>
            <a:ext cx="0" cy="1009650"/>
          </a:xfrm>
          <a:prstGeom prst="straightConnector1">
            <a:avLst/>
          </a:prstGeom>
          <a:noFill/>
          <a:ln w="28575" cap="flat" cmpd="sng" algn="ctr">
            <a:solidFill>
              <a:srgbClr val="FF0000"/>
            </a:solidFill>
            <a:prstDash val="solid"/>
            <a:tailEnd type="triangle"/>
          </a:ln>
          <a:effectLst/>
        </p:spPr>
      </p:cxnSp>
      <p:sp>
        <p:nvSpPr>
          <p:cNvPr id="8" name="椭圆 7">
            <a:extLst>
              <a:ext uri="{FF2B5EF4-FFF2-40B4-BE49-F238E27FC236}">
                <a16:creationId xmlns:a16="http://schemas.microsoft.com/office/drawing/2014/main" id="{21FFD8AE-0913-4092-BE17-991CD8F7B9D3}"/>
              </a:ext>
            </a:extLst>
          </p:cNvPr>
          <p:cNvSpPr/>
          <p:nvPr/>
        </p:nvSpPr>
        <p:spPr>
          <a:xfrm rot="29896">
            <a:off x="5031115" y="3980653"/>
            <a:ext cx="1227701" cy="1353447"/>
          </a:xfrm>
          <a:prstGeom prst="ellipse">
            <a:avLst/>
          </a:prstGeom>
          <a:noFill/>
          <a:ln w="762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9" name="椭圆 8">
            <a:extLst>
              <a:ext uri="{FF2B5EF4-FFF2-40B4-BE49-F238E27FC236}">
                <a16:creationId xmlns:a16="http://schemas.microsoft.com/office/drawing/2014/main" id="{6348756E-FCFA-421D-97ED-B3D23129AE94}"/>
              </a:ext>
            </a:extLst>
          </p:cNvPr>
          <p:cNvSpPr/>
          <p:nvPr/>
        </p:nvSpPr>
        <p:spPr>
          <a:xfrm>
            <a:off x="8127959" y="1639998"/>
            <a:ext cx="3503613" cy="3699415"/>
          </a:xfrm>
          <a:prstGeom prst="ellipse">
            <a:avLst/>
          </a:prstGeom>
          <a:noFill/>
          <a:ln w="762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Calibri"/>
              <a:ea typeface="微软雅黑"/>
              <a:cs typeface="+mn-cs"/>
            </a:endParaRPr>
          </a:p>
        </p:txBody>
      </p:sp>
      <p:graphicFrame>
        <p:nvGraphicFramePr>
          <p:cNvPr id="10" name="图表 9">
            <a:extLst>
              <a:ext uri="{FF2B5EF4-FFF2-40B4-BE49-F238E27FC236}">
                <a16:creationId xmlns:a16="http://schemas.microsoft.com/office/drawing/2014/main" id="{0CC6FBC8-0E6C-43C5-9BF8-B5F1B72EE854}"/>
              </a:ext>
            </a:extLst>
          </p:cNvPr>
          <p:cNvGraphicFramePr/>
          <p:nvPr/>
        </p:nvGraphicFramePr>
        <p:xfrm>
          <a:off x="3693783" y="5400905"/>
          <a:ext cx="3902365" cy="618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a:extLst>
              <a:ext uri="{FF2B5EF4-FFF2-40B4-BE49-F238E27FC236}">
                <a16:creationId xmlns:a16="http://schemas.microsoft.com/office/drawing/2014/main" id="{242B792F-E76B-40DC-957F-83FD0B1EBD7F}"/>
              </a:ext>
            </a:extLst>
          </p:cNvPr>
          <p:cNvGraphicFramePr/>
          <p:nvPr/>
        </p:nvGraphicFramePr>
        <p:xfrm>
          <a:off x="7902746" y="5339413"/>
          <a:ext cx="3902365" cy="618837"/>
        </p:xfrm>
        <a:graphic>
          <a:graphicData uri="http://schemas.openxmlformats.org/drawingml/2006/chart">
            <c:chart xmlns:c="http://schemas.openxmlformats.org/drawingml/2006/chart" xmlns:r="http://schemas.openxmlformats.org/officeDocument/2006/relationships" r:id="rId3"/>
          </a:graphicData>
        </a:graphic>
      </p:graphicFrame>
      <p:sp>
        <p:nvSpPr>
          <p:cNvPr id="12" name="矩形 11">
            <a:extLst>
              <a:ext uri="{FF2B5EF4-FFF2-40B4-BE49-F238E27FC236}">
                <a16:creationId xmlns:a16="http://schemas.microsoft.com/office/drawing/2014/main" id="{27991093-FA1B-4D6F-9E9B-DB103605B95F}"/>
              </a:ext>
            </a:extLst>
          </p:cNvPr>
          <p:cNvSpPr/>
          <p:nvPr/>
        </p:nvSpPr>
        <p:spPr>
          <a:xfrm>
            <a:off x="4238974" y="6019741"/>
            <a:ext cx="2811988" cy="369332"/>
          </a:xfrm>
          <a:prstGeom prst="rect">
            <a:avLst/>
          </a:prstGeom>
        </p:spPr>
        <p:txBody>
          <a:bodyPr wrap="none">
            <a:spAutoFit/>
          </a:bodyPr>
          <a:lstStyle/>
          <a:p>
            <a:pPr algn="ctr">
              <a:defRPr/>
            </a:pPr>
            <a:r>
              <a:rPr lang="en-US" altLang="zh-CN" dirty="0">
                <a:solidFill>
                  <a:prstClr val="black"/>
                </a:solidFill>
                <a:ea typeface="微软雅黑"/>
              </a:rPr>
              <a:t>BEPCII Damping Time 0.5ms</a:t>
            </a:r>
            <a:endParaRPr lang="zh-CN" altLang="en-US" dirty="0">
              <a:solidFill>
                <a:srgbClr val="000000"/>
              </a:solidFill>
              <a:ea typeface="微软雅黑"/>
            </a:endParaRPr>
          </a:p>
        </p:txBody>
      </p:sp>
      <p:sp>
        <p:nvSpPr>
          <p:cNvPr id="13" name="矩形 12">
            <a:extLst>
              <a:ext uri="{FF2B5EF4-FFF2-40B4-BE49-F238E27FC236}">
                <a16:creationId xmlns:a16="http://schemas.microsoft.com/office/drawing/2014/main" id="{26FD6559-D678-4E82-9DA5-1EED584BA0FF}"/>
              </a:ext>
            </a:extLst>
          </p:cNvPr>
          <p:cNvSpPr/>
          <p:nvPr/>
        </p:nvSpPr>
        <p:spPr>
          <a:xfrm>
            <a:off x="8636629" y="5958250"/>
            <a:ext cx="2573141" cy="369332"/>
          </a:xfrm>
          <a:prstGeom prst="rect">
            <a:avLst/>
          </a:prstGeom>
        </p:spPr>
        <p:txBody>
          <a:bodyPr wrap="none">
            <a:spAutoFit/>
          </a:bodyPr>
          <a:lstStyle/>
          <a:p>
            <a:pPr algn="ctr">
              <a:defRPr/>
            </a:pPr>
            <a:r>
              <a:rPr lang="en-US" altLang="zh-CN" dirty="0">
                <a:solidFill>
                  <a:prstClr val="black"/>
                </a:solidFill>
                <a:ea typeface="微软雅黑"/>
              </a:rPr>
              <a:t>CEPC Damping Time 1ms</a:t>
            </a:r>
            <a:endParaRPr lang="zh-CN" altLang="en-US" dirty="0">
              <a:solidFill>
                <a:srgbClr val="000000"/>
              </a:solidFill>
              <a:ea typeface="微软雅黑"/>
            </a:endParaRPr>
          </a:p>
        </p:txBody>
      </p:sp>
      <p:sp>
        <p:nvSpPr>
          <p:cNvPr id="14" name="矩形 13">
            <a:extLst>
              <a:ext uri="{FF2B5EF4-FFF2-40B4-BE49-F238E27FC236}">
                <a16:creationId xmlns:a16="http://schemas.microsoft.com/office/drawing/2014/main" id="{2B5E7761-C986-4BFD-8D40-C6E232DAB732}"/>
              </a:ext>
            </a:extLst>
          </p:cNvPr>
          <p:cNvSpPr/>
          <p:nvPr/>
        </p:nvSpPr>
        <p:spPr>
          <a:xfrm>
            <a:off x="5150547" y="4334210"/>
            <a:ext cx="966386" cy="646331"/>
          </a:xfrm>
          <a:prstGeom prst="rect">
            <a:avLst/>
          </a:prstGeom>
        </p:spPr>
        <p:txBody>
          <a:bodyPr wrap="square">
            <a:spAutoFit/>
          </a:bodyPr>
          <a:lstStyle/>
          <a:p>
            <a:pPr algn="ctr">
              <a:defRPr/>
            </a:pPr>
            <a:r>
              <a:rPr lang="en-US" altLang="zh-CN" dirty="0">
                <a:solidFill>
                  <a:prstClr val="black"/>
                </a:solidFill>
                <a:ea typeface="微软雅黑"/>
              </a:rPr>
              <a:t>0.0008ms/turn</a:t>
            </a:r>
            <a:endParaRPr lang="zh-CN" altLang="en-US" dirty="0">
              <a:solidFill>
                <a:srgbClr val="000000"/>
              </a:solidFill>
              <a:ea typeface="微软雅黑"/>
            </a:endParaRPr>
          </a:p>
        </p:txBody>
      </p:sp>
      <p:sp>
        <p:nvSpPr>
          <p:cNvPr id="15" name="矩形 14">
            <a:extLst>
              <a:ext uri="{FF2B5EF4-FFF2-40B4-BE49-F238E27FC236}">
                <a16:creationId xmlns:a16="http://schemas.microsoft.com/office/drawing/2014/main" id="{A5359054-2487-441D-A0DF-2C6436C0FBE7}"/>
              </a:ext>
            </a:extLst>
          </p:cNvPr>
          <p:cNvSpPr/>
          <p:nvPr/>
        </p:nvSpPr>
        <p:spPr>
          <a:xfrm>
            <a:off x="9174897" y="4189871"/>
            <a:ext cx="1358064" cy="369332"/>
          </a:xfrm>
          <a:prstGeom prst="rect">
            <a:avLst/>
          </a:prstGeom>
        </p:spPr>
        <p:txBody>
          <a:bodyPr wrap="none">
            <a:spAutoFit/>
          </a:bodyPr>
          <a:lstStyle/>
          <a:p>
            <a:pPr algn="ctr">
              <a:defRPr/>
            </a:pPr>
            <a:r>
              <a:rPr lang="en-US" altLang="zh-CN" dirty="0">
                <a:solidFill>
                  <a:prstClr val="black"/>
                </a:solidFill>
                <a:ea typeface="微软雅黑"/>
              </a:rPr>
              <a:t>0.33ms/turn</a:t>
            </a:r>
            <a:endParaRPr lang="zh-CN" altLang="en-US" dirty="0">
              <a:solidFill>
                <a:srgbClr val="000000"/>
              </a:solidFill>
              <a:ea typeface="微软雅黑"/>
            </a:endParaRPr>
          </a:p>
        </p:txBody>
      </p:sp>
      <p:sp>
        <p:nvSpPr>
          <p:cNvPr id="16" name="矩形 15">
            <a:extLst>
              <a:ext uri="{FF2B5EF4-FFF2-40B4-BE49-F238E27FC236}">
                <a16:creationId xmlns:a16="http://schemas.microsoft.com/office/drawing/2014/main" id="{ACDBCC5C-F29E-4951-B65A-54E19EC17190}"/>
              </a:ext>
            </a:extLst>
          </p:cNvPr>
          <p:cNvSpPr/>
          <p:nvPr/>
        </p:nvSpPr>
        <p:spPr>
          <a:xfrm>
            <a:off x="603440" y="2217946"/>
            <a:ext cx="7535585" cy="1569660"/>
          </a:xfrm>
          <a:prstGeom prst="rect">
            <a:avLst/>
          </a:prstGeom>
        </p:spPr>
        <p:txBody>
          <a:bodyPr wrap="square">
            <a:spAutoFit/>
          </a:bodyPr>
          <a:lstStyle/>
          <a:p>
            <a:pPr marL="285750" indent="-285750">
              <a:buFont typeface="Wingdings" panose="05000000000000000000" pitchFamily="2" charset="2"/>
              <a:buChar char="u"/>
            </a:pPr>
            <a:r>
              <a:rPr kumimoji="1" lang="zh-CN" altLang="en-US" sz="1600" dirty="0">
                <a:solidFill>
                  <a:srgbClr val="000000"/>
                </a:solidFill>
                <a:latin typeface="宋体" panose="02010600030101010101" pitchFamily="2" charset="-122"/>
                <a:ea typeface="宋体" panose="02010600030101010101" pitchFamily="2" charset="-122"/>
                <a:cs typeface="仿宋_GB2312" charset="0"/>
              </a:rPr>
              <a:t>反馈系统采集及处理数据的时间会影响反馈系统的阻尼时间，采集数据时间对周长较小的环</a:t>
            </a:r>
            <a:r>
              <a:rPr kumimoji="1" lang="zh-CN" altLang="en-US" sz="1600" dirty="0">
                <a:solidFill>
                  <a:srgbClr val="000000"/>
                </a:solidFill>
                <a:latin typeface="宋体" panose="02010600030101010101" pitchFamily="2" charset="-122"/>
                <a:ea typeface="宋体" panose="02010600030101010101" pitchFamily="2" charset="-122"/>
              </a:rPr>
              <a:t>的影响并不明显，而对于</a:t>
            </a:r>
            <a:r>
              <a:rPr kumimoji="1" lang="en-US" altLang="zh-CN" sz="1600" dirty="0">
                <a:solidFill>
                  <a:srgbClr val="000000"/>
                </a:solidFill>
                <a:latin typeface="宋体" panose="02010600030101010101" pitchFamily="2" charset="-122"/>
                <a:ea typeface="宋体" panose="02010600030101010101" pitchFamily="2" charset="-122"/>
              </a:rPr>
              <a:t>CEPC</a:t>
            </a:r>
            <a:r>
              <a:rPr kumimoji="1" lang="zh-CN" altLang="en-US" sz="1600" dirty="0">
                <a:solidFill>
                  <a:srgbClr val="000000"/>
                </a:solidFill>
                <a:latin typeface="宋体" panose="02010600030101010101" pitchFamily="2" charset="-122"/>
                <a:ea typeface="宋体" panose="02010600030101010101" pitchFamily="2" charset="-122"/>
              </a:rPr>
              <a:t>，</a:t>
            </a:r>
            <a:r>
              <a:rPr kumimoji="1" lang="en-US" altLang="zh-CN" sz="1600" dirty="0">
                <a:solidFill>
                  <a:srgbClr val="000000"/>
                </a:solidFill>
                <a:latin typeface="宋体" panose="02010600030101010101" pitchFamily="2" charset="-122"/>
                <a:ea typeface="宋体" panose="02010600030101010101" pitchFamily="2" charset="-122"/>
              </a:rPr>
              <a:t>FCC</a:t>
            </a:r>
            <a:r>
              <a:rPr kumimoji="1" lang="zh-CN" altLang="en-US" sz="1600" dirty="0">
                <a:solidFill>
                  <a:srgbClr val="000000"/>
                </a:solidFill>
                <a:latin typeface="宋体" panose="02010600030101010101" pitchFamily="2" charset="-122"/>
                <a:ea typeface="宋体" panose="02010600030101010101" pitchFamily="2" charset="-122"/>
              </a:rPr>
              <a:t>这样周长较大的环，</a:t>
            </a:r>
            <a:r>
              <a:rPr kumimoji="1" lang="zh-CN" altLang="en-US" sz="1600" dirty="0">
                <a:solidFill>
                  <a:srgbClr val="FF0000"/>
                </a:solidFill>
                <a:latin typeface="宋体" panose="02010600030101010101" pitchFamily="2" charset="-122"/>
                <a:ea typeface="宋体" panose="02010600030101010101" pitchFamily="2" charset="-122"/>
              </a:rPr>
              <a:t>采集多圈信号会极大影响反馈系统提供的阻尼率。</a:t>
            </a:r>
            <a:endParaRPr kumimoji="1" lang="en-US" altLang="zh-CN" sz="1600" dirty="0">
              <a:solidFill>
                <a:srgbClr val="000000"/>
              </a:solidFill>
              <a:latin typeface="宋体" panose="02010600030101010101" pitchFamily="2" charset="-122"/>
              <a:ea typeface="宋体" panose="02010600030101010101" pitchFamily="2" charset="-122"/>
            </a:endParaRPr>
          </a:p>
          <a:p>
            <a:pPr marL="285750" indent="-285750">
              <a:buFont typeface="Wingdings" panose="05000000000000000000" pitchFamily="2" charset="2"/>
              <a:buChar char="u"/>
            </a:pPr>
            <a:endParaRPr lang="en-US" altLang="zh-CN" sz="1600" dirty="0">
              <a:solidFill>
                <a:srgbClr val="000000"/>
              </a:solidFill>
              <a:latin typeface="宋体" panose="02010600030101010101" pitchFamily="2" charset="-122"/>
              <a:ea typeface="宋体" panose="02010600030101010101" pitchFamily="2" charset="-122"/>
            </a:endParaRPr>
          </a:p>
          <a:p>
            <a:pPr marL="285750" indent="-285750">
              <a:buFont typeface="Wingdings" panose="05000000000000000000" pitchFamily="2" charset="2"/>
              <a:buChar char="u"/>
            </a:pPr>
            <a:r>
              <a:rPr lang="zh-CN" altLang="en-US" sz="1600" dirty="0">
                <a:solidFill>
                  <a:srgbClr val="000000"/>
                </a:solidFill>
                <a:latin typeface="宋体" panose="02010600030101010101" pitchFamily="2" charset="-122"/>
                <a:ea typeface="宋体" panose="02010600030101010101" pitchFamily="2" charset="-122"/>
              </a:rPr>
              <a:t>使用</a:t>
            </a:r>
            <a:r>
              <a:rPr lang="zh-CN" altLang="en-US" sz="1600" dirty="0">
                <a:solidFill>
                  <a:srgbClr val="FF0000"/>
                </a:solidFill>
                <a:latin typeface="宋体" panose="02010600030101010101" pitchFamily="2" charset="-122"/>
                <a:ea typeface="宋体" panose="02010600030101010101" pitchFamily="2" charset="-122"/>
              </a:rPr>
              <a:t>机器学习</a:t>
            </a:r>
            <a:r>
              <a:rPr lang="zh-CN" altLang="en-US" sz="1600" dirty="0">
                <a:solidFill>
                  <a:srgbClr val="000000"/>
                </a:solidFill>
                <a:latin typeface="宋体" panose="02010600030101010101" pitchFamily="2" charset="-122"/>
                <a:ea typeface="宋体" panose="02010600030101010101" pitchFamily="2" charset="-122"/>
              </a:rPr>
              <a:t>产生逐束团反馈系统所需的多圈不稳定性信号可以解决采集数据大量影响阻尼时间的问题，</a:t>
            </a:r>
            <a:r>
              <a:rPr lang="zh-CN" altLang="en-US" sz="1600" dirty="0">
                <a:solidFill>
                  <a:srgbClr val="FF0000"/>
                </a:solidFill>
                <a:latin typeface="宋体" panose="02010600030101010101" pitchFamily="2" charset="-122"/>
                <a:ea typeface="宋体" panose="02010600030101010101" pitchFamily="2" charset="-122"/>
              </a:rPr>
              <a:t>从而提升反馈系统的阻尼率，使整体设计收敛。</a:t>
            </a:r>
            <a:endParaRPr kumimoji="1" lang="en-US" altLang="zh-CN" sz="1600" dirty="0">
              <a:solidFill>
                <a:srgbClr val="FF0000"/>
              </a:solidFill>
              <a:latin typeface="宋体" panose="02010600030101010101" pitchFamily="2" charset="-122"/>
              <a:ea typeface="宋体" panose="02010600030101010101" pitchFamily="2" charset="-122"/>
            </a:endParaRPr>
          </a:p>
        </p:txBody>
      </p:sp>
      <p:sp>
        <p:nvSpPr>
          <p:cNvPr id="17" name="矩形 16">
            <a:extLst>
              <a:ext uri="{FF2B5EF4-FFF2-40B4-BE49-F238E27FC236}">
                <a16:creationId xmlns:a16="http://schemas.microsoft.com/office/drawing/2014/main" id="{F0A881DB-3D34-4F03-A27B-071017CAE4C9}"/>
              </a:ext>
            </a:extLst>
          </p:cNvPr>
          <p:cNvSpPr/>
          <p:nvPr/>
        </p:nvSpPr>
        <p:spPr>
          <a:xfrm>
            <a:off x="3975561" y="4827493"/>
            <a:ext cx="1101584" cy="646331"/>
          </a:xfrm>
          <a:prstGeom prst="rect">
            <a:avLst/>
          </a:prstGeom>
        </p:spPr>
        <p:txBody>
          <a:bodyPr wrap="none">
            <a:spAutoFit/>
          </a:bodyPr>
          <a:lstStyle/>
          <a:p>
            <a:pPr algn="ctr">
              <a:defRPr/>
            </a:pPr>
            <a:r>
              <a:rPr lang="en-US" altLang="zh-CN" dirty="0">
                <a:solidFill>
                  <a:prstClr val="black"/>
                </a:solidFill>
                <a:ea typeface="微软雅黑"/>
              </a:rPr>
              <a:t>32 turns</a:t>
            </a:r>
          </a:p>
          <a:p>
            <a:pPr algn="ctr">
              <a:defRPr/>
            </a:pPr>
            <a:r>
              <a:rPr lang="en-US" altLang="zh-CN" dirty="0">
                <a:solidFill>
                  <a:prstClr val="black"/>
                </a:solidFill>
                <a:ea typeface="微软雅黑"/>
              </a:rPr>
              <a:t>0.0256ms</a:t>
            </a:r>
            <a:endParaRPr lang="zh-CN" altLang="en-US" dirty="0">
              <a:solidFill>
                <a:srgbClr val="000000"/>
              </a:solidFill>
              <a:ea typeface="微软雅黑"/>
            </a:endParaRPr>
          </a:p>
        </p:txBody>
      </p:sp>
      <p:sp>
        <p:nvSpPr>
          <p:cNvPr id="18" name="矩形 17">
            <a:extLst>
              <a:ext uri="{FF2B5EF4-FFF2-40B4-BE49-F238E27FC236}">
                <a16:creationId xmlns:a16="http://schemas.microsoft.com/office/drawing/2014/main" id="{308BBE9E-07FE-47E3-B223-84B48F489C45}"/>
              </a:ext>
            </a:extLst>
          </p:cNvPr>
          <p:cNvSpPr/>
          <p:nvPr/>
        </p:nvSpPr>
        <p:spPr>
          <a:xfrm>
            <a:off x="7485406" y="4788263"/>
            <a:ext cx="867546" cy="646331"/>
          </a:xfrm>
          <a:prstGeom prst="rect">
            <a:avLst/>
          </a:prstGeom>
        </p:spPr>
        <p:txBody>
          <a:bodyPr wrap="none">
            <a:spAutoFit/>
          </a:bodyPr>
          <a:lstStyle/>
          <a:p>
            <a:pPr algn="ctr">
              <a:defRPr/>
            </a:pPr>
            <a:r>
              <a:rPr lang="en-US" altLang="zh-CN" dirty="0">
                <a:solidFill>
                  <a:prstClr val="black"/>
                </a:solidFill>
                <a:ea typeface="微软雅黑"/>
              </a:rPr>
              <a:t>2 turns</a:t>
            </a:r>
          </a:p>
          <a:p>
            <a:pPr algn="ctr">
              <a:defRPr/>
            </a:pPr>
            <a:r>
              <a:rPr lang="en-US" altLang="zh-CN" dirty="0">
                <a:solidFill>
                  <a:prstClr val="black"/>
                </a:solidFill>
                <a:ea typeface="微软雅黑"/>
              </a:rPr>
              <a:t>0.66ms</a:t>
            </a:r>
            <a:endParaRPr lang="zh-CN" altLang="en-US" dirty="0">
              <a:solidFill>
                <a:srgbClr val="000000"/>
              </a:solidFill>
              <a:ea typeface="微软雅黑"/>
            </a:endParaRPr>
          </a:p>
        </p:txBody>
      </p:sp>
      <p:sp>
        <p:nvSpPr>
          <p:cNvPr id="19" name="椭圆 18">
            <a:extLst>
              <a:ext uri="{FF2B5EF4-FFF2-40B4-BE49-F238E27FC236}">
                <a16:creationId xmlns:a16="http://schemas.microsoft.com/office/drawing/2014/main" id="{4FF6B7B1-CA8E-47E8-9EAF-7CF88E80972D}"/>
              </a:ext>
            </a:extLst>
          </p:cNvPr>
          <p:cNvSpPr/>
          <p:nvPr/>
        </p:nvSpPr>
        <p:spPr>
          <a:xfrm>
            <a:off x="4964401" y="4573179"/>
            <a:ext cx="121703" cy="145309"/>
          </a:xfrm>
          <a:prstGeom prst="ellipse">
            <a:avLst/>
          </a:prstGeom>
          <a:solidFill>
            <a:srgbClr val="FF0000"/>
          </a:solidFill>
          <a:ln w="1079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20" name="椭圆 19">
            <a:extLst>
              <a:ext uri="{FF2B5EF4-FFF2-40B4-BE49-F238E27FC236}">
                <a16:creationId xmlns:a16="http://schemas.microsoft.com/office/drawing/2014/main" id="{D84EE642-7D8E-43DA-AE7A-C17D47B74FC5}"/>
              </a:ext>
            </a:extLst>
          </p:cNvPr>
          <p:cNvSpPr/>
          <p:nvPr/>
        </p:nvSpPr>
        <p:spPr>
          <a:xfrm>
            <a:off x="8477605" y="4568344"/>
            <a:ext cx="121703" cy="145309"/>
          </a:xfrm>
          <a:prstGeom prst="ellipse">
            <a:avLst/>
          </a:prstGeom>
          <a:solidFill>
            <a:srgbClr val="FF0000"/>
          </a:solidFill>
          <a:ln w="1079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21" name="矩形 20">
            <a:extLst>
              <a:ext uri="{FF2B5EF4-FFF2-40B4-BE49-F238E27FC236}">
                <a16:creationId xmlns:a16="http://schemas.microsoft.com/office/drawing/2014/main" id="{8CD86102-AAD3-4C27-B19E-E93B0148C5A3}"/>
              </a:ext>
            </a:extLst>
          </p:cNvPr>
          <p:cNvSpPr/>
          <p:nvPr/>
        </p:nvSpPr>
        <p:spPr>
          <a:xfrm>
            <a:off x="8352952" y="2540430"/>
            <a:ext cx="3304674" cy="1200329"/>
          </a:xfrm>
          <a:prstGeom prst="rect">
            <a:avLst/>
          </a:prstGeom>
        </p:spPr>
        <p:txBody>
          <a:bodyPr wrap="square">
            <a:spAutoFit/>
          </a:bodyPr>
          <a:lstStyle/>
          <a:p>
            <a:r>
              <a:rPr lang="en-US" altLang="zh-CN" dirty="0">
                <a:solidFill>
                  <a:srgbClr val="24292F"/>
                </a:solidFill>
                <a:latin typeface="Noto Sans SC"/>
                <a:ea typeface="微软雅黑"/>
              </a:rPr>
              <a:t>Using traditional feedback methods, the time taken for data acquisition will occupy at most 2/3 of the damping time.</a:t>
            </a:r>
            <a:endParaRPr lang="zh-CN" altLang="en-US" dirty="0">
              <a:solidFill>
                <a:srgbClr val="000000"/>
              </a:solidFill>
              <a:ea typeface="微软雅黑"/>
            </a:endParaRPr>
          </a:p>
        </p:txBody>
      </p:sp>
      <p:sp>
        <p:nvSpPr>
          <p:cNvPr id="22" name="矩形 21">
            <a:extLst>
              <a:ext uri="{FF2B5EF4-FFF2-40B4-BE49-F238E27FC236}">
                <a16:creationId xmlns:a16="http://schemas.microsoft.com/office/drawing/2014/main" id="{45A6F322-2056-40D1-A231-64B798C7F6DC}"/>
              </a:ext>
            </a:extLst>
          </p:cNvPr>
          <p:cNvSpPr/>
          <p:nvPr/>
        </p:nvSpPr>
        <p:spPr>
          <a:xfrm>
            <a:off x="567335" y="4734724"/>
            <a:ext cx="3108949" cy="1200329"/>
          </a:xfrm>
          <a:prstGeom prst="rect">
            <a:avLst/>
          </a:prstGeom>
        </p:spPr>
        <p:txBody>
          <a:bodyPr wrap="square">
            <a:spAutoFit/>
          </a:bodyPr>
          <a:lstStyle/>
          <a:p>
            <a:r>
              <a:rPr lang="en-US" altLang="zh-CN" dirty="0">
                <a:solidFill>
                  <a:srgbClr val="000000"/>
                </a:solidFill>
                <a:latin typeface="宋体" panose="02010600030101010101" pitchFamily="2" charset="-122"/>
                <a:ea typeface="宋体" panose="02010600030101010101" pitchFamily="2" charset="-122"/>
              </a:rPr>
              <a:t>CEPC</a:t>
            </a:r>
            <a:r>
              <a:rPr lang="zh-CN" altLang="en-US" dirty="0">
                <a:solidFill>
                  <a:srgbClr val="000000"/>
                </a:solidFill>
                <a:latin typeface="宋体" panose="02010600030101010101" pitchFamily="2" charset="-122"/>
                <a:ea typeface="宋体" panose="02010600030101010101" pitchFamily="2" charset="-122"/>
              </a:rPr>
              <a:t>和</a:t>
            </a:r>
            <a:r>
              <a:rPr lang="en-US" altLang="zh-CN" dirty="0">
                <a:solidFill>
                  <a:srgbClr val="000000"/>
                </a:solidFill>
                <a:latin typeface="宋体" panose="02010600030101010101" pitchFamily="2" charset="-122"/>
                <a:ea typeface="宋体" panose="02010600030101010101" pitchFamily="2" charset="-122"/>
              </a:rPr>
              <a:t>BEPCII</a:t>
            </a:r>
            <a:r>
              <a:rPr lang="zh-CN" altLang="en-US" dirty="0">
                <a:solidFill>
                  <a:srgbClr val="000000"/>
                </a:solidFill>
                <a:latin typeface="宋体" panose="02010600030101010101" pitchFamily="2" charset="-122"/>
                <a:ea typeface="宋体" panose="02010600030101010101" pitchFamily="2" charset="-122"/>
              </a:rPr>
              <a:t>使用传统的逐束团反馈系统在数据采集所需时间与其要求的阻尼时间的对比</a:t>
            </a:r>
          </a:p>
        </p:txBody>
      </p:sp>
      <p:sp>
        <p:nvSpPr>
          <p:cNvPr id="24" name="文本框 23">
            <a:extLst>
              <a:ext uri="{FF2B5EF4-FFF2-40B4-BE49-F238E27FC236}">
                <a16:creationId xmlns:a16="http://schemas.microsoft.com/office/drawing/2014/main" id="{AE66327D-36A9-4F43-B080-1BFF8F40A184}"/>
              </a:ext>
            </a:extLst>
          </p:cNvPr>
          <p:cNvSpPr txBox="1"/>
          <p:nvPr/>
        </p:nvSpPr>
        <p:spPr>
          <a:xfrm>
            <a:off x="559734" y="1489493"/>
            <a:ext cx="4913220" cy="461665"/>
          </a:xfrm>
          <a:prstGeom prst="rect">
            <a:avLst/>
          </a:prstGeom>
          <a:noFill/>
        </p:spPr>
        <p:txBody>
          <a:bodyPr wrap="square">
            <a:spAutoFit/>
          </a:bodyPr>
          <a:lstStyle/>
          <a:p>
            <a:r>
              <a:rPr lang="zh-CN" altLang="en-US" sz="2400" dirty="0">
                <a:latin typeface="宋体" panose="02010600030101010101" pitchFamily="2" charset="-122"/>
                <a:ea typeface="宋体" panose="02010600030101010101" pitchFamily="2" charset="-122"/>
              </a:rPr>
              <a:t>逐束团反馈系统与机器学习相结合</a:t>
            </a:r>
            <a:endParaRPr lang="zh-SG" altLang="en-US" sz="2400" dirty="0">
              <a:latin typeface="宋体" panose="02010600030101010101" pitchFamily="2" charset="-122"/>
              <a:ea typeface="宋体" panose="02010600030101010101" pitchFamily="2" charset="-122"/>
            </a:endParaRPr>
          </a:p>
        </p:txBody>
      </p:sp>
      <p:sp>
        <p:nvSpPr>
          <p:cNvPr id="25" name="文本框 24">
            <a:extLst>
              <a:ext uri="{FF2B5EF4-FFF2-40B4-BE49-F238E27FC236}">
                <a16:creationId xmlns:a16="http://schemas.microsoft.com/office/drawing/2014/main" id="{C3E6A1C8-98EC-41FB-AEE9-145D32FEA52F}"/>
              </a:ext>
            </a:extLst>
          </p:cNvPr>
          <p:cNvSpPr txBox="1"/>
          <p:nvPr/>
        </p:nvSpPr>
        <p:spPr>
          <a:xfrm>
            <a:off x="10529047" y="1116105"/>
            <a:ext cx="1257300"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尹頔等</a:t>
            </a:r>
            <a:endParaRPr lang="zh-SG"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0995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8000" fill="hold" grpId="0" nodeType="withEffect">
                                  <p:stCondLst>
                                    <p:cond delay="0"/>
                                  </p:stCondLst>
                                  <p:childTnLst>
                                    <p:animMotion origin="layout" path="M -0.00026 0.00047 C -0.00026 -0.05416 0.02253 -0.09907 0.05091 -0.09907 C 0.07917 -0.09907 0.10234 -0.05416 0.10234 0.00047 C 0.10234 0.05556 0.07917 0.09954 0.05091 0.09954 C 0.02253 0.09954 -0.00026 0.05556 -0.00026 0.00047 Z " pathEditMode="relative" rAng="16200000" ptsTypes="AAAAA">
                                      <p:cBhvr>
                                        <p:cTn id="6" dur="1000" fill="hold"/>
                                        <p:tgtEl>
                                          <p:spTgt spid="19"/>
                                        </p:tgtEl>
                                        <p:attrNameLst>
                                          <p:attrName>ppt_x</p:attrName>
                                          <p:attrName>ppt_y</p:attrName>
                                        </p:attrNameLst>
                                      </p:cBhvr>
                                      <p:rCtr x="5130" y="-23"/>
                                    </p:animMotion>
                                  </p:childTnLst>
                                </p:cTn>
                              </p:par>
                              <p:par>
                                <p:cTn id="7" presetID="1" presetClass="path" presetSubtype="0" repeatCount="2000" fill="hold" grpId="0" nodeType="withEffect">
                                  <p:stCondLst>
                                    <p:cond delay="0"/>
                                  </p:stCondLst>
                                  <p:childTnLst>
                                    <p:animMotion origin="layout" path="M -0.00052 -3.7037E-7 C -0.05482 -0.10486 -0.0474 -0.27014 0.01107 -0.36435 C 0.07227 -0.45463 0.16328 -0.44074 0.21797 -0.33889 C 0.2681 -0.22893 0.26224 -0.0662 0.20247 0.02593 C 0.14115 0.11921 0.05117 0.10949 -0.00052 -3.7037E-7 Z " pathEditMode="relative" rAng="13740000" ptsTypes="AAAAA">
                                      <p:cBhvr>
                                        <p:cTn id="8" dur="7000" fill="hold"/>
                                        <p:tgtEl>
                                          <p:spTgt spid="20"/>
                                        </p:tgtEl>
                                        <p:attrNameLst>
                                          <p:attrName>ppt_x</p:attrName>
                                          <p:attrName>ppt_y</p:attrName>
                                        </p:attrNameLst>
                                      </p:cBhvr>
                                      <p:rCtr x="10846" y="-1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D7E62D3-4A47-44A9-8AE2-BB070AFD0896}"/>
              </a:ext>
            </a:extLst>
          </p:cNvPr>
          <p:cNvPicPr>
            <a:picLocks noChangeAspect="1"/>
          </p:cNvPicPr>
          <p:nvPr/>
        </p:nvPicPr>
        <p:blipFill>
          <a:blip r:embed="rId2"/>
          <a:stretch>
            <a:fillRect/>
          </a:stretch>
        </p:blipFill>
        <p:spPr>
          <a:xfrm>
            <a:off x="7745506" y="4094356"/>
            <a:ext cx="3391740" cy="1001799"/>
          </a:xfrm>
          <a:prstGeom prst="rect">
            <a:avLst/>
          </a:prstGeom>
        </p:spPr>
      </p:pic>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a:xfrm>
            <a:off x="838200" y="277720"/>
            <a:ext cx="10515600" cy="1053540"/>
          </a:xfrm>
        </p:spPr>
        <p:txBody>
          <a:bodyPr/>
          <a:lstStyle/>
          <a:p>
            <a:r>
              <a:rPr lang="zh-CN" altLang="en-US" sz="4000" dirty="0">
                <a:solidFill>
                  <a:prstClr val="black"/>
                </a:solidFill>
                <a:latin typeface="宋体" panose="02010600030101010101" pitchFamily="2" charset="-122"/>
                <a:ea typeface="宋体" panose="02010600030101010101" pitchFamily="2" charset="-122"/>
              </a:rPr>
              <a:t>调束运行</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lang="zh-CN" altLang="en-US" sz="4000" dirty="0">
                <a:solidFill>
                  <a:prstClr val="black"/>
                </a:solidFill>
                <a:latin typeface="宋体" panose="02010600030101010101" pitchFamily="2" charset="-122"/>
                <a:ea typeface="宋体" panose="02010600030101010101" pitchFamily="2" charset="-122"/>
              </a:rPr>
              <a:t>快速亮度反馈</a:t>
            </a:r>
            <a:endParaRPr lang="zh-SG" altLang="en-US" dirty="0"/>
          </a:p>
        </p:txBody>
      </p:sp>
      <p:sp>
        <p:nvSpPr>
          <p:cNvPr id="3" name="文本框 2">
            <a:extLst>
              <a:ext uri="{FF2B5EF4-FFF2-40B4-BE49-F238E27FC236}">
                <a16:creationId xmlns:a16="http://schemas.microsoft.com/office/drawing/2014/main" id="{8DE000D5-3CD9-4CF4-9600-C76A4DAC7551}"/>
              </a:ext>
            </a:extLst>
          </p:cNvPr>
          <p:cNvSpPr txBox="1"/>
          <p:nvPr/>
        </p:nvSpPr>
        <p:spPr>
          <a:xfrm>
            <a:off x="10260104" y="1035424"/>
            <a:ext cx="1532965" cy="584775"/>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王逗、白莎、石澔玙等</a:t>
            </a:r>
            <a:endParaRPr lang="zh-SG" altLang="en-US" sz="1600" dirty="0">
              <a:latin typeface="宋体" panose="02010600030101010101" pitchFamily="2" charset="-122"/>
              <a:ea typeface="宋体" panose="02010600030101010101" pitchFamily="2" charset="-122"/>
            </a:endParaRPr>
          </a:p>
        </p:txBody>
      </p:sp>
      <p:sp>
        <p:nvSpPr>
          <p:cNvPr id="5" name="文本框 4">
            <a:extLst>
              <a:ext uri="{FF2B5EF4-FFF2-40B4-BE49-F238E27FC236}">
                <a16:creationId xmlns:a16="http://schemas.microsoft.com/office/drawing/2014/main" id="{80B08DDD-6913-47FB-A947-0AF771486FEC}"/>
              </a:ext>
            </a:extLst>
          </p:cNvPr>
          <p:cNvSpPr txBox="1"/>
          <p:nvPr/>
        </p:nvSpPr>
        <p:spPr>
          <a:xfrm>
            <a:off x="855570" y="1714064"/>
            <a:ext cx="609487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dirty="0">
                <a:latin typeface="宋体" panose="02010600030101010101" pitchFamily="2" charset="-122"/>
                <a:ea typeface="宋体" panose="02010600030101010101" pitchFamily="2" charset="-122"/>
              </a:rPr>
              <a:t>目标：研发基于机器学习的</a:t>
            </a:r>
            <a:r>
              <a:rPr lang="en-US" altLang="zh-CN" dirty="0">
                <a:latin typeface="宋体" panose="02010600030101010101" pitchFamily="2" charset="-122"/>
                <a:ea typeface="宋体" panose="02010600030101010101" pitchFamily="2" charset="-122"/>
              </a:rPr>
              <a:t>CEPC</a:t>
            </a:r>
            <a:r>
              <a:rPr lang="zh-CN" altLang="en-US" dirty="0">
                <a:latin typeface="宋体" panose="02010600030101010101" pitchFamily="2" charset="-122"/>
                <a:ea typeface="宋体" panose="02010600030101010101" pitchFamily="2" charset="-122"/>
              </a:rPr>
              <a:t>快速亮度反馈系统，实现稳定的、高亮度运行。</a:t>
            </a:r>
            <a:endParaRPr lang="zh-SG" altLang="en-US" dirty="0">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6C4273B6-7A00-4E60-8B18-45BE3888513F}"/>
              </a:ext>
            </a:extLst>
          </p:cNvPr>
          <p:cNvSpPr txBox="1"/>
          <p:nvPr/>
        </p:nvSpPr>
        <p:spPr>
          <a:xfrm>
            <a:off x="946766" y="2712645"/>
            <a:ext cx="4660286" cy="400110"/>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000" dirty="0">
                <a:latin typeface="宋体" panose="02010600030101010101" pitchFamily="2" charset="-122"/>
                <a:ea typeface="宋体" panose="02010600030101010101" pitchFamily="2" charset="-122"/>
              </a:rPr>
              <a:t>总体方案</a:t>
            </a:r>
            <a:endParaRPr lang="zh-SG" altLang="en-US" sz="2000" dirty="0">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2D3ED6C9-32D1-43B6-BE8B-783FA62B21F3}"/>
              </a:ext>
            </a:extLst>
          </p:cNvPr>
          <p:cNvSpPr txBox="1"/>
          <p:nvPr/>
        </p:nvSpPr>
        <p:spPr>
          <a:xfrm>
            <a:off x="1335701" y="3172999"/>
            <a:ext cx="5327307" cy="1077218"/>
          </a:xfrm>
          <a:prstGeom prst="rect">
            <a:avLst/>
          </a:prstGeom>
          <a:noFill/>
        </p:spPr>
        <p:txBody>
          <a:bodyPr wrap="square" rtlCol="0">
            <a:spAutoFit/>
          </a:bodyPr>
          <a:lstStyle/>
          <a:p>
            <a:pPr marL="285750" indent="-285750">
              <a:lnSpc>
                <a:spcPct val="150000"/>
              </a:lnSpc>
              <a:spcBef>
                <a:spcPts val="1200"/>
              </a:spcBef>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水平：快速亮度探测器（零角度辐射巴巴）</a:t>
            </a:r>
            <a:endParaRPr lang="en-US" altLang="zh-CN" sz="1600" dirty="0">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垂直：</a:t>
            </a:r>
            <a:r>
              <a:rPr lang="en-US" altLang="zh-CN" sz="1600" dirty="0">
                <a:latin typeface="宋体" panose="02010600030101010101" pitchFamily="2" charset="-122"/>
                <a:ea typeface="宋体" panose="02010600030101010101" pitchFamily="2" charset="-122"/>
              </a:rPr>
              <a:t>Beam-Beam deflection method </a:t>
            </a:r>
          </a:p>
          <a:p>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（基于</a:t>
            </a:r>
            <a:r>
              <a:rPr lang="en-US" altLang="zh-CN" sz="1600" dirty="0">
                <a:latin typeface="宋体" panose="02010600030101010101" pitchFamily="2" charset="-122"/>
                <a:ea typeface="宋体" panose="02010600030101010101" pitchFamily="2" charset="-122"/>
              </a:rPr>
              <a:t>BPM</a:t>
            </a:r>
            <a:r>
              <a:rPr lang="zh-CN" altLang="en-US" sz="1600" dirty="0">
                <a:latin typeface="宋体" panose="02010600030101010101" pitchFamily="2" charset="-122"/>
                <a:ea typeface="宋体" panose="02010600030101010101" pitchFamily="2" charset="-122"/>
              </a:rPr>
              <a:t>）</a:t>
            </a:r>
            <a:endParaRPr lang="zh-SG" altLang="en-US" sz="16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4CA8EB20-4A10-4E5F-80A0-A7D12B9DFBA7}"/>
              </a:ext>
            </a:extLst>
          </p:cNvPr>
          <p:cNvSpPr txBox="1"/>
          <p:nvPr/>
        </p:nvSpPr>
        <p:spPr>
          <a:xfrm>
            <a:off x="971991" y="4289197"/>
            <a:ext cx="2282846" cy="400110"/>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000" dirty="0">
                <a:latin typeface="宋体" panose="02010600030101010101" pitchFamily="2" charset="-122"/>
                <a:ea typeface="宋体" panose="02010600030101010101" pitchFamily="2" charset="-122"/>
              </a:rPr>
              <a:t>合作组成员</a:t>
            </a:r>
            <a:endParaRPr lang="zh-SG" altLang="en-US" sz="2000" dirty="0">
              <a:latin typeface="宋体" panose="02010600030101010101" pitchFamily="2" charset="-122"/>
              <a:ea typeface="宋体" panose="02010600030101010101" pitchFamily="2" charset="-122"/>
            </a:endParaRPr>
          </a:p>
        </p:txBody>
      </p:sp>
      <p:sp>
        <p:nvSpPr>
          <p:cNvPr id="9" name="文本框 8">
            <a:extLst>
              <a:ext uri="{FF2B5EF4-FFF2-40B4-BE49-F238E27FC236}">
                <a16:creationId xmlns:a16="http://schemas.microsoft.com/office/drawing/2014/main" id="{B96A0A76-BBE2-439A-B91B-8895E1C0ACFD}"/>
              </a:ext>
            </a:extLst>
          </p:cNvPr>
          <p:cNvSpPr txBox="1"/>
          <p:nvPr/>
        </p:nvSpPr>
        <p:spPr>
          <a:xfrm>
            <a:off x="3147254" y="4711713"/>
            <a:ext cx="5041997" cy="461665"/>
          </a:xfrm>
          <a:prstGeom prst="rect">
            <a:avLst/>
          </a:prstGeom>
          <a:noFill/>
        </p:spPr>
        <p:txBody>
          <a:bodyPr wrap="square" rtlCol="0">
            <a:spAutoFit/>
          </a:bodyPr>
          <a:lstStyle/>
          <a:p>
            <a:r>
              <a:rPr lang="zh-CN" altLang="en-US" sz="1200" dirty="0"/>
              <a:t>王逗、高杰、李萌、白莎、王毅伟、王斌、魏彦茹、随艳峰、魏书军、高国栋、何俊、王九庆、金大鹏、闫芳、杨啸辰 、王海静、朱应顺</a:t>
            </a:r>
            <a:endParaRPr lang="zh-SG" altLang="en-US" sz="1200" dirty="0"/>
          </a:p>
        </p:txBody>
      </p:sp>
      <p:sp>
        <p:nvSpPr>
          <p:cNvPr id="10" name="文本框 9">
            <a:extLst>
              <a:ext uri="{FF2B5EF4-FFF2-40B4-BE49-F238E27FC236}">
                <a16:creationId xmlns:a16="http://schemas.microsoft.com/office/drawing/2014/main" id="{D10B1306-FF98-4278-80B2-0B3DCB14F841}"/>
              </a:ext>
            </a:extLst>
          </p:cNvPr>
          <p:cNvSpPr txBox="1"/>
          <p:nvPr/>
        </p:nvSpPr>
        <p:spPr>
          <a:xfrm>
            <a:off x="1345256" y="4730869"/>
            <a:ext cx="2155146" cy="338554"/>
          </a:xfrm>
          <a:prstGeom prst="rect">
            <a:avLst/>
          </a:prstGeom>
          <a:noFill/>
        </p:spPr>
        <p:txBody>
          <a:bodyPr wrap="square">
            <a:spAutoFit/>
          </a:bodyPr>
          <a:lstStyle/>
          <a:p>
            <a:pPr marL="171450" indent="-171450">
              <a:buFont typeface="Arial" panose="020B0604020202020204" pitchFamily="34" charset="0"/>
              <a:buChar char="•"/>
            </a:pPr>
            <a:r>
              <a:rPr kumimoji="0" lang="en-US" altLang="zh-CN" sz="16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IHEP</a:t>
            </a:r>
            <a:r>
              <a:rPr lang="en-US" altLang="zh-CN" sz="1600" dirty="0">
                <a:solidFill>
                  <a:prstClr val="black"/>
                </a:solidFill>
                <a:latin typeface="宋体" panose="02010600030101010101" pitchFamily="2" charset="-122"/>
                <a:ea typeface="宋体" panose="02010600030101010101" pitchFamily="2" charset="-122"/>
              </a:rPr>
              <a:t>(</a:t>
            </a:r>
            <a:r>
              <a:rPr kumimoji="0" lang="zh-CN" altLang="en-US" sz="16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加速器</a:t>
            </a:r>
            <a:r>
              <a:rPr lang="en-US" altLang="zh-CN" sz="1600" dirty="0">
                <a:solidFill>
                  <a:prstClr val="black"/>
                </a:solidFill>
                <a:latin typeface="宋体" panose="02010600030101010101" pitchFamily="2" charset="-122"/>
                <a:ea typeface="宋体" panose="02010600030101010101" pitchFamily="2" charset="-122"/>
              </a:rPr>
              <a:t>):</a:t>
            </a:r>
            <a:endParaRPr lang="zh-SG" altLang="en-US" sz="1600" dirty="0">
              <a:latin typeface="宋体" panose="02010600030101010101" pitchFamily="2" charset="-122"/>
              <a:ea typeface="宋体" panose="02010600030101010101" pitchFamily="2" charset="-122"/>
            </a:endParaRPr>
          </a:p>
        </p:txBody>
      </p:sp>
      <p:sp>
        <p:nvSpPr>
          <p:cNvPr id="11" name="文本框 10">
            <a:extLst>
              <a:ext uri="{FF2B5EF4-FFF2-40B4-BE49-F238E27FC236}">
                <a16:creationId xmlns:a16="http://schemas.microsoft.com/office/drawing/2014/main" id="{E907B87A-2ACB-408D-BAC6-E51E0F480910}"/>
              </a:ext>
            </a:extLst>
          </p:cNvPr>
          <p:cNvSpPr txBox="1"/>
          <p:nvPr/>
        </p:nvSpPr>
        <p:spPr>
          <a:xfrm>
            <a:off x="1346307" y="5141822"/>
            <a:ext cx="2155146" cy="338554"/>
          </a:xfrm>
          <a:prstGeom prst="rect">
            <a:avLst/>
          </a:prstGeom>
          <a:noFill/>
        </p:spPr>
        <p:txBody>
          <a:bodyPr wrap="square">
            <a:spAutoFit/>
          </a:bodyPr>
          <a:lstStyle/>
          <a:p>
            <a:pPr marL="171450" indent="-171450">
              <a:buFont typeface="Arial" panose="020B0604020202020204" pitchFamily="34" charset="0"/>
              <a:buChar char="•"/>
            </a:pPr>
            <a:r>
              <a:rPr kumimoji="0" lang="en-US" altLang="zh-CN" sz="16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IHEP</a:t>
            </a:r>
            <a:r>
              <a:rPr lang="en-US" altLang="zh-CN" sz="1600" dirty="0">
                <a:solidFill>
                  <a:prstClr val="black"/>
                </a:solidFill>
                <a:latin typeface="宋体" panose="02010600030101010101" pitchFamily="2" charset="-122"/>
                <a:ea typeface="宋体" panose="02010600030101010101" pitchFamily="2" charset="-122"/>
              </a:rPr>
              <a:t>(</a:t>
            </a:r>
            <a:r>
              <a:rPr lang="zh-CN" altLang="en-US" sz="1600" dirty="0">
                <a:solidFill>
                  <a:prstClr val="black"/>
                </a:solidFill>
                <a:latin typeface="宋体" panose="02010600030101010101" pitchFamily="2" charset="-122"/>
                <a:ea typeface="宋体" panose="02010600030101010101" pitchFamily="2" charset="-122"/>
              </a:rPr>
              <a:t>探测</a:t>
            </a:r>
            <a:r>
              <a:rPr kumimoji="0" lang="zh-CN" altLang="en-US" sz="16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rPr>
              <a:t>器</a:t>
            </a:r>
            <a:r>
              <a:rPr lang="en-US" altLang="zh-CN" sz="1600" dirty="0">
                <a:solidFill>
                  <a:prstClr val="black"/>
                </a:solidFill>
                <a:latin typeface="宋体" panose="02010600030101010101" pitchFamily="2" charset="-122"/>
                <a:ea typeface="宋体" panose="02010600030101010101" pitchFamily="2" charset="-122"/>
              </a:rPr>
              <a:t>):</a:t>
            </a:r>
            <a:endParaRPr lang="zh-SG" altLang="en-US" sz="1600" dirty="0">
              <a:latin typeface="宋体" panose="02010600030101010101" pitchFamily="2" charset="-122"/>
              <a:ea typeface="宋体" panose="02010600030101010101" pitchFamily="2" charset="-122"/>
            </a:endParaRPr>
          </a:p>
        </p:txBody>
      </p:sp>
      <p:sp>
        <p:nvSpPr>
          <p:cNvPr id="12" name="文本框 11">
            <a:extLst>
              <a:ext uri="{FF2B5EF4-FFF2-40B4-BE49-F238E27FC236}">
                <a16:creationId xmlns:a16="http://schemas.microsoft.com/office/drawing/2014/main" id="{EAC15823-8029-4150-AA68-D61D02963D86}"/>
              </a:ext>
            </a:extLst>
          </p:cNvPr>
          <p:cNvSpPr txBox="1"/>
          <p:nvPr/>
        </p:nvSpPr>
        <p:spPr>
          <a:xfrm>
            <a:off x="3140947" y="5203597"/>
            <a:ext cx="4515243" cy="276999"/>
          </a:xfrm>
          <a:prstGeom prst="rect">
            <a:avLst/>
          </a:prstGeom>
          <a:noFill/>
        </p:spPr>
        <p:txBody>
          <a:bodyPr wrap="square" rtlCol="0">
            <a:spAutoFit/>
          </a:bodyPr>
          <a:lstStyle/>
          <a:p>
            <a:r>
              <a:rPr lang="zh-CN" altLang="en-US" sz="1200" dirty="0"/>
              <a:t>石澔玙、王建春、史欣、张希媛、樊云云、梁志均、张雷（南大）</a:t>
            </a:r>
            <a:endParaRPr lang="zh-SG" altLang="en-US" sz="1200" dirty="0"/>
          </a:p>
        </p:txBody>
      </p:sp>
      <p:sp>
        <p:nvSpPr>
          <p:cNvPr id="13" name="文本框 12">
            <a:extLst>
              <a:ext uri="{FF2B5EF4-FFF2-40B4-BE49-F238E27FC236}">
                <a16:creationId xmlns:a16="http://schemas.microsoft.com/office/drawing/2014/main" id="{D7C8E9D8-3E6F-43E8-A8EC-26B65A565BED}"/>
              </a:ext>
            </a:extLst>
          </p:cNvPr>
          <p:cNvSpPr txBox="1"/>
          <p:nvPr/>
        </p:nvSpPr>
        <p:spPr>
          <a:xfrm>
            <a:off x="1347358" y="5483408"/>
            <a:ext cx="2155146" cy="338554"/>
          </a:xfrm>
          <a:prstGeom prst="rect">
            <a:avLst/>
          </a:prstGeom>
          <a:noFill/>
        </p:spPr>
        <p:txBody>
          <a:bodyPr wrap="square">
            <a:spAutoFit/>
          </a:bodyPr>
          <a:lstStyle/>
          <a:p>
            <a:pPr marL="171450" indent="-171450">
              <a:buFont typeface="Arial" panose="020B0604020202020204" pitchFamily="34" charset="0"/>
              <a:buChar char="•"/>
            </a:pPr>
            <a:r>
              <a:rPr lang="en-US" altLang="zh-CN" sz="1600" dirty="0" err="1">
                <a:solidFill>
                  <a:prstClr val="black"/>
                </a:solidFill>
                <a:latin typeface="宋体" panose="02010600030101010101" pitchFamily="2" charset="-122"/>
                <a:ea typeface="宋体" panose="02010600030101010101" pitchFamily="2" charset="-122"/>
              </a:rPr>
              <a:t>IJCLab</a:t>
            </a:r>
            <a:r>
              <a:rPr lang="en-US" altLang="zh-CN" sz="1600" dirty="0">
                <a:solidFill>
                  <a:prstClr val="black"/>
                </a:solidFill>
                <a:latin typeface="宋体" panose="02010600030101010101" pitchFamily="2" charset="-122"/>
                <a:ea typeface="宋体" panose="02010600030101010101" pitchFamily="2" charset="-122"/>
              </a:rPr>
              <a:t>(</a:t>
            </a:r>
            <a:r>
              <a:rPr lang="zh-CN" altLang="en-US" sz="1600" dirty="0">
                <a:solidFill>
                  <a:prstClr val="black"/>
                </a:solidFill>
                <a:latin typeface="宋体" panose="02010600030101010101" pitchFamily="2" charset="-122"/>
                <a:ea typeface="宋体" panose="02010600030101010101" pitchFamily="2" charset="-122"/>
              </a:rPr>
              <a:t>法国</a:t>
            </a:r>
            <a:r>
              <a:rPr lang="en-US" altLang="zh-CN" sz="1600" dirty="0">
                <a:solidFill>
                  <a:prstClr val="black"/>
                </a:solidFill>
                <a:latin typeface="宋体" panose="02010600030101010101" pitchFamily="2" charset="-122"/>
                <a:ea typeface="宋体" panose="02010600030101010101" pitchFamily="2" charset="-122"/>
              </a:rPr>
              <a:t>):</a:t>
            </a:r>
            <a:endParaRPr lang="zh-SG" altLang="en-US" sz="1600" dirty="0">
              <a:latin typeface="宋体" panose="02010600030101010101" pitchFamily="2" charset="-122"/>
              <a:ea typeface="宋体" panose="02010600030101010101" pitchFamily="2" charset="-122"/>
            </a:endParaRPr>
          </a:p>
        </p:txBody>
      </p:sp>
      <p:sp>
        <p:nvSpPr>
          <p:cNvPr id="14" name="文本框 13">
            <a:extLst>
              <a:ext uri="{FF2B5EF4-FFF2-40B4-BE49-F238E27FC236}">
                <a16:creationId xmlns:a16="http://schemas.microsoft.com/office/drawing/2014/main" id="{9D9D8737-6B54-4114-BE21-CD74FEFF106D}"/>
              </a:ext>
            </a:extLst>
          </p:cNvPr>
          <p:cNvSpPr txBox="1"/>
          <p:nvPr/>
        </p:nvSpPr>
        <p:spPr>
          <a:xfrm>
            <a:off x="1342103" y="5843913"/>
            <a:ext cx="2155146" cy="338554"/>
          </a:xfrm>
          <a:prstGeom prst="rect">
            <a:avLst/>
          </a:prstGeom>
          <a:noFill/>
        </p:spPr>
        <p:txBody>
          <a:bodyPr wrap="square">
            <a:spAutoFit/>
          </a:bodyPr>
          <a:lstStyle/>
          <a:p>
            <a:pPr marL="171450" indent="-171450">
              <a:buFont typeface="Arial" panose="020B0604020202020204" pitchFamily="34" charset="0"/>
              <a:buChar char="•"/>
            </a:pPr>
            <a:r>
              <a:rPr lang="en-US" altLang="zh-CN" sz="1600" dirty="0">
                <a:solidFill>
                  <a:prstClr val="black"/>
                </a:solidFill>
                <a:latin typeface="宋体" panose="02010600030101010101" pitchFamily="2" charset="-122"/>
                <a:ea typeface="宋体" panose="02010600030101010101" pitchFamily="2" charset="-122"/>
              </a:rPr>
              <a:t>KEK(</a:t>
            </a:r>
            <a:r>
              <a:rPr lang="zh-CN" altLang="en-US" sz="1600" dirty="0">
                <a:solidFill>
                  <a:prstClr val="black"/>
                </a:solidFill>
                <a:latin typeface="宋体" panose="02010600030101010101" pitchFamily="2" charset="-122"/>
                <a:ea typeface="宋体" panose="02010600030101010101" pitchFamily="2" charset="-122"/>
              </a:rPr>
              <a:t>日本</a:t>
            </a:r>
            <a:r>
              <a:rPr lang="en-US" altLang="zh-CN" sz="1600" dirty="0">
                <a:solidFill>
                  <a:prstClr val="black"/>
                </a:solidFill>
                <a:latin typeface="宋体" panose="02010600030101010101" pitchFamily="2" charset="-122"/>
                <a:ea typeface="宋体" panose="02010600030101010101" pitchFamily="2" charset="-122"/>
              </a:rPr>
              <a:t>):</a:t>
            </a:r>
            <a:endParaRPr lang="zh-SG" altLang="en-US" sz="1600" dirty="0">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D8E66FF5-6B76-448B-A03F-0022789B009F}"/>
              </a:ext>
            </a:extLst>
          </p:cNvPr>
          <p:cNvSpPr txBox="1"/>
          <p:nvPr/>
        </p:nvSpPr>
        <p:spPr>
          <a:xfrm>
            <a:off x="3180362" y="5857657"/>
            <a:ext cx="3611879" cy="307777"/>
          </a:xfrm>
          <a:prstGeom prst="rect">
            <a:avLst/>
          </a:prstGeom>
          <a:noFill/>
        </p:spPr>
        <p:txBody>
          <a:bodyPr wrap="square">
            <a:spAutoFit/>
          </a:bodyPr>
          <a:lstStyle/>
          <a:p>
            <a:r>
              <a:rPr lang="en-US" altLang="zh-SG" sz="1400" dirty="0"/>
              <a:t>Makoto </a:t>
            </a:r>
            <a:r>
              <a:rPr lang="en-US" altLang="zh-SG" sz="1400" dirty="0" err="1"/>
              <a:t>Tobiyama</a:t>
            </a:r>
            <a:r>
              <a:rPr lang="zh-CN" altLang="en-US" sz="1400" dirty="0"/>
              <a:t>，</a:t>
            </a:r>
            <a:r>
              <a:rPr lang="en-US" altLang="zh-CN" sz="1400" dirty="0"/>
              <a:t>Hitoshi </a:t>
            </a:r>
            <a:r>
              <a:rPr lang="en-US" altLang="zh-CN" sz="1400" dirty="0" err="1"/>
              <a:t>Fukuma</a:t>
            </a:r>
            <a:r>
              <a:rPr lang="zh-CN" altLang="en-US" sz="1400" dirty="0"/>
              <a:t>，。。。</a:t>
            </a:r>
            <a:endParaRPr lang="zh-SG" altLang="en-US" sz="1400" dirty="0"/>
          </a:p>
        </p:txBody>
      </p:sp>
      <p:sp>
        <p:nvSpPr>
          <p:cNvPr id="16" name="文本框 15">
            <a:extLst>
              <a:ext uri="{FF2B5EF4-FFF2-40B4-BE49-F238E27FC236}">
                <a16:creationId xmlns:a16="http://schemas.microsoft.com/office/drawing/2014/main" id="{B0FCF2EF-C805-42ED-8B70-6A32BD92A454}"/>
              </a:ext>
            </a:extLst>
          </p:cNvPr>
          <p:cNvSpPr txBox="1"/>
          <p:nvPr/>
        </p:nvSpPr>
        <p:spPr>
          <a:xfrm>
            <a:off x="3186667" y="5498199"/>
            <a:ext cx="2016409" cy="307777"/>
          </a:xfrm>
          <a:prstGeom prst="rect">
            <a:avLst/>
          </a:prstGeom>
          <a:noFill/>
        </p:spPr>
        <p:txBody>
          <a:bodyPr wrap="square">
            <a:spAutoFit/>
          </a:bodyPr>
          <a:lstStyle/>
          <a:p>
            <a:r>
              <a:rPr lang="en-US" altLang="zh-SG" sz="1400" dirty="0"/>
              <a:t>Philip </a:t>
            </a:r>
            <a:r>
              <a:rPr lang="en-US" altLang="zh-SG" sz="1400" dirty="0" err="1"/>
              <a:t>Bambade</a:t>
            </a:r>
            <a:endParaRPr lang="zh-SG" altLang="en-US" sz="1400" dirty="0"/>
          </a:p>
        </p:txBody>
      </p:sp>
      <p:pic>
        <p:nvPicPr>
          <p:cNvPr id="17" name="图片 16">
            <a:extLst>
              <a:ext uri="{FF2B5EF4-FFF2-40B4-BE49-F238E27FC236}">
                <a16:creationId xmlns:a16="http://schemas.microsoft.com/office/drawing/2014/main" id="{39051EBC-9DE8-4373-A67D-572E68E9FC8A}"/>
              </a:ext>
            </a:extLst>
          </p:cNvPr>
          <p:cNvPicPr>
            <a:picLocks noChangeAspect="1"/>
          </p:cNvPicPr>
          <p:nvPr/>
        </p:nvPicPr>
        <p:blipFill rotWithShape="1">
          <a:blip r:embed="rId3"/>
          <a:srcRect b="13844"/>
          <a:stretch/>
        </p:blipFill>
        <p:spPr>
          <a:xfrm>
            <a:off x="7664823" y="1694330"/>
            <a:ext cx="3641323" cy="2353235"/>
          </a:xfrm>
          <a:prstGeom prst="rect">
            <a:avLst/>
          </a:prstGeom>
        </p:spPr>
      </p:pic>
      <p:sp>
        <p:nvSpPr>
          <p:cNvPr id="19" name="文本框 18">
            <a:extLst>
              <a:ext uri="{FF2B5EF4-FFF2-40B4-BE49-F238E27FC236}">
                <a16:creationId xmlns:a16="http://schemas.microsoft.com/office/drawing/2014/main" id="{41EE03AF-EF7E-4A5B-A68F-4CCF5A783C15}"/>
              </a:ext>
            </a:extLst>
          </p:cNvPr>
          <p:cNvSpPr txBox="1"/>
          <p:nvPr/>
        </p:nvSpPr>
        <p:spPr>
          <a:xfrm>
            <a:off x="7579101" y="1832394"/>
            <a:ext cx="3938306" cy="276999"/>
          </a:xfrm>
          <a:prstGeom prst="rect">
            <a:avLst/>
          </a:prstGeom>
          <a:noFill/>
        </p:spPr>
        <p:txBody>
          <a:bodyPr wrap="square">
            <a:spAutoFit/>
          </a:bodyPr>
          <a:lstStyle/>
          <a:p>
            <a:r>
              <a:rPr lang="en-US" altLang="zh-SG" sz="1200" b="1" dirty="0">
                <a:solidFill>
                  <a:srgbClr val="C00000"/>
                </a:solidFill>
              </a:rPr>
              <a:t>Mini-workshop on CEPC Fast Luminosity Feedback System</a:t>
            </a:r>
            <a:endParaRPr lang="zh-SG" altLang="en-US" sz="1200" b="1" dirty="0">
              <a:solidFill>
                <a:srgbClr val="C00000"/>
              </a:solidFill>
            </a:endParaRPr>
          </a:p>
        </p:txBody>
      </p:sp>
      <p:pic>
        <p:nvPicPr>
          <p:cNvPr id="23" name="图片 22">
            <a:extLst>
              <a:ext uri="{FF2B5EF4-FFF2-40B4-BE49-F238E27FC236}">
                <a16:creationId xmlns:a16="http://schemas.microsoft.com/office/drawing/2014/main" id="{36EA4FF7-FE0B-42F1-8775-BADC1899EC48}"/>
              </a:ext>
            </a:extLst>
          </p:cNvPr>
          <p:cNvPicPr>
            <a:picLocks noChangeAspect="1"/>
          </p:cNvPicPr>
          <p:nvPr/>
        </p:nvPicPr>
        <p:blipFill rotWithShape="1">
          <a:blip r:embed="rId4"/>
          <a:srcRect b="15271"/>
          <a:stretch/>
        </p:blipFill>
        <p:spPr>
          <a:xfrm>
            <a:off x="8061511" y="5110911"/>
            <a:ext cx="2951630" cy="1457978"/>
          </a:xfrm>
          <a:prstGeom prst="rect">
            <a:avLst/>
          </a:prstGeom>
        </p:spPr>
      </p:pic>
      <p:sp>
        <p:nvSpPr>
          <p:cNvPr id="24" name="文本框 23">
            <a:extLst>
              <a:ext uri="{FF2B5EF4-FFF2-40B4-BE49-F238E27FC236}">
                <a16:creationId xmlns:a16="http://schemas.microsoft.com/office/drawing/2014/main" id="{E2137757-F279-4C53-9F33-B3159A385886}"/>
              </a:ext>
            </a:extLst>
          </p:cNvPr>
          <p:cNvSpPr txBox="1"/>
          <p:nvPr/>
        </p:nvSpPr>
        <p:spPr>
          <a:xfrm>
            <a:off x="1001807" y="6293224"/>
            <a:ext cx="4686300" cy="369332"/>
          </a:xfrm>
          <a:prstGeom prst="rect">
            <a:avLst/>
          </a:prstGeom>
          <a:noFill/>
          <a:ln>
            <a:solidFill>
              <a:srgbClr val="C00000"/>
            </a:solidFill>
          </a:ln>
        </p:spPr>
        <p:txBody>
          <a:bodyPr wrap="square" rtlCol="0">
            <a:spAutoFit/>
          </a:bodyPr>
          <a:lstStyle/>
          <a:p>
            <a:r>
              <a:rPr lang="zh-CN" altLang="en-US" dirty="0">
                <a:solidFill>
                  <a:srgbClr val="002060"/>
                </a:solidFill>
              </a:rPr>
              <a:t>机器学习已在</a:t>
            </a:r>
            <a:r>
              <a:rPr lang="en-US" altLang="zh-CN" dirty="0">
                <a:solidFill>
                  <a:srgbClr val="002060"/>
                </a:solidFill>
              </a:rPr>
              <a:t>BEPCII</a:t>
            </a:r>
            <a:r>
              <a:rPr lang="zh-CN" altLang="en-US" dirty="0">
                <a:solidFill>
                  <a:srgbClr val="002060"/>
                </a:solidFill>
              </a:rPr>
              <a:t>亮度反馈中获得应用。</a:t>
            </a:r>
            <a:endParaRPr lang="zh-SG" altLang="en-US" dirty="0">
              <a:solidFill>
                <a:srgbClr val="002060"/>
              </a:solidFill>
            </a:endParaRPr>
          </a:p>
        </p:txBody>
      </p:sp>
    </p:spTree>
    <p:extLst>
      <p:ext uri="{BB962C8B-B14F-4D97-AF65-F5344CB8AC3E}">
        <p14:creationId xmlns:p14="http://schemas.microsoft.com/office/powerpoint/2010/main" val="119198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A3EE760-49A3-4566-A3B1-8E03CD656591}"/>
              </a:ext>
            </a:extLst>
          </p:cNvPr>
          <p:cNvPicPr>
            <a:picLocks noChangeAspect="1"/>
          </p:cNvPicPr>
          <p:nvPr/>
        </p:nvPicPr>
        <p:blipFill>
          <a:blip r:embed="rId2"/>
          <a:stretch>
            <a:fillRect/>
          </a:stretch>
        </p:blipFill>
        <p:spPr>
          <a:xfrm>
            <a:off x="7321925" y="4528733"/>
            <a:ext cx="3244699" cy="2120837"/>
          </a:xfrm>
          <a:prstGeom prst="rect">
            <a:avLst/>
          </a:prstGeom>
        </p:spPr>
      </p:pic>
      <p:pic>
        <p:nvPicPr>
          <p:cNvPr id="7" name="图片 6">
            <a:extLst>
              <a:ext uri="{FF2B5EF4-FFF2-40B4-BE49-F238E27FC236}">
                <a16:creationId xmlns:a16="http://schemas.microsoft.com/office/drawing/2014/main" id="{A43EAE5D-B1EC-42F9-89F2-61D1D359B622}"/>
              </a:ext>
            </a:extLst>
          </p:cNvPr>
          <p:cNvPicPr>
            <a:picLocks noChangeAspect="1"/>
          </p:cNvPicPr>
          <p:nvPr/>
        </p:nvPicPr>
        <p:blipFill>
          <a:blip r:embed="rId3"/>
          <a:stretch>
            <a:fillRect/>
          </a:stretch>
        </p:blipFill>
        <p:spPr>
          <a:xfrm>
            <a:off x="7184161" y="1207817"/>
            <a:ext cx="3674339" cy="3496667"/>
          </a:xfrm>
          <a:prstGeom prst="rect">
            <a:avLst/>
          </a:prstGeom>
        </p:spPr>
      </p:pic>
      <p:sp>
        <p:nvSpPr>
          <p:cNvPr id="2" name="标题 1">
            <a:extLst>
              <a:ext uri="{FF2B5EF4-FFF2-40B4-BE49-F238E27FC236}">
                <a16:creationId xmlns:a16="http://schemas.microsoft.com/office/drawing/2014/main" id="{433D875E-5491-4C74-84DF-FE31EDD4BF6B}"/>
              </a:ext>
            </a:extLst>
          </p:cNvPr>
          <p:cNvSpPr>
            <a:spLocks noGrp="1"/>
          </p:cNvSpPr>
          <p:nvPr>
            <p:ph type="title"/>
          </p:nvPr>
        </p:nvSpPr>
        <p:spPr>
          <a:xfrm>
            <a:off x="851646" y="170142"/>
            <a:ext cx="9381565" cy="1325563"/>
          </a:xfrm>
        </p:spPr>
        <p:txBody>
          <a:bodyPr>
            <a:noAutofit/>
          </a:bodyPr>
          <a:lstStyle/>
          <a:p>
            <a:pPr>
              <a:lnSpc>
                <a:spcPct val="100000"/>
              </a:lnSpc>
              <a:spcBef>
                <a:spcPts val="0"/>
              </a:spcBef>
            </a:pPr>
            <a:r>
              <a:rPr lang="zh-CN" altLang="en-US" sz="4000" dirty="0">
                <a:solidFill>
                  <a:prstClr val="black"/>
                </a:solidFill>
                <a:latin typeface="宋体" panose="02010600030101010101" pitchFamily="2" charset="-122"/>
                <a:ea typeface="宋体" panose="02010600030101010101" pitchFamily="2" charset="-122"/>
              </a:rPr>
              <a:t>调束运行</a:t>
            </a:r>
            <a:r>
              <a:rPr kumimoji="0" lang="zh-CN" altLang="en-US"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阶段</a:t>
            </a:r>
            <a:r>
              <a:rPr kumimoji="0" lang="en-US" altLang="zh-CN" sz="4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j-cs"/>
              </a:rPr>
              <a:t>—</a:t>
            </a:r>
            <a:r>
              <a:rPr lang="zh-CN" altLang="en-US" sz="4000" dirty="0">
                <a:solidFill>
                  <a:prstClr val="black"/>
                </a:solidFill>
                <a:latin typeface="宋体" panose="02010600030101010101" pitchFamily="2" charset="-122"/>
                <a:ea typeface="宋体" panose="02010600030101010101" pitchFamily="2" charset="-122"/>
              </a:rPr>
              <a:t>高质量数据 </a:t>
            </a:r>
            <a:r>
              <a:rPr lang="en-US" altLang="zh-CN" sz="4000" dirty="0">
                <a:solidFill>
                  <a:prstClr val="black"/>
                </a:solidFill>
                <a:latin typeface="宋体" panose="02010600030101010101" pitchFamily="2" charset="-122"/>
                <a:ea typeface="宋体" panose="02010600030101010101" pitchFamily="2" charset="-122"/>
              </a:rPr>
              <a:t>&amp;</a:t>
            </a:r>
            <a:r>
              <a:rPr lang="zh-CN" altLang="en-US" sz="4000" dirty="0">
                <a:solidFill>
                  <a:prstClr val="black"/>
                </a:solidFill>
                <a:latin typeface="宋体" panose="02010600030101010101" pitchFamily="2" charset="-122"/>
                <a:ea typeface="宋体" panose="02010600030101010101" pitchFamily="2" charset="-122"/>
              </a:rPr>
              <a:t>束流动力学</a:t>
            </a:r>
            <a:br>
              <a:rPr lang="en-US" altLang="zh-CN" sz="4000" dirty="0">
                <a:solidFill>
                  <a:prstClr val="black"/>
                </a:solidFill>
                <a:latin typeface="宋体" panose="02010600030101010101" pitchFamily="2" charset="-122"/>
                <a:ea typeface="宋体" panose="02010600030101010101" pitchFamily="2" charset="-122"/>
              </a:rPr>
            </a:br>
            <a:r>
              <a:rPr lang="en-US" altLang="zh-CN" sz="4000" dirty="0">
                <a:solidFill>
                  <a:prstClr val="black"/>
                </a:solidFill>
                <a:latin typeface="宋体" panose="02010600030101010101" pitchFamily="2" charset="-122"/>
                <a:ea typeface="宋体" panose="02010600030101010101" pitchFamily="2" charset="-122"/>
              </a:rPr>
              <a:t>               </a:t>
            </a:r>
            <a:r>
              <a:rPr lang="zh-CN" altLang="en-US" sz="4000" dirty="0">
                <a:solidFill>
                  <a:prstClr val="black"/>
                </a:solidFill>
                <a:latin typeface="宋体" panose="02010600030101010101" pitchFamily="2" charset="-122"/>
                <a:ea typeface="宋体" panose="02010600030101010101" pitchFamily="2" charset="-122"/>
              </a:rPr>
              <a:t>反馈和优化</a:t>
            </a:r>
            <a:endParaRPr lang="zh-SG" altLang="en-US" sz="4000" dirty="0"/>
          </a:p>
        </p:txBody>
      </p:sp>
      <p:sp>
        <p:nvSpPr>
          <p:cNvPr id="4" name="文本框 3">
            <a:extLst>
              <a:ext uri="{FF2B5EF4-FFF2-40B4-BE49-F238E27FC236}">
                <a16:creationId xmlns:a16="http://schemas.microsoft.com/office/drawing/2014/main" id="{547C10D2-5A05-4E44-826B-E161DA6324D9}"/>
              </a:ext>
            </a:extLst>
          </p:cNvPr>
          <p:cNvSpPr txBox="1"/>
          <p:nvPr/>
        </p:nvSpPr>
        <p:spPr>
          <a:xfrm>
            <a:off x="1097618" y="1640106"/>
            <a:ext cx="5350248"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2000" dirty="0">
                <a:latin typeface="宋体" panose="02010600030101010101" pitchFamily="2" charset="-122"/>
                <a:ea typeface="宋体" panose="02010600030101010101" pitchFamily="2" charset="-122"/>
              </a:rPr>
              <a:t>目标：把电源、高频、束测和亮度的数据用定时同步获取，提供微秒级的同步精度，用于束流动力学研究和故障预判。</a:t>
            </a:r>
            <a:endParaRPr lang="zh-SG" altLang="en-US" sz="2000" dirty="0">
              <a:latin typeface="宋体" panose="02010600030101010101" pitchFamily="2" charset="-122"/>
              <a:ea typeface="宋体" panose="02010600030101010101" pitchFamily="2" charset="-122"/>
            </a:endParaRPr>
          </a:p>
        </p:txBody>
      </p:sp>
      <p:sp>
        <p:nvSpPr>
          <p:cNvPr id="5" name="文本框 4">
            <a:extLst>
              <a:ext uri="{FF2B5EF4-FFF2-40B4-BE49-F238E27FC236}">
                <a16:creationId xmlns:a16="http://schemas.microsoft.com/office/drawing/2014/main" id="{E0A72DEC-A366-46D4-921D-A6724DA4C259}"/>
              </a:ext>
            </a:extLst>
          </p:cNvPr>
          <p:cNvSpPr txBox="1"/>
          <p:nvPr/>
        </p:nvSpPr>
        <p:spPr>
          <a:xfrm>
            <a:off x="10354235" y="981634"/>
            <a:ext cx="1257300"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金大鹏等</a:t>
            </a:r>
            <a:endParaRPr lang="zh-SG" altLang="en-US" sz="1600" dirty="0">
              <a:latin typeface="宋体" panose="02010600030101010101" pitchFamily="2" charset="-122"/>
              <a:ea typeface="宋体" panose="02010600030101010101" pitchFamily="2" charset="-122"/>
            </a:endParaRPr>
          </a:p>
        </p:txBody>
      </p:sp>
      <p:pic>
        <p:nvPicPr>
          <p:cNvPr id="8" name="图片 7">
            <a:extLst>
              <a:ext uri="{FF2B5EF4-FFF2-40B4-BE49-F238E27FC236}">
                <a16:creationId xmlns:a16="http://schemas.microsoft.com/office/drawing/2014/main" id="{96E80340-0511-4619-A504-AC86D04C4595}"/>
              </a:ext>
            </a:extLst>
          </p:cNvPr>
          <p:cNvPicPr>
            <a:picLocks noChangeAspect="1"/>
          </p:cNvPicPr>
          <p:nvPr/>
        </p:nvPicPr>
        <p:blipFill>
          <a:blip r:embed="rId4"/>
          <a:stretch>
            <a:fillRect/>
          </a:stretch>
        </p:blipFill>
        <p:spPr>
          <a:xfrm>
            <a:off x="1176617" y="3414729"/>
            <a:ext cx="4762646" cy="2952453"/>
          </a:xfrm>
          <a:prstGeom prst="rect">
            <a:avLst/>
          </a:prstGeom>
        </p:spPr>
      </p:pic>
      <p:sp>
        <p:nvSpPr>
          <p:cNvPr id="11" name="文本框 10">
            <a:extLst>
              <a:ext uri="{FF2B5EF4-FFF2-40B4-BE49-F238E27FC236}">
                <a16:creationId xmlns:a16="http://schemas.microsoft.com/office/drawing/2014/main" id="{7F76476F-AC03-4AEE-9105-E6B40E6EF5E0}"/>
              </a:ext>
            </a:extLst>
          </p:cNvPr>
          <p:cNvSpPr txBox="1"/>
          <p:nvPr/>
        </p:nvSpPr>
        <p:spPr>
          <a:xfrm>
            <a:off x="1332940" y="2894710"/>
            <a:ext cx="6094878"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工作组已成立，工作正在进行中</a:t>
            </a:r>
            <a:r>
              <a:rPr lang="zh-CN" altLang="en-US" dirty="0"/>
              <a:t>。</a:t>
            </a:r>
            <a:endParaRPr lang="zh-SG" altLang="en-US" dirty="0"/>
          </a:p>
        </p:txBody>
      </p:sp>
    </p:spTree>
    <p:extLst>
      <p:ext uri="{BB962C8B-B14F-4D97-AF65-F5344CB8AC3E}">
        <p14:creationId xmlns:p14="http://schemas.microsoft.com/office/powerpoint/2010/main" val="9076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B7C90E-DC29-4294-B20D-65E9EBDA11E0}"/>
              </a:ext>
            </a:extLst>
          </p:cNvPr>
          <p:cNvSpPr>
            <a:spLocks noGrp="1"/>
          </p:cNvSpPr>
          <p:nvPr>
            <p:ph type="title"/>
          </p:nvPr>
        </p:nvSpPr>
        <p:spPr>
          <a:xfrm>
            <a:off x="1221441" y="210483"/>
            <a:ext cx="9334500" cy="1325563"/>
          </a:xfrm>
        </p:spPr>
        <p:txBody>
          <a:bodyPr/>
          <a:lstStyle/>
          <a:p>
            <a:pPr algn="ctr"/>
            <a:r>
              <a:rPr lang="zh-CN" altLang="en-US" dirty="0">
                <a:latin typeface="宋体" panose="02010600030101010101" pitchFamily="2" charset="-122"/>
                <a:ea typeface="宋体" panose="02010600030101010101" pitchFamily="2" charset="-122"/>
              </a:rPr>
              <a:t>总结</a:t>
            </a:r>
            <a:endParaRPr lang="zh-SG" altLang="en-US" dirty="0">
              <a:latin typeface="宋体" panose="02010600030101010101" pitchFamily="2" charset="-122"/>
              <a:ea typeface="宋体" panose="02010600030101010101" pitchFamily="2" charset="-122"/>
            </a:endParaRPr>
          </a:p>
        </p:txBody>
      </p:sp>
      <p:sp>
        <p:nvSpPr>
          <p:cNvPr id="4" name="文本框 3">
            <a:extLst>
              <a:ext uri="{FF2B5EF4-FFF2-40B4-BE49-F238E27FC236}">
                <a16:creationId xmlns:a16="http://schemas.microsoft.com/office/drawing/2014/main" id="{35EACD5A-F142-48D8-8781-BAD7ED8BFBFC}"/>
              </a:ext>
            </a:extLst>
          </p:cNvPr>
          <p:cNvSpPr txBox="1"/>
          <p:nvPr/>
        </p:nvSpPr>
        <p:spPr>
          <a:xfrm>
            <a:off x="1595156" y="1790768"/>
            <a:ext cx="8880103" cy="347787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zh-CN" altLang="en-US" dirty="0">
                <a:latin typeface="宋体" panose="02010600030101010101" pitchFamily="2" charset="-122"/>
                <a:ea typeface="宋体" panose="02010600030101010101" pitchFamily="2" charset="-122"/>
              </a:rPr>
              <a:t>在加速器设计阶段，人工智能有望替代复杂耗时的数值模拟，显著提升</a:t>
            </a:r>
            <a:r>
              <a:rPr lang="en-US" altLang="zh-CN" dirty="0">
                <a:latin typeface="宋体" panose="02010600030101010101" pitchFamily="2" charset="-122"/>
                <a:ea typeface="宋体" panose="02010600030101010101" pitchFamily="2" charset="-122"/>
              </a:rPr>
              <a:t>lattice</a:t>
            </a:r>
            <a:r>
              <a:rPr lang="zh-CN" altLang="en-US" dirty="0">
                <a:latin typeface="宋体" panose="02010600030101010101" pitchFamily="2" charset="-122"/>
                <a:ea typeface="宋体" panose="02010600030101010101" pitchFamily="2" charset="-122"/>
              </a:rPr>
              <a:t>设计优化、集体效应抑制、误差评估等加速器设计研究的效率。</a:t>
            </a:r>
            <a:endParaRPr lang="en-US" altLang="zh-CN" dirty="0">
              <a:latin typeface="宋体" panose="02010600030101010101" pitchFamily="2" charset="-122"/>
              <a:ea typeface="宋体" panose="02010600030101010101" pitchFamily="2" charset="-122"/>
            </a:endParaRPr>
          </a:p>
          <a:p>
            <a:pPr marL="285750" indent="-285750">
              <a:spcBef>
                <a:spcPts val="1200"/>
              </a:spcBef>
              <a:buFont typeface="Arial" panose="020B0604020202020204" pitchFamily="34" charset="0"/>
              <a:buChar char="•"/>
            </a:pPr>
            <a:r>
              <a:rPr lang="zh-CN" altLang="en-US" dirty="0">
                <a:latin typeface="宋体" panose="02010600030101010101" pitchFamily="2" charset="-122"/>
                <a:ea typeface="宋体" panose="02010600030101010101" pitchFamily="2" charset="-122"/>
              </a:rPr>
              <a:t>在机器建成后，需要考虑加速器的调试运行问题。为了实现未来大型加速器束流参数自动化诊断、束流状态自适应调节、设备故障自动监测与预警等，需要探索适用于百公里级尺度，</a:t>
            </a:r>
            <a:r>
              <a:rPr lang="en-US" altLang="zh-CN" dirty="0">
                <a:latin typeface="宋体" panose="02010600030101010101" pitchFamily="2" charset="-122"/>
                <a:ea typeface="宋体" panose="02010600030101010101" pitchFamily="2" charset="-122"/>
              </a:rPr>
              <a:t>10</a:t>
            </a:r>
            <a:r>
              <a:rPr lang="zh-CN" altLang="en-US" dirty="0">
                <a:latin typeface="宋体" panose="02010600030101010101" pitchFamily="2" charset="-122"/>
                <a:ea typeface="宋体" panose="02010600030101010101" pitchFamily="2" charset="-122"/>
              </a:rPr>
              <a:t>万级别设备的束流调试、反馈方法。</a:t>
            </a:r>
            <a:endParaRPr lang="en-US" altLang="zh-CN" dirty="0">
              <a:latin typeface="宋体" panose="02010600030101010101" pitchFamily="2" charset="-122"/>
              <a:ea typeface="宋体" panose="02010600030101010101" pitchFamily="2" charset="-122"/>
            </a:endParaRPr>
          </a:p>
          <a:p>
            <a:pPr marL="285750" indent="-285750">
              <a:spcBef>
                <a:spcPts val="1200"/>
              </a:spcBef>
              <a:buFont typeface="Arial" panose="020B0604020202020204" pitchFamily="34" charset="0"/>
              <a:buChar char="•"/>
            </a:pPr>
            <a:r>
              <a:rPr lang="zh-CN" altLang="en-US" dirty="0">
                <a:latin typeface="宋体" panose="02010600030101010101" pitchFamily="2" charset="-122"/>
                <a:ea typeface="宋体" panose="02010600030101010101" pitchFamily="2" charset="-122"/>
              </a:rPr>
              <a:t>需要在提升算法的稳定性和鲁棒性等方面开展大量工作，也需要发展数据库、快速存储等技术为人工智能算法提供可用的高质量数据，还需要发展相关调束软件为人工智能算法提供接口、适配，以及发展高性能硬件设备用于部署人工智能算法等。</a:t>
            </a:r>
            <a:endParaRPr lang="en-US" altLang="zh-CN" dirty="0">
              <a:latin typeface="宋体" panose="02010600030101010101" pitchFamily="2" charset="-122"/>
              <a:ea typeface="宋体" panose="02010600030101010101" pitchFamily="2" charset="-122"/>
            </a:endParaRPr>
          </a:p>
          <a:p>
            <a:pPr marL="285750" indent="-285750">
              <a:spcBef>
                <a:spcPts val="1200"/>
              </a:spcBef>
              <a:buFont typeface="Arial" panose="020B0604020202020204" pitchFamily="34" charset="0"/>
              <a:buChar char="•"/>
            </a:pPr>
            <a:r>
              <a:rPr lang="zh-CN" altLang="en-US" dirty="0">
                <a:latin typeface="宋体" panose="02010600030101010101" pitchFamily="2" charset="-122"/>
                <a:ea typeface="宋体" panose="02010600030101010101" pitchFamily="2" charset="-122"/>
              </a:rPr>
              <a:t>在加速器数据获取与大数据交叉分析方面，也需要有总体的规划设计与系统集成。</a:t>
            </a:r>
            <a:endParaRPr lang="en-US" altLang="zh-CN" dirty="0">
              <a:latin typeface="宋体" panose="02010600030101010101" pitchFamily="2" charset="-122"/>
              <a:ea typeface="宋体" panose="02010600030101010101" pitchFamily="2" charset="-122"/>
            </a:endParaRPr>
          </a:p>
          <a:p>
            <a:pPr marL="285750" indent="-285750">
              <a:spcBef>
                <a:spcPts val="1200"/>
              </a:spcBef>
              <a:buFont typeface="Arial" panose="020B0604020202020204" pitchFamily="34" charset="0"/>
              <a:buChar char="•"/>
            </a:pPr>
            <a:r>
              <a:rPr lang="en-US" altLang="zh-CN" dirty="0">
                <a:latin typeface="宋体" panose="02010600030101010101" pitchFamily="2" charset="-122"/>
                <a:ea typeface="宋体" panose="02010600030101010101" pitchFamily="2" charset="-122"/>
              </a:rPr>
              <a:t>CEPC</a:t>
            </a:r>
            <a:r>
              <a:rPr lang="zh-CN" altLang="en-US" dirty="0">
                <a:latin typeface="宋体" panose="02010600030101010101" pitchFamily="2" charset="-122"/>
                <a:ea typeface="宋体" panose="02010600030101010101" pitchFamily="2" charset="-122"/>
              </a:rPr>
              <a:t>目前的人工智能考虑非常初步。</a:t>
            </a:r>
            <a:endParaRPr lang="zh-SG" altLang="en-US" dirty="0">
              <a:latin typeface="宋体" panose="02010600030101010101" pitchFamily="2" charset="-122"/>
              <a:ea typeface="宋体" panose="02010600030101010101" pitchFamily="2" charset="-122"/>
            </a:endParaRPr>
          </a:p>
        </p:txBody>
      </p:sp>
      <p:sp>
        <p:nvSpPr>
          <p:cNvPr id="5" name="矩形 4">
            <a:extLst>
              <a:ext uri="{FF2B5EF4-FFF2-40B4-BE49-F238E27FC236}">
                <a16:creationId xmlns:a16="http://schemas.microsoft.com/office/drawing/2014/main" id="{3D118070-681F-4A3F-92F8-E16989505EDC}"/>
              </a:ext>
            </a:extLst>
          </p:cNvPr>
          <p:cNvSpPr/>
          <p:nvPr/>
        </p:nvSpPr>
        <p:spPr>
          <a:xfrm>
            <a:off x="1330997" y="5535723"/>
            <a:ext cx="9879628" cy="92333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感谢聆听</a:t>
            </a:r>
            <a:r>
              <a:rPr lang="zh-CN" altLang="en-US" sz="5400" b="1" cap="none" spc="0" dirty="0">
                <a:ln w="22225">
                  <a:solidFill>
                    <a:schemeClr val="accent2"/>
                  </a:solidFill>
                  <a:prstDash val="solid"/>
                </a:ln>
                <a:solidFill>
                  <a:schemeClr val="accent2">
                    <a:lumMod val="40000"/>
                    <a:lumOff val="60000"/>
                  </a:schemeClr>
                </a:solidFill>
                <a:effectLst/>
              </a:rPr>
              <a:t>！欢迎提出宝贵意见！</a:t>
            </a:r>
          </a:p>
        </p:txBody>
      </p:sp>
    </p:spTree>
    <p:extLst>
      <p:ext uri="{BB962C8B-B14F-4D97-AF65-F5344CB8AC3E}">
        <p14:creationId xmlns:p14="http://schemas.microsoft.com/office/powerpoint/2010/main" val="38249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Override>
</file>

<file path=ppt/theme/themeOverride2.xml><?xml version="1.0" encoding="utf-8"?>
<a:themeOverride xmlns:a="http://schemas.openxmlformats.org/drawingml/2006/main">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231</TotalTime>
  <Words>837</Words>
  <Application>Microsoft Office PowerPoint</Application>
  <PresentationFormat>宽屏</PresentationFormat>
  <Paragraphs>74</Paragraphs>
  <Slides>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Noto Sans SC</vt:lpstr>
      <vt:lpstr>仿宋</vt:lpstr>
      <vt:lpstr>宋体</vt:lpstr>
      <vt:lpstr>Arial</vt:lpstr>
      <vt:lpstr>Calibri</vt:lpstr>
      <vt:lpstr>Calibri Light</vt:lpstr>
      <vt:lpstr>Wingdings</vt:lpstr>
      <vt:lpstr>Office 主题​​</vt:lpstr>
      <vt:lpstr>CEPC加速器设计优化</vt:lpstr>
      <vt:lpstr>人工智能在CEPC上的应用</vt:lpstr>
      <vt:lpstr>加速器设计阶段—lattice优化</vt:lpstr>
      <vt:lpstr>加速器设计阶段—误差评估</vt:lpstr>
      <vt:lpstr>加速器设计阶段—集体效应评估/抑制</vt:lpstr>
      <vt:lpstr>加速器设计阶段—集体效应抑制</vt:lpstr>
      <vt:lpstr>调束运行阶段—快速亮度反馈</vt:lpstr>
      <vt:lpstr>调束运行阶段—高质量数据 &amp;束流动力学                反馈和优化</vt:lpstr>
      <vt:lpstr>总结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人工智能在CEPC中的应用前景</dc:title>
  <dc:creator>Dou</dc:creator>
  <cp:lastModifiedBy>Dou</cp:lastModifiedBy>
  <cp:revision>46</cp:revision>
  <dcterms:created xsi:type="dcterms:W3CDTF">2024-02-04T10:01:18Z</dcterms:created>
  <dcterms:modified xsi:type="dcterms:W3CDTF">2024-10-17T05:19:44Z</dcterms:modified>
</cp:coreProperties>
</file>