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046" r:id="rId2"/>
    <p:sldId id="2039377922" r:id="rId3"/>
    <p:sldId id="2039377930" r:id="rId4"/>
    <p:sldId id="2039377929" r:id="rId5"/>
    <p:sldId id="2039377925" r:id="rId6"/>
    <p:sldId id="2039377931" r:id="rId7"/>
    <p:sldId id="2039377926" r:id="rId8"/>
    <p:sldId id="203937792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B3DE"/>
    <a:srgbClr val="F58034"/>
    <a:srgbClr val="1F77B4"/>
    <a:srgbClr val="4472C4"/>
    <a:srgbClr val="ED7D31"/>
    <a:srgbClr val="F4A184"/>
    <a:srgbClr val="FFCE39"/>
    <a:srgbClr val="F1985C"/>
    <a:srgbClr val="82B1DC"/>
    <a:srgbClr val="FC0C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3" autoAdjust="0"/>
    <p:restoredTop sz="85472" autoAdjust="0"/>
  </p:normalViewPr>
  <p:slideViewPr>
    <p:cSldViewPr snapToGrid="0" snapToObjects="1">
      <p:cViewPr varScale="1">
        <p:scale>
          <a:sx n="76" d="100"/>
          <a:sy n="76" d="100"/>
        </p:scale>
        <p:origin x="64" y="4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2508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3E68AFB6-B66B-69FF-B6A3-47CFC204EA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783B4C5-BF0B-ADC7-9EBD-3CCBAFA8A1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C996B-4679-4BF2-8E12-FB74ABDDCA86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42EEE81-E105-6475-DB0B-D66B06522A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4C9ED71-8A9F-B511-75C2-23306AC3DB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EF453-8871-4AB5-B239-45C98CE1DF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7041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4FC95-5870-7B48-A299-40F578AD21C8}" type="datetimeFigureOut">
              <a:rPr kumimoji="1" lang="zh-CN" altLang="en-US" smtClean="0"/>
              <a:t>2024/10/17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361C2-44BF-C44C-81EE-E4BFADE101F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55646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361C2-44BF-C44C-81EE-E4BFADE101FF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21138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361C2-44BF-C44C-81EE-E4BFADE101FF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45297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361C2-44BF-C44C-81EE-E4BFADE101FF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8699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361C2-44BF-C44C-81EE-E4BFADE101FF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9104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361C2-44BF-C44C-81EE-E4BFADE101FF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73910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361C2-44BF-C44C-81EE-E4BFADE101FF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60511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361C2-44BF-C44C-81EE-E4BFADE101FF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21978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/>
              <a:t>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361C2-44BF-C44C-81EE-E4BFADE101FF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26396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E16A6B-644A-9358-593A-B35DCD861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02" y="136525"/>
            <a:ext cx="8740936" cy="59563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81613B0-A22E-EF39-1ED6-75F56C857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191C-2472-EA47-B391-FFDBDF87DDE9}" type="datetimeFigureOut">
              <a:rPr kumimoji="1" lang="zh-CN" altLang="en-US" smtClean="0"/>
              <a:t>2024/10/17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58FD9FC-1825-972F-8107-41F6D4470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F876F06-181E-32BE-A65C-3B28ADC4E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E610-3B44-C341-BBCC-712DDD187989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5FA61F80-1DF8-494B-025F-C1282541A200}"/>
              </a:ext>
            </a:extLst>
          </p:cNvPr>
          <p:cNvGrpSpPr/>
          <p:nvPr userDrawn="1"/>
        </p:nvGrpSpPr>
        <p:grpSpPr>
          <a:xfrm>
            <a:off x="1" y="821645"/>
            <a:ext cx="12192000" cy="87076"/>
            <a:chOff x="0" y="821645"/>
            <a:chExt cx="9191194" cy="135018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D2BFF1C6-5E23-1A73-C91C-C30A376278EB}"/>
                </a:ext>
              </a:extLst>
            </p:cNvPr>
            <p:cNvGrpSpPr/>
            <p:nvPr/>
          </p:nvGrpSpPr>
          <p:grpSpPr>
            <a:xfrm>
              <a:off x="0" y="836712"/>
              <a:ext cx="9191194" cy="110437"/>
              <a:chOff x="0" y="836712"/>
              <a:chExt cx="9191194" cy="110437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D713503-DAFB-776A-CE9E-5F914BE6FF53}"/>
                  </a:ext>
                </a:extLst>
              </p:cNvPr>
              <p:cNvSpPr/>
              <p:nvPr/>
            </p:nvSpPr>
            <p:spPr>
              <a:xfrm>
                <a:off x="922847" y="836712"/>
                <a:ext cx="8268347" cy="110436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9A2A691-695B-3FFE-0B40-42FE342FD47D}"/>
                  </a:ext>
                </a:extLst>
              </p:cNvPr>
              <p:cNvSpPr/>
              <p:nvPr/>
            </p:nvSpPr>
            <p:spPr>
              <a:xfrm>
                <a:off x="0" y="836713"/>
                <a:ext cx="975360" cy="110436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cxnSp>
          <p:nvCxnSpPr>
            <p:cNvPr id="8" name="直接连接符 10">
              <a:extLst>
                <a:ext uri="{FF2B5EF4-FFF2-40B4-BE49-F238E27FC236}">
                  <a16:creationId xmlns:a16="http://schemas.microsoft.com/office/drawing/2014/main" id="{D0980CE1-1AC2-2BB1-F2D8-A55E16E16D7C}"/>
                </a:ext>
              </a:extLst>
            </p:cNvPr>
            <p:cNvCxnSpPr/>
            <p:nvPr/>
          </p:nvCxnSpPr>
          <p:spPr>
            <a:xfrm flipV="1">
              <a:off x="975360" y="821645"/>
              <a:ext cx="0" cy="13501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B94A4DE5-2101-6102-8CD5-55D91FAB9E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34087" y="116632"/>
            <a:ext cx="658457" cy="71135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1DC8D8E-47E4-56DF-BA71-FDE2C34784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92544" y="314855"/>
            <a:ext cx="593874" cy="39956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D888AAB-6B37-8981-9EB9-5EA0F35A3F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5240" y="264193"/>
            <a:ext cx="447424" cy="447424"/>
          </a:xfrm>
          <a:prstGeom prst="rect">
            <a:avLst/>
          </a:prstGeom>
        </p:spPr>
      </p:pic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EEF1E5FD-7F74-0299-97B2-F315567DD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901" y="1905864"/>
            <a:ext cx="10967855" cy="4351338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155995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F4F1EE-6BC8-CF49-BC89-45D34604E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3ADB7DC-1D73-CE4E-B051-EA85ADDCD6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2F6936C-37AE-BF43-9E39-6C50B59AF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9F12B27-C80B-8A41-904C-26B063C52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191C-2472-EA47-B391-FFDBDF87DDE9}" type="datetimeFigureOut">
              <a:rPr kumimoji="1" lang="zh-CN" altLang="en-US" smtClean="0"/>
              <a:t>2024/10/17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A84B4AD-E69B-6341-B533-1C38D7D0A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2A9A90-726E-E642-93BE-552470687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E610-3B44-C341-BBCC-712DDD1879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887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29176F-87F0-B84E-A63A-F9208754A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A5D9E56-5814-6942-8F17-43E718591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0B849D-4AA6-DA4D-BA26-51A8CBC27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191C-2472-EA47-B391-FFDBDF87DDE9}" type="datetimeFigureOut">
              <a:rPr kumimoji="1" lang="zh-CN" altLang="en-US" smtClean="0"/>
              <a:t>2024/10/17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38919C-68E6-3B4C-B413-384389BB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C3938F-26C6-9442-A52B-5093BCBDC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E610-3B44-C341-BBCC-712DDD1879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82520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42116FF-DAA5-AD46-9F06-37B4E05EDC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C16AC58-3C4F-9D45-AAEE-137C0C42E7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DE0DE0-9DD7-5243-94F5-342565A52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191C-2472-EA47-B391-FFDBDF87DDE9}" type="datetimeFigureOut">
              <a:rPr kumimoji="1" lang="zh-CN" altLang="en-US" smtClean="0"/>
              <a:t>2024/10/17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7AF1FC-B89A-2847-8D0C-993D3BA6A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320E24-A893-9041-837D-223BD0E32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E610-3B44-C341-BBCC-712DDD1879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4681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0" y="1967696"/>
            <a:ext cx="12192000" cy="14618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>
                <a:solidFill>
                  <a:srgbClr val="A40000"/>
                </a:solidFill>
                <a:latin typeface="+mn-lt"/>
              </a:defRPr>
            </a:lvl1pPr>
          </a:lstStyle>
          <a:p>
            <a:r>
              <a:rPr lang="en-US" altLang="zh-CN" dirty="0"/>
              <a:t>Presentation Title</a:t>
            </a:r>
            <a:endParaRPr lang="en-US" dirty="0"/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0481" y="4013936"/>
            <a:ext cx="4561433" cy="3408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>
                <a:solidFill>
                  <a:srgbClr val="A40000"/>
                </a:solidFill>
                <a:latin typeface="+mn-lt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Reporter</a:t>
            </a:r>
            <a:endParaRPr lang="en-US" dirty="0"/>
          </a:p>
        </p:txBody>
      </p:sp>
      <p:sp>
        <p:nvSpPr>
          <p:cNvPr id="43" name="菱形 42"/>
          <p:cNvSpPr/>
          <p:nvPr/>
        </p:nvSpPr>
        <p:spPr>
          <a:xfrm>
            <a:off x="6003008" y="6379860"/>
            <a:ext cx="826581" cy="40011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cxnSp>
        <p:nvCxnSpPr>
          <p:cNvPr id="3" name="直接连接符 2"/>
          <p:cNvCxnSpPr/>
          <p:nvPr/>
        </p:nvCxnSpPr>
        <p:spPr>
          <a:xfrm>
            <a:off x="1" y="6721454"/>
            <a:ext cx="7373721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1300481" y="4417132"/>
            <a:ext cx="4555735" cy="37375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/>
              <a:t>system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1300481" y="4853266"/>
            <a:ext cx="4555735" cy="37375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D8DB9ACD-DF99-F852-819E-7ACBA0E16C4F}"/>
              </a:ext>
            </a:extLst>
          </p:cNvPr>
          <p:cNvCxnSpPr>
            <a:cxnSpLocks/>
          </p:cNvCxnSpPr>
          <p:nvPr userDrawn="1"/>
        </p:nvCxnSpPr>
        <p:spPr>
          <a:xfrm>
            <a:off x="678180" y="1830132"/>
            <a:ext cx="107594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76CDD767-839C-4DFA-A851-41DB5EAC421A}"/>
              </a:ext>
            </a:extLst>
          </p:cNvPr>
          <p:cNvCxnSpPr>
            <a:cxnSpLocks/>
          </p:cNvCxnSpPr>
          <p:nvPr userDrawn="1"/>
        </p:nvCxnSpPr>
        <p:spPr>
          <a:xfrm flipV="1">
            <a:off x="678180" y="3568772"/>
            <a:ext cx="10690860" cy="58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图片 12">
            <a:extLst>
              <a:ext uri="{FF2B5EF4-FFF2-40B4-BE49-F238E27FC236}">
                <a16:creationId xmlns:a16="http://schemas.microsoft.com/office/drawing/2014/main" id="{3BC5F35E-CF33-0E7B-0C56-831A30AF63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34087" y="116632"/>
            <a:ext cx="658457" cy="71135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85CA59A-A5C0-CF14-BFEF-497829B68B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92544" y="314855"/>
            <a:ext cx="593874" cy="39956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58A47D2-B0B2-FAB2-479E-D5B997051F3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5240" y="264193"/>
            <a:ext cx="447424" cy="44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45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14619F-25D0-4307-81CD-C24C74EF1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C351-7C53-49FF-B4C3-870B9E55DA0D}" type="datetime1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02B25F-898B-4C1A-94A9-699B8B55D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42F0A-76EB-4E77-8AF6-5F91F2288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665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A8DE7A-FCB9-4F0C-9F63-DA0201F03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/>
              <a:t>Tittle here</a:t>
            </a: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E00B7DB-31DA-45DC-8424-CB6DB8D75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2024/10/17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DB1ADA7-8B83-441E-83CB-57FB99532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6199532-C918-42F8-8770-7566BBF58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222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9D6027-F7C7-4EF3-85DD-09E27ACEE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95D8-7546-4F97-9E86-55CD1BFC3EF2}" type="datetime1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262BA1-A5A7-45F4-B365-E880E1C32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CF1E8-0939-4B4D-A4D3-E47E208FC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33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F3F094D-4F92-8DA1-97CC-10A0498CC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0401" y="6438900"/>
            <a:ext cx="3992171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zh-CN" altLang="en-US"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DEFE1-A2BE-29F2-D9B7-DBD7A1F76F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4656" y="6438900"/>
            <a:ext cx="1802924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zh-CN" altLang="en-US" sz="10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CFDE30C-18EA-4774-9EE2-06A2032AE512}" type="datetime1">
              <a:rPr lang="zh-CN" altLang="en-US" smtClean="0"/>
              <a:t>2024/10/17</a:t>
            </a:fld>
            <a:endParaRPr lang="en-US" altLang="zh-C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21CA2AD-9532-7FDE-3160-2B877C663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57452" y="6438900"/>
            <a:ext cx="2661448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zh-CN" altLang="en-US" sz="10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F65B630-C7FF-41C0-9923-C5E5E29EED81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33539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8D62FF-463E-714A-B378-9EF666EBE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F37D279-6562-A348-9F47-0A47980079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18785E-034B-E544-8B9A-C242D3C7E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191C-2472-EA47-B391-FFDBDF87DDE9}" type="datetimeFigureOut">
              <a:rPr kumimoji="1" lang="zh-CN" altLang="en-US" smtClean="0"/>
              <a:t>2024/10/17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85F5DD-7E96-F548-8893-DC1630497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14C328-6160-A84B-AB22-84E12321D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E610-3B44-C341-BBCC-712DDD1879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5411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122D9A-F4F9-394F-84DB-B8C3439D4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0F20F8-194A-A349-8CC1-47159EC3B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25B619-87B7-3948-953C-2368AC777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191C-2472-EA47-B391-FFDBDF87DDE9}" type="datetimeFigureOut">
              <a:rPr kumimoji="1" lang="zh-CN" altLang="en-US" smtClean="0"/>
              <a:t>2024/10/17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606B26-84AB-D64E-A321-EAB44D56E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755696-A816-3249-B181-CBE48576D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E610-3B44-C341-BBCC-712DDD1879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71867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FC93B0-44DF-B940-9C6E-C163B8BAC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6DEAD42-B3BC-0A4B-8312-4219215D4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8F284D-9D01-234D-BFFA-42F3F06E9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191C-2472-EA47-B391-FFDBDF87DDE9}" type="datetimeFigureOut">
              <a:rPr kumimoji="1" lang="zh-CN" altLang="en-US" smtClean="0"/>
              <a:t>2024/10/17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B70918-24FD-B846-9D4D-D57DE313F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0915CB-8801-BF4D-BE82-F94AC678C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E610-3B44-C341-BBCC-712DDD1879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7115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5F50BB-DDD7-444C-B928-E622DBF12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B5950C-663F-0246-B4D0-CFDF8B06B2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42EA583-5AB9-594E-9986-EE55B0A30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202CD77-8E3D-7146-900F-E7580793C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191C-2472-EA47-B391-FFDBDF87DDE9}" type="datetimeFigureOut">
              <a:rPr kumimoji="1" lang="zh-CN" altLang="en-US" smtClean="0"/>
              <a:t>2024/10/17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79166C-EE96-7044-9E6A-F6ECA3CDA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A134074-2FB7-AB4C-B090-3578E3EA3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E610-3B44-C341-BBCC-712DDD1879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9673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692CE9-21C7-0549-85A5-EFF6388B3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2AF6C21-1A17-7345-A450-765A5A201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7B73D7D-5F80-4842-ACB5-E5108C105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9B1A644-3716-9444-B593-B85080FF49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784FAB-563D-FC4B-8AE8-5562FC172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5EA3ABA-93E1-3745-B5EF-9B8D0A83C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191C-2472-EA47-B391-FFDBDF87DDE9}" type="datetimeFigureOut">
              <a:rPr kumimoji="1" lang="zh-CN" altLang="en-US" smtClean="0"/>
              <a:t>2024/10/17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1E43B4D-7680-8B44-9CCA-2A50F65C6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B31FBA9-A29D-E44F-BAB7-762B5595F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E610-3B44-C341-BBCC-712DDD1879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4206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F694E0-D9DA-0B4C-89DC-1853BBE7B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00770BA-9433-E04A-8FE8-5E77AF4F2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191C-2472-EA47-B391-FFDBDF87DDE9}" type="datetimeFigureOut">
              <a:rPr kumimoji="1" lang="zh-CN" altLang="en-US" smtClean="0"/>
              <a:t>2024/10/17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43A732-09F8-7040-8A15-5ED99A3FE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BA2AB6D-1080-D049-9915-DD3C15A97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E610-3B44-C341-BBCC-712DDD1879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91275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0E7B3BA-2247-6941-BCF3-5D6EBD90A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191C-2472-EA47-B391-FFDBDF87DDE9}" type="datetimeFigureOut">
              <a:rPr kumimoji="1" lang="zh-CN" altLang="en-US" smtClean="0"/>
              <a:t>2024/10/17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4662438-7DEB-424F-8E2B-28CD1F6E4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11EED8-1F3A-8C40-BA6C-4622CC637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CN"/>
              <a:t>&lt;#1&gt;</a:t>
            </a:r>
            <a:endParaRPr kumimoji="1"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3A954A9-F197-1134-D9F4-B80CBF467940}"/>
              </a:ext>
            </a:extLst>
          </p:cNvPr>
          <p:cNvSpPr txBox="1"/>
          <p:nvPr userDrawn="1"/>
        </p:nvSpPr>
        <p:spPr>
          <a:xfrm>
            <a:off x="10311534" y="6433915"/>
            <a:ext cx="1796516" cy="4213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2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1D156-31C7-4A0D-88C3-08F7D3EE48DA}" type="slidenum">
              <a:rPr lang="en-US" altLang="zh-CN" sz="1600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zh-CN" altLang="en-US" sz="16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37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F58584-4D09-3245-8BF6-9D44024F6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11F15A-1B52-B74E-9DD2-BCB780A6C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7CAE72C-D7E0-374F-BCC4-A4E83A366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5231ECB-1E5C-3546-A41A-E46ED25FA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191C-2472-EA47-B391-FFDBDF87DDE9}" type="datetimeFigureOut">
              <a:rPr kumimoji="1" lang="zh-CN" altLang="en-US" smtClean="0"/>
              <a:t>2024/10/17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C06FEB-4B89-A44A-957B-1F9B142F8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4CE2A6-57C9-2446-AAD1-BA66433AB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E610-3B44-C341-BBCC-712DDD1879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3021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6EDE53-0D79-9846-BCBB-4468F3DBD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7191C-2472-EA47-B391-FFDBDF87DDE9}" type="datetimeFigureOut">
              <a:rPr kumimoji="1" lang="zh-CN" altLang="en-US" smtClean="0"/>
              <a:t>2024/10/17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899A0B-9218-0942-88A0-B008BE370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63D45E-FF16-A948-B3D0-F95F2B443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9E610-3B44-C341-BBCC-712DDD187989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511653C-615B-6890-7244-7C169931610C}"/>
              </a:ext>
            </a:extLst>
          </p:cNvPr>
          <p:cNvSpPr txBox="1"/>
          <p:nvPr userDrawn="1"/>
        </p:nvSpPr>
        <p:spPr>
          <a:xfrm>
            <a:off x="10311534" y="6433915"/>
            <a:ext cx="1796516" cy="4213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2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1D156-31C7-4A0D-88C3-08F7D3EE48DA}" type="slidenum">
              <a:rPr lang="en-US" altLang="zh-CN" sz="16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zh-CN" altLang="en-US" sz="1600" b="1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790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5" r:id="rId14"/>
    <p:sldLayoutId id="2147483666" r:id="rId15"/>
    <p:sldLayoutId id="2147483667" r:id="rId16"/>
    <p:sldLayoutId id="214748366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AD3EFC-C2A8-4BB3-BA20-17A8803EE8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</a:rPr>
              <a:t>AI on Storage</a:t>
            </a:r>
            <a:endParaRPr lang="zh-CN" alt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4638E86-5CE9-87FF-C081-BB7316109997}"/>
              </a:ext>
            </a:extLst>
          </p:cNvPr>
          <p:cNvSpPr>
            <a:spLocks noGrp="1"/>
          </p:cNvSpPr>
          <p:nvPr/>
        </p:nvSpPr>
        <p:spPr>
          <a:xfrm>
            <a:off x="1133310" y="4676994"/>
            <a:ext cx="9925379" cy="79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rgbClr val="A40000"/>
                </a:solidFill>
                <a:latin typeface="+mn-lt"/>
                <a:ea typeface="黑体" panose="02010609060101010101" pitchFamily="49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计算中心</a:t>
            </a:r>
            <a:r>
              <a:rPr lang="en-US" altLang="zh-CN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</a:t>
            </a:r>
            <a:r>
              <a:rPr lang="zh-CN" altLang="en-US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程垚松</a:t>
            </a:r>
            <a:endParaRPr lang="en-US" altLang="zh-CN" b="1" dirty="0">
              <a:solidFill>
                <a:schemeClr val="accen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en-US" altLang="zh-CN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chengys@ihep.ac.cn</a:t>
            </a:r>
          </a:p>
        </p:txBody>
      </p:sp>
    </p:spTree>
    <p:extLst>
      <p:ext uri="{BB962C8B-B14F-4D97-AF65-F5344CB8AC3E}">
        <p14:creationId xmlns:p14="http://schemas.microsoft.com/office/powerpoint/2010/main" val="2848311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2C3AD2-E4C8-AA0D-2E12-B38556078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547" y="136525"/>
            <a:ext cx="9701865" cy="595630"/>
          </a:xfrm>
        </p:spPr>
        <p:txBody>
          <a:bodyPr/>
          <a:lstStyle/>
          <a:p>
            <a:r>
              <a:rPr lang="zh-CN" altLang="en-US" sz="2800" dirty="0"/>
              <a:t>背景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A7E645F-C1BA-C50C-8356-18F4C66CC019}"/>
              </a:ext>
            </a:extLst>
          </p:cNvPr>
          <p:cNvSpPr txBox="1"/>
          <p:nvPr/>
        </p:nvSpPr>
        <p:spPr>
          <a:xfrm>
            <a:off x="491547" y="1121227"/>
            <a:ext cx="11371591" cy="1884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高能物理实验数据量爆发式增长以及</a:t>
            </a: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成为有效的数据分析解决方案</a:t>
            </a:r>
            <a:endParaRPr lang="en-US" altLang="zh-C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和缓存墙</a:t>
            </a:r>
            <a:endParaRPr lang="en-US" altLang="zh-C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GPU, FPGA, ASIC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等异构计算部件成为</a:t>
            </a: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加速的重要方式</a:t>
            </a:r>
            <a:endParaRPr lang="en-US" altLang="zh-C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A3D3: Accelerated AI Algorithms for Data-Driven Discovery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，数据驱动科学的</a:t>
            </a: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算法加速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604A4D7-2875-4CE3-B092-11562E2E8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83" y="3673039"/>
            <a:ext cx="2635143" cy="2635143"/>
          </a:xfrm>
          <a:prstGeom prst="rect">
            <a:avLst/>
          </a:prstGeom>
        </p:spPr>
      </p:pic>
      <p:pic>
        <p:nvPicPr>
          <p:cNvPr id="9" name="Picture 4" descr="https://miro.medium.com/v2/resize:fit:1400/1*8gjCcFBQi-7yygm7jrqYQw.png">
            <a:extLst>
              <a:ext uri="{FF2B5EF4-FFF2-40B4-BE49-F238E27FC236}">
                <a16:creationId xmlns:a16="http://schemas.microsoft.com/office/drawing/2014/main" id="{C68D089D-FEEE-4B7F-808B-B43A1FA2B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464" y="3607543"/>
            <a:ext cx="5227146" cy="272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a3d3.ai/wp-content/uploads/2023/07/hdr_latency_throughput-1024x1024.png">
            <a:extLst>
              <a:ext uri="{FF2B5EF4-FFF2-40B4-BE49-F238E27FC236}">
                <a16:creationId xmlns:a16="http://schemas.microsoft.com/office/drawing/2014/main" id="{686A5D0F-E6F3-4500-AC8A-F354C1DBD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748" y="3429000"/>
            <a:ext cx="3086365" cy="308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976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2C3AD2-E4C8-AA0D-2E12-B38556078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547" y="136525"/>
            <a:ext cx="9701865" cy="595630"/>
          </a:xfrm>
        </p:spPr>
        <p:txBody>
          <a:bodyPr/>
          <a:lstStyle/>
          <a:p>
            <a:r>
              <a:rPr lang="zh-CN" altLang="en-US" sz="2800" dirty="0"/>
              <a:t>已开展工作：可计算存储平台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A7E645F-C1BA-C50C-8356-18F4C66CC019}"/>
              </a:ext>
            </a:extLst>
          </p:cNvPr>
          <p:cNvSpPr txBox="1"/>
          <p:nvPr/>
        </p:nvSpPr>
        <p:spPr>
          <a:xfrm>
            <a:off x="491547" y="1070110"/>
            <a:ext cx="11371591" cy="3631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可计算存储服务器研制</a:t>
            </a:r>
            <a:endParaRPr lang="en-US" altLang="zh-C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ARM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架构</a:t>
            </a:r>
            <a:endParaRPr lang="en-US" altLang="zh-C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FPGA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协处理器</a:t>
            </a:r>
            <a:endParaRPr lang="en-US" altLang="zh-C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高密度机械硬盘</a:t>
            </a:r>
            <a:endParaRPr lang="en-US" altLang="zh-C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将部分计算能力下沉到数据存储部分</a:t>
            </a:r>
            <a:endParaRPr lang="en-US" altLang="zh-C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减少数据移动</a:t>
            </a:r>
            <a:endParaRPr lang="en-US" altLang="zh-C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提高计算效率</a:t>
            </a:r>
            <a:endParaRPr lang="en-US" altLang="zh-C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500"/>
              </a:lnSpc>
            </a:pPr>
            <a:endParaRPr lang="en-US" altLang="zh-C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1F3563D-FF9D-414D-B6C2-FAC4FA9C9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86" y="4927289"/>
            <a:ext cx="4246708" cy="1201712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D750BF16-8FFC-4EA9-B0A2-8769F14F2BE2}"/>
              </a:ext>
            </a:extLst>
          </p:cNvPr>
          <p:cNvGrpSpPr/>
          <p:nvPr/>
        </p:nvGrpSpPr>
        <p:grpSpPr>
          <a:xfrm>
            <a:off x="6558869" y="1287196"/>
            <a:ext cx="5304269" cy="2483218"/>
            <a:chOff x="6096000" y="4213294"/>
            <a:chExt cx="5304269" cy="2483218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24B7FA08-319F-4364-B1AE-3EBD6CA54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96000" y="4240913"/>
              <a:ext cx="2423584" cy="2455599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4C457067-AA45-435D-A3D4-B12F3426B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510443" y="4213294"/>
              <a:ext cx="1889826" cy="2483217"/>
            </a:xfrm>
            <a:prstGeom prst="rect">
              <a:avLst/>
            </a:prstGeom>
          </p:spPr>
        </p:pic>
        <p:sp>
          <p:nvSpPr>
            <p:cNvPr id="16" name="右箭头 8">
              <a:extLst>
                <a:ext uri="{FF2B5EF4-FFF2-40B4-BE49-F238E27FC236}">
                  <a16:creationId xmlns:a16="http://schemas.microsoft.com/office/drawing/2014/main" id="{9B692D81-8D63-4D7F-804E-6907EFDAFD46}"/>
                </a:ext>
              </a:extLst>
            </p:cNvPr>
            <p:cNvSpPr/>
            <p:nvPr/>
          </p:nvSpPr>
          <p:spPr bwMode="auto">
            <a:xfrm>
              <a:off x="8574087" y="5276929"/>
              <a:ext cx="839985" cy="562976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CE73517E-E165-42F4-98F1-1DBBA6A35339}"/>
              </a:ext>
            </a:extLst>
          </p:cNvPr>
          <p:cNvSpPr txBox="1"/>
          <p:nvPr/>
        </p:nvSpPr>
        <p:spPr>
          <a:xfrm>
            <a:off x="8417857" y="3864709"/>
            <a:ext cx="2078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可计算存储技术优势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54B00D93-FF56-4565-8F67-4E24DED915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1893" y="4787600"/>
            <a:ext cx="3173952" cy="1777413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AF4AD106-89AC-48ED-8739-F8F8030B5DD6}"/>
              </a:ext>
            </a:extLst>
          </p:cNvPr>
          <p:cNvSpPr txBox="1"/>
          <p:nvPr/>
        </p:nvSpPr>
        <p:spPr>
          <a:xfrm>
            <a:off x="8145845" y="4552112"/>
            <a:ext cx="3767743" cy="1830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FPGA vs. GPU</a:t>
            </a:r>
          </a:p>
          <a:p>
            <a:pPr marL="742950" lvl="1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低延时、高并行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低功耗、低成本、高灵活性</a:t>
            </a:r>
            <a:endParaRPr lang="en-US" altLang="zh-CN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提供可重复和可预测的延迟</a:t>
            </a:r>
          </a:p>
        </p:txBody>
      </p:sp>
    </p:spTree>
    <p:extLst>
      <p:ext uri="{BB962C8B-B14F-4D97-AF65-F5344CB8AC3E}">
        <p14:creationId xmlns:p14="http://schemas.microsoft.com/office/powerpoint/2010/main" val="1838811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2C3AD2-E4C8-AA0D-2E12-B38556078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547" y="136525"/>
            <a:ext cx="9701865" cy="595630"/>
          </a:xfrm>
        </p:spPr>
        <p:txBody>
          <a:bodyPr/>
          <a:lstStyle/>
          <a:p>
            <a:r>
              <a:rPr lang="zh-CN" altLang="en-US" sz="2800" dirty="0"/>
              <a:t>已开展工作：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面向光源图像数据优化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无损压缩算法</a:t>
            </a:r>
            <a:b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28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A7E645F-C1BA-C50C-8356-18F4C66CC019}"/>
              </a:ext>
            </a:extLst>
          </p:cNvPr>
          <p:cNvSpPr txBox="1"/>
          <p:nvPr/>
        </p:nvSpPr>
        <p:spPr>
          <a:xfrm>
            <a:off x="491547" y="1070110"/>
            <a:ext cx="11371591" cy="3631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传统无损数据压缩（</a:t>
            </a: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PNG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ZSTD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等）难以发现数据之间的长期依赖关系，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压缩率低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类压缩（</a:t>
            </a:r>
            <a:r>
              <a:rPr lang="en-US" altLang="zh-CN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DeepZip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等）算法实现了更好的压缩率，但是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压缩时间过长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优化方案</a:t>
            </a:r>
            <a:endParaRPr lang="en-US" altLang="zh-C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针对光源数据特征开发原始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无损压缩算法</a:t>
            </a:r>
          </a:p>
          <a:p>
            <a:pPr marL="800100" lvl="1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基于深度学习的快速预测与校正方法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基于残差分布的快速编码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基于异构计算的分组分步压缩</a:t>
            </a:r>
          </a:p>
          <a:p>
            <a:pPr lvl="1">
              <a:lnSpc>
                <a:spcPts val="3500"/>
              </a:lnSpc>
            </a:pPr>
            <a:endParaRPr lang="en-US" altLang="zh-C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CB6FF966-9B9D-4ADC-9D4D-389EAD6C86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87901"/>
              </p:ext>
            </p:extLst>
          </p:nvPr>
        </p:nvGraphicFramePr>
        <p:xfrm>
          <a:off x="1010138" y="5426765"/>
          <a:ext cx="8815506" cy="129471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53131">
                  <a:extLst>
                    <a:ext uri="{9D8B030D-6E8A-4147-A177-3AD203B41FA5}">
                      <a16:colId xmlns:a16="http://schemas.microsoft.com/office/drawing/2014/main" val="2657527593"/>
                    </a:ext>
                  </a:extLst>
                </a:gridCol>
                <a:gridCol w="1813939">
                  <a:extLst>
                    <a:ext uri="{9D8B030D-6E8A-4147-A177-3AD203B41FA5}">
                      <a16:colId xmlns:a16="http://schemas.microsoft.com/office/drawing/2014/main" val="1378264010"/>
                    </a:ext>
                  </a:extLst>
                </a:gridCol>
                <a:gridCol w="1741701">
                  <a:extLst>
                    <a:ext uri="{9D8B030D-6E8A-4147-A177-3AD203B41FA5}">
                      <a16:colId xmlns:a16="http://schemas.microsoft.com/office/drawing/2014/main" val="2438311035"/>
                    </a:ext>
                  </a:extLst>
                </a:gridCol>
                <a:gridCol w="1803862">
                  <a:extLst>
                    <a:ext uri="{9D8B030D-6E8A-4147-A177-3AD203B41FA5}">
                      <a16:colId xmlns:a16="http://schemas.microsoft.com/office/drawing/2014/main" val="1928067404"/>
                    </a:ext>
                  </a:extLst>
                </a:gridCol>
                <a:gridCol w="1113905">
                  <a:extLst>
                    <a:ext uri="{9D8B030D-6E8A-4147-A177-3AD203B41FA5}">
                      <a16:colId xmlns:a16="http://schemas.microsoft.com/office/drawing/2014/main" val="940531556"/>
                    </a:ext>
                  </a:extLst>
                </a:gridCol>
                <a:gridCol w="1088968">
                  <a:extLst>
                    <a:ext uri="{9D8B030D-6E8A-4147-A177-3AD203B41FA5}">
                      <a16:colId xmlns:a16="http://schemas.microsoft.com/office/drawing/2014/main" val="2391992592"/>
                    </a:ext>
                  </a:extLst>
                </a:gridCol>
              </a:tblGrid>
              <a:tr h="433114"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原始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AI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算法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优化的</a:t>
                      </a:r>
                      <a:r>
                        <a:rPr lang="en-US" altLang="zh-CN" sz="16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AI</a:t>
                      </a: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算法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JPEG2000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PNG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ZSTD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6045724"/>
                  </a:ext>
                </a:extLst>
              </a:tr>
              <a:tr h="43079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u="none" strike="noStrike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压缩率</a:t>
                      </a:r>
                      <a:endParaRPr lang="en-US" altLang="zh-CN" sz="160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2.08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1.78</a:t>
                      </a:r>
                      <a:endParaRPr lang="zh-CN" altLang="en-US" sz="16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1.26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1.43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1.13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4888197"/>
                  </a:ext>
                </a:extLst>
              </a:tr>
              <a:tr h="43079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时间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秒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1281.4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3.7</a:t>
                      </a:r>
                      <a:endParaRPr lang="zh-CN" altLang="en-US" sz="16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0.8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0.6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0.6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707625"/>
                  </a:ext>
                </a:extLst>
              </a:tr>
            </a:tbl>
          </a:graphicData>
        </a:graphic>
      </p:graphicFrame>
      <p:pic>
        <p:nvPicPr>
          <p:cNvPr id="5" name="图片 4" descr="upload_204186871">
            <a:extLst>
              <a:ext uri="{FF2B5EF4-FFF2-40B4-BE49-F238E27FC236}">
                <a16:creationId xmlns:a16="http://schemas.microsoft.com/office/drawing/2014/main" id="{67DD3F3E-5C6C-4FEA-81B8-78789686A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289" y="2108249"/>
            <a:ext cx="4546333" cy="257236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7D80DFC0-F4FE-4BC2-A8EA-5353F206FF77}"/>
              </a:ext>
            </a:extLst>
          </p:cNvPr>
          <p:cNvSpPr txBox="1"/>
          <p:nvPr/>
        </p:nvSpPr>
        <p:spPr>
          <a:xfrm>
            <a:off x="9085810" y="4707177"/>
            <a:ext cx="2078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原始</a:t>
            </a:r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算法架构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6DC5683-16B6-4F8A-A453-BB7C33FC2FC8}"/>
              </a:ext>
            </a:extLst>
          </p:cNvPr>
          <p:cNvSpPr txBox="1"/>
          <p:nvPr/>
        </p:nvSpPr>
        <p:spPr>
          <a:xfrm>
            <a:off x="4222864" y="5019810"/>
            <a:ext cx="2382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不同压缩算法性能对比</a:t>
            </a:r>
          </a:p>
        </p:txBody>
      </p:sp>
    </p:spTree>
    <p:extLst>
      <p:ext uri="{BB962C8B-B14F-4D97-AF65-F5344CB8AC3E}">
        <p14:creationId xmlns:p14="http://schemas.microsoft.com/office/powerpoint/2010/main" val="883261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2C3AD2-E4C8-AA0D-2E12-B38556078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547" y="136525"/>
            <a:ext cx="9701865" cy="595630"/>
          </a:xfrm>
        </p:spPr>
        <p:txBody>
          <a:bodyPr/>
          <a:lstStyle/>
          <a:p>
            <a:r>
              <a:rPr lang="zh-CN" altLang="en-US" sz="2800" dirty="0"/>
              <a:t>已开展工作：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ParticleNet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的优化与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FPGA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加速</a:t>
            </a:r>
            <a:endParaRPr lang="zh-CN" altLang="en-US" sz="28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A7E645F-C1BA-C50C-8356-18F4C66CC019}"/>
              </a:ext>
            </a:extLst>
          </p:cNvPr>
          <p:cNvSpPr txBox="1"/>
          <p:nvPr/>
        </p:nvSpPr>
        <p:spPr>
          <a:xfrm>
            <a:off x="491547" y="1070110"/>
            <a:ext cx="11371591" cy="3183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DGCNN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（动态图卷积网络）解决</a:t>
            </a: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jet tagging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分类问题并展现出了较好的性能</a:t>
            </a:r>
            <a:endParaRPr lang="en-US" altLang="zh-C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在粒子物理实验分析中应用广泛（</a:t>
            </a: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LHC, CEPC, HERD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等实验）</a:t>
            </a:r>
            <a:endParaRPr lang="en-US" altLang="zh-C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ParticleNet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网络模型的结构优化与压缩</a:t>
            </a:r>
            <a:endParaRPr lang="en-US" altLang="zh-C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模型算子融合、参数量化、定点计算，等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FPGA 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的图卷积神经网络加速器</a:t>
            </a:r>
            <a:endParaRPr lang="en-US" altLang="zh-C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权重参数部署策略、流式架构硬件设计，等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比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CPU</a:t>
            </a: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速度提高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倍以上，同时功耗只有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12W</a:t>
            </a:r>
            <a:endParaRPr lang="en-US" altLang="zh-C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7C94F574-F365-4F60-93D1-B28D495A51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297078"/>
              </p:ext>
            </p:extLst>
          </p:nvPr>
        </p:nvGraphicFramePr>
        <p:xfrm>
          <a:off x="1230353" y="5205651"/>
          <a:ext cx="9266295" cy="135582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20912">
                  <a:extLst>
                    <a:ext uri="{9D8B030D-6E8A-4147-A177-3AD203B41FA5}">
                      <a16:colId xmlns:a16="http://schemas.microsoft.com/office/drawing/2014/main" val="1803095185"/>
                    </a:ext>
                  </a:extLst>
                </a:gridCol>
                <a:gridCol w="1953491">
                  <a:extLst>
                    <a:ext uri="{9D8B030D-6E8A-4147-A177-3AD203B41FA5}">
                      <a16:colId xmlns:a16="http://schemas.microsoft.com/office/drawing/2014/main" val="3527431134"/>
                    </a:ext>
                  </a:extLst>
                </a:gridCol>
                <a:gridCol w="1985374">
                  <a:extLst>
                    <a:ext uri="{9D8B030D-6E8A-4147-A177-3AD203B41FA5}">
                      <a16:colId xmlns:a16="http://schemas.microsoft.com/office/drawing/2014/main" val="2924657626"/>
                    </a:ext>
                  </a:extLst>
                </a:gridCol>
                <a:gridCol w="1853259">
                  <a:extLst>
                    <a:ext uri="{9D8B030D-6E8A-4147-A177-3AD203B41FA5}">
                      <a16:colId xmlns:a16="http://schemas.microsoft.com/office/drawing/2014/main" val="4289055908"/>
                    </a:ext>
                  </a:extLst>
                </a:gridCol>
                <a:gridCol w="1853259">
                  <a:extLst>
                    <a:ext uri="{9D8B030D-6E8A-4147-A177-3AD203B41FA5}">
                      <a16:colId xmlns:a16="http://schemas.microsoft.com/office/drawing/2014/main" val="1009777587"/>
                    </a:ext>
                  </a:extLst>
                </a:gridCol>
              </a:tblGrid>
              <a:tr h="441421"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参数量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精度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(%)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推理用时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运算类型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8604949"/>
                  </a:ext>
                </a:extLst>
              </a:tr>
              <a:tr h="47846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CPU</a:t>
                      </a:r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922KB</a:t>
                      </a:r>
                      <a:endParaRPr lang="zh-CN" altLang="en-US" sz="16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~93.61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29ms (1core)</a:t>
                      </a:r>
                    </a:p>
                    <a:p>
                      <a:pPr algn="ctr"/>
                      <a:r>
                        <a:rPr lang="en-US" altLang="zh-CN" sz="16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11.5ms(12cores)</a:t>
                      </a:r>
                      <a:endParaRPr lang="zh-CN" altLang="en-US" sz="16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float32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0178284"/>
                  </a:ext>
                </a:extLst>
              </a:tr>
              <a:tr h="27340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FPGA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251KB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~93.37%</a:t>
                      </a:r>
                      <a:endParaRPr lang="zh-CN" altLang="en-US" sz="16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2.26ms</a:t>
                      </a:r>
                      <a:endParaRPr lang="zh-CN" altLang="en-US" sz="16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int8</a:t>
                      </a:r>
                      <a:endParaRPr lang="zh-CN" altLang="en-US" sz="16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2076583"/>
                  </a:ext>
                </a:extLst>
              </a:tr>
            </a:tbl>
          </a:graphicData>
        </a:graphic>
      </p:graphicFrame>
      <p:pic>
        <p:nvPicPr>
          <p:cNvPr id="5" name="Picture 5" descr="jet-tagging">
            <a:extLst>
              <a:ext uri="{FF2B5EF4-FFF2-40B4-BE49-F238E27FC236}">
                <a16:creationId xmlns:a16="http://schemas.microsoft.com/office/drawing/2014/main" id="{FB3975F9-FF34-4CF7-9BC8-95820916F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0456" y="1504434"/>
            <a:ext cx="3654164" cy="231440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5CFB21F-05B7-47E9-837E-D0B82E5099F8}"/>
              </a:ext>
            </a:extLst>
          </p:cNvPr>
          <p:cNvSpPr txBox="1"/>
          <p:nvPr/>
        </p:nvSpPr>
        <p:spPr>
          <a:xfrm>
            <a:off x="8149203" y="3866721"/>
            <a:ext cx="3865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CERN</a:t>
            </a:r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大型强子对撞机</a:t>
            </a:r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jet tagging</a:t>
            </a:r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示意图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99606EB-063E-45BF-A57B-81A253677BE4}"/>
              </a:ext>
            </a:extLst>
          </p:cNvPr>
          <p:cNvSpPr txBox="1"/>
          <p:nvPr/>
        </p:nvSpPr>
        <p:spPr>
          <a:xfrm>
            <a:off x="4672009" y="4812606"/>
            <a:ext cx="2382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CPU</a:t>
            </a:r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FPGA</a:t>
            </a:r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推理对比</a:t>
            </a:r>
          </a:p>
        </p:txBody>
      </p:sp>
    </p:spTree>
    <p:extLst>
      <p:ext uri="{BB962C8B-B14F-4D97-AF65-F5344CB8AC3E}">
        <p14:creationId xmlns:p14="http://schemas.microsoft.com/office/powerpoint/2010/main" val="1416650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2C3AD2-E4C8-AA0D-2E12-B38556078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547" y="136525"/>
            <a:ext cx="9701865" cy="595630"/>
          </a:xfrm>
        </p:spPr>
        <p:txBody>
          <a:bodyPr/>
          <a:lstStyle/>
          <a:p>
            <a:r>
              <a:rPr lang="zh-CN" altLang="en-US" sz="2800" dirty="0"/>
              <a:t>已开展工作：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Particle transformer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的优化与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FPGA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加速</a:t>
            </a:r>
            <a:endParaRPr lang="zh-CN" altLang="en-US" sz="28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A7E645F-C1BA-C50C-8356-18F4C66CC019}"/>
              </a:ext>
            </a:extLst>
          </p:cNvPr>
          <p:cNvSpPr txBox="1"/>
          <p:nvPr/>
        </p:nvSpPr>
        <p:spPr>
          <a:xfrm>
            <a:off x="491547" y="1070110"/>
            <a:ext cx="11371591" cy="4080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使用基于</a:t>
            </a: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transformer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的自注意力机制，在事件分类和粒子识别等任务中表现出色</a:t>
            </a:r>
            <a:endParaRPr lang="en-US" altLang="zh-C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同样广泛应用于粒子物理实验分析</a:t>
            </a:r>
            <a:endParaRPr lang="en-US" altLang="zh-C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模型优化</a:t>
            </a:r>
            <a:endParaRPr lang="en-US" altLang="zh-C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缩减参数规模</a:t>
            </a:r>
            <a:endParaRPr lang="en-US" altLang="zh-C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剪枝、量化、</a:t>
            </a:r>
            <a:r>
              <a:rPr lang="en-US" altLang="zh-CN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huffman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编码、</a:t>
            </a: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Pipeline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并行化等</a:t>
            </a:r>
            <a:endParaRPr lang="en-US" altLang="zh-C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FPGA 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的推理加速</a:t>
            </a:r>
            <a:endParaRPr lang="en-US" altLang="zh-C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endParaRPr lang="en-US" altLang="zh-C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endParaRPr lang="en-US" altLang="zh-C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500"/>
              </a:lnSpc>
            </a:pPr>
            <a:endParaRPr lang="en-US" altLang="zh-C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E141083-65A6-43F0-A1EE-AE5B308F1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029" y="3712563"/>
            <a:ext cx="5037109" cy="2654060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42727E9F-6386-4EA6-BDEB-33F7C23956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732" y="3899351"/>
            <a:ext cx="6178280" cy="223238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D259EDE-C5A4-4D52-9F7B-D0A0D89DC725}"/>
              </a:ext>
            </a:extLst>
          </p:cNvPr>
          <p:cNvSpPr txBox="1"/>
          <p:nvPr/>
        </p:nvSpPr>
        <p:spPr>
          <a:xfrm>
            <a:off x="1324453" y="6197346"/>
            <a:ext cx="3865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Particle transformer</a:t>
            </a:r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模型优化压缩方案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16E070F-730A-4D47-88B6-A62FB5C56B78}"/>
              </a:ext>
            </a:extLst>
          </p:cNvPr>
          <p:cNvSpPr txBox="1"/>
          <p:nvPr/>
        </p:nvSpPr>
        <p:spPr>
          <a:xfrm>
            <a:off x="7859114" y="6382921"/>
            <a:ext cx="372051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优化后模型性能变化</a:t>
            </a:r>
          </a:p>
        </p:txBody>
      </p:sp>
    </p:spTree>
    <p:extLst>
      <p:ext uri="{BB962C8B-B14F-4D97-AF65-F5344CB8AC3E}">
        <p14:creationId xmlns:p14="http://schemas.microsoft.com/office/powerpoint/2010/main" val="922924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2C3AD2-E4C8-AA0D-2E12-B38556078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547" y="136525"/>
            <a:ext cx="9701865" cy="595630"/>
          </a:xfrm>
        </p:spPr>
        <p:txBody>
          <a:bodyPr/>
          <a:lstStyle/>
          <a:p>
            <a:r>
              <a:rPr lang="en-US" altLang="zh-CN" sz="3600" dirty="0"/>
              <a:t>AI on Storage</a:t>
            </a:r>
            <a:endParaRPr lang="zh-CN" altLang="en-US" sz="36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A7E645F-C1BA-C50C-8356-18F4C66CC019}"/>
              </a:ext>
            </a:extLst>
          </p:cNvPr>
          <p:cNvSpPr txBox="1"/>
          <p:nvPr/>
        </p:nvSpPr>
        <p:spPr>
          <a:xfrm>
            <a:off x="491548" y="1351276"/>
            <a:ext cx="7980508" cy="1336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zh-CN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可计算存储服务器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开发</a:t>
            </a:r>
            <a:r>
              <a:rPr lang="en-US" altLang="zh-CN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FPGA</a:t>
            </a:r>
            <a:r>
              <a:rPr lang="zh-CN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硬件加速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算子库和应用接口</a:t>
            </a:r>
            <a:endParaRPr lang="en-US" altLang="zh-C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存储端计算，降低大量数据流动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FPGA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加速的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算子库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8CB58A5-9461-4EE6-B045-F792FF9B45BA}"/>
              </a:ext>
            </a:extLst>
          </p:cNvPr>
          <p:cNvGrpSpPr/>
          <p:nvPr/>
        </p:nvGrpSpPr>
        <p:grpSpPr>
          <a:xfrm>
            <a:off x="307121" y="3085653"/>
            <a:ext cx="6476509" cy="3600556"/>
            <a:chOff x="4357396" y="2673771"/>
            <a:chExt cx="6476509" cy="3600556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23EBD7FB-4B6C-4D2B-A8DF-683DF4D42170}"/>
                </a:ext>
              </a:extLst>
            </p:cNvPr>
            <p:cNvSpPr/>
            <p:nvPr/>
          </p:nvSpPr>
          <p:spPr>
            <a:xfrm>
              <a:off x="5934783" y="5519425"/>
              <a:ext cx="4899122" cy="752354"/>
            </a:xfrm>
            <a:prstGeom prst="roundRect">
              <a:avLst>
                <a:gd name="adj" fmla="val 9577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0707AFF9-0DA7-4657-9AD9-5BE04A666888}"/>
                </a:ext>
              </a:extLst>
            </p:cNvPr>
            <p:cNvSpPr/>
            <p:nvPr/>
          </p:nvSpPr>
          <p:spPr>
            <a:xfrm>
              <a:off x="4357396" y="5521973"/>
              <a:ext cx="1406797" cy="752354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ysClr val="windowText" lastClr="000000"/>
                  </a:solidFill>
                </a:rPr>
                <a:t>基础设施</a:t>
              </a:r>
            </a:p>
          </p:txBody>
        </p:sp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E851B687-79C2-4B6D-9CF6-8A2E64340354}"/>
                </a:ext>
              </a:extLst>
            </p:cNvPr>
            <p:cNvSpPr/>
            <p:nvPr/>
          </p:nvSpPr>
          <p:spPr>
            <a:xfrm>
              <a:off x="4357396" y="4651468"/>
              <a:ext cx="1406798" cy="752354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ysClr val="windowText" lastClr="000000"/>
                  </a:solidFill>
                </a:rPr>
                <a:t>加速部件</a:t>
              </a:r>
            </a:p>
          </p:txBody>
        </p:sp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8E0FA8C4-D062-4601-BD13-A769813593E2}"/>
                </a:ext>
              </a:extLst>
            </p:cNvPr>
            <p:cNvSpPr/>
            <p:nvPr/>
          </p:nvSpPr>
          <p:spPr>
            <a:xfrm>
              <a:off x="4357396" y="3544276"/>
              <a:ext cx="1406798" cy="96867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ysClr val="windowText" lastClr="000000"/>
                  </a:solidFill>
                </a:rPr>
                <a:t>AI</a:t>
              </a:r>
              <a:r>
                <a:rPr lang="zh-CN" altLang="en-US" b="1" dirty="0">
                  <a:solidFill>
                    <a:sysClr val="windowText" lastClr="000000"/>
                  </a:solidFill>
                </a:rPr>
                <a:t>算子库</a:t>
              </a:r>
            </a:p>
          </p:txBody>
        </p:sp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DF467227-7E81-4BE6-902B-170A9B723A84}"/>
                </a:ext>
              </a:extLst>
            </p:cNvPr>
            <p:cNvSpPr/>
            <p:nvPr/>
          </p:nvSpPr>
          <p:spPr>
            <a:xfrm>
              <a:off x="5934783" y="4660592"/>
              <a:ext cx="4899122" cy="752354"/>
            </a:xfrm>
            <a:prstGeom prst="roundRect">
              <a:avLst>
                <a:gd name="adj" fmla="val 9577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A9B10D37-78D8-4E72-ACF4-1F49631411AA}"/>
                </a:ext>
              </a:extLst>
            </p:cNvPr>
            <p:cNvSpPr/>
            <p:nvPr/>
          </p:nvSpPr>
          <p:spPr>
            <a:xfrm>
              <a:off x="5934783" y="3544276"/>
              <a:ext cx="4899122" cy="968670"/>
            </a:xfrm>
            <a:prstGeom prst="roundRect">
              <a:avLst>
                <a:gd name="adj" fmla="val 9587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80BB6B83-736B-4F4E-A5BA-003EE70A6B42}"/>
                </a:ext>
              </a:extLst>
            </p:cNvPr>
            <p:cNvSpPr/>
            <p:nvPr/>
          </p:nvSpPr>
          <p:spPr>
            <a:xfrm>
              <a:off x="4357396" y="2674520"/>
              <a:ext cx="1406798" cy="75235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ysClr val="windowText" lastClr="000000"/>
                  </a:solidFill>
                </a:rPr>
                <a:t>应用</a:t>
              </a:r>
              <a:r>
                <a:rPr lang="en-US" altLang="zh-CN" b="1" dirty="0">
                  <a:solidFill>
                    <a:sysClr val="windowText" lastClr="000000"/>
                  </a:solidFill>
                </a:rPr>
                <a:t>&amp;</a:t>
              </a:r>
              <a:r>
                <a:rPr lang="zh-CN" altLang="en-US" b="1" dirty="0">
                  <a:solidFill>
                    <a:sysClr val="windowText" lastClr="000000"/>
                  </a:solidFill>
                </a:rPr>
                <a:t>接口</a:t>
              </a:r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E1F77AA7-55ED-482B-9918-EF4EB969A22E}"/>
                </a:ext>
              </a:extLst>
            </p:cNvPr>
            <p:cNvSpPr/>
            <p:nvPr/>
          </p:nvSpPr>
          <p:spPr>
            <a:xfrm>
              <a:off x="5934783" y="2673771"/>
              <a:ext cx="4899122" cy="752354"/>
            </a:xfrm>
            <a:prstGeom prst="roundRect">
              <a:avLst>
                <a:gd name="adj" fmla="val 10590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8146B7DF-2326-4B70-BA22-7D37622FACA2}"/>
                </a:ext>
              </a:extLst>
            </p:cNvPr>
            <p:cNvSpPr/>
            <p:nvPr/>
          </p:nvSpPr>
          <p:spPr>
            <a:xfrm>
              <a:off x="6158278" y="5616652"/>
              <a:ext cx="2145892" cy="56433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ysClr val="windowText" lastClr="000000"/>
                  </a:solidFill>
                </a:rPr>
                <a:t>可计算存储服务器</a:t>
              </a: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5079C0B3-0EFB-4B99-913D-3E4D665E66E0}"/>
                </a:ext>
              </a:extLst>
            </p:cNvPr>
            <p:cNvSpPr/>
            <p:nvPr/>
          </p:nvSpPr>
          <p:spPr>
            <a:xfrm>
              <a:off x="6177341" y="4756672"/>
              <a:ext cx="1956240" cy="56433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ysClr val="windowText" lastClr="000000"/>
                  </a:solidFill>
                </a:rPr>
                <a:t>集成式</a:t>
              </a:r>
              <a:r>
                <a:rPr lang="en-US" altLang="zh-CN" b="1" dirty="0">
                  <a:solidFill>
                    <a:sysClr val="windowText" lastClr="000000"/>
                  </a:solidFill>
                </a:rPr>
                <a:t>FPGA</a:t>
              </a:r>
              <a:r>
                <a:rPr lang="zh-CN" altLang="en-US" b="1" dirty="0">
                  <a:solidFill>
                    <a:sysClr val="windowText" lastClr="000000"/>
                  </a:solidFill>
                </a:rPr>
                <a:t>芯片</a:t>
              </a:r>
            </a:p>
          </p:txBody>
        </p:sp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68E0C9A0-8BCD-4139-8825-3701D1DD15A4}"/>
                </a:ext>
              </a:extLst>
            </p:cNvPr>
            <p:cNvSpPr/>
            <p:nvPr/>
          </p:nvSpPr>
          <p:spPr>
            <a:xfrm>
              <a:off x="8304170" y="4754603"/>
              <a:ext cx="2217097" cy="56433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ysClr val="windowText" lastClr="000000"/>
                  </a:solidFill>
                </a:rPr>
                <a:t>独立</a:t>
              </a:r>
              <a:r>
                <a:rPr lang="en-US" altLang="zh-CN" b="1" dirty="0">
                  <a:solidFill>
                    <a:sysClr val="windowText" lastClr="000000"/>
                  </a:solidFill>
                </a:rPr>
                <a:t>FPGA</a:t>
              </a:r>
              <a:r>
                <a:rPr lang="zh-CN" altLang="en-US" b="1" dirty="0">
                  <a:solidFill>
                    <a:sysClr val="windowText" lastClr="000000"/>
                  </a:solidFill>
                </a:rPr>
                <a:t>加速卡</a:t>
              </a:r>
            </a:p>
          </p:txBody>
        </p:sp>
        <p:sp>
          <p:nvSpPr>
            <p:cNvPr id="40" name="矩形: 圆角 39">
              <a:extLst>
                <a:ext uri="{FF2B5EF4-FFF2-40B4-BE49-F238E27FC236}">
                  <a16:creationId xmlns:a16="http://schemas.microsoft.com/office/drawing/2014/main" id="{2E64F93F-40C8-46BB-B698-8C8306F28091}"/>
                </a:ext>
              </a:extLst>
            </p:cNvPr>
            <p:cNvSpPr/>
            <p:nvPr/>
          </p:nvSpPr>
          <p:spPr>
            <a:xfrm>
              <a:off x="8616807" y="5616652"/>
              <a:ext cx="1904461" cy="56433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ysClr val="windowText" lastClr="000000"/>
                  </a:solidFill>
                </a:rPr>
                <a:t>传统存储服务器</a:t>
              </a:r>
            </a:p>
          </p:txBody>
        </p:sp>
        <p:sp>
          <p:nvSpPr>
            <p:cNvPr id="41" name="矩形: 圆角 40">
              <a:extLst>
                <a:ext uri="{FF2B5EF4-FFF2-40B4-BE49-F238E27FC236}">
                  <a16:creationId xmlns:a16="http://schemas.microsoft.com/office/drawing/2014/main" id="{D5680B03-4E11-4E37-8C31-548DB60DB949}"/>
                </a:ext>
              </a:extLst>
            </p:cNvPr>
            <p:cNvSpPr/>
            <p:nvPr/>
          </p:nvSpPr>
          <p:spPr>
            <a:xfrm>
              <a:off x="6205334" y="3660404"/>
              <a:ext cx="1167523" cy="33783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ysClr val="windowText" lastClr="000000"/>
                  </a:solidFill>
                </a:rPr>
                <a:t>K-Means</a:t>
              </a:r>
              <a:endParaRPr lang="zh-CN" altLang="en-US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矩形: 圆角 41">
              <a:extLst>
                <a:ext uri="{FF2B5EF4-FFF2-40B4-BE49-F238E27FC236}">
                  <a16:creationId xmlns:a16="http://schemas.microsoft.com/office/drawing/2014/main" id="{58FFBB4F-C87A-4B16-A7FB-ADFE9DCCDAA9}"/>
                </a:ext>
              </a:extLst>
            </p:cNvPr>
            <p:cNvSpPr/>
            <p:nvPr/>
          </p:nvSpPr>
          <p:spPr>
            <a:xfrm>
              <a:off x="6205333" y="4090185"/>
              <a:ext cx="1167524" cy="33783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ysClr val="windowText" lastClr="000000"/>
                  </a:solidFill>
                </a:rPr>
                <a:t>Bayes</a:t>
              </a:r>
              <a:endParaRPr lang="zh-CN" altLang="en-US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矩形: 圆角 42">
              <a:extLst>
                <a:ext uri="{FF2B5EF4-FFF2-40B4-BE49-F238E27FC236}">
                  <a16:creationId xmlns:a16="http://schemas.microsoft.com/office/drawing/2014/main" id="{B10719B0-57EA-4BB7-87AE-107A6646FCAB}"/>
                </a:ext>
              </a:extLst>
            </p:cNvPr>
            <p:cNvSpPr/>
            <p:nvPr/>
          </p:nvSpPr>
          <p:spPr>
            <a:xfrm>
              <a:off x="7622546" y="3660404"/>
              <a:ext cx="1146661" cy="33783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ysClr val="windowText" lastClr="000000"/>
                  </a:solidFill>
                </a:rPr>
                <a:t>CNN</a:t>
              </a:r>
              <a:endParaRPr lang="zh-CN" altLang="en-US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矩形: 圆角 43">
              <a:extLst>
                <a:ext uri="{FF2B5EF4-FFF2-40B4-BE49-F238E27FC236}">
                  <a16:creationId xmlns:a16="http://schemas.microsoft.com/office/drawing/2014/main" id="{609BF4AD-3832-4E9D-91E0-1C9BFC3DC1D7}"/>
                </a:ext>
              </a:extLst>
            </p:cNvPr>
            <p:cNvSpPr/>
            <p:nvPr/>
          </p:nvSpPr>
          <p:spPr>
            <a:xfrm>
              <a:off x="7622546" y="4100594"/>
              <a:ext cx="1146661" cy="33783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ysClr val="windowText" lastClr="000000"/>
                  </a:solidFill>
                </a:rPr>
                <a:t>RNN</a:t>
              </a:r>
              <a:endParaRPr lang="zh-CN" altLang="en-US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矩形: 圆角 44">
              <a:extLst>
                <a:ext uri="{FF2B5EF4-FFF2-40B4-BE49-F238E27FC236}">
                  <a16:creationId xmlns:a16="http://schemas.microsoft.com/office/drawing/2014/main" id="{8B8E2EEC-63CE-429C-8009-E484D8BBA9AF}"/>
                </a:ext>
              </a:extLst>
            </p:cNvPr>
            <p:cNvSpPr/>
            <p:nvPr/>
          </p:nvSpPr>
          <p:spPr>
            <a:xfrm>
              <a:off x="9018896" y="3654824"/>
              <a:ext cx="1496278" cy="33783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ysClr val="windowText" lastClr="000000"/>
                  </a:solidFill>
                </a:rPr>
                <a:t>Particle Net</a:t>
              </a:r>
              <a:endParaRPr lang="zh-CN" altLang="en-US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矩形: 圆角 45">
              <a:extLst>
                <a:ext uri="{FF2B5EF4-FFF2-40B4-BE49-F238E27FC236}">
                  <a16:creationId xmlns:a16="http://schemas.microsoft.com/office/drawing/2014/main" id="{4A2554D5-0CB9-4B04-AC9D-2AB36F7BD1A7}"/>
                </a:ext>
              </a:extLst>
            </p:cNvPr>
            <p:cNvSpPr/>
            <p:nvPr/>
          </p:nvSpPr>
          <p:spPr>
            <a:xfrm>
              <a:off x="9018896" y="4086674"/>
              <a:ext cx="1509333" cy="33783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ysClr val="windowText" lastClr="000000"/>
                  </a:solidFill>
                </a:rPr>
                <a:t>Transformer</a:t>
              </a:r>
              <a:endParaRPr lang="zh-CN" altLang="en-US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矩形: 圆角 47">
              <a:extLst>
                <a:ext uri="{FF2B5EF4-FFF2-40B4-BE49-F238E27FC236}">
                  <a16:creationId xmlns:a16="http://schemas.microsoft.com/office/drawing/2014/main" id="{54217BAB-3B1D-4D66-BE38-5B0E70B72DEC}"/>
                </a:ext>
              </a:extLst>
            </p:cNvPr>
            <p:cNvSpPr/>
            <p:nvPr/>
          </p:nvSpPr>
          <p:spPr>
            <a:xfrm>
              <a:off x="7752891" y="2876867"/>
              <a:ext cx="1558372" cy="33783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ysClr val="windowText" lastClr="000000"/>
                  </a:solidFill>
                </a:rPr>
                <a:t>Jet tagging</a:t>
              </a:r>
            </a:p>
          </p:txBody>
        </p:sp>
        <p:sp>
          <p:nvSpPr>
            <p:cNvPr id="49" name="矩形: 圆角 48">
              <a:extLst>
                <a:ext uri="{FF2B5EF4-FFF2-40B4-BE49-F238E27FC236}">
                  <a16:creationId xmlns:a16="http://schemas.microsoft.com/office/drawing/2014/main" id="{D257B34D-C871-41D4-8321-1433A09E94D8}"/>
                </a:ext>
              </a:extLst>
            </p:cNvPr>
            <p:cNvSpPr/>
            <p:nvPr/>
          </p:nvSpPr>
          <p:spPr>
            <a:xfrm>
              <a:off x="9601483" y="2876867"/>
              <a:ext cx="913691" cy="33783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ysClr val="windowText" lastClr="000000"/>
                  </a:solidFill>
                </a:rPr>
                <a:t>BOAT</a:t>
              </a:r>
            </a:p>
          </p:txBody>
        </p:sp>
      </p:grpSp>
      <p:sp>
        <p:nvSpPr>
          <p:cNvPr id="6" name="左大括号 5">
            <a:extLst>
              <a:ext uri="{FF2B5EF4-FFF2-40B4-BE49-F238E27FC236}">
                <a16:creationId xmlns:a16="http://schemas.microsoft.com/office/drawing/2014/main" id="{5DC6DD99-64DB-49B3-9C55-67D9920E3A77}"/>
              </a:ext>
            </a:extLst>
          </p:cNvPr>
          <p:cNvSpPr/>
          <p:nvPr/>
        </p:nvSpPr>
        <p:spPr>
          <a:xfrm>
            <a:off x="7021408" y="2744224"/>
            <a:ext cx="332509" cy="3493481"/>
          </a:xfrm>
          <a:prstGeom prst="leftBrace">
            <a:avLst>
              <a:gd name="adj1" fmla="val 93333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9291010F-3387-46D7-B60D-C080EE39DFE8}"/>
              </a:ext>
            </a:extLst>
          </p:cNvPr>
          <p:cNvSpPr/>
          <p:nvPr/>
        </p:nvSpPr>
        <p:spPr>
          <a:xfrm>
            <a:off x="7596531" y="2033915"/>
            <a:ext cx="4451033" cy="51580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优化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 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移植</a:t>
            </a: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2A9C7BC9-0C50-4F15-A0A1-0DAF5847489E}"/>
              </a:ext>
            </a:extLst>
          </p:cNvPr>
          <p:cNvSpPr/>
          <p:nvPr/>
        </p:nvSpPr>
        <p:spPr>
          <a:xfrm>
            <a:off x="7552139" y="2738742"/>
            <a:ext cx="4509627" cy="5158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  <a:sym typeface="Helvetica Neue" panose="02000503000000020004"/>
              </a:rPr>
              <a:t>剪枝（</a:t>
            </a:r>
            <a:r>
              <a:rPr lang="en-US" altLang="zh-CN" sz="2000" strike="noStrik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 Pruning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  <a:sym typeface="Helvetica Neue" panose="02000503000000020004"/>
              </a:rPr>
              <a:t>）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  <a:sym typeface="Helvetica Neue" panose="02000503000000020004"/>
              </a:rPr>
              <a:t>: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  <a:sym typeface="Helvetica Neue" panose="02000503000000020004"/>
              </a:rPr>
              <a:t>减少</a:t>
            </a:r>
            <a:r>
              <a:rPr lang="zh-CN" altLang="en-US" sz="2000" strike="noStrike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  <a:sym typeface="Helvetica Neue" panose="02000503000000020004"/>
              </a:rPr>
              <a:t>神经网络参数</a:t>
            </a:r>
            <a:endParaRPr lang="en-US" altLang="zh-CN" sz="2000" strike="noStrike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  <a:sym typeface="Arial" panose="020B0604020202020204"/>
            </a:endParaRPr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5D65E1A7-81DD-4901-90C6-546165B98192}"/>
              </a:ext>
            </a:extLst>
          </p:cNvPr>
          <p:cNvSpPr/>
          <p:nvPr/>
        </p:nvSpPr>
        <p:spPr>
          <a:xfrm>
            <a:off x="7537935" y="3466113"/>
            <a:ext cx="4509629" cy="94215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  <a:sym typeface="Helvetica Neue" panose="02000503000000020004"/>
              </a:rPr>
              <a:t>量化（</a:t>
            </a:r>
            <a:r>
              <a:rPr lang="en-US" altLang="zh-CN" sz="2000" strike="noStrik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 Quantization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  <a:sym typeface="Helvetica Neue" panose="02000503000000020004"/>
              </a:rPr>
              <a:t>）：降低计算的精度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  <a:sym typeface="Helvetica Neue" panose="02000503000000020004"/>
              </a:rPr>
              <a:t>(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  <a:sym typeface="Helvetica Neue" panose="02000503000000020004"/>
              </a:rPr>
              <a:t>输入，权重，偏差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  <a:sym typeface="Helvetica Neue" panose="02000503000000020004"/>
              </a:rPr>
              <a:t>)</a:t>
            </a:r>
            <a:endParaRPr lang="en-US" altLang="zh-CN" sz="2000" strike="noStrike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  <a:sym typeface="Arial" panose="020B0604020202020204"/>
            </a:endParaRPr>
          </a:p>
        </p:txBody>
      </p:sp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3532CDF7-7674-400D-BE7B-549C5046D37E}"/>
              </a:ext>
            </a:extLst>
          </p:cNvPr>
          <p:cNvSpPr/>
          <p:nvPr/>
        </p:nvSpPr>
        <p:spPr>
          <a:xfrm>
            <a:off x="7552138" y="4603620"/>
            <a:ext cx="4509628" cy="94215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  <a:sym typeface="Helvetica Neue" panose="02000503000000020004"/>
              </a:rPr>
              <a:t>并行化（</a:t>
            </a:r>
            <a:r>
              <a:rPr lang="en-US" altLang="zh-C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/>
              </a:rPr>
              <a:t> Parallelization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  <a:sym typeface="Helvetica Neue" panose="02000503000000020004"/>
              </a:rPr>
              <a:t>）：提高计算并行度</a:t>
            </a:r>
            <a:endParaRPr lang="en-US" altLang="zh-CN" sz="2000" strike="noStrike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  <a:sym typeface="Arial" panose="020B0604020202020204"/>
            </a:endParaRPr>
          </a:p>
        </p:txBody>
      </p:sp>
      <p:sp>
        <p:nvSpPr>
          <p:cNvPr id="50" name="矩形: 圆角 49">
            <a:extLst>
              <a:ext uri="{FF2B5EF4-FFF2-40B4-BE49-F238E27FC236}">
                <a16:creationId xmlns:a16="http://schemas.microsoft.com/office/drawing/2014/main" id="{EDD52CFA-99E6-4EA4-B234-F9D9AD9B23D7}"/>
              </a:ext>
            </a:extLst>
          </p:cNvPr>
          <p:cNvSpPr/>
          <p:nvPr/>
        </p:nvSpPr>
        <p:spPr>
          <a:xfrm>
            <a:off x="7582329" y="5742461"/>
            <a:ext cx="4465235" cy="51580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  <a:sym typeface="Helvetica Neue" panose="02000503000000020004"/>
              </a:rPr>
              <a:t>源码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  <a:sym typeface="Wingdings" panose="05000000000000000000" pitchFamily="2" charset="2"/>
              </a:rPr>
              <a:t>HDLs firmware block</a:t>
            </a:r>
            <a:endParaRPr lang="en-US" altLang="zh-CN" sz="2000" strike="noStrike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  <a:sym typeface="Arial" panose="020B0604020202020204"/>
            </a:endParaRPr>
          </a:p>
        </p:txBody>
      </p:sp>
      <p:sp>
        <p:nvSpPr>
          <p:cNvPr id="51" name="矩形: 圆角 50">
            <a:extLst>
              <a:ext uri="{FF2B5EF4-FFF2-40B4-BE49-F238E27FC236}">
                <a16:creationId xmlns:a16="http://schemas.microsoft.com/office/drawing/2014/main" id="{D9ED2CFE-0C1B-42C9-8948-06E048181B8C}"/>
              </a:ext>
            </a:extLst>
          </p:cNvPr>
          <p:cNvSpPr/>
          <p:nvPr/>
        </p:nvSpPr>
        <p:spPr>
          <a:xfrm>
            <a:off x="2155058" y="3297193"/>
            <a:ext cx="1226260" cy="3378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>
                <a:solidFill>
                  <a:sysClr val="windowText" lastClr="000000"/>
                </a:solidFill>
              </a:rPr>
              <a:t>XkitS</a:t>
            </a:r>
            <a:endParaRPr lang="en-US" altLang="zh-CN" b="1" dirty="0">
              <a:solidFill>
                <a:sysClr val="windowText" lastClr="000000"/>
              </a:solidFill>
            </a:endParaRPr>
          </a:p>
        </p:txBody>
      </p:sp>
      <p:pic>
        <p:nvPicPr>
          <p:cNvPr id="14" name="图形 13" descr="箭头: 逆时针曲线 纯色填充">
            <a:extLst>
              <a:ext uri="{FF2B5EF4-FFF2-40B4-BE49-F238E27FC236}">
                <a16:creationId xmlns:a16="http://schemas.microsoft.com/office/drawing/2014/main" id="{04E5C082-D30C-41EF-8D99-F7495B2FF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021127">
            <a:off x="4563591" y="1840670"/>
            <a:ext cx="525871" cy="525871"/>
          </a:xfrm>
          <a:prstGeom prst="rect">
            <a:avLst/>
          </a:prstGeom>
        </p:spPr>
      </p:pic>
      <p:pic>
        <p:nvPicPr>
          <p:cNvPr id="52" name="图形 51" descr="箭头: 逆时针曲线 纯色填充">
            <a:extLst>
              <a:ext uri="{FF2B5EF4-FFF2-40B4-BE49-F238E27FC236}">
                <a16:creationId xmlns:a16="http://schemas.microsoft.com/office/drawing/2014/main" id="{76B032E6-F70B-4D43-9325-457C01F60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021127">
            <a:off x="4020643" y="2238636"/>
            <a:ext cx="525871" cy="52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95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A7E645F-C1BA-C50C-8356-18F4C66CC019}"/>
              </a:ext>
            </a:extLst>
          </p:cNvPr>
          <p:cNvSpPr txBox="1"/>
          <p:nvPr/>
        </p:nvSpPr>
        <p:spPr>
          <a:xfrm>
            <a:off x="4213167" y="2344728"/>
            <a:ext cx="3654829" cy="2047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谢谢！</a:t>
            </a:r>
            <a:endParaRPr lang="en-US" altLang="zh-CN" sz="9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1274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35332</TotalTime>
  <Words>568</Words>
  <Application>Microsoft Office PowerPoint</Application>
  <PresentationFormat>宽屏</PresentationFormat>
  <Paragraphs>119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Helvetica Neue</vt:lpstr>
      <vt:lpstr>等线</vt:lpstr>
      <vt:lpstr>等线 Light</vt:lpstr>
      <vt:lpstr>黑体</vt:lpstr>
      <vt:lpstr>Microsoft YaHei</vt:lpstr>
      <vt:lpstr>Microsoft YaHei</vt:lpstr>
      <vt:lpstr>Arial</vt:lpstr>
      <vt:lpstr>Calibri</vt:lpstr>
      <vt:lpstr>Tahoma</vt:lpstr>
      <vt:lpstr>Times New Roman</vt:lpstr>
      <vt:lpstr>Wingdings</vt:lpstr>
      <vt:lpstr>Office 主题​​</vt:lpstr>
      <vt:lpstr>AI on Storage</vt:lpstr>
      <vt:lpstr>背景</vt:lpstr>
      <vt:lpstr>已开展工作：可计算存储平台</vt:lpstr>
      <vt:lpstr>已开展工作：面向光源图像数据优化AI无损压缩算法 </vt:lpstr>
      <vt:lpstr>已开展工作：ParticleNet的优化与FPGA加速</vt:lpstr>
      <vt:lpstr>已开展工作：Particle transformer的优化与FPGA加速</vt:lpstr>
      <vt:lpstr>AI on Storage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正德</dc:creator>
  <cp:lastModifiedBy>DELL</cp:lastModifiedBy>
  <cp:revision>3394</cp:revision>
  <dcterms:created xsi:type="dcterms:W3CDTF">2023-04-02T12:20:38Z</dcterms:created>
  <dcterms:modified xsi:type="dcterms:W3CDTF">2024-10-17T03:46:03Z</dcterms:modified>
</cp:coreProperties>
</file>