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1" r:id="rId3"/>
    <p:sldMasterId id="2147483737" r:id="rId4"/>
    <p:sldMasterId id="2147483750" r:id="rId5"/>
    <p:sldMasterId id="2147483776" r:id="rId6"/>
    <p:sldMasterId id="2147483789" r:id="rId7"/>
    <p:sldMasterId id="2147483802" r:id="rId8"/>
    <p:sldMasterId id="2147483815" r:id="rId9"/>
  </p:sldMasterIdLst>
  <p:notesMasterIdLst>
    <p:notesMasterId r:id="rId25"/>
  </p:notesMasterIdLst>
  <p:sldIdLst>
    <p:sldId id="260" r:id="rId10"/>
    <p:sldId id="273" r:id="rId11"/>
    <p:sldId id="272" r:id="rId12"/>
    <p:sldId id="282" r:id="rId13"/>
    <p:sldId id="263" r:id="rId14"/>
    <p:sldId id="264" r:id="rId15"/>
    <p:sldId id="283" r:id="rId16"/>
    <p:sldId id="266" r:id="rId17"/>
    <p:sldId id="274" r:id="rId18"/>
    <p:sldId id="275" r:id="rId19"/>
    <p:sldId id="276" r:id="rId20"/>
    <p:sldId id="277" r:id="rId21"/>
    <p:sldId id="278" r:id="rId22"/>
    <p:sldId id="281" r:id="rId23"/>
    <p:sldId id="26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15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59E37-62A8-464C-B70E-10153EE0170D}" type="doc">
      <dgm:prSet loTypeId="urn:microsoft.com/office/officeart/2005/8/layout/cycle1" loCatId="cycle" qsTypeId="urn:microsoft.com/office/officeart/2005/8/quickstyle/simple4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7389645-C788-4921-A3CA-527DE9487446}">
      <dgm:prSet phldrT="[文本]"/>
      <dgm:spPr/>
      <dgm:t>
        <a:bodyPr/>
        <a:lstStyle/>
        <a:p>
          <a:r>
            <a:rPr lang="en-US" dirty="0"/>
            <a:t>  </a:t>
          </a:r>
        </a:p>
      </dgm:t>
    </dgm:pt>
    <dgm:pt modelId="{BAA41898-9A3B-4160-A1ED-ECFEED1F0C71}" type="parTrans" cxnId="{12FAA7B0-E347-4227-BF5F-58CB27F802ED}">
      <dgm:prSet/>
      <dgm:spPr/>
      <dgm:t>
        <a:bodyPr/>
        <a:lstStyle/>
        <a:p>
          <a:endParaRPr lang="en-US"/>
        </a:p>
      </dgm:t>
    </dgm:pt>
    <dgm:pt modelId="{ECD6169E-D032-4F0B-8C0E-A033F4999148}" type="sibTrans" cxnId="{12FAA7B0-E347-4227-BF5F-58CB27F802ED}">
      <dgm:prSet/>
      <dgm:spPr>
        <a:gradFill rotWithShape="0">
          <a:gsLst>
            <a:gs pos="0">
              <a:schemeClr val="bg2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131E6B2A-90F5-4413-8EBA-DDE3F2EC7A8B}">
      <dgm:prSet phldrT="[文本]"/>
      <dgm:spPr/>
      <dgm:t>
        <a:bodyPr/>
        <a:lstStyle/>
        <a:p>
          <a:r>
            <a:rPr lang="en-US" dirty="0"/>
            <a:t> </a:t>
          </a:r>
        </a:p>
      </dgm:t>
    </dgm:pt>
    <dgm:pt modelId="{950F6A9F-9E31-4769-B752-3B943930B034}" type="parTrans" cxnId="{2D5541CE-C25A-481D-A071-C26BF3A9F954}">
      <dgm:prSet/>
      <dgm:spPr/>
      <dgm:t>
        <a:bodyPr/>
        <a:lstStyle/>
        <a:p>
          <a:endParaRPr lang="en-US"/>
        </a:p>
      </dgm:t>
    </dgm:pt>
    <dgm:pt modelId="{FAE971B4-828E-4FD5-9826-120DB86B2DEC}" type="sibTrans" cxnId="{2D5541CE-C25A-481D-A071-C26BF3A9F954}">
      <dgm:prSet/>
      <dgm:spPr>
        <a:gradFill rotWithShape="0">
          <a:gsLst>
            <a:gs pos="0">
              <a:schemeClr val="bg2"/>
            </a:gs>
            <a:gs pos="60000">
              <a:srgbClr val="3874BC"/>
            </a:gs>
            <a:gs pos="40000">
              <a:srgbClr val="346CB0"/>
            </a:gs>
            <a:gs pos="4000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24636572-83D3-4CE4-8605-B39F2BFBF98E}">
      <dgm:prSet phldrT="[文本]"/>
      <dgm:spPr/>
      <dgm:t>
        <a:bodyPr/>
        <a:lstStyle/>
        <a:p>
          <a:r>
            <a:rPr lang="en-US" dirty="0"/>
            <a:t> </a:t>
          </a:r>
        </a:p>
      </dgm:t>
    </dgm:pt>
    <dgm:pt modelId="{3044869E-13FB-4AF0-B0D1-60E6F3F7E37A}" type="parTrans" cxnId="{61B5B525-8F9D-428B-97DE-E9983A1A6F93}">
      <dgm:prSet/>
      <dgm:spPr/>
      <dgm:t>
        <a:bodyPr/>
        <a:lstStyle/>
        <a:p>
          <a:endParaRPr lang="en-US"/>
        </a:p>
      </dgm:t>
    </dgm:pt>
    <dgm:pt modelId="{2D3F36F7-5C01-4128-9670-D27AAF96A83C}" type="sibTrans" cxnId="{61B5B525-8F9D-428B-97DE-E9983A1A6F93}">
      <dgm:prSet/>
      <dgm:spPr>
        <a:gradFill rotWithShape="0">
          <a:gsLst>
            <a:gs pos="0">
              <a:schemeClr val="bg2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AB501E0E-52F7-49C4-A2A3-6AC1DB2DBC3C}">
      <dgm:prSet phldrT="[文本]"/>
      <dgm:spPr/>
      <dgm:t>
        <a:bodyPr/>
        <a:lstStyle/>
        <a:p>
          <a:r>
            <a:rPr lang="en-US" dirty="0"/>
            <a:t>   </a:t>
          </a:r>
        </a:p>
      </dgm:t>
    </dgm:pt>
    <dgm:pt modelId="{86EA4BF3-A2D2-43AC-B073-57610D93763A}" type="sibTrans" cxnId="{4421B5B5-146B-47C1-A1DE-409745B775C6}">
      <dgm:prSet/>
      <dgm:spPr>
        <a:gradFill rotWithShape="0">
          <a:gsLst>
            <a:gs pos="0">
              <a:schemeClr val="bg2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B52DB6C3-97E8-477C-B497-679C5D9D0D02}" type="parTrans" cxnId="{4421B5B5-146B-47C1-A1DE-409745B775C6}">
      <dgm:prSet/>
      <dgm:spPr/>
      <dgm:t>
        <a:bodyPr/>
        <a:lstStyle/>
        <a:p>
          <a:endParaRPr lang="en-US"/>
        </a:p>
      </dgm:t>
    </dgm:pt>
    <dgm:pt modelId="{F2FCD7F0-1DDC-4BBC-A571-7868EB25F4DC}" type="pres">
      <dgm:prSet presAssocID="{C7659E37-62A8-464C-B70E-10153EE017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E5401B5-C10A-414C-B0DC-36536AAB9468}" type="pres">
      <dgm:prSet presAssocID="{07389645-C788-4921-A3CA-527DE9487446}" presName="dummy" presStyleCnt="0"/>
      <dgm:spPr/>
    </dgm:pt>
    <dgm:pt modelId="{954E2411-0B16-40E7-BA33-49B1B28D94BC}" type="pres">
      <dgm:prSet presAssocID="{07389645-C788-4921-A3CA-527DE9487446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FF831E-92B6-409A-A887-28D743BB76D3}" type="pres">
      <dgm:prSet presAssocID="{ECD6169E-D032-4F0B-8C0E-A033F4999148}" presName="sibTrans" presStyleLbl="node1" presStyleIdx="0" presStyleCnt="4"/>
      <dgm:spPr/>
      <dgm:t>
        <a:bodyPr/>
        <a:lstStyle/>
        <a:p>
          <a:endParaRPr lang="zh-CN" altLang="en-US"/>
        </a:p>
      </dgm:t>
    </dgm:pt>
    <dgm:pt modelId="{82B77A8C-95A2-4F7D-83A7-BB66DD7CADC9}" type="pres">
      <dgm:prSet presAssocID="{131E6B2A-90F5-4413-8EBA-DDE3F2EC7A8B}" presName="dummy" presStyleCnt="0"/>
      <dgm:spPr/>
    </dgm:pt>
    <dgm:pt modelId="{2E266743-25F8-4BA9-BF66-743C855D08B5}" type="pres">
      <dgm:prSet presAssocID="{131E6B2A-90F5-4413-8EBA-DDE3F2EC7A8B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00C9CE-CECA-4F27-B6DD-2A9104CDCA35}" type="pres">
      <dgm:prSet presAssocID="{FAE971B4-828E-4FD5-9826-120DB86B2DEC}" presName="sibTrans" presStyleLbl="node1" presStyleIdx="1" presStyleCnt="4"/>
      <dgm:spPr/>
      <dgm:t>
        <a:bodyPr/>
        <a:lstStyle/>
        <a:p>
          <a:endParaRPr lang="zh-CN" altLang="en-US"/>
        </a:p>
      </dgm:t>
    </dgm:pt>
    <dgm:pt modelId="{E16772D0-84C9-4A5E-A843-A2F5B6F2A420}" type="pres">
      <dgm:prSet presAssocID="{24636572-83D3-4CE4-8605-B39F2BFBF98E}" presName="dummy" presStyleCnt="0"/>
      <dgm:spPr/>
    </dgm:pt>
    <dgm:pt modelId="{B25333FA-D9D7-4F6A-A2B1-03B8FEDD3646}" type="pres">
      <dgm:prSet presAssocID="{24636572-83D3-4CE4-8605-B39F2BFBF98E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A8FE54-3F2B-4456-9430-FE8EF9572057}" type="pres">
      <dgm:prSet presAssocID="{2D3F36F7-5C01-4128-9670-D27AAF96A83C}" presName="sibTrans" presStyleLbl="node1" presStyleIdx="2" presStyleCnt="4"/>
      <dgm:spPr/>
      <dgm:t>
        <a:bodyPr/>
        <a:lstStyle/>
        <a:p>
          <a:endParaRPr lang="zh-CN" altLang="en-US"/>
        </a:p>
      </dgm:t>
    </dgm:pt>
    <dgm:pt modelId="{F6D35607-DCF7-4A92-9488-AD27288DB049}" type="pres">
      <dgm:prSet presAssocID="{AB501E0E-52F7-49C4-A2A3-6AC1DB2DBC3C}" presName="dummy" presStyleCnt="0"/>
      <dgm:spPr/>
    </dgm:pt>
    <dgm:pt modelId="{C9199496-BAC5-4A2C-929F-3C99BC3BCA2F}" type="pres">
      <dgm:prSet presAssocID="{AB501E0E-52F7-49C4-A2A3-6AC1DB2DBC3C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6F0745-D685-40E6-B792-0E9DCC15038D}" type="pres">
      <dgm:prSet presAssocID="{86EA4BF3-A2D2-43AC-B073-57610D93763A}" presName="sibTrans" presStyleLbl="node1" presStyleIdx="3" presStyleCnt="4"/>
      <dgm:spPr/>
      <dgm:t>
        <a:bodyPr/>
        <a:lstStyle/>
        <a:p>
          <a:endParaRPr lang="zh-CN" altLang="en-US"/>
        </a:p>
      </dgm:t>
    </dgm:pt>
  </dgm:ptLst>
  <dgm:cxnLst>
    <dgm:cxn modelId="{EF8C9A91-9036-4B76-B131-3B9B6453DB69}" type="presOf" srcId="{FAE971B4-828E-4FD5-9826-120DB86B2DEC}" destId="{9800C9CE-CECA-4F27-B6DD-2A9104CDCA35}" srcOrd="0" destOrd="0" presId="urn:microsoft.com/office/officeart/2005/8/layout/cycle1"/>
    <dgm:cxn modelId="{C703AA26-E768-4585-9C27-E193177EF2D6}" type="presOf" srcId="{24636572-83D3-4CE4-8605-B39F2BFBF98E}" destId="{B25333FA-D9D7-4F6A-A2B1-03B8FEDD3646}" srcOrd="0" destOrd="0" presId="urn:microsoft.com/office/officeart/2005/8/layout/cycle1"/>
    <dgm:cxn modelId="{5A0BB5A6-45E9-4076-894A-2E34CD5DEBFA}" type="presOf" srcId="{131E6B2A-90F5-4413-8EBA-DDE3F2EC7A8B}" destId="{2E266743-25F8-4BA9-BF66-743C855D08B5}" srcOrd="0" destOrd="0" presId="urn:microsoft.com/office/officeart/2005/8/layout/cycle1"/>
    <dgm:cxn modelId="{2432ABD8-C6E7-4F4E-B70E-C8ED34B28514}" type="presOf" srcId="{C7659E37-62A8-464C-B70E-10153EE0170D}" destId="{F2FCD7F0-1DDC-4BBC-A571-7868EB25F4DC}" srcOrd="0" destOrd="0" presId="urn:microsoft.com/office/officeart/2005/8/layout/cycle1"/>
    <dgm:cxn modelId="{61B5B525-8F9D-428B-97DE-E9983A1A6F93}" srcId="{C7659E37-62A8-464C-B70E-10153EE0170D}" destId="{24636572-83D3-4CE4-8605-B39F2BFBF98E}" srcOrd="2" destOrd="0" parTransId="{3044869E-13FB-4AF0-B0D1-60E6F3F7E37A}" sibTransId="{2D3F36F7-5C01-4128-9670-D27AAF96A83C}"/>
    <dgm:cxn modelId="{038ABB50-AD0B-43D9-9595-59A9DC84838B}" type="presOf" srcId="{07389645-C788-4921-A3CA-527DE9487446}" destId="{954E2411-0B16-40E7-BA33-49B1B28D94BC}" srcOrd="0" destOrd="0" presId="urn:microsoft.com/office/officeart/2005/8/layout/cycle1"/>
    <dgm:cxn modelId="{12FAA7B0-E347-4227-BF5F-58CB27F802ED}" srcId="{C7659E37-62A8-464C-B70E-10153EE0170D}" destId="{07389645-C788-4921-A3CA-527DE9487446}" srcOrd="0" destOrd="0" parTransId="{BAA41898-9A3B-4160-A1ED-ECFEED1F0C71}" sibTransId="{ECD6169E-D032-4F0B-8C0E-A033F4999148}"/>
    <dgm:cxn modelId="{B25A54F1-5BB1-4F0A-98C7-4738D341047A}" type="presOf" srcId="{86EA4BF3-A2D2-43AC-B073-57610D93763A}" destId="{AA6F0745-D685-40E6-B792-0E9DCC15038D}" srcOrd="0" destOrd="0" presId="urn:microsoft.com/office/officeart/2005/8/layout/cycle1"/>
    <dgm:cxn modelId="{2B381DE5-A28B-4B7C-9E7E-7723673D6D09}" type="presOf" srcId="{2D3F36F7-5C01-4128-9670-D27AAF96A83C}" destId="{45A8FE54-3F2B-4456-9430-FE8EF9572057}" srcOrd="0" destOrd="0" presId="urn:microsoft.com/office/officeart/2005/8/layout/cycle1"/>
    <dgm:cxn modelId="{947343D8-A3E4-4F68-A380-3819F21028CA}" type="presOf" srcId="{ECD6169E-D032-4F0B-8C0E-A033F4999148}" destId="{72FF831E-92B6-409A-A887-28D743BB76D3}" srcOrd="0" destOrd="0" presId="urn:microsoft.com/office/officeart/2005/8/layout/cycle1"/>
    <dgm:cxn modelId="{2D5541CE-C25A-481D-A071-C26BF3A9F954}" srcId="{C7659E37-62A8-464C-B70E-10153EE0170D}" destId="{131E6B2A-90F5-4413-8EBA-DDE3F2EC7A8B}" srcOrd="1" destOrd="0" parTransId="{950F6A9F-9E31-4769-B752-3B943930B034}" sibTransId="{FAE971B4-828E-4FD5-9826-120DB86B2DEC}"/>
    <dgm:cxn modelId="{F16D353A-35AA-41B7-B71C-73DC754BB244}" type="presOf" srcId="{AB501E0E-52F7-49C4-A2A3-6AC1DB2DBC3C}" destId="{C9199496-BAC5-4A2C-929F-3C99BC3BCA2F}" srcOrd="0" destOrd="0" presId="urn:microsoft.com/office/officeart/2005/8/layout/cycle1"/>
    <dgm:cxn modelId="{4421B5B5-146B-47C1-A1DE-409745B775C6}" srcId="{C7659E37-62A8-464C-B70E-10153EE0170D}" destId="{AB501E0E-52F7-49C4-A2A3-6AC1DB2DBC3C}" srcOrd="3" destOrd="0" parTransId="{B52DB6C3-97E8-477C-B497-679C5D9D0D02}" sibTransId="{86EA4BF3-A2D2-43AC-B073-57610D93763A}"/>
    <dgm:cxn modelId="{409105FC-9768-4733-9951-664AB9D64657}" type="presParOf" srcId="{F2FCD7F0-1DDC-4BBC-A571-7868EB25F4DC}" destId="{1E5401B5-C10A-414C-B0DC-36536AAB9468}" srcOrd="0" destOrd="0" presId="urn:microsoft.com/office/officeart/2005/8/layout/cycle1"/>
    <dgm:cxn modelId="{FE291AEA-B95A-4DB8-9EB7-06AD5E9DF6F5}" type="presParOf" srcId="{F2FCD7F0-1DDC-4BBC-A571-7868EB25F4DC}" destId="{954E2411-0B16-40E7-BA33-49B1B28D94BC}" srcOrd="1" destOrd="0" presId="urn:microsoft.com/office/officeart/2005/8/layout/cycle1"/>
    <dgm:cxn modelId="{53BD6CF8-F576-4D72-946D-9A271DCB2B37}" type="presParOf" srcId="{F2FCD7F0-1DDC-4BBC-A571-7868EB25F4DC}" destId="{72FF831E-92B6-409A-A887-28D743BB76D3}" srcOrd="2" destOrd="0" presId="urn:microsoft.com/office/officeart/2005/8/layout/cycle1"/>
    <dgm:cxn modelId="{6C391E03-D228-4BF7-9FBD-7F3F78700282}" type="presParOf" srcId="{F2FCD7F0-1DDC-4BBC-A571-7868EB25F4DC}" destId="{82B77A8C-95A2-4F7D-83A7-BB66DD7CADC9}" srcOrd="3" destOrd="0" presId="urn:microsoft.com/office/officeart/2005/8/layout/cycle1"/>
    <dgm:cxn modelId="{75446E43-4020-4BA2-B572-465FFEBAEB20}" type="presParOf" srcId="{F2FCD7F0-1DDC-4BBC-A571-7868EB25F4DC}" destId="{2E266743-25F8-4BA9-BF66-743C855D08B5}" srcOrd="4" destOrd="0" presId="urn:microsoft.com/office/officeart/2005/8/layout/cycle1"/>
    <dgm:cxn modelId="{F672223C-985E-44A7-88C0-580696FAC024}" type="presParOf" srcId="{F2FCD7F0-1DDC-4BBC-A571-7868EB25F4DC}" destId="{9800C9CE-CECA-4F27-B6DD-2A9104CDCA35}" srcOrd="5" destOrd="0" presId="urn:microsoft.com/office/officeart/2005/8/layout/cycle1"/>
    <dgm:cxn modelId="{CDEBB2C0-AB2F-415D-81F7-61EE219B444C}" type="presParOf" srcId="{F2FCD7F0-1DDC-4BBC-A571-7868EB25F4DC}" destId="{E16772D0-84C9-4A5E-A843-A2F5B6F2A420}" srcOrd="6" destOrd="0" presId="urn:microsoft.com/office/officeart/2005/8/layout/cycle1"/>
    <dgm:cxn modelId="{668BEE24-7380-40E1-97B1-1062780FCD37}" type="presParOf" srcId="{F2FCD7F0-1DDC-4BBC-A571-7868EB25F4DC}" destId="{B25333FA-D9D7-4F6A-A2B1-03B8FEDD3646}" srcOrd="7" destOrd="0" presId="urn:microsoft.com/office/officeart/2005/8/layout/cycle1"/>
    <dgm:cxn modelId="{4B92CD54-96F5-42F4-8632-4D3D0021EA4C}" type="presParOf" srcId="{F2FCD7F0-1DDC-4BBC-A571-7868EB25F4DC}" destId="{45A8FE54-3F2B-4456-9430-FE8EF9572057}" srcOrd="8" destOrd="0" presId="urn:microsoft.com/office/officeart/2005/8/layout/cycle1"/>
    <dgm:cxn modelId="{58C0091B-7CA9-4EFA-8B56-C4FCDB162391}" type="presParOf" srcId="{F2FCD7F0-1DDC-4BBC-A571-7868EB25F4DC}" destId="{F6D35607-DCF7-4A92-9488-AD27288DB049}" srcOrd="9" destOrd="0" presId="urn:microsoft.com/office/officeart/2005/8/layout/cycle1"/>
    <dgm:cxn modelId="{756BE180-1A2D-4130-A93E-D9CF441D97C7}" type="presParOf" srcId="{F2FCD7F0-1DDC-4BBC-A571-7868EB25F4DC}" destId="{C9199496-BAC5-4A2C-929F-3C99BC3BCA2F}" srcOrd="10" destOrd="0" presId="urn:microsoft.com/office/officeart/2005/8/layout/cycle1"/>
    <dgm:cxn modelId="{8FF1F4F7-E969-4DED-B8A9-04E40D2BFB9B}" type="presParOf" srcId="{F2FCD7F0-1DDC-4BBC-A571-7868EB25F4DC}" destId="{AA6F0745-D685-40E6-B792-0E9DCC15038D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E2411-0B16-40E7-BA33-49B1B28D94BC}">
      <dsp:nvSpPr>
        <dsp:cNvPr id="0" name=""/>
        <dsp:cNvSpPr/>
      </dsp:nvSpPr>
      <dsp:spPr>
        <a:xfrm>
          <a:off x="1484699" y="65461"/>
          <a:ext cx="842654" cy="842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  </a:t>
          </a:r>
        </a:p>
      </dsp:txBody>
      <dsp:txXfrm>
        <a:off x="1484699" y="65461"/>
        <a:ext cx="842654" cy="842654"/>
      </dsp:txXfrm>
    </dsp:sp>
    <dsp:sp modelId="{72FF831E-92B6-409A-A887-28D743BB76D3}">
      <dsp:nvSpPr>
        <dsp:cNvPr id="0" name=""/>
        <dsp:cNvSpPr/>
      </dsp:nvSpPr>
      <dsp:spPr>
        <a:xfrm>
          <a:off x="-196" y="12263"/>
          <a:ext cx="2380748" cy="2380748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gradFill rotWithShape="0">
          <a:gsLst>
            <a:gs pos="0">
              <a:schemeClr val="bg2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266743-25F8-4BA9-BF66-743C855D08B5}">
      <dsp:nvSpPr>
        <dsp:cNvPr id="0" name=""/>
        <dsp:cNvSpPr/>
      </dsp:nvSpPr>
      <dsp:spPr>
        <a:xfrm>
          <a:off x="1484699" y="1497159"/>
          <a:ext cx="842654" cy="842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 </a:t>
          </a:r>
        </a:p>
      </dsp:txBody>
      <dsp:txXfrm>
        <a:off x="1484699" y="1497159"/>
        <a:ext cx="842654" cy="842654"/>
      </dsp:txXfrm>
    </dsp:sp>
    <dsp:sp modelId="{9800C9CE-CECA-4F27-B6DD-2A9104CDCA35}">
      <dsp:nvSpPr>
        <dsp:cNvPr id="0" name=""/>
        <dsp:cNvSpPr/>
      </dsp:nvSpPr>
      <dsp:spPr>
        <a:xfrm>
          <a:off x="-196" y="12263"/>
          <a:ext cx="2380748" cy="2380748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gradFill rotWithShape="0">
          <a:gsLst>
            <a:gs pos="0">
              <a:schemeClr val="bg2"/>
            </a:gs>
            <a:gs pos="60000">
              <a:srgbClr val="3874BC"/>
            </a:gs>
            <a:gs pos="40000">
              <a:srgbClr val="346CB0"/>
            </a:gs>
            <a:gs pos="4000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5333FA-D9D7-4F6A-A2B1-03B8FEDD3646}">
      <dsp:nvSpPr>
        <dsp:cNvPr id="0" name=""/>
        <dsp:cNvSpPr/>
      </dsp:nvSpPr>
      <dsp:spPr>
        <a:xfrm>
          <a:off x="53000" y="1497159"/>
          <a:ext cx="842654" cy="842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 </a:t>
          </a:r>
        </a:p>
      </dsp:txBody>
      <dsp:txXfrm>
        <a:off x="53000" y="1497159"/>
        <a:ext cx="842654" cy="842654"/>
      </dsp:txXfrm>
    </dsp:sp>
    <dsp:sp modelId="{45A8FE54-3F2B-4456-9430-FE8EF9572057}">
      <dsp:nvSpPr>
        <dsp:cNvPr id="0" name=""/>
        <dsp:cNvSpPr/>
      </dsp:nvSpPr>
      <dsp:spPr>
        <a:xfrm>
          <a:off x="-196" y="12263"/>
          <a:ext cx="2380748" cy="2380748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gradFill rotWithShape="0">
          <a:gsLst>
            <a:gs pos="0">
              <a:schemeClr val="bg2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199496-BAC5-4A2C-929F-3C99BC3BCA2F}">
      <dsp:nvSpPr>
        <dsp:cNvPr id="0" name=""/>
        <dsp:cNvSpPr/>
      </dsp:nvSpPr>
      <dsp:spPr>
        <a:xfrm>
          <a:off x="53000" y="65461"/>
          <a:ext cx="842654" cy="842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   </a:t>
          </a:r>
        </a:p>
      </dsp:txBody>
      <dsp:txXfrm>
        <a:off x="53000" y="65461"/>
        <a:ext cx="842654" cy="842654"/>
      </dsp:txXfrm>
    </dsp:sp>
    <dsp:sp modelId="{AA6F0745-D685-40E6-B792-0E9DCC15038D}">
      <dsp:nvSpPr>
        <dsp:cNvPr id="0" name=""/>
        <dsp:cNvSpPr/>
      </dsp:nvSpPr>
      <dsp:spPr>
        <a:xfrm>
          <a:off x="-196" y="12263"/>
          <a:ext cx="2380748" cy="2380748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gradFill rotWithShape="0">
          <a:gsLst>
            <a:gs pos="0">
              <a:schemeClr val="bg2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417F3-A8D5-4273-B242-B25EAB737BA0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4F48E-B51C-4561-ABD4-10BEE0A595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54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4F48E-B51C-4561-ABD4-10BEE0A595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89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51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061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921215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BFD474DB-51B9-4D13-9051-DE9FFCE728D3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AAC78F2-029B-497B-8FEE-256A88CD95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9497092"/>
      </p:ext>
    </p:extLst>
  </p:cSld>
  <p:clrMapOvr>
    <a:masterClrMapping/>
  </p:clrMapOvr>
  <p:transition>
    <p:split orient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7B6B2A1-5489-4B9E-B7D9-1831E6F83F76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BCA404E-48AC-4EE8-B891-99109EDD4E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5659758"/>
      </p:ext>
    </p:extLst>
  </p:cSld>
  <p:clrMapOvr>
    <a:masterClrMapping/>
  </p:clrMapOvr>
  <p:transition>
    <p:split orient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AD35F49-59DF-4365-9443-1775F8AFE49E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0520283-1E7C-45F1-947C-FD089729B2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6345147"/>
      </p:ext>
    </p:extLst>
  </p:cSld>
  <p:clrMapOvr>
    <a:masterClrMapping/>
  </p:clrMapOvr>
  <p:transition>
    <p:split orient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C3332F4-5474-454C-B73C-2506AFFBFCB2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4948647E-D18C-497F-9DC9-D780F8588E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7781511"/>
      </p:ext>
    </p:extLst>
  </p:cSld>
  <p:clrMapOvr>
    <a:masterClrMapping/>
  </p:clrMapOvr>
  <p:transition>
    <p:split orient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FB64FD27-36E0-463E-930C-6209C3F5710B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146E2E8-0C97-4BC2-A38B-BAF6F4ED68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8207875"/>
      </p:ext>
    </p:extLst>
  </p:cSld>
  <p:clrMapOvr>
    <a:masterClrMapping/>
  </p:clrMapOvr>
  <p:transition>
    <p:split orient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E3B70D0-CEE9-4285-AA3F-837AF5C7A441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C0B1055-B47B-43A3-9B92-FADD49B1D7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10561"/>
      </p:ext>
    </p:extLst>
  </p:cSld>
  <p:clrMapOvr>
    <a:masterClrMapping/>
  </p:clrMapOvr>
  <p:transition>
    <p:split orient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90A433AF-1A3A-4D23-8AA4-E20655998DF0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1858FC0-51C4-4158-9189-1E1A1E5DA0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1767909"/>
      </p:ext>
    </p:extLst>
  </p:cSld>
  <p:clrMapOvr>
    <a:masterClrMapping/>
  </p:clrMapOvr>
  <p:transition>
    <p:split orient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B8F45BF1-B3CF-4646-9CB1-A0F58812DB28}" type="datetime1">
              <a:rPr lang="zh-CN" altLang="en-US" smtClean="0"/>
              <a:pPr>
                <a:defRPr/>
              </a:pPr>
              <a:t>2024/10/16</a:t>
            </a:fld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6EC65E9-9A3C-413A-8243-6AF5C69C1B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8107217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64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3627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882650"/>
            <a:ext cx="12192000" cy="117475"/>
          </a:xfrm>
          <a:prstGeom prst="rect">
            <a:avLst/>
          </a:prstGeom>
          <a:solidFill>
            <a:srgbClr val="6666FF"/>
          </a:solidFill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b="1" kern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285753" y="714378"/>
            <a:ext cx="1619249" cy="20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50" i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1125" i="1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核能化学</a:t>
            </a:r>
          </a:p>
        </p:txBody>
      </p:sp>
      <p:pic>
        <p:nvPicPr>
          <p:cNvPr id="4" name="图片 6" descr="科技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8333" r="9839" b="6250"/>
          <a:stretch>
            <a:fillRect/>
          </a:stretch>
        </p:blipFill>
        <p:spPr bwMode="auto">
          <a:xfrm>
            <a:off x="550333" y="3"/>
            <a:ext cx="10604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0" y="6669090"/>
            <a:ext cx="12192000" cy="265457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>
            <a:spAutoFit/>
          </a:bodyPr>
          <a:lstStyle>
            <a:lvl1pPr marL="1905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25">
              <a:solidFill>
                <a:srgbClr val="1F497D"/>
              </a:solidFill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E0790BF-DCF2-41AD-AAFD-91FEC3D8FCC7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F743EC0-F216-4FEF-92ED-866110ADC3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954888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05D2CFC-8884-4F2B-B64A-DDEE88099D94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31829FA-38EF-426E-AE6C-191C15E45D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50752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F66944B3-800C-40C9-B81A-0A6DA21C7941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4A26043-EFFF-4C7A-9018-88D7603C1A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41432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D0F7CDC1-E901-40A8-9E4E-9BAE13BD52E0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3662CA5-2D3C-42C8-A782-908F54A757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611577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548D6BF-07A3-4714-8A82-BCB3F37BC868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AAC78F2-029B-497B-8FEE-256A88CD95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036496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8366010-3603-4349-B124-A34E93594BF1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BCA404E-48AC-4EE8-B891-99109EDD4E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402025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D06EF15-67B0-4375-8998-C283AC18B51D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0520283-1E7C-45F1-947C-FD089729B2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2495646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8E3BFAD4-8D2F-43DE-BC6C-F81DAF8F408E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4948647E-D18C-497F-9DC9-D780F8588E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5767629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05755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D674423-2354-47BC-B021-686D895B0E72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146E2E8-0C97-4BC2-A38B-BAF6F4ED68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8643734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9D3192B-B186-4A99-B0CA-4C2529594C37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C0B1055-B47B-43A3-9B92-FADD49B1D7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8524098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8653F76-F161-40C8-BD52-1F912BF545EB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1858FC0-51C4-4158-9189-1E1A1E5DA0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8705125"/>
      </p:ext>
    </p:extLst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034084C-5341-4FE8-A34E-B14D1A01CBB3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6EC65E9-9A3C-413A-8243-6AF5C69C1B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8251193"/>
      </p:ext>
    </p:extLst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882650"/>
            <a:ext cx="12192000" cy="117475"/>
          </a:xfrm>
          <a:prstGeom prst="rect">
            <a:avLst/>
          </a:prstGeom>
          <a:solidFill>
            <a:srgbClr val="6666FF"/>
          </a:solidFill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b="1" kern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285753" y="714378"/>
            <a:ext cx="1619249" cy="20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50" i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1125" i="1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核能化学</a:t>
            </a:r>
          </a:p>
        </p:txBody>
      </p:sp>
      <p:pic>
        <p:nvPicPr>
          <p:cNvPr id="4" name="图片 6" descr="科技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8333" r="9839" b="6250"/>
          <a:stretch>
            <a:fillRect/>
          </a:stretch>
        </p:blipFill>
        <p:spPr bwMode="auto">
          <a:xfrm>
            <a:off x="550333" y="3"/>
            <a:ext cx="10604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0" y="6669090"/>
            <a:ext cx="12192000" cy="265457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>
            <a:spAutoFit/>
          </a:bodyPr>
          <a:lstStyle>
            <a:lvl1pPr marL="1905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25">
              <a:solidFill>
                <a:srgbClr val="1F497D"/>
              </a:solidFill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E0790BF-DCF2-41AD-AAFD-91FEC3D8FCC7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F743EC0-F216-4FEF-92ED-866110ADC3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84711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05D2CFC-8884-4F2B-B64A-DDEE88099D94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31829FA-38EF-426E-AE6C-191C15E45D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80590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F66944B3-800C-40C9-B81A-0A6DA21C7941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4A26043-EFFF-4C7A-9018-88D7603C1A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46261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D0F7CDC1-E901-40A8-9E4E-9BAE13BD52E0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3662CA5-2D3C-42C8-A782-908F54A757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5658462"/>
      </p:ext>
    </p:extLst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548D6BF-07A3-4714-8A82-BCB3F37BC868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AAC78F2-029B-497B-8FEE-256A88CD95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8551368"/>
      </p:ext>
    </p:extLst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8366010-3603-4349-B124-A34E93594BF1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BCA404E-48AC-4EE8-B891-99109EDD4E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9445889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26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03973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D06EF15-67B0-4375-8998-C283AC18B51D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0520283-1E7C-45F1-947C-FD089729B2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867272"/>
      </p:ext>
    </p:extLst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8E3BFAD4-8D2F-43DE-BC6C-F81DAF8F408E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4948647E-D18C-497F-9DC9-D780F8588E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8020750"/>
      </p:ext>
    </p:extLst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D674423-2354-47BC-B021-686D895B0E72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146E2E8-0C97-4BC2-A38B-BAF6F4ED68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6149595"/>
      </p:ext>
    </p:extLst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9D3192B-B186-4A99-B0CA-4C2529594C37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C0B1055-B47B-43A3-9B92-FADD49B1D7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9185120"/>
      </p:ext>
    </p:extLst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8653F76-F161-40C8-BD52-1F912BF545EB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1858FC0-51C4-4158-9189-1E1A1E5DA0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0398879"/>
      </p:ext>
    </p:extLst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034084C-5341-4FE8-A34E-B14D1A01CBB3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6EC65E9-9A3C-413A-8243-6AF5C69C1B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3936596"/>
      </p:ext>
    </p:extLst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882650"/>
            <a:ext cx="12192000" cy="117475"/>
          </a:xfrm>
          <a:prstGeom prst="rect">
            <a:avLst/>
          </a:prstGeom>
          <a:solidFill>
            <a:srgbClr val="6666FF"/>
          </a:solidFill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b="1" kern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285753" y="714378"/>
            <a:ext cx="1619249" cy="20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50" i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1125" i="1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核能化学</a:t>
            </a:r>
          </a:p>
        </p:txBody>
      </p:sp>
      <p:pic>
        <p:nvPicPr>
          <p:cNvPr id="4" name="图片 6" descr="科技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8333" r="9839" b="6250"/>
          <a:stretch>
            <a:fillRect/>
          </a:stretch>
        </p:blipFill>
        <p:spPr bwMode="auto">
          <a:xfrm>
            <a:off x="550333" y="3"/>
            <a:ext cx="10604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0" y="6669090"/>
            <a:ext cx="12192000" cy="265457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>
            <a:spAutoFit/>
          </a:bodyPr>
          <a:lstStyle>
            <a:lvl1pPr marL="1905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25">
              <a:solidFill>
                <a:srgbClr val="1F497D"/>
              </a:solidFill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E0790BF-DCF2-41AD-AAFD-91FEC3D8FCC7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F743EC0-F216-4FEF-92ED-866110ADC3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2500126"/>
      </p:ext>
    </p:extLst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05D2CFC-8884-4F2B-B64A-DDEE88099D94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31829FA-38EF-426E-AE6C-191C15E45D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6551693"/>
      </p:ext>
    </p:extLst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F66944B3-800C-40C9-B81A-0A6DA21C7941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4A26043-EFFF-4C7A-9018-88D7603C1A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9433802"/>
      </p:ext>
    </p:extLst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D0F7CDC1-E901-40A8-9E4E-9BAE13BD52E0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3662CA5-2D3C-42C8-A782-908F54A757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0396735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87703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548D6BF-07A3-4714-8A82-BCB3F37BC868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AAC78F2-029B-497B-8FEE-256A88CD95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6423143"/>
      </p:ext>
    </p:extLst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8366010-3603-4349-B124-A34E93594BF1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BCA404E-48AC-4EE8-B891-99109EDD4E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5838841"/>
      </p:ext>
    </p:extLst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D06EF15-67B0-4375-8998-C283AC18B51D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0520283-1E7C-45F1-947C-FD089729B2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2719473"/>
      </p:ext>
    </p:extLst>
  </p:cSld>
  <p:clrMapOvr>
    <a:masterClrMapping/>
  </p:clrMapOvr>
  <p:transition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8E3BFAD4-8D2F-43DE-BC6C-F81DAF8F408E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4948647E-D18C-497F-9DC9-D780F8588E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8997239"/>
      </p:ext>
    </p:extLst>
  </p:cSld>
  <p:clrMapOvr>
    <a:masterClrMapping/>
  </p:clrMapOvr>
  <p:transition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D674423-2354-47BC-B021-686D895B0E72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146E2E8-0C97-4BC2-A38B-BAF6F4ED68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2456509"/>
      </p:ext>
    </p:extLst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9D3192B-B186-4A99-B0CA-4C2529594C37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C0B1055-B47B-43A3-9B92-FADD49B1D7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8954274"/>
      </p:ext>
    </p:extLst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8653F76-F161-40C8-BD52-1F912BF545EB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1858FC0-51C4-4158-9189-1E1A1E5DA0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5658515"/>
      </p:ext>
    </p:extLst>
  </p:cSld>
  <p:clrMapOvr>
    <a:masterClrMapping/>
  </p:clrMapOvr>
  <p:transition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034084C-5341-4FE8-A34E-B14D1A01CBB3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6EC65E9-9A3C-413A-8243-6AF5C69C1B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1436075"/>
      </p:ext>
    </p:extLst>
  </p:cSld>
  <p:clrMapOvr>
    <a:masterClrMapping/>
  </p:clrMapOvr>
  <p:transition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882650"/>
            <a:ext cx="12192000" cy="117475"/>
          </a:xfrm>
          <a:prstGeom prst="rect">
            <a:avLst/>
          </a:prstGeom>
          <a:solidFill>
            <a:srgbClr val="6666FF"/>
          </a:solidFill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b="1" kern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285753" y="714378"/>
            <a:ext cx="1619249" cy="20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50" i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1125" i="1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核能化学</a:t>
            </a:r>
          </a:p>
        </p:txBody>
      </p:sp>
      <p:pic>
        <p:nvPicPr>
          <p:cNvPr id="4" name="图片 6" descr="科技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8333" r="9839" b="6250"/>
          <a:stretch>
            <a:fillRect/>
          </a:stretch>
        </p:blipFill>
        <p:spPr bwMode="auto">
          <a:xfrm>
            <a:off x="550333" y="3"/>
            <a:ext cx="10604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0" y="6669090"/>
            <a:ext cx="12192000" cy="265457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>
            <a:spAutoFit/>
          </a:bodyPr>
          <a:lstStyle>
            <a:lvl1pPr marL="1905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25">
              <a:solidFill>
                <a:srgbClr val="1F497D"/>
              </a:solidFill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E0790BF-DCF2-41AD-AAFD-91FEC3D8FCC7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F743EC0-F216-4FEF-92ED-866110ADC3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6718852"/>
      </p:ext>
    </p:extLst>
  </p:cSld>
  <p:clrMapOvr>
    <a:masterClrMapping/>
  </p:clrMapOvr>
  <p:transition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05D2CFC-8884-4F2B-B64A-DDEE88099D94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31829FA-38EF-426E-AE6C-191C15E45D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4653473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159098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F66944B3-800C-40C9-B81A-0A6DA21C7941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4A26043-EFFF-4C7A-9018-88D7603C1A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382347"/>
      </p:ext>
    </p:extLst>
  </p:cSld>
  <p:clrMapOvr>
    <a:masterClrMapping/>
  </p:clrMapOvr>
  <p:transition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D0F7CDC1-E901-40A8-9E4E-9BAE13BD52E0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3662CA5-2D3C-42C8-A782-908F54A757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6269271"/>
      </p:ext>
    </p:extLst>
  </p:cSld>
  <p:clrMapOvr>
    <a:masterClrMapping/>
  </p:clrMapOvr>
  <p:transition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548D6BF-07A3-4714-8A82-BCB3F37BC868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AAC78F2-029B-497B-8FEE-256A88CD95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6292808"/>
      </p:ext>
    </p:extLst>
  </p:cSld>
  <p:clrMapOvr>
    <a:masterClrMapping/>
  </p:clrMapOvr>
  <p:transition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8366010-3603-4349-B124-A34E93594BF1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BCA404E-48AC-4EE8-B891-99109EDD4E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8433337"/>
      </p:ext>
    </p:extLst>
  </p:cSld>
  <p:clrMapOvr>
    <a:masterClrMapping/>
  </p:clrMapOvr>
  <p:transition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D06EF15-67B0-4375-8998-C283AC18B51D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0520283-1E7C-45F1-947C-FD089729B2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5376401"/>
      </p:ext>
    </p:extLst>
  </p:cSld>
  <p:clrMapOvr>
    <a:masterClrMapping/>
  </p:clrMapOvr>
  <p:transition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8E3BFAD4-8D2F-43DE-BC6C-F81DAF8F408E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4948647E-D18C-497F-9DC9-D780F8588E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1216589"/>
      </p:ext>
    </p:extLst>
  </p:cSld>
  <p:clrMapOvr>
    <a:masterClrMapping/>
  </p:clrMapOvr>
  <p:transition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D674423-2354-47BC-B021-686D895B0E72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146E2E8-0C97-4BC2-A38B-BAF6F4ED68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3717393"/>
      </p:ext>
    </p:extLst>
  </p:cSld>
  <p:clrMapOvr>
    <a:masterClrMapping/>
  </p:clrMapOvr>
  <p:transition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9D3192B-B186-4A99-B0CA-4C2529594C37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C0B1055-B47B-43A3-9B92-FADD49B1D7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7996235"/>
      </p:ext>
    </p:extLst>
  </p:cSld>
  <p:clrMapOvr>
    <a:masterClrMapping/>
  </p:clrMapOvr>
  <p:transition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8653F76-F161-40C8-BD52-1F912BF545EB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1858FC0-51C4-4158-9189-1E1A1E5DA0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9162436"/>
      </p:ext>
    </p:extLst>
  </p:cSld>
  <p:clrMapOvr>
    <a:masterClrMapping/>
  </p:clrMapOvr>
  <p:transition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034084C-5341-4FE8-A34E-B14D1A01CBB3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6EC65E9-9A3C-413A-8243-6AF5C69C1B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1067121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680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882650"/>
            <a:ext cx="12192000" cy="117475"/>
          </a:xfrm>
          <a:prstGeom prst="rect">
            <a:avLst/>
          </a:prstGeom>
          <a:solidFill>
            <a:srgbClr val="6666FF"/>
          </a:solidFill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b="1" kern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285753" y="714378"/>
            <a:ext cx="1619249" cy="20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50" i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1125" i="1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核能化学</a:t>
            </a:r>
          </a:p>
        </p:txBody>
      </p:sp>
      <p:pic>
        <p:nvPicPr>
          <p:cNvPr id="4" name="图片 6" descr="科技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8333" r="9839" b="6250"/>
          <a:stretch>
            <a:fillRect/>
          </a:stretch>
        </p:blipFill>
        <p:spPr bwMode="auto">
          <a:xfrm>
            <a:off x="550333" y="3"/>
            <a:ext cx="10604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0" y="6669090"/>
            <a:ext cx="12192000" cy="265457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>
            <a:spAutoFit/>
          </a:bodyPr>
          <a:lstStyle>
            <a:lvl1pPr marL="1905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25">
              <a:solidFill>
                <a:srgbClr val="1F497D"/>
              </a:solidFill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E0790BF-DCF2-41AD-AAFD-91FEC3D8FCC7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F743EC0-F216-4FEF-92ED-866110ADC3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227858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05D2CFC-8884-4F2B-B64A-DDEE88099D94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31829FA-38EF-426E-AE6C-191C15E45D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9801501"/>
      </p:ext>
    </p:extLst>
  </p:cSld>
  <p:clrMapOvr>
    <a:masterClrMapping/>
  </p:clrMapOvr>
  <p:transition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F66944B3-800C-40C9-B81A-0A6DA21C7941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4A26043-EFFF-4C7A-9018-88D7603C1A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464127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D0F7CDC1-E901-40A8-9E4E-9BAE13BD52E0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3662CA5-2D3C-42C8-A782-908F54A757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010015"/>
      </p:ext>
    </p:extLst>
  </p:cSld>
  <p:clrMapOvr>
    <a:masterClrMapping/>
  </p:clrMapOvr>
  <p:transition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548D6BF-07A3-4714-8A82-BCB3F37BC868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AAC78F2-029B-497B-8FEE-256A88CD95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7069338"/>
      </p:ext>
    </p:extLst>
  </p:cSld>
  <p:clrMapOvr>
    <a:masterClrMapping/>
  </p:clrMapOvr>
  <p:transition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8366010-3603-4349-B124-A34E93594BF1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BCA404E-48AC-4EE8-B891-99109EDD4E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7639075"/>
      </p:ext>
    </p:extLst>
  </p:cSld>
  <p:clrMapOvr>
    <a:masterClrMapping/>
  </p:clrMapOvr>
  <p:transition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D06EF15-67B0-4375-8998-C283AC18B51D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0520283-1E7C-45F1-947C-FD089729B2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22521"/>
      </p:ext>
    </p:extLst>
  </p:cSld>
  <p:clrMapOvr>
    <a:masterClrMapping/>
  </p:clrMapOvr>
  <p:transition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8E3BFAD4-8D2F-43DE-BC6C-F81DAF8F408E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4948647E-D18C-497F-9DC9-D780F8588E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9339454"/>
      </p:ext>
    </p:extLst>
  </p:cSld>
  <p:clrMapOvr>
    <a:masterClrMapping/>
  </p:clrMapOvr>
  <p:transition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D674423-2354-47BC-B021-686D895B0E72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146E2E8-0C97-4BC2-A38B-BAF6F4ED68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6736422"/>
      </p:ext>
    </p:extLst>
  </p:cSld>
  <p:clrMapOvr>
    <a:masterClrMapping/>
  </p:clrMapOvr>
  <p:transition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9D3192B-B186-4A99-B0CA-4C2529594C37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C0B1055-B47B-43A3-9B92-FADD49B1D7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757036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7000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8653F76-F161-40C8-BD52-1F912BF545EB}" type="datetime1">
              <a:rPr lang="zh-CN" altLang="en-US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1858FC0-51C4-4158-9189-1E1A1E5DA0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5933102"/>
      </p:ext>
    </p:extLst>
  </p:cSld>
  <p:clrMapOvr>
    <a:masterClrMapping/>
  </p:clrMapOvr>
  <p:transition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034084C-5341-4FE8-A34E-B14D1A01CBB3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6EC65E9-9A3C-413A-8243-6AF5C69C1B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5399093"/>
      </p:ext>
    </p:extLst>
  </p:cSld>
  <p:clrMapOvr>
    <a:masterClrMapping/>
  </p:clrMapOvr>
  <p:transition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882650"/>
            <a:ext cx="12192000" cy="117475"/>
          </a:xfrm>
          <a:prstGeom prst="rect">
            <a:avLst/>
          </a:prstGeom>
          <a:solidFill>
            <a:srgbClr val="6666FF"/>
          </a:solidFill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 kern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285753" y="714379"/>
            <a:ext cx="1619249" cy="276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i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1500" i="1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核能化学</a:t>
            </a:r>
          </a:p>
        </p:txBody>
      </p:sp>
      <p:pic>
        <p:nvPicPr>
          <p:cNvPr id="4" name="图片 6" descr="科技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8333" r="9839" b="6250"/>
          <a:stretch>
            <a:fillRect/>
          </a:stretch>
        </p:blipFill>
        <p:spPr bwMode="auto">
          <a:xfrm>
            <a:off x="550333" y="4"/>
            <a:ext cx="10604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0" y="6669091"/>
            <a:ext cx="12192000" cy="321945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>
            <a:spAutoFit/>
          </a:bodyPr>
          <a:lstStyle>
            <a:lvl1pPr marL="1905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>
              <a:solidFill>
                <a:srgbClr val="1F497D"/>
              </a:solidFill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E7695A59-B8D6-49D3-9229-6CD1757F6D03}" type="datetime1">
              <a:rPr lang="zh-CN" altLang="en-US" smtClean="0"/>
              <a:pPr>
                <a:defRPr/>
              </a:pPr>
              <a:t>2024/10/16</a:t>
            </a:fld>
            <a:endParaRPr 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F743EC0-F216-4FEF-92ED-866110ADC3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0365292"/>
      </p:ext>
    </p:extLst>
  </p:cSld>
  <p:clrMapOvr>
    <a:masterClrMapping/>
  </p:clrMapOvr>
  <p:transition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054458A0-4EF2-4EC4-9DBC-7AE183E655E5}" type="datetime1">
              <a:rPr lang="zh-CN" altLang="en-US" smtClean="0"/>
              <a:pPr>
                <a:defRPr/>
              </a:pPr>
              <a:t>2024/10/16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31829FA-38EF-426E-AE6C-191C15E45D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5917473"/>
      </p:ext>
    </p:extLst>
  </p:cSld>
  <p:clrMapOvr>
    <a:masterClrMapping/>
  </p:clrMapOvr>
  <p:transition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8C4448A0-878B-467D-9475-52459BBCAAAA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4A26043-EFFF-4C7A-9018-88D7603C1A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8194412"/>
      </p:ext>
    </p:extLst>
  </p:cSld>
  <p:clrMapOvr>
    <a:masterClrMapping/>
  </p:clrMapOvr>
  <p:transition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9FCAC18D-FB81-41DF-B860-2245E45A6A46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3662CA5-2D3C-42C8-A782-908F54A757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5920883"/>
      </p:ext>
    </p:extLst>
  </p:cSld>
  <p:clrMapOvr>
    <a:masterClrMapping/>
  </p:clrMapOvr>
  <p:transition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BFD474DB-51B9-4D13-9051-DE9FFCE728D3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AAC78F2-029B-497B-8FEE-256A88CD95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2698280"/>
      </p:ext>
    </p:extLst>
  </p:cSld>
  <p:clrMapOvr>
    <a:masterClrMapping/>
  </p:clrMapOvr>
  <p:transition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7B6B2A1-5489-4B9E-B7D9-1831E6F83F76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BCA404E-48AC-4EE8-B891-99109EDD4E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91161"/>
      </p:ext>
    </p:extLst>
  </p:cSld>
  <p:clrMapOvr>
    <a:masterClrMapping/>
  </p:clrMapOvr>
  <p:transition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AD35F49-59DF-4365-9443-1775F8AFE49E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0520283-1E7C-45F1-947C-FD089729B2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7786565"/>
      </p:ext>
    </p:extLst>
  </p:cSld>
  <p:clrMapOvr>
    <a:masterClrMapping/>
  </p:clrMapOvr>
  <p:transition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C3332F4-5474-454C-B73C-2506AFFBFCB2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4948647E-D18C-497F-9DC9-D780F8588E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6724671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76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914269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FB64FD27-36E0-463E-930C-6209C3F5710B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146E2E8-0C97-4BC2-A38B-BAF6F4ED68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6290073"/>
      </p:ext>
    </p:extLst>
  </p:cSld>
  <p:clrMapOvr>
    <a:masterClrMapping/>
  </p:clrMapOvr>
  <p:transition>
    <p:split orient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E3B70D0-CEE9-4285-AA3F-837AF5C7A441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C0B1055-B47B-43A3-9B92-FADD49B1D7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143018"/>
      </p:ext>
    </p:extLst>
  </p:cSld>
  <p:clrMapOvr>
    <a:masterClrMapping/>
  </p:clrMapOvr>
  <p:transition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90A433AF-1A3A-4D23-8AA4-E20655998DF0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1858FC0-51C4-4158-9189-1E1A1E5DA0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8962432"/>
      </p:ext>
    </p:extLst>
  </p:cSld>
  <p:clrMapOvr>
    <a:masterClrMapping/>
  </p:clrMapOvr>
  <p:transition>
    <p:split orient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B8F45BF1-B3CF-4646-9CB1-A0F58812DB28}" type="datetime1">
              <a:rPr lang="zh-CN" altLang="en-US" smtClean="0"/>
              <a:pPr>
                <a:defRPr/>
              </a:pPr>
              <a:t>2024/10/16</a:t>
            </a:fld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6EC65E9-9A3C-413A-8243-6AF5C69C1B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0022257"/>
      </p:ext>
    </p:extLst>
  </p:cSld>
  <p:clrMapOvr>
    <a:masterClrMapping/>
  </p:clrMapOvr>
  <p:transition>
    <p:split orient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882650"/>
            <a:ext cx="12192000" cy="117475"/>
          </a:xfrm>
          <a:prstGeom prst="rect">
            <a:avLst/>
          </a:prstGeom>
          <a:solidFill>
            <a:srgbClr val="6666FF"/>
          </a:solidFill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 kern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285753" y="714379"/>
            <a:ext cx="1619249" cy="276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i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1500" i="1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核能化学</a:t>
            </a:r>
          </a:p>
        </p:txBody>
      </p:sp>
      <p:pic>
        <p:nvPicPr>
          <p:cNvPr id="4" name="图片 6" descr="科技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8333" r="9839" b="6250"/>
          <a:stretch>
            <a:fillRect/>
          </a:stretch>
        </p:blipFill>
        <p:spPr bwMode="auto">
          <a:xfrm>
            <a:off x="550333" y="4"/>
            <a:ext cx="10604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0" y="6669091"/>
            <a:ext cx="12192000" cy="321945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>
            <a:spAutoFit/>
          </a:bodyPr>
          <a:lstStyle>
            <a:lvl1pPr marL="1905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>
              <a:solidFill>
                <a:srgbClr val="1F497D"/>
              </a:solidFill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E7695A59-B8D6-49D3-9229-6CD1757F6D03}" type="datetime1">
              <a:rPr lang="zh-CN" altLang="en-US" smtClean="0"/>
              <a:pPr>
                <a:defRPr/>
              </a:pPr>
              <a:t>2024/10/16</a:t>
            </a:fld>
            <a:endParaRPr 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F743EC0-F216-4FEF-92ED-866110ADC3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937723"/>
      </p:ext>
    </p:extLst>
  </p:cSld>
  <p:clrMapOvr>
    <a:masterClrMapping/>
  </p:clrMapOvr>
  <p:transition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054458A0-4EF2-4EC4-9DBC-7AE183E655E5}" type="datetime1">
              <a:rPr lang="zh-CN" altLang="en-US" smtClean="0"/>
              <a:pPr>
                <a:defRPr/>
              </a:pPr>
              <a:t>2024/10/16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31829FA-38EF-426E-AE6C-191C15E45D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3503090"/>
      </p:ext>
    </p:extLst>
  </p:cSld>
  <p:clrMapOvr>
    <a:masterClrMapping/>
  </p:clrMapOvr>
  <p:transition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8C4448A0-878B-467D-9475-52459BBCAAAA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4A26043-EFFF-4C7A-9018-88D7603C1A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1273704"/>
      </p:ext>
    </p:extLst>
  </p:cSld>
  <p:clrMapOvr>
    <a:masterClrMapping/>
  </p:clrMapOvr>
  <p:transition>
    <p:split orient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9FCAC18D-FB81-41DF-B860-2245E45A6A46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3662CA5-2D3C-42C8-A782-908F54A757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1664284"/>
      </p:ext>
    </p:extLst>
  </p:cSld>
  <p:clrMapOvr>
    <a:masterClrMapping/>
  </p:clrMapOvr>
  <p:transition>
    <p:split orient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BFD474DB-51B9-4D13-9051-DE9FFCE728D3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AAC78F2-029B-497B-8FEE-256A88CD95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7961935"/>
      </p:ext>
    </p:extLst>
  </p:cSld>
  <p:clrMapOvr>
    <a:masterClrMapping/>
  </p:clrMapOvr>
  <p:transition>
    <p:split orient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7B6B2A1-5489-4B9E-B7D9-1831E6F83F76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BCA404E-48AC-4EE8-B891-99109EDD4E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5565853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266022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AD35F49-59DF-4365-9443-1775F8AFE49E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0520283-1E7C-45F1-947C-FD089729B2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8478814"/>
      </p:ext>
    </p:extLst>
  </p:cSld>
  <p:clrMapOvr>
    <a:masterClrMapping/>
  </p:clrMapOvr>
  <p:transition>
    <p:split orient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C3332F4-5474-454C-B73C-2506AFFBFCB2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4948647E-D18C-497F-9DC9-D780F8588E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7684967"/>
      </p:ext>
    </p:extLst>
  </p:cSld>
  <p:clrMapOvr>
    <a:masterClrMapping/>
  </p:clrMapOvr>
  <p:transition>
    <p:split orient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FB64FD27-36E0-463E-930C-6209C3F5710B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146E2E8-0C97-4BC2-A38B-BAF6F4ED68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7978804"/>
      </p:ext>
    </p:extLst>
  </p:cSld>
  <p:clrMapOvr>
    <a:masterClrMapping/>
  </p:clrMapOvr>
  <p:transition>
    <p:split orient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3E3B70D0-CEE9-4285-AA3F-837AF5C7A441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C0B1055-B47B-43A3-9B92-FADD49B1D7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4725454"/>
      </p:ext>
    </p:extLst>
  </p:cSld>
  <p:clrMapOvr>
    <a:masterClrMapping/>
  </p:clrMapOvr>
  <p:transition>
    <p:split orient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90A433AF-1A3A-4D23-8AA4-E20655998DF0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11858FC0-51C4-4158-9189-1E1A1E5DA0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1525016"/>
      </p:ext>
    </p:extLst>
  </p:cSld>
  <p:clrMapOvr>
    <a:masterClrMapping/>
  </p:clrMapOvr>
  <p:transition>
    <p:split orient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B8F45BF1-B3CF-4646-9CB1-A0F58812DB28}" type="datetime1">
              <a:rPr lang="zh-CN" altLang="en-US" smtClean="0"/>
              <a:pPr>
                <a:defRPr/>
              </a:pPr>
              <a:t>2024/10/16</a:t>
            </a:fld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6EC65E9-9A3C-413A-8243-6AF5C69C1B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3996852"/>
      </p:ext>
    </p:extLst>
  </p:cSld>
  <p:clrMapOvr>
    <a:masterClrMapping/>
  </p:clrMapOvr>
  <p:transition>
    <p:split orient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882650"/>
            <a:ext cx="12192000" cy="117475"/>
          </a:xfrm>
          <a:prstGeom prst="rect">
            <a:avLst/>
          </a:prstGeom>
          <a:solidFill>
            <a:srgbClr val="6666FF"/>
          </a:solidFill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 kern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285753" y="714379"/>
            <a:ext cx="1619249" cy="276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i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1500" i="1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核能化学</a:t>
            </a:r>
          </a:p>
        </p:txBody>
      </p:sp>
      <p:pic>
        <p:nvPicPr>
          <p:cNvPr id="4" name="图片 6" descr="科技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8333" r="9839" b="6250"/>
          <a:stretch>
            <a:fillRect/>
          </a:stretch>
        </p:blipFill>
        <p:spPr bwMode="auto">
          <a:xfrm>
            <a:off x="550333" y="4"/>
            <a:ext cx="10604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0" y="6669091"/>
            <a:ext cx="12192000" cy="321945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>
            <a:spAutoFit/>
          </a:bodyPr>
          <a:lstStyle>
            <a:lvl1pPr marL="1905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>
              <a:solidFill>
                <a:srgbClr val="1F497D"/>
              </a:solidFill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E7695A59-B8D6-49D3-9229-6CD1757F6D03}" type="datetime1">
              <a:rPr lang="zh-CN" altLang="en-US" smtClean="0"/>
              <a:pPr>
                <a:defRPr/>
              </a:pPr>
              <a:t>2024/10/16</a:t>
            </a:fld>
            <a:endParaRPr 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F743EC0-F216-4FEF-92ED-866110ADC3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9467275"/>
      </p:ext>
    </p:extLst>
  </p:cSld>
  <p:clrMapOvr>
    <a:masterClrMapping/>
  </p:clrMapOvr>
  <p:transition>
    <p:split orient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054458A0-4EF2-4EC4-9DBC-7AE183E655E5}" type="datetime1">
              <a:rPr lang="zh-CN" altLang="en-US" smtClean="0"/>
              <a:pPr>
                <a:defRPr/>
              </a:pPr>
              <a:t>2024/10/16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631829FA-38EF-426E-AE6C-191C15E45D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5320241"/>
      </p:ext>
    </p:extLst>
  </p:cSld>
  <p:clrMapOvr>
    <a:masterClrMapping/>
  </p:clrMapOvr>
  <p:transition>
    <p:split orient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8C4448A0-878B-467D-9475-52459BBCAAAA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A4A26043-EFFF-4C7A-9018-88D7603C1A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506054"/>
      </p:ext>
    </p:extLst>
  </p:cSld>
  <p:clrMapOvr>
    <a:masterClrMapping/>
  </p:clrMapOvr>
  <p:transition>
    <p:split orient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9FCAC18D-FB81-41DF-B860-2245E45A6A46}" type="datetime1">
              <a:rPr lang="zh-CN" altLang="en-US" smtClean="0"/>
              <a:pPr>
                <a:defRPr/>
              </a:pPr>
              <a:t>2024/10/16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b="0"/>
            </a:lvl1pPr>
          </a:lstStyle>
          <a:p>
            <a:pPr>
              <a:defRPr/>
            </a:pPr>
            <a:fld id="{C3662CA5-2D3C-42C8-A782-908F54A757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692032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 userDrawn="1"/>
        </p:nvGrpSpPr>
        <p:grpSpPr bwMode="auto">
          <a:xfrm>
            <a:off x="334433" y="1700213"/>
            <a:ext cx="11389784" cy="1052512"/>
            <a:chOff x="80" y="624"/>
            <a:chExt cx="5381" cy="663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zh-CN" sz="1800" b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zh-CN" sz="1800" b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zh-CN" sz="1800" b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zh-CN" sz="1800" b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zh-CN" sz="1800" b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zh-CN" sz="1800" b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zh-CN" sz="1800" b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94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91770" indent="-19177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6560" indent="-15938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  <a:ea typeface="+mn-ea"/>
        </a:defRPr>
      </a:lvl2pPr>
      <a:lvl3pPr marL="641985" indent="-12763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899160" indent="-127635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  <a:ea typeface="+mn-ea"/>
        </a:defRPr>
      </a:lvl4pPr>
      <a:lvl5pPr marL="1156335" indent="-127635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ea typeface="+mn-ea"/>
        </a:defRPr>
      </a:lvl5pPr>
      <a:lvl6pPr marL="1414145" indent="-128270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ea typeface="+mn-ea"/>
        </a:defRPr>
      </a:lvl6pPr>
      <a:lvl7pPr marL="1671320" indent="-128270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ea typeface="+mn-ea"/>
        </a:defRPr>
      </a:lvl7pPr>
      <a:lvl8pPr marL="1928495" indent="-128270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ea typeface="+mn-ea"/>
        </a:defRPr>
      </a:lvl8pPr>
      <a:lvl9pPr marL="2185670" indent="-128270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hangingPunct="1">
              <a:defRPr sz="675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763CE-96C2-4A89-A280-C88EFE082C2D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hangingPunct="1">
              <a:defRPr sz="675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342900" eaLnBrk="1" hangingPunct="1">
              <a:defRPr sz="675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B7E21-B97C-42D6-8A67-DE202EE91D7F}" type="slidenum">
              <a:rPr lang="en-US" altLang="zh-CN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0" y="882650"/>
            <a:ext cx="12192000" cy="71438"/>
          </a:xfrm>
          <a:prstGeom prst="rect">
            <a:avLst/>
          </a:prstGeom>
          <a:solidFill>
            <a:srgbClr val="6666FF"/>
          </a:solidFill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b="1" kern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35361" y="766000"/>
            <a:ext cx="977900" cy="20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50" i="1" dirty="0">
                <a:solidFill>
                  <a:srgbClr val="FF0000"/>
                </a:solidFill>
                <a:latin typeface="Calibri" panose="020F0502020204030204" pitchFamily="34" charset="0"/>
              </a:rPr>
              <a:t> IHEP</a:t>
            </a:r>
            <a:endParaRPr lang="zh-CN" altLang="en-US" sz="1350" i="1" dirty="0">
              <a:solidFill>
                <a:srgbClr val="FF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7415" name="矩形 9"/>
          <p:cNvSpPr>
            <a:spLocks noChangeArrowheads="1"/>
          </p:cNvSpPr>
          <p:nvPr/>
        </p:nvSpPr>
        <p:spPr bwMode="auto">
          <a:xfrm>
            <a:off x="0" y="6713540"/>
            <a:ext cx="12192000" cy="265457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>
            <a:spAutoFit/>
          </a:bodyPr>
          <a:lstStyle>
            <a:lvl1pPr marL="1905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25">
              <a:solidFill>
                <a:srgbClr val="1F497D"/>
              </a:solidFill>
            </a:endParaRPr>
          </a:p>
        </p:txBody>
      </p:sp>
      <p:pic>
        <p:nvPicPr>
          <p:cNvPr id="2056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8842"/>
            <a:ext cx="158326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7" descr="logo"/>
          <p:cNvPicPr>
            <a:picLocks noChangeAspect="1"/>
          </p:cNvPicPr>
          <p:nvPr userDrawn="1"/>
        </p:nvPicPr>
        <p:blipFill rotWithShape="1">
          <a:blip r:embed="rId15"/>
          <a:srcRect l="7806" t="23968" r="72461" b="49440"/>
          <a:stretch>
            <a:fillRect/>
          </a:stretch>
        </p:blipFill>
        <p:spPr>
          <a:xfrm>
            <a:off x="10992545" y="75814"/>
            <a:ext cx="977900" cy="6901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10704407" y="75565"/>
            <a:ext cx="1343660" cy="720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5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93040" indent="-1930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30" indent="-1606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hangingPunct="1">
              <a:defRPr sz="675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763CE-96C2-4A89-A280-C88EFE082C2D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hangingPunct="1">
              <a:defRPr sz="675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342900" eaLnBrk="1" hangingPunct="1">
              <a:defRPr sz="675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B7E21-B97C-42D6-8A67-DE202EE91D7F}" type="slidenum">
              <a:rPr lang="en-US" altLang="zh-CN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0" y="882650"/>
            <a:ext cx="12192000" cy="71438"/>
          </a:xfrm>
          <a:prstGeom prst="rect">
            <a:avLst/>
          </a:prstGeom>
          <a:solidFill>
            <a:srgbClr val="6666FF"/>
          </a:solidFill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b="1" kern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35361" y="766000"/>
            <a:ext cx="977900" cy="20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50" i="1" dirty="0">
                <a:solidFill>
                  <a:srgbClr val="FF0000"/>
                </a:solidFill>
                <a:latin typeface="Calibri" panose="020F0502020204030204" pitchFamily="34" charset="0"/>
              </a:rPr>
              <a:t> IHEP</a:t>
            </a:r>
            <a:endParaRPr lang="zh-CN" altLang="en-US" sz="1350" i="1" dirty="0">
              <a:solidFill>
                <a:srgbClr val="FF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7415" name="矩形 9"/>
          <p:cNvSpPr>
            <a:spLocks noChangeArrowheads="1"/>
          </p:cNvSpPr>
          <p:nvPr/>
        </p:nvSpPr>
        <p:spPr bwMode="auto">
          <a:xfrm>
            <a:off x="0" y="6713540"/>
            <a:ext cx="12192000" cy="265457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>
            <a:spAutoFit/>
          </a:bodyPr>
          <a:lstStyle>
            <a:lvl1pPr marL="1905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25">
              <a:solidFill>
                <a:srgbClr val="1F497D"/>
              </a:solidFill>
            </a:endParaRPr>
          </a:p>
        </p:txBody>
      </p:sp>
      <p:pic>
        <p:nvPicPr>
          <p:cNvPr id="2056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8842"/>
            <a:ext cx="158326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7" descr="logo"/>
          <p:cNvPicPr>
            <a:picLocks noChangeAspect="1"/>
          </p:cNvPicPr>
          <p:nvPr userDrawn="1"/>
        </p:nvPicPr>
        <p:blipFill rotWithShape="1">
          <a:blip r:embed="rId15"/>
          <a:srcRect l="7806" t="23968" r="72461" b="49440"/>
          <a:stretch>
            <a:fillRect/>
          </a:stretch>
        </p:blipFill>
        <p:spPr>
          <a:xfrm>
            <a:off x="10992545" y="75814"/>
            <a:ext cx="977900" cy="6901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10704407" y="75565"/>
            <a:ext cx="1343660" cy="720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6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93040" indent="-1930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30" indent="-1606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hangingPunct="1">
              <a:defRPr sz="675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763CE-96C2-4A89-A280-C88EFE082C2D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hangingPunct="1">
              <a:defRPr sz="675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342900" eaLnBrk="1" hangingPunct="1">
              <a:defRPr sz="675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B7E21-B97C-42D6-8A67-DE202EE91D7F}" type="slidenum">
              <a:rPr lang="en-US" altLang="zh-CN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0" y="882650"/>
            <a:ext cx="12192000" cy="71438"/>
          </a:xfrm>
          <a:prstGeom prst="rect">
            <a:avLst/>
          </a:prstGeom>
          <a:solidFill>
            <a:srgbClr val="6666FF"/>
          </a:solidFill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b="1" kern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35361" y="766000"/>
            <a:ext cx="977900" cy="20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50" i="1" dirty="0">
                <a:solidFill>
                  <a:srgbClr val="FF0000"/>
                </a:solidFill>
                <a:latin typeface="Calibri" panose="020F0502020204030204" pitchFamily="34" charset="0"/>
              </a:rPr>
              <a:t> IHEP</a:t>
            </a:r>
            <a:endParaRPr lang="zh-CN" altLang="en-US" sz="1350" i="1" dirty="0">
              <a:solidFill>
                <a:srgbClr val="FF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7415" name="矩形 9"/>
          <p:cNvSpPr>
            <a:spLocks noChangeArrowheads="1"/>
          </p:cNvSpPr>
          <p:nvPr/>
        </p:nvSpPr>
        <p:spPr bwMode="auto">
          <a:xfrm>
            <a:off x="0" y="6713540"/>
            <a:ext cx="12192000" cy="265457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>
            <a:spAutoFit/>
          </a:bodyPr>
          <a:lstStyle>
            <a:lvl1pPr marL="1905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25">
              <a:solidFill>
                <a:srgbClr val="1F497D"/>
              </a:solidFill>
            </a:endParaRPr>
          </a:p>
        </p:txBody>
      </p:sp>
      <p:pic>
        <p:nvPicPr>
          <p:cNvPr id="2056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8842"/>
            <a:ext cx="158326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7" descr="logo"/>
          <p:cNvPicPr>
            <a:picLocks noChangeAspect="1"/>
          </p:cNvPicPr>
          <p:nvPr userDrawn="1"/>
        </p:nvPicPr>
        <p:blipFill rotWithShape="1">
          <a:blip r:embed="rId15"/>
          <a:srcRect l="7806" t="23968" r="72461" b="49440"/>
          <a:stretch>
            <a:fillRect/>
          </a:stretch>
        </p:blipFill>
        <p:spPr>
          <a:xfrm>
            <a:off x="10992545" y="75814"/>
            <a:ext cx="977900" cy="6901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10704407" y="75565"/>
            <a:ext cx="1343660" cy="720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1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93040" indent="-1930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30" indent="-1606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hangingPunct="1">
              <a:defRPr sz="675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763CE-96C2-4A89-A280-C88EFE082C2D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hangingPunct="1">
              <a:defRPr sz="675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342900" eaLnBrk="1" hangingPunct="1">
              <a:defRPr sz="675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B7E21-B97C-42D6-8A67-DE202EE91D7F}" type="slidenum">
              <a:rPr lang="en-US" altLang="zh-CN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0" y="882650"/>
            <a:ext cx="12192000" cy="71438"/>
          </a:xfrm>
          <a:prstGeom prst="rect">
            <a:avLst/>
          </a:prstGeom>
          <a:solidFill>
            <a:srgbClr val="6666FF"/>
          </a:solidFill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b="1" kern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35361" y="766000"/>
            <a:ext cx="977900" cy="20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50" i="1" dirty="0">
                <a:solidFill>
                  <a:srgbClr val="FF0000"/>
                </a:solidFill>
                <a:latin typeface="Calibri" panose="020F0502020204030204" pitchFamily="34" charset="0"/>
              </a:rPr>
              <a:t> IHEP</a:t>
            </a:r>
            <a:endParaRPr lang="zh-CN" altLang="en-US" sz="1350" i="1" dirty="0">
              <a:solidFill>
                <a:srgbClr val="FF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7415" name="矩形 9"/>
          <p:cNvSpPr>
            <a:spLocks noChangeArrowheads="1"/>
          </p:cNvSpPr>
          <p:nvPr/>
        </p:nvSpPr>
        <p:spPr bwMode="auto">
          <a:xfrm>
            <a:off x="0" y="6713540"/>
            <a:ext cx="12192000" cy="265457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>
            <a:spAutoFit/>
          </a:bodyPr>
          <a:lstStyle>
            <a:lvl1pPr marL="1905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25">
              <a:solidFill>
                <a:srgbClr val="1F497D"/>
              </a:solidFill>
            </a:endParaRPr>
          </a:p>
        </p:txBody>
      </p:sp>
      <p:pic>
        <p:nvPicPr>
          <p:cNvPr id="2056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8842"/>
            <a:ext cx="158326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7" descr="logo"/>
          <p:cNvPicPr>
            <a:picLocks noChangeAspect="1"/>
          </p:cNvPicPr>
          <p:nvPr userDrawn="1"/>
        </p:nvPicPr>
        <p:blipFill rotWithShape="1">
          <a:blip r:embed="rId15"/>
          <a:srcRect l="7806" t="23968" r="72461" b="49440"/>
          <a:stretch>
            <a:fillRect/>
          </a:stretch>
        </p:blipFill>
        <p:spPr>
          <a:xfrm>
            <a:off x="10992545" y="75814"/>
            <a:ext cx="977900" cy="6901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10704407" y="75565"/>
            <a:ext cx="1343660" cy="720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3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93040" indent="-1930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30" indent="-1606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hangingPunct="1">
              <a:defRPr sz="675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763CE-96C2-4A89-A280-C88EFE082C2D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hangingPunct="1">
              <a:defRPr sz="675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342900" eaLnBrk="1" hangingPunct="1">
              <a:defRPr sz="675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B7E21-B97C-42D6-8A67-DE202EE91D7F}" type="slidenum">
              <a:rPr lang="en-US" altLang="zh-CN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0" y="882650"/>
            <a:ext cx="12192000" cy="71438"/>
          </a:xfrm>
          <a:prstGeom prst="rect">
            <a:avLst/>
          </a:prstGeom>
          <a:solidFill>
            <a:srgbClr val="6666FF"/>
          </a:solidFill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b="1" kern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35361" y="766000"/>
            <a:ext cx="977900" cy="20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50" i="1" dirty="0">
                <a:solidFill>
                  <a:srgbClr val="FF0000"/>
                </a:solidFill>
                <a:latin typeface="Calibri" panose="020F0502020204030204" pitchFamily="34" charset="0"/>
              </a:rPr>
              <a:t> IHEP</a:t>
            </a:r>
            <a:endParaRPr lang="zh-CN" altLang="en-US" sz="1350" i="1" dirty="0">
              <a:solidFill>
                <a:srgbClr val="FF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7415" name="矩形 9"/>
          <p:cNvSpPr>
            <a:spLocks noChangeArrowheads="1"/>
          </p:cNvSpPr>
          <p:nvPr/>
        </p:nvSpPr>
        <p:spPr bwMode="auto">
          <a:xfrm>
            <a:off x="0" y="6713540"/>
            <a:ext cx="12192000" cy="265457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>
            <a:spAutoFit/>
          </a:bodyPr>
          <a:lstStyle>
            <a:lvl1pPr marL="1905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25">
              <a:solidFill>
                <a:srgbClr val="1F497D"/>
              </a:solidFill>
            </a:endParaRPr>
          </a:p>
        </p:txBody>
      </p:sp>
      <p:pic>
        <p:nvPicPr>
          <p:cNvPr id="2056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8842"/>
            <a:ext cx="158326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7" descr="logo"/>
          <p:cNvPicPr>
            <a:picLocks noChangeAspect="1"/>
          </p:cNvPicPr>
          <p:nvPr userDrawn="1"/>
        </p:nvPicPr>
        <p:blipFill rotWithShape="1">
          <a:blip r:embed="rId15"/>
          <a:srcRect l="7806" t="23968" r="72461" b="49440"/>
          <a:stretch>
            <a:fillRect/>
          </a:stretch>
        </p:blipFill>
        <p:spPr>
          <a:xfrm>
            <a:off x="10992545" y="75814"/>
            <a:ext cx="977900" cy="6901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10704407" y="75565"/>
            <a:ext cx="1343660" cy="720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93040" indent="-1930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30" indent="-1606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hangingPunct="1">
              <a:defRPr sz="675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FBE06E-4E91-48E6-BB9F-11E293675CC1}" type="datetime1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2024/10/16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hangingPunct="1">
              <a:defRPr sz="675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342900" eaLnBrk="1" hangingPunct="1">
              <a:defRPr sz="675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B7E21-B97C-42D6-8A67-DE202EE91D7F}" type="slidenum">
              <a:rPr lang="en-US" altLang="zh-CN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0" y="882650"/>
            <a:ext cx="12192000" cy="71438"/>
          </a:xfrm>
          <a:prstGeom prst="rect">
            <a:avLst/>
          </a:prstGeom>
          <a:solidFill>
            <a:srgbClr val="6666FF"/>
          </a:solidFill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 kern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35361" y="766000"/>
            <a:ext cx="977900" cy="276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i="1" dirty="0">
                <a:solidFill>
                  <a:srgbClr val="FF0000"/>
                </a:solidFill>
                <a:latin typeface="Calibri" panose="020F0502020204030204" pitchFamily="34" charset="0"/>
              </a:rPr>
              <a:t> IHEP</a:t>
            </a:r>
            <a:endParaRPr lang="zh-CN" altLang="en-US" sz="1800" i="1" dirty="0">
              <a:solidFill>
                <a:srgbClr val="FF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7415" name="矩形 9"/>
          <p:cNvSpPr>
            <a:spLocks noChangeArrowheads="1"/>
          </p:cNvSpPr>
          <p:nvPr/>
        </p:nvSpPr>
        <p:spPr bwMode="auto">
          <a:xfrm>
            <a:off x="0" y="6713541"/>
            <a:ext cx="12192000" cy="321945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>
            <a:spAutoFit/>
          </a:bodyPr>
          <a:lstStyle>
            <a:lvl1pPr marL="1905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>
              <a:solidFill>
                <a:srgbClr val="1F497D"/>
              </a:solidFill>
            </a:endParaRPr>
          </a:p>
        </p:txBody>
      </p:sp>
      <p:pic>
        <p:nvPicPr>
          <p:cNvPr id="2056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118843"/>
            <a:ext cx="158326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62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ransition>
    <p:split orient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93040" indent="-1930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30" indent="-1606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hangingPunct="1">
              <a:defRPr sz="675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FBE06E-4E91-48E6-BB9F-11E293675CC1}" type="datetime1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2024/10/16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hangingPunct="1">
              <a:defRPr sz="675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342900" eaLnBrk="1" hangingPunct="1">
              <a:defRPr sz="675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B7E21-B97C-42D6-8A67-DE202EE91D7F}" type="slidenum">
              <a:rPr lang="en-US" altLang="zh-CN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0" y="882650"/>
            <a:ext cx="12192000" cy="71438"/>
          </a:xfrm>
          <a:prstGeom prst="rect">
            <a:avLst/>
          </a:prstGeom>
          <a:solidFill>
            <a:srgbClr val="6666FF"/>
          </a:solidFill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 kern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35361" y="766000"/>
            <a:ext cx="977900" cy="276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i="1" dirty="0">
                <a:solidFill>
                  <a:srgbClr val="FF0000"/>
                </a:solidFill>
                <a:latin typeface="Calibri" panose="020F0502020204030204" pitchFamily="34" charset="0"/>
              </a:rPr>
              <a:t> IHEP</a:t>
            </a:r>
            <a:endParaRPr lang="zh-CN" altLang="en-US" sz="1800" i="1" dirty="0">
              <a:solidFill>
                <a:srgbClr val="FF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7415" name="矩形 9"/>
          <p:cNvSpPr>
            <a:spLocks noChangeArrowheads="1"/>
          </p:cNvSpPr>
          <p:nvPr/>
        </p:nvSpPr>
        <p:spPr bwMode="auto">
          <a:xfrm>
            <a:off x="0" y="6713541"/>
            <a:ext cx="12192000" cy="321945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>
            <a:spAutoFit/>
          </a:bodyPr>
          <a:lstStyle>
            <a:lvl1pPr marL="1905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>
              <a:solidFill>
                <a:srgbClr val="1F497D"/>
              </a:solidFill>
            </a:endParaRPr>
          </a:p>
        </p:txBody>
      </p:sp>
      <p:pic>
        <p:nvPicPr>
          <p:cNvPr id="2056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118843"/>
            <a:ext cx="158326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79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ransition>
    <p:split orient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93040" indent="-1930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30" indent="-1606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hangingPunct="1">
              <a:defRPr sz="675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FBE06E-4E91-48E6-BB9F-11E293675CC1}" type="datetime1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2024/10/16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hangingPunct="1">
              <a:defRPr sz="675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342900" eaLnBrk="1" hangingPunct="1">
              <a:defRPr sz="675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B7E21-B97C-42D6-8A67-DE202EE91D7F}" type="slidenum">
              <a:rPr lang="en-US" altLang="zh-CN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0" y="882650"/>
            <a:ext cx="12192000" cy="71438"/>
          </a:xfrm>
          <a:prstGeom prst="rect">
            <a:avLst/>
          </a:prstGeom>
          <a:solidFill>
            <a:srgbClr val="6666FF"/>
          </a:solidFill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 kern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35361" y="766000"/>
            <a:ext cx="977900" cy="276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i="1" dirty="0">
                <a:solidFill>
                  <a:srgbClr val="FF0000"/>
                </a:solidFill>
                <a:latin typeface="Calibri" panose="020F0502020204030204" pitchFamily="34" charset="0"/>
              </a:rPr>
              <a:t> IHEP</a:t>
            </a:r>
            <a:endParaRPr lang="zh-CN" altLang="en-US" sz="1800" i="1" dirty="0">
              <a:solidFill>
                <a:srgbClr val="FF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7415" name="矩形 9"/>
          <p:cNvSpPr>
            <a:spLocks noChangeArrowheads="1"/>
          </p:cNvSpPr>
          <p:nvPr/>
        </p:nvSpPr>
        <p:spPr bwMode="auto">
          <a:xfrm>
            <a:off x="0" y="6713541"/>
            <a:ext cx="12192000" cy="321945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>
            <a:spAutoFit/>
          </a:bodyPr>
          <a:lstStyle>
            <a:lvl1pPr marL="1905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>
              <a:solidFill>
                <a:srgbClr val="1F497D"/>
              </a:solidFill>
            </a:endParaRPr>
          </a:p>
        </p:txBody>
      </p:sp>
      <p:pic>
        <p:nvPicPr>
          <p:cNvPr id="2056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118843"/>
            <a:ext cx="158326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77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ransition>
    <p:split orient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93040" indent="-1930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30" indent="-1606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3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85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Layout" Target="../slideLayouts/slideLayout6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4.tif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5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tiff"/><Relationship Id="rId5" Type="http://schemas.openxmlformats.org/officeDocument/2006/relationships/diagramData" Target="../diagrams/data1.xml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 bwMode="auto">
          <a:xfrm>
            <a:off x="2783658" y="978302"/>
            <a:ext cx="6578019" cy="93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2" rIns="68580" bIns="34292" numCol="1" rtlCol="0" anchor="t" anchorCtr="0" compatLnSpc="1"/>
          <a:lstStyle/>
          <a:p>
            <a:r>
              <a:rPr lang="zh-CN" altLang="en-US" sz="4800" b="1" dirty="0">
                <a:latin typeface="Times New Roman" panose="02020603050405020304" pitchFamily="18" charset="0"/>
                <a:ea typeface="微软雅黑" panose="020B0503020204020204" charset="-122"/>
              </a:rPr>
              <a:t>机器学习在核能放射化学研究中的应用探讨</a:t>
            </a:r>
            <a:endParaRPr lang="zh-CN" altLang="en-US" sz="4800" b="1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6388" name="文本框 2"/>
          <p:cNvSpPr txBox="1">
            <a:spLocks noChangeArrowheads="1"/>
          </p:cNvSpPr>
          <p:nvPr/>
        </p:nvSpPr>
        <p:spPr bwMode="auto">
          <a:xfrm>
            <a:off x="3464510" y="2743674"/>
            <a:ext cx="5262980" cy="403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吴群</a:t>
            </a:r>
            <a:r>
              <a:rPr lang="zh-CN" altLang="en-US" sz="44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燕</a:t>
            </a:r>
            <a:endParaRPr lang="en-US" altLang="zh-CN" sz="4400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多</a:t>
            </a:r>
            <a:r>
              <a:rPr lang="zh-CN" altLang="en-US" sz="44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学科中心</a:t>
            </a:r>
            <a:endParaRPr lang="en-US" altLang="zh-CN" sz="4400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核能放射化学实验室</a:t>
            </a:r>
            <a:endParaRPr lang="en-US" altLang="zh-CN" sz="4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2024-10-17</a:t>
            </a:r>
            <a:endParaRPr lang="en-US" altLang="zh-CN" sz="4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7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44682" y="187734"/>
            <a:ext cx="206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研究背景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1224964"/>
            <a:ext cx="3269808" cy="52716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36964" y="4349967"/>
            <a:ext cx="6981834" cy="2016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开发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了用于预测镧系阳离子与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配体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稳定常数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的机器学习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模型。</a:t>
            </a:r>
            <a:endParaRPr lang="en-US" altLang="zh-CN" sz="24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endParaRPr lang="en-US" altLang="zh-CN" sz="24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采用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以决策树为基础的回归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模型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进行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配体金属离子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结合亲和力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预测的方法更加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准确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1" y="1343505"/>
            <a:ext cx="7510199" cy="24788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76554" y="3916894"/>
            <a:ext cx="406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Reports, 10, 14322 (2020)</a:t>
            </a:r>
          </a:p>
        </p:txBody>
      </p:sp>
      <p:sp>
        <p:nvSpPr>
          <p:cNvPr id="8" name="矩形 7"/>
          <p:cNvSpPr/>
          <p:nvPr/>
        </p:nvSpPr>
        <p:spPr>
          <a:xfrm>
            <a:off x="1549523" y="187734"/>
            <a:ext cx="3323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海水提铀体系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: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261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78568" y="132923"/>
            <a:ext cx="1934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研究思路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32222" y="986123"/>
            <a:ext cx="9118061" cy="4455437"/>
            <a:chOff x="1706491" y="847448"/>
            <a:chExt cx="9118061" cy="4455437"/>
          </a:xfrm>
        </p:grpSpPr>
        <p:grpSp>
          <p:nvGrpSpPr>
            <p:cNvPr id="39" name="组合 38"/>
            <p:cNvGrpSpPr/>
            <p:nvPr>
              <p:custDataLst>
                <p:tags r:id="rId1"/>
              </p:custDataLst>
            </p:nvPr>
          </p:nvGrpSpPr>
          <p:grpSpPr>
            <a:xfrm>
              <a:off x="1706491" y="847448"/>
              <a:ext cx="9118061" cy="4455437"/>
              <a:chOff x="774669" y="1982318"/>
              <a:chExt cx="7062912" cy="4166924"/>
            </a:xfrm>
          </p:grpSpPr>
          <p:sp>
            <p:nvSpPr>
              <p:cNvPr id="11" name="矩形: 圆角 10"/>
              <p:cNvSpPr/>
              <p:nvPr/>
            </p:nvSpPr>
            <p:spPr>
              <a:xfrm>
                <a:off x="774669" y="2345531"/>
                <a:ext cx="2163011" cy="1809664"/>
              </a:xfrm>
              <a:prstGeom prst="roundRect">
                <a:avLst/>
              </a:prstGeom>
              <a:solidFill>
                <a:schemeClr val="accent5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890623" y="2944315"/>
                <a:ext cx="1931102" cy="69187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32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数据集准备</a:t>
                </a:r>
              </a:p>
            </p:txBody>
          </p:sp>
          <p:sp>
            <p:nvSpPr>
              <p:cNvPr id="18" name="矩形: 圆角 17"/>
              <p:cNvSpPr/>
              <p:nvPr/>
            </p:nvSpPr>
            <p:spPr>
              <a:xfrm>
                <a:off x="5699311" y="1982318"/>
                <a:ext cx="2138270" cy="4166924"/>
              </a:xfrm>
              <a:prstGeom prst="roundRect">
                <a:avLst/>
              </a:prstGeom>
              <a:solidFill>
                <a:srgbClr val="F9D423"/>
              </a:solidFill>
              <a:ln>
                <a:solidFill>
                  <a:srgbClr val="F9D4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矩形: 圆角 25"/>
              <p:cNvSpPr/>
              <p:nvPr/>
            </p:nvSpPr>
            <p:spPr>
              <a:xfrm>
                <a:off x="862239" y="4868178"/>
                <a:ext cx="2211445" cy="86367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32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rPr>
                  <a:t>模型最终预测</a:t>
                </a:r>
              </a:p>
            </p:txBody>
          </p:sp>
          <p:sp>
            <p:nvSpPr>
              <p:cNvPr id="29" name="箭头: 燕尾形 28"/>
              <p:cNvSpPr/>
              <p:nvPr/>
            </p:nvSpPr>
            <p:spPr>
              <a:xfrm>
                <a:off x="3466957" y="3420298"/>
                <a:ext cx="1463061" cy="647399"/>
              </a:xfrm>
              <a:prstGeom prst="notchedRight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箭头: 燕尾形 29"/>
              <p:cNvSpPr/>
              <p:nvPr/>
            </p:nvSpPr>
            <p:spPr>
              <a:xfrm flipH="1">
                <a:off x="3120575" y="5009479"/>
                <a:ext cx="2155825" cy="714375"/>
              </a:xfrm>
              <a:prstGeom prst="notchedRight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3338094" y="4545282"/>
                <a:ext cx="1942416" cy="50539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32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黑体" panose="02010609060101010101" pitchFamily="49" charset="-122"/>
                  </a:rPr>
                  <a:t>模型优化</a:t>
                </a:r>
              </a:p>
            </p:txBody>
          </p:sp>
          <p:cxnSp>
            <p:nvCxnSpPr>
              <p:cNvPr id="34" name="直接箭头连接符 33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6770650" y="3454181"/>
                <a:ext cx="2225" cy="316718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6765966" y="4289108"/>
                <a:ext cx="2225" cy="316718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6787740" y="4995203"/>
                <a:ext cx="2225" cy="396514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接箭头连接符 5"/>
            <p:cNvCxnSpPr/>
            <p:nvPr>
              <p:custDataLst>
                <p:tags r:id="rId2"/>
              </p:custDataLst>
            </p:nvPr>
          </p:nvCxnSpPr>
          <p:spPr>
            <a:xfrm>
              <a:off x="9394605" y="1453762"/>
              <a:ext cx="2967" cy="42229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8665952" y="947420"/>
              <a:ext cx="1521460" cy="48895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原始数据</a:t>
              </a:r>
            </a:p>
          </p:txBody>
        </p:sp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8477809" y="1866114"/>
              <a:ext cx="1897746" cy="51562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数据预处理</a:t>
              </a:r>
            </a:p>
          </p:txBody>
        </p:sp>
        <p:sp>
          <p:nvSpPr>
            <p:cNvPr id="13" name="矩形 12"/>
            <p:cNvSpPr/>
            <p:nvPr>
              <p:custDataLst>
                <p:tags r:id="rId5"/>
              </p:custDataLst>
            </p:nvPr>
          </p:nvSpPr>
          <p:spPr>
            <a:xfrm>
              <a:off x="8548477" y="2787650"/>
              <a:ext cx="1756410" cy="47752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特征工程</a:t>
              </a: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8490210" y="3713180"/>
              <a:ext cx="1872944" cy="4667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模型选择</a:t>
              </a:r>
            </a:p>
          </p:txBody>
        </p:sp>
        <p:sp>
          <p:nvSpPr>
            <p:cNvPr id="33" name="矩形 32"/>
            <p:cNvSpPr/>
            <p:nvPr>
              <p:custDataLst>
                <p:tags r:id="rId7"/>
              </p:custDataLst>
            </p:nvPr>
          </p:nvSpPr>
          <p:spPr>
            <a:xfrm>
              <a:off x="8498947" y="4489450"/>
              <a:ext cx="1855470" cy="48133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预测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75711" y="924732"/>
              <a:ext cx="2705100" cy="1423670"/>
            </a:xfrm>
            <a:prstGeom prst="rect">
              <a:avLst/>
            </a:prstGeom>
          </p:spPr>
        </p:pic>
      </p:grpSp>
      <p:sp>
        <p:nvSpPr>
          <p:cNvPr id="40" name="文本框 39"/>
          <p:cNvSpPr txBox="1"/>
          <p:nvPr/>
        </p:nvSpPr>
        <p:spPr>
          <a:xfrm>
            <a:off x="1172319" y="5563959"/>
            <a:ext cx="9847362" cy="8487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通过大量数据对模型进行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训练以及验证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，使得模型能够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快速筛选大量潜在的配体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，提前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评估配体的性能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，优先选择最有希望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的配体进行研究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545273" y="132923"/>
            <a:ext cx="2763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海水提铀体系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: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3723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594162" y="1307242"/>
            <a:ext cx="3175056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分子动力学模拟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055440" y="1268760"/>
            <a:ext cx="4246706" cy="5039187"/>
            <a:chOff x="827584" y="2175506"/>
            <a:chExt cx="2592288" cy="2837670"/>
          </a:xfrm>
        </p:grpSpPr>
        <p:sp>
          <p:nvSpPr>
            <p:cNvPr id="30" name="矩形: 圆角 29"/>
            <p:cNvSpPr/>
            <p:nvPr/>
          </p:nvSpPr>
          <p:spPr>
            <a:xfrm>
              <a:off x="827584" y="2175506"/>
              <a:ext cx="2592288" cy="554513"/>
            </a:xfrm>
            <a:prstGeom prst="roundRect">
              <a:avLst/>
            </a:prstGeom>
            <a:solidFill>
              <a:srgbClr val="00A2FF"/>
            </a:solidFill>
            <a:ln>
              <a:solidFill>
                <a:srgbClr val="00AB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827584" y="2635411"/>
              <a:ext cx="0" cy="2377765"/>
            </a:xfrm>
            <a:prstGeom prst="line">
              <a:avLst/>
            </a:prstGeom>
            <a:ln w="28575">
              <a:solidFill>
                <a:srgbClr val="00A2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827584" y="5013176"/>
              <a:ext cx="2592288" cy="0"/>
            </a:xfrm>
            <a:prstGeom prst="line">
              <a:avLst/>
            </a:prstGeom>
            <a:ln w="28575">
              <a:solidFill>
                <a:srgbClr val="00A2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419872" y="2635411"/>
              <a:ext cx="0" cy="2377765"/>
            </a:xfrm>
            <a:prstGeom prst="line">
              <a:avLst/>
            </a:prstGeom>
            <a:ln w="28575">
              <a:solidFill>
                <a:srgbClr val="00A2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2395712" y="1412482"/>
            <a:ext cx="2133779" cy="655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机器学习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037351" y="196450"/>
            <a:ext cx="204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软件及库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58033" y="2707235"/>
            <a:ext cx="2133054" cy="6592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Python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93410" y="3826740"/>
            <a:ext cx="2966403" cy="7959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Scikit-learn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96485" y="4998831"/>
            <a:ext cx="141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RDkit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029851" y="4966670"/>
            <a:ext cx="348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CCDC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527870" y="1286541"/>
            <a:ext cx="4392488" cy="5022686"/>
            <a:chOff x="827584" y="2175506"/>
            <a:chExt cx="2592288" cy="2837670"/>
          </a:xfrm>
        </p:grpSpPr>
        <p:sp>
          <p:nvSpPr>
            <p:cNvPr id="15" name="矩形: 圆角 21"/>
            <p:cNvSpPr/>
            <p:nvPr/>
          </p:nvSpPr>
          <p:spPr>
            <a:xfrm>
              <a:off x="827584" y="2175506"/>
              <a:ext cx="2592288" cy="554513"/>
            </a:xfrm>
            <a:prstGeom prst="roundRect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数据库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827584" y="2635411"/>
              <a:ext cx="0" cy="2377765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827584" y="5013176"/>
              <a:ext cx="2592288" cy="0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3419872" y="2635411"/>
              <a:ext cx="0" cy="2377765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7376878" y="2662594"/>
            <a:ext cx="288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SC-Database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735010" y="3826740"/>
            <a:ext cx="207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IUPAC</a:t>
            </a:r>
            <a:endParaRPr lang="en-US" altLang="zh-CN" sz="3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93410" y="196450"/>
            <a:ext cx="2763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海水提铀体系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: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275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96056" y="135650"/>
            <a:ext cx="218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研究进展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402007" y="950050"/>
            <a:ext cx="2043492" cy="644659"/>
            <a:chOff x="5868274" y="1980175"/>
            <a:chExt cx="1613635" cy="511183"/>
          </a:xfrm>
        </p:grpSpPr>
        <p:sp>
          <p:nvSpPr>
            <p:cNvPr id="35" name="矩形: 圆角 2"/>
            <p:cNvSpPr/>
            <p:nvPr/>
          </p:nvSpPr>
          <p:spPr>
            <a:xfrm>
              <a:off x="5879053" y="1980175"/>
              <a:ext cx="1602856" cy="51118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868274" y="2043474"/>
              <a:ext cx="1597910" cy="366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数据集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收集</a:t>
              </a: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299681" y="1590477"/>
            <a:ext cx="9421477" cy="17163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SC-</a:t>
            </a:r>
            <a:r>
              <a:rPr lang="en-US" altLang="zh-CN" sz="24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DataBase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以及</a:t>
            </a:r>
            <a:r>
              <a:rPr lang="en-US" altLang="zh-CN" sz="24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IUPAC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数据库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收集稳定常数实验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收集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了铀酰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、镎酰和钚酰离子的稳定常数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10159" y="135650"/>
            <a:ext cx="3594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海水提铀体系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: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253315" y="2695464"/>
            <a:ext cx="2131197" cy="615552"/>
            <a:chOff x="6478550" y="1916832"/>
            <a:chExt cx="1556306" cy="475563"/>
          </a:xfrm>
        </p:grpSpPr>
        <p:sp>
          <p:nvSpPr>
            <p:cNvPr id="13" name="矩形: 圆角 31"/>
            <p:cNvSpPr/>
            <p:nvPr/>
          </p:nvSpPr>
          <p:spPr>
            <a:xfrm>
              <a:off x="6516216" y="1916832"/>
              <a:ext cx="1440160" cy="47556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478550" y="1968664"/>
              <a:ext cx="1556306" cy="356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数据集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处理</a:t>
              </a:r>
            </a:p>
          </p:txBody>
        </p:sp>
      </p:grp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1216789" y="3412794"/>
            <a:ext cx="9657201" cy="933187"/>
            <a:chOff x="613774" y="2126783"/>
            <a:chExt cx="11090756" cy="1071713"/>
          </a:xfrm>
          <a:solidFill>
            <a:srgbClr val="92D050"/>
          </a:solidFill>
        </p:grpSpPr>
        <p:sp>
          <p:nvSpPr>
            <p:cNvPr id="20" name="矩形: 圆角 22"/>
            <p:cNvSpPr/>
            <p:nvPr/>
          </p:nvSpPr>
          <p:spPr>
            <a:xfrm>
              <a:off x="8971714" y="2164896"/>
              <a:ext cx="2732816" cy="10336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Mol</a:t>
              </a:r>
              <a:endParaRPr lang="zh-CN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矩形: 圆角 2"/>
            <p:cNvSpPr/>
            <p:nvPr/>
          </p:nvSpPr>
          <p:spPr>
            <a:xfrm>
              <a:off x="613774" y="2126783"/>
              <a:ext cx="2891695" cy="103359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矩形: 圆角 2"/>
          <p:cNvSpPr/>
          <p:nvPr/>
        </p:nvSpPr>
        <p:spPr>
          <a:xfrm>
            <a:off x="4987416" y="3517088"/>
            <a:ext cx="2507666" cy="908317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PubChem</a:t>
            </a:r>
            <a:r>
              <a:rPr lang="en-US" altLang="zh-CN" sz="28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and </a:t>
            </a:r>
            <a:r>
              <a:rPr lang="en-US" altLang="zh-CN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RDkit</a:t>
            </a:r>
            <a:endParaRPr lang="en-US" altLang="zh-CN" sz="2800" b="1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311293" y="4455050"/>
            <a:ext cx="1916403" cy="734664"/>
            <a:chOff x="6552939" y="2103266"/>
            <a:chExt cx="1819781" cy="582553"/>
          </a:xfrm>
        </p:grpSpPr>
        <p:sp>
          <p:nvSpPr>
            <p:cNvPr id="29" name="矩形: 圆角 2"/>
            <p:cNvSpPr/>
            <p:nvPr/>
          </p:nvSpPr>
          <p:spPr>
            <a:xfrm>
              <a:off x="6552939" y="2103266"/>
              <a:ext cx="1819781" cy="58255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602573" y="2201050"/>
              <a:ext cx="1693771" cy="366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特征工程</a:t>
              </a:r>
            </a:p>
          </p:txBody>
        </p:sp>
      </p:grp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1355486" y="5336853"/>
            <a:ext cx="9735502" cy="802335"/>
            <a:chOff x="969010" y="1756410"/>
            <a:chExt cx="10351135" cy="952510"/>
          </a:xfrm>
          <a:solidFill>
            <a:srgbClr val="92D050"/>
          </a:solidFill>
        </p:grpSpPr>
        <p:sp>
          <p:nvSpPr>
            <p:cNvPr id="32" name="矩形: 圆角 2"/>
            <p:cNvSpPr/>
            <p:nvPr/>
          </p:nvSpPr>
          <p:spPr>
            <a:xfrm>
              <a:off x="969010" y="1756410"/>
              <a:ext cx="2570480" cy="95251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RDKIT</a:t>
              </a:r>
            </a:p>
          </p:txBody>
        </p:sp>
        <p:sp>
          <p:nvSpPr>
            <p:cNvPr id="33" name="箭头: 燕尾形 5"/>
            <p:cNvSpPr/>
            <p:nvPr/>
          </p:nvSpPr>
          <p:spPr>
            <a:xfrm>
              <a:off x="3575401" y="1909760"/>
              <a:ext cx="893627" cy="691562"/>
            </a:xfrm>
            <a:prstGeom prst="notched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矩形: 圆角 2"/>
            <p:cNvSpPr/>
            <p:nvPr/>
          </p:nvSpPr>
          <p:spPr>
            <a:xfrm>
              <a:off x="4584065" y="1773555"/>
              <a:ext cx="2790825" cy="935365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Descriptors</a:t>
              </a:r>
            </a:p>
          </p:txBody>
        </p:sp>
        <p:sp>
          <p:nvSpPr>
            <p:cNvPr id="40" name="矩形: 圆角 2"/>
            <p:cNvSpPr/>
            <p:nvPr/>
          </p:nvSpPr>
          <p:spPr>
            <a:xfrm>
              <a:off x="8404860" y="1773555"/>
              <a:ext cx="2915285" cy="935365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Descriptor</a:t>
              </a:r>
            </a:p>
          </p:txBody>
        </p:sp>
        <p:sp>
          <p:nvSpPr>
            <p:cNvPr id="42" name="箭头: 燕尾形 5"/>
            <p:cNvSpPr/>
            <p:nvPr/>
          </p:nvSpPr>
          <p:spPr>
            <a:xfrm>
              <a:off x="7410941" y="1881153"/>
              <a:ext cx="878882" cy="720168"/>
            </a:xfrm>
            <a:prstGeom prst="notched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355486" y="3587944"/>
            <a:ext cx="206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Data set</a:t>
            </a:r>
          </a:p>
        </p:txBody>
      </p:sp>
      <p:sp>
        <p:nvSpPr>
          <p:cNvPr id="44" name="箭头: 燕尾形 5"/>
          <p:cNvSpPr/>
          <p:nvPr/>
        </p:nvSpPr>
        <p:spPr>
          <a:xfrm>
            <a:off x="4045316" y="3689190"/>
            <a:ext cx="840479" cy="582529"/>
          </a:xfrm>
          <a:prstGeom prst="notched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箭头: 燕尾形 5"/>
          <p:cNvSpPr/>
          <p:nvPr/>
        </p:nvSpPr>
        <p:spPr>
          <a:xfrm>
            <a:off x="7560792" y="3689190"/>
            <a:ext cx="840479" cy="582529"/>
          </a:xfrm>
          <a:prstGeom prst="notched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1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178927" y="212389"/>
            <a:ext cx="183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研究进展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042826" y="1176808"/>
            <a:ext cx="2848013" cy="720079"/>
            <a:chOff x="6390200" y="1817785"/>
            <a:chExt cx="1869009" cy="556317"/>
          </a:xfrm>
        </p:grpSpPr>
        <p:sp>
          <p:nvSpPr>
            <p:cNvPr id="11" name="矩形: 圆角 10"/>
            <p:cNvSpPr/>
            <p:nvPr/>
          </p:nvSpPr>
          <p:spPr>
            <a:xfrm>
              <a:off x="6453208" y="1817785"/>
              <a:ext cx="1742994" cy="556317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0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90200" y="1889530"/>
              <a:ext cx="1869009" cy="356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特征相关性分析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783" y="1649354"/>
            <a:ext cx="5142880" cy="432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4472" y="2200516"/>
            <a:ext cx="4839316" cy="305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特征热力图可以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分析出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两两特征之间的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相关性。</a:t>
            </a:r>
            <a:endParaRPr lang="en-US" altLang="zh-CN" sz="24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000" indent="-34200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根据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相关性的大小决定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对特征进行保留与去除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，减少计算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成本。</a:t>
            </a:r>
            <a:endParaRPr lang="en-US" altLang="zh-CN" sz="24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000" indent="-34200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对后续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模型特征选择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以及调优进行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指导。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63094" y="212390"/>
            <a:ext cx="2763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海水提铀体系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: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583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>
            <p:custDataLst>
              <p:tags r:id="rId1"/>
            </p:custDataLst>
          </p:nvPr>
        </p:nvSpPr>
        <p:spPr>
          <a:xfrm>
            <a:off x="380694" y="2136294"/>
            <a:ext cx="5437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利用主动学习方法成功生成了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LiCl-KCl-CsCl-LaCl</a:t>
            </a:r>
            <a:r>
              <a:rPr lang="en-US" altLang="zh-CN" sz="2400" b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四元熔盐的势函数。</a:t>
            </a:r>
            <a:endParaRPr lang="zh-CN" altLang="en-US" sz="2400" b="1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2"/>
            </p:custDataLst>
          </p:nvPr>
        </p:nvSpPr>
        <p:spPr>
          <a:xfrm>
            <a:off x="380694" y="3532460"/>
            <a:ext cx="5093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探究了温度与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LaCl</a:t>
            </a:r>
            <a:r>
              <a:rPr lang="en-US" altLang="zh-CN" sz="2400" b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对体系中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</a:t>
            </a:r>
            <a:r>
              <a:rPr lang="en-US" altLang="zh-CN" sz="2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3+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配位种态影响。</a:t>
            </a:r>
            <a:endParaRPr lang="zh-CN" altLang="en-US" sz="2400" b="1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>
            <p:custDataLst>
              <p:tags r:id="rId3"/>
            </p:custDataLst>
          </p:nvPr>
        </p:nvSpPr>
        <p:spPr>
          <a:xfrm>
            <a:off x="380694" y="4928625"/>
            <a:ext cx="5093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分析熔盐结构对熔盐表观性质的影响，为实验工作提供理论支持。</a:t>
            </a:r>
            <a:endParaRPr lang="zh-CN" altLang="en-US" sz="2400" b="1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513877" y="272972"/>
            <a:ext cx="112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 结</a:t>
            </a:r>
            <a:endParaRPr 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674615" y="3492962"/>
            <a:ext cx="4638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charset="-122"/>
              </a:rPr>
              <a:t>初步探究了部分配体特征对于模型预测的影响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674615" y="5113290"/>
            <a:ext cx="4638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目前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所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选用的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配体特征不够准确，数据处理不太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完善</a:t>
            </a:r>
          </a:p>
        </p:txBody>
      </p:sp>
      <p:sp>
        <p:nvSpPr>
          <p:cNvPr id="52" name="矩形 51"/>
          <p:cNvSpPr/>
          <p:nvPr/>
        </p:nvSpPr>
        <p:spPr>
          <a:xfrm>
            <a:off x="1659088" y="1173567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高温熔盐体系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521579" y="127446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海水提铀体系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4614" y="2338817"/>
            <a:ext cx="3618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charset="-122"/>
              </a:rPr>
              <a:t>初步收集了原始数据集</a:t>
            </a:r>
          </a:p>
        </p:txBody>
      </p:sp>
      <p:cxnSp>
        <p:nvCxnSpPr>
          <p:cNvPr id="58" name="直接连接符 57"/>
          <p:cNvCxnSpPr/>
          <p:nvPr/>
        </p:nvCxnSpPr>
        <p:spPr>
          <a:xfrm>
            <a:off x="6096000" y="1343832"/>
            <a:ext cx="0" cy="5033481"/>
          </a:xfrm>
          <a:prstGeom prst="line">
            <a:avLst/>
          </a:prstGeom>
          <a:ln w="28575">
            <a:solidFill>
              <a:srgbClr val="00A2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8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593298" y="22279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200" b="1" spc="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íş1îḑè"/>
          <p:cNvSpPr/>
          <p:nvPr>
            <p:custDataLst>
              <p:tags r:id="rId1"/>
            </p:custDataLst>
          </p:nvPr>
        </p:nvSpPr>
        <p:spPr bwMode="auto">
          <a:xfrm>
            <a:off x="3671513" y="1485169"/>
            <a:ext cx="827679" cy="608297"/>
          </a:xfrm>
          <a:prstGeom prst="parallelogram">
            <a:avLst/>
          </a:prstGeom>
          <a:solidFill>
            <a:srgbClr val="14809E"/>
          </a:solidFill>
          <a:ln w="12700" cap="flat" cmpd="sng" algn="ctr">
            <a:solidFill>
              <a:srgbClr val="14809E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68580" tIns="34290" rIns="68580" bIns="34290" anchor="ctr" anchorCtr="1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white">
                    <a:lumMod val="10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2" name="îşlïḓe"/>
          <p:cNvSpPr/>
          <p:nvPr>
            <p:custDataLst>
              <p:tags r:id="rId2"/>
            </p:custDataLst>
          </p:nvPr>
        </p:nvSpPr>
        <p:spPr bwMode="auto">
          <a:xfrm>
            <a:off x="4223793" y="1484785"/>
            <a:ext cx="4285647" cy="608297"/>
          </a:xfrm>
          <a:prstGeom prst="parallelogram">
            <a:avLst/>
          </a:prstGeom>
          <a:noFill/>
          <a:ln w="12700" cap="flat" cmpd="sng" algn="ctr">
            <a:solidFill>
              <a:srgbClr val="14809E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68580" tIns="34290" rIns="68580" bIns="34290" anchor="ctr" anchorCtr="1" forceAA="0" compatLnSpc="1">
            <a:normAutofit fontScale="92500" lnSpcReduction="10000"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高温熔盐体系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išḻíďè"/>
          <p:cNvSpPr/>
          <p:nvPr>
            <p:custDataLst>
              <p:tags r:id="rId3"/>
            </p:custDataLst>
          </p:nvPr>
        </p:nvSpPr>
        <p:spPr bwMode="auto">
          <a:xfrm>
            <a:off x="3599870" y="2708744"/>
            <a:ext cx="827679" cy="608295"/>
          </a:xfrm>
          <a:prstGeom prst="parallelogram">
            <a:avLst/>
          </a:prstGeom>
          <a:solidFill>
            <a:schemeClr val="accent3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68580" tIns="34290" rIns="68580" bIns="34290" anchor="ctr" anchorCtr="1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white">
                    <a:lumMod val="10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4" name="íşḷïḓè"/>
          <p:cNvSpPr/>
          <p:nvPr>
            <p:custDataLst>
              <p:tags r:id="rId4"/>
            </p:custDataLst>
          </p:nvPr>
        </p:nvSpPr>
        <p:spPr bwMode="auto">
          <a:xfrm>
            <a:off x="4148370" y="2708743"/>
            <a:ext cx="4361069" cy="612374"/>
          </a:xfrm>
          <a:prstGeom prst="parallelogram">
            <a:avLst/>
          </a:prstGeom>
          <a:noFill/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68580" tIns="34290" rIns="68580" bIns="34290" anchor="ctr" anchorCtr="1" forceAA="0" compatLnSpc="1">
            <a:no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海水提铀体系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ï$1ïḋê"/>
          <p:cNvSpPr/>
          <p:nvPr>
            <p:custDataLst>
              <p:tags r:id="rId5"/>
            </p:custDataLst>
          </p:nvPr>
        </p:nvSpPr>
        <p:spPr bwMode="auto">
          <a:xfrm>
            <a:off x="3592376" y="3928238"/>
            <a:ext cx="827679" cy="608295"/>
          </a:xfrm>
          <a:prstGeom prst="parallelogram">
            <a:avLst/>
          </a:prstGeom>
          <a:solidFill>
            <a:schemeClr val="accent6"/>
          </a:solidFill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68580" tIns="34290" rIns="68580" bIns="34290" anchor="ctr" anchorCtr="1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white">
                    <a:lumMod val="10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6" name="iS1iḑè"/>
          <p:cNvSpPr/>
          <p:nvPr>
            <p:custDataLst>
              <p:tags r:id="rId6"/>
            </p:custDataLst>
          </p:nvPr>
        </p:nvSpPr>
        <p:spPr bwMode="auto">
          <a:xfrm>
            <a:off x="4077859" y="3932316"/>
            <a:ext cx="4431579" cy="604216"/>
          </a:xfrm>
          <a:prstGeom prst="parallelogram">
            <a:avLst/>
          </a:prstGeom>
          <a:noFill/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68580" tIns="34290" rIns="68580" bIns="34290" anchor="ctr" anchorCtr="1" forceAA="0" compatLnSpc="1">
            <a:no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总结与展望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911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692124" y="28176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深度学习数据与处理</a:t>
            </a: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834625" y="1498782"/>
            <a:ext cx="10522749" cy="4656076"/>
          </a:xfrm>
        </p:spPr>
        <p:txBody>
          <a:bodyPr/>
          <a:lstStyle/>
          <a:p>
            <a:pPr>
              <a:buFont typeface="Wingdings" panose="05000000000000000000" charset="0"/>
              <a:buChar char="p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总体数据规模相对可控，提取数据大多通过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python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脚本或程序处理。</a:t>
            </a:r>
          </a:p>
          <a:p>
            <a:pPr>
              <a:buFont typeface="Wingdings" panose="05000000000000000000" charset="0"/>
              <a:buChar char="p"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charset="0"/>
              <a:buChar char="p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动力学模拟与机器学习的数据量较大，平台提供的硬盘容量暂够用。</a:t>
            </a:r>
          </a:p>
          <a:p>
            <a:pPr>
              <a:buFont typeface="Wingdings" panose="05000000000000000000" charset="0"/>
              <a:buChar char="p"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pPr>
              <a:buFont typeface="Wingdings" panose="05000000000000000000" charset="0"/>
              <a:buChar char="p"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生成数据集：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利用计算中心的平台运行量子化学或分子动力学程序。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pPr>
              <a:buFont typeface="Wingdings" panose="05000000000000000000" charset="0"/>
              <a:buChar char="p"/>
            </a:pP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pPr>
              <a:buFont typeface="Wingdings" panose="05000000000000000000" charset="0"/>
              <a:buChar char="p"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机器学习训练：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由于文件数量限制等原因，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dpmd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，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dpdata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，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dpgen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等软件主要在所外超算平台运行。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sz="2000" b="1" dirty="0"/>
          </a:p>
        </p:txBody>
      </p:sp>
      <p:sp>
        <p:nvSpPr>
          <p:cNvPr id="2" name="矩形 1"/>
          <p:cNvSpPr/>
          <p:nvPr/>
        </p:nvSpPr>
        <p:spPr>
          <a:xfrm>
            <a:off x="1376096" y="281768"/>
            <a:ext cx="2763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高温熔盐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体系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: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565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18366" y="1586729"/>
            <a:ext cx="3159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从头算分子动力学</a:t>
            </a:r>
            <a:endParaRPr lang="en-US" altLang="zh-CN" sz="14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92715" y="1586729"/>
            <a:ext cx="1709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传统分子动力学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82081" y="2450398"/>
            <a:ext cx="2739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zh-CN" alt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计算结果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准确</a:t>
            </a:r>
            <a:r>
              <a:rPr lang="zh-CN" alt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但成本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昂贵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82081" y="2999554"/>
            <a:ext cx="229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zh-CN" alt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计算复杂度∝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O(N</a:t>
            </a:r>
            <a:r>
              <a:rPr lang="en-US" altLang="zh-CN" sz="1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17723" y="2999553"/>
            <a:ext cx="215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zh-CN" alt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计算复杂度∝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O(N)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17723" y="2452760"/>
            <a:ext cx="225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zh-CN" alt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速度快价格低</a:t>
            </a:r>
          </a:p>
        </p:txBody>
      </p:sp>
      <p:sp>
        <p:nvSpPr>
          <p:cNvPr id="10" name="矩形 9"/>
          <p:cNvSpPr/>
          <p:nvPr/>
        </p:nvSpPr>
        <p:spPr>
          <a:xfrm>
            <a:off x="1099991" y="1899947"/>
            <a:ext cx="29262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(Classical Molecular Dynamics)</a:t>
            </a:r>
            <a:endParaRPr lang="zh-CN" altLang="en-US" sz="14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60240" y="1899947"/>
            <a:ext cx="306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400" b="1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Ab-initio</a:t>
            </a:r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Molecular Dynamics</a:t>
            </a:r>
            <a:r>
              <a:rPr lang="zh-CN" alt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662" y="3877812"/>
            <a:ext cx="3184066" cy="194627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120429" y="5831104"/>
            <a:ext cx="1256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镧锕系熔盐体系</a:t>
            </a:r>
          </a:p>
        </p:txBody>
      </p:sp>
      <p:sp>
        <p:nvSpPr>
          <p:cNvPr id="14" name="矩形 13"/>
          <p:cNvSpPr/>
          <p:nvPr/>
        </p:nvSpPr>
        <p:spPr>
          <a:xfrm>
            <a:off x="1133363" y="1412776"/>
            <a:ext cx="5498680" cy="21602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33363" y="3747584"/>
            <a:ext cx="5498680" cy="236051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40729" y="3830888"/>
            <a:ext cx="2248439" cy="2131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无序复杂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体系</a:t>
            </a:r>
            <a:endParaRPr lang="en-US" altLang="zh-CN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轨道导致的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电子结构的复杂性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高温限制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大量准确采样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的统计数据</a:t>
            </a:r>
            <a:endParaRPr lang="en-US" altLang="zh-CN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极化率高，传统力场参数难以确认</a:t>
            </a:r>
            <a:endParaRPr lang="en-US" altLang="zh-CN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05791" y="1554703"/>
            <a:ext cx="52775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VS</a:t>
            </a:r>
            <a:endParaRPr lang="zh-CN" altLang="en-US" b="1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6822" y="1272027"/>
            <a:ext cx="3430482" cy="2441738"/>
          </a:xfrm>
          <a:prstGeom prst="rect">
            <a:avLst/>
          </a:prstGeom>
        </p:spPr>
      </p:pic>
      <p:sp>
        <p:nvSpPr>
          <p:cNvPr id="19" name="圆角矩形 4"/>
          <p:cNvSpPr txBox="1"/>
          <p:nvPr/>
        </p:nvSpPr>
        <p:spPr>
          <a:xfrm>
            <a:off x="6904973" y="4476170"/>
            <a:ext cx="4720969" cy="1258806"/>
          </a:xfrm>
          <a:prstGeom prst="rect">
            <a:avLst/>
          </a:prstGeom>
          <a:noFill/>
          <a:ln w="254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3340" tIns="53340" rIns="53340" bIns="53340" spcCol="1270" anchor="ctr">
            <a:spAutoFit/>
          </a:bodyPr>
          <a:lstStyle/>
          <a:p>
            <a:pPr marL="285750" indent="-285750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通过拟合第一性原理数据保证采样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准确性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突破模拟体系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大小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的限制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更加真实和准确的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解释实验现象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箭头: 右 4"/>
          <p:cNvSpPr/>
          <p:nvPr/>
        </p:nvSpPr>
        <p:spPr>
          <a:xfrm rot="2714658">
            <a:off x="6365299" y="3739020"/>
            <a:ext cx="982683" cy="2631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74192" y="23351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机器学习</a:t>
            </a:r>
            <a:endParaRPr lang="en-US" altLang="zh-CN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490677" y="3877812"/>
            <a:ext cx="1466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深度学习</a:t>
            </a:r>
          </a:p>
        </p:txBody>
      </p:sp>
      <p:sp>
        <p:nvSpPr>
          <p:cNvPr id="23" name="矩形 22"/>
          <p:cNvSpPr/>
          <p:nvPr/>
        </p:nvSpPr>
        <p:spPr>
          <a:xfrm>
            <a:off x="1448626" y="233517"/>
            <a:ext cx="2763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高温熔盐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体系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: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952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749621" y="5929204"/>
            <a:ext cx="11442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尽管已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有一些熔盐体系的势函数被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开发，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势函数的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普适性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不足，限制其应用场景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30" y="970724"/>
            <a:ext cx="3312031" cy="2159444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1631505" y="1045953"/>
            <a:ext cx="8928991" cy="451727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01" y="1294777"/>
            <a:ext cx="4433800" cy="39904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3"/>
          <a:stretch>
            <a:fillRect/>
          </a:stretch>
        </p:blipFill>
        <p:spPr>
          <a:xfrm>
            <a:off x="2091090" y="3161010"/>
            <a:ext cx="3799620" cy="232245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861545" y="5549952"/>
            <a:ext cx="4837956" cy="31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 Appl. Mater. Interfaces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2021, 13, 45, 53398-53408</a:t>
            </a:r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15962" y="229186"/>
            <a:ext cx="323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pc="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机器学习势函数</a:t>
            </a:r>
          </a:p>
        </p:txBody>
      </p:sp>
      <p:sp>
        <p:nvSpPr>
          <p:cNvPr id="16" name="矩形 15"/>
          <p:cNvSpPr/>
          <p:nvPr/>
        </p:nvSpPr>
        <p:spPr>
          <a:xfrm>
            <a:off x="1410786" y="196423"/>
            <a:ext cx="2763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高温熔盐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体系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: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347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7559356" y="4177156"/>
            <a:ext cx="3231605" cy="2312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10" y="3987916"/>
            <a:ext cx="1314288" cy="383334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1393921" y="4215468"/>
            <a:ext cx="2968641" cy="2274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395" y="1406711"/>
            <a:ext cx="3935195" cy="2669878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3" y="3900430"/>
            <a:ext cx="845493" cy="560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0" name="箭头: V 形 59"/>
          <p:cNvSpPr/>
          <p:nvPr/>
        </p:nvSpPr>
        <p:spPr>
          <a:xfrm>
            <a:off x="7692686" y="1028064"/>
            <a:ext cx="2844790" cy="39409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箭头: V 形 60"/>
          <p:cNvSpPr/>
          <p:nvPr/>
        </p:nvSpPr>
        <p:spPr>
          <a:xfrm>
            <a:off x="4095532" y="1028064"/>
            <a:ext cx="3620446" cy="39409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箭头: 五边形 61"/>
          <p:cNvSpPr/>
          <p:nvPr/>
        </p:nvSpPr>
        <p:spPr>
          <a:xfrm>
            <a:off x="1829952" y="1013522"/>
            <a:ext cx="2307042" cy="41886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918323" y="104348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初始数据集的构建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585985" y="102982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主动学习加速势函数生成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240717" y="102806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分子动力学模拟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2506117" y="4699952"/>
            <a:ext cx="2291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NPT&amp;NVT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系综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2497191" y="5189195"/>
            <a:ext cx="229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DFT-D3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色散矫正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2506117" y="5676974"/>
            <a:ext cx="229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自旋极化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9119624" y="4696252"/>
            <a:ext cx="2291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密度计算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114845" y="5186538"/>
            <a:ext cx="229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自扩散系数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模拟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9109512" y="5676824"/>
            <a:ext cx="229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粘度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模拟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749305" y="6162368"/>
            <a:ext cx="2351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Arial" panose="020B0604020202020204" pitchFamily="34" charset="0"/>
              </a:rPr>
              <a:t>AIMD(~100 Atoms &amp; 5 </a:t>
            </a:r>
            <a:r>
              <a:rPr lang="en-US" altLang="zh-CN" sz="1400" b="1" dirty="0" err="1">
                <a:solidFill>
                  <a:prstClr val="black"/>
                </a:solidFill>
                <a:latin typeface="Arial" panose="020B0604020202020204" pitchFamily="34" charset="0"/>
              </a:rPr>
              <a:t>ps</a:t>
            </a:r>
            <a:r>
              <a:rPr lang="en-US" altLang="zh-CN" sz="1400" b="1" dirty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endParaRPr lang="zh-CN" altLang="en-US" sz="1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7928688" y="6191675"/>
            <a:ext cx="2521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Arial" panose="020B0604020202020204" pitchFamily="34" charset="0"/>
              </a:rPr>
              <a:t>DPMD(~1000 Atoms &amp; 5 ns)</a:t>
            </a:r>
            <a:endParaRPr lang="zh-CN" altLang="en-US" sz="1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4471653" y="2578699"/>
            <a:ext cx="2982305" cy="2849211"/>
            <a:chOff x="8214149" y="899251"/>
            <a:chExt cx="3173798" cy="3061407"/>
          </a:xfrm>
        </p:grpSpPr>
        <p:grpSp>
          <p:nvGrpSpPr>
            <p:cNvPr id="86" name="组合 85"/>
            <p:cNvGrpSpPr/>
            <p:nvPr/>
          </p:nvGrpSpPr>
          <p:grpSpPr>
            <a:xfrm>
              <a:off x="8214149" y="899251"/>
              <a:ext cx="3173798" cy="3061407"/>
              <a:chOff x="2944443" y="1703835"/>
              <a:chExt cx="3344071" cy="3225651"/>
            </a:xfrm>
          </p:grpSpPr>
          <p:graphicFrame>
            <p:nvGraphicFramePr>
              <p:cNvPr id="88" name="图示 87"/>
              <p:cNvGraphicFramePr/>
              <p:nvPr/>
            </p:nvGraphicFramePr>
            <p:xfrm>
              <a:off x="3321593" y="1900866"/>
              <a:ext cx="2669102" cy="27230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sp>
            <p:nvSpPr>
              <p:cNvPr id="89" name="椭圆 88"/>
              <p:cNvSpPr/>
              <p:nvPr/>
            </p:nvSpPr>
            <p:spPr>
              <a:xfrm>
                <a:off x="3363179" y="1895747"/>
                <a:ext cx="888771" cy="946875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3363179" y="3721950"/>
                <a:ext cx="888771" cy="946875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5101924" y="1895747"/>
                <a:ext cx="888771" cy="946875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5101924" y="3721950"/>
                <a:ext cx="888771" cy="946875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文本框 92"/>
              <p:cNvSpPr txBox="1"/>
              <p:nvPr/>
            </p:nvSpPr>
            <p:spPr>
              <a:xfrm>
                <a:off x="3378864" y="2209737"/>
                <a:ext cx="897289" cy="383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数据集</a:t>
                </a:r>
                <a:endPara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5145677" y="2198208"/>
                <a:ext cx="897289" cy="383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势函数</a:t>
                </a:r>
                <a:endPara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文本框 94"/>
              <p:cNvSpPr txBox="1"/>
              <p:nvPr/>
            </p:nvSpPr>
            <p:spPr>
              <a:xfrm>
                <a:off x="5002345" y="4047503"/>
                <a:ext cx="1127363" cy="383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误差评估</a:t>
                </a:r>
                <a:endPara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3378862" y="4047503"/>
                <a:ext cx="897289" cy="383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新结构</a:t>
                </a:r>
                <a:endPara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4317577" y="1703835"/>
                <a:ext cx="798360" cy="383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训练</a:t>
                </a:r>
                <a:endPara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5358793" y="3060402"/>
                <a:ext cx="929721" cy="348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NNMD</a:t>
                </a:r>
                <a:endParaRPr lang="en-US" sz="1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文本框 98"/>
              <p:cNvSpPr txBox="1"/>
              <p:nvPr/>
            </p:nvSpPr>
            <p:spPr>
              <a:xfrm>
                <a:off x="4241813" y="4546202"/>
                <a:ext cx="1194812" cy="383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未收敛</a:t>
                </a:r>
                <a:endPara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文本框 99"/>
              <p:cNvSpPr txBox="1"/>
              <p:nvPr/>
            </p:nvSpPr>
            <p:spPr>
              <a:xfrm>
                <a:off x="2944443" y="3082209"/>
                <a:ext cx="689797" cy="348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DFT</a:t>
                </a:r>
                <a:endParaRPr lang="en-US" sz="1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7" name="文本框 86"/>
            <p:cNvSpPr txBox="1"/>
            <p:nvPr/>
          </p:nvSpPr>
          <p:spPr>
            <a:xfrm>
              <a:off x="9319561" y="2159063"/>
              <a:ext cx="1186004" cy="396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DP-GEN</a:t>
              </a:r>
              <a:endParaRPr 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731055" y="214348"/>
            <a:ext cx="2800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pc="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具体研究流程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8243" y="1749981"/>
            <a:ext cx="3304443" cy="1875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8" t="14001" r="21678" b="14001"/>
          <a:stretch>
            <a:fillRect/>
          </a:stretch>
        </p:blipFill>
        <p:spPr>
          <a:xfrm>
            <a:off x="7708883" y="4513545"/>
            <a:ext cx="1514258" cy="15745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5125" r="19822" b="8456"/>
          <a:stretch>
            <a:fillRect/>
          </a:stretch>
        </p:blipFill>
        <p:spPr>
          <a:xfrm>
            <a:off x="1413451" y="4916047"/>
            <a:ext cx="1196880" cy="1177496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1400249" y="214348"/>
            <a:ext cx="2763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高温熔盐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体系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: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2640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5042391" y="25565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势函数评估</a:t>
            </a:r>
          </a:p>
        </p:txBody>
      </p:sp>
      <p:sp>
        <p:nvSpPr>
          <p:cNvPr id="44" name="矩形 43"/>
          <p:cNvSpPr/>
          <p:nvPr/>
        </p:nvSpPr>
        <p:spPr>
          <a:xfrm>
            <a:off x="1809331" y="6122507"/>
            <a:ext cx="8494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能够使用同一势函数对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不同温度不同组分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的熔盐体系进行模拟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1487489" y="981487"/>
            <a:ext cx="9528447" cy="5256754"/>
            <a:chOff x="-30861" y="1095750"/>
            <a:chExt cx="9528447" cy="5256754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21" y="3564072"/>
              <a:ext cx="3607794" cy="2764767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9792" y="1159982"/>
              <a:ext cx="3607794" cy="276476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08" y="1159863"/>
              <a:ext cx="3608107" cy="2765007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0394" y="1149414"/>
              <a:ext cx="3608107" cy="276500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62407" y="3579053"/>
              <a:ext cx="3607794" cy="2764767"/>
            </a:xfrm>
            <a:prstGeom prst="rect">
              <a:avLst/>
            </a:prstGeom>
          </p:spPr>
        </p:pic>
        <p:grpSp>
          <p:nvGrpSpPr>
            <p:cNvPr id="51" name="组合 50"/>
            <p:cNvGrpSpPr/>
            <p:nvPr/>
          </p:nvGrpSpPr>
          <p:grpSpPr>
            <a:xfrm>
              <a:off x="8401" y="1730257"/>
              <a:ext cx="5682288" cy="4604401"/>
              <a:chOff x="126108" y="1512705"/>
              <a:chExt cx="5887324" cy="4837682"/>
            </a:xfrm>
          </p:grpSpPr>
          <p:sp>
            <p:nvSpPr>
              <p:cNvPr id="68" name="矩形 67"/>
              <p:cNvSpPr/>
              <p:nvPr/>
            </p:nvSpPr>
            <p:spPr>
              <a:xfrm rot="16200000">
                <a:off x="-256503" y="4700522"/>
                <a:ext cx="1266869" cy="382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F</a:t>
                </a:r>
                <a:r>
                  <a:rPr lang="zh-CN" altLang="en-US" b="1" baseline="-250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DP</a:t>
                </a:r>
                <a:r>
                  <a:rPr lang="en-US" altLang="zh-CN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zh-CN" altLang="en-US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eV/Å</a:t>
                </a:r>
                <a:r>
                  <a:rPr lang="en-US" altLang="zh-CN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)</a:t>
                </a:r>
                <a:endPara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4466155" y="5962343"/>
                <a:ext cx="1338973" cy="388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F</a:t>
                </a:r>
                <a:r>
                  <a:rPr lang="en-US" altLang="zh-CN" b="1" baseline="-250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DFT</a:t>
                </a:r>
                <a:r>
                  <a:rPr lang="en-US" altLang="zh-CN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zh-CN" altLang="en-US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eV/Å</a:t>
                </a:r>
                <a:r>
                  <a:rPr lang="en-US" altLang="zh-CN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)</a:t>
                </a:r>
                <a:endPara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4262569" y="3413825"/>
                <a:ext cx="1750863" cy="388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E</a:t>
                </a:r>
                <a:r>
                  <a:rPr lang="en-US" altLang="zh-CN" b="1" baseline="-250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DFT</a:t>
                </a:r>
                <a:r>
                  <a:rPr lang="en-US" altLang="zh-CN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zh-CN" altLang="en-US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eV/</a:t>
                </a:r>
                <a:r>
                  <a:rPr lang="en-US" altLang="zh-CN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atom)</a:t>
                </a:r>
                <a:endPara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 rot="16200000">
                <a:off x="-524840" y="2163653"/>
                <a:ext cx="1684556" cy="382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E</a:t>
                </a:r>
                <a:r>
                  <a:rPr lang="en-US" altLang="zh-CN" b="1" baseline="-250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DP</a:t>
                </a:r>
                <a:r>
                  <a:rPr lang="en-US" altLang="zh-CN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zh-CN" altLang="en-US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eV/</a:t>
                </a:r>
                <a:r>
                  <a:rPr lang="en-US" altLang="zh-CN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atom)</a:t>
                </a:r>
                <a:endPara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891460" y="1200425"/>
              <a:ext cx="20044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LiCl-KCl-CsCl</a:t>
              </a:r>
              <a:r>
                <a:rPr lang="en-US" altLang="zh-CN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-2.0%LaCl</a:t>
              </a:r>
              <a:r>
                <a:rPr lang="en-US" altLang="zh-CN" sz="1200" b="1" baseline="-25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825590" y="1202441"/>
              <a:ext cx="199771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LiCl-KCl-CsCl</a:t>
              </a:r>
              <a:r>
                <a:rPr lang="en-US" altLang="zh-CN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-5.8%LaCl</a:t>
              </a:r>
              <a:r>
                <a:rPr lang="en-US" altLang="zh-CN" sz="1200" b="1" baseline="-25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6735304" y="1200425"/>
              <a:ext cx="208648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>
                  <a:solidFill>
                    <a:prstClr val="black"/>
                  </a:solidFill>
                  <a:latin typeface="Arial" panose="020B0604020202020204" pitchFamily="34" charset="0"/>
                </a:rPr>
                <a:t>LiCl-KCl-CsCl</a:t>
              </a:r>
              <a:r>
                <a:rPr lang="en-US" altLang="zh-CN" sz="1200" b="1" dirty="0">
                  <a:solidFill>
                    <a:prstClr val="black"/>
                  </a:solidFill>
                  <a:latin typeface="Arial" panose="020B0604020202020204" pitchFamily="34" charset="0"/>
                </a:rPr>
                <a:t>-10.9%LaCl</a:t>
              </a:r>
              <a:r>
                <a:rPr lang="en-US" altLang="zh-CN" sz="1200" b="1" baseline="-25000" dirty="0">
                  <a:solidFill>
                    <a:prstClr val="black"/>
                  </a:solidFill>
                  <a:latin typeface="Arial" panose="020B0604020202020204" pitchFamily="34" charset="0"/>
                </a:rPr>
                <a:t>3</a:t>
              </a:r>
              <a:endParaRPr lang="zh-CN" altLang="en-US" sz="1200" b="1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-30861" y="1095750"/>
              <a:ext cx="473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prstClr val="black"/>
                  </a:solidFill>
                  <a:latin typeface="Arial" panose="020B0604020202020204" pitchFamily="34" charset="0"/>
                </a:rPr>
                <a:t>(a)</a:t>
              </a:r>
              <a:endParaRPr lang="zh-CN" altLang="en-US" b="1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1081" y="3604638"/>
              <a:ext cx="55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prstClr val="black"/>
                  </a:solidFill>
                  <a:latin typeface="Arial" panose="020B0604020202020204" pitchFamily="34" charset="0"/>
                </a:rPr>
                <a:t>(b)</a:t>
              </a:r>
              <a:endParaRPr lang="zh-CN" altLang="en-US" b="1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89792" y="3587737"/>
              <a:ext cx="3607794" cy="2764767"/>
            </a:xfrm>
            <a:prstGeom prst="rect">
              <a:avLst/>
            </a:prstGeom>
          </p:spPr>
        </p:pic>
      </p:grpSp>
      <p:sp>
        <p:nvSpPr>
          <p:cNvPr id="75" name="矩形 74"/>
          <p:cNvSpPr/>
          <p:nvPr/>
        </p:nvSpPr>
        <p:spPr>
          <a:xfrm>
            <a:off x="1379256" y="255656"/>
            <a:ext cx="2763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高温熔盐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体系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: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895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4745" t="7046" r="7998"/>
          <a:stretch/>
        </p:blipFill>
        <p:spPr>
          <a:xfrm>
            <a:off x="771102" y="972401"/>
            <a:ext cx="2650163" cy="216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63428" y="6076710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密度</a:t>
            </a: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随温度变化基本呈</a:t>
            </a:r>
            <a:r>
              <a:rPr lang="zh-CN" alt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线性。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7588" y="3066259"/>
            <a:ext cx="3324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通过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DP</a:t>
            </a: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模型预测的空白盐密度与实验值吻合良好，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误差约为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2.1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%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4994" t="6894" r="11719" b="2120"/>
          <a:stretch/>
        </p:blipFill>
        <p:spPr>
          <a:xfrm>
            <a:off x="805216" y="3839274"/>
            <a:ext cx="2579998" cy="2160000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" r="5202" b="4829"/>
          <a:stretch/>
        </p:blipFill>
        <p:spPr>
          <a:xfrm>
            <a:off x="4326772" y="972401"/>
            <a:ext cx="2983678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t="-1166" r="19507" b="-1"/>
          <a:stretch>
            <a:fillRect/>
          </a:stretch>
        </p:blipFill>
        <p:spPr>
          <a:xfrm rot="1171045">
            <a:off x="5593762" y="1175549"/>
            <a:ext cx="878858" cy="900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07282" y="1973168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[LaCl</a:t>
            </a:r>
            <a:r>
              <a:rPr lang="en-US" altLang="zh-CN" sz="1600" b="1" baseline="-25000" dirty="0"/>
              <a:t>6</a:t>
            </a:r>
            <a:r>
              <a:rPr lang="en-US" altLang="zh-CN" sz="1600" b="1" dirty="0"/>
              <a:t>]</a:t>
            </a:r>
            <a:r>
              <a:rPr lang="en-US" altLang="zh-CN" sz="1600" b="1" baseline="30000" dirty="0"/>
              <a:t>3-</a:t>
            </a:r>
            <a:endParaRPr lang="zh-CN" altLang="zh-CN" sz="1600" b="1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1669" y="3839274"/>
            <a:ext cx="2697836" cy="2160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454545" y="5997437"/>
            <a:ext cx="445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拉曼光谱与分子动力学结果均表明，随着温度升高或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LaCl</a:t>
            </a:r>
            <a:r>
              <a:rPr lang="en-US" altLang="zh-CN" sz="16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浓度上升，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</a:t>
            </a:r>
            <a:r>
              <a:rPr lang="en-US" altLang="zh-CN" sz="16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配位数</a:t>
            </a: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有降低趋势。</a:t>
            </a:r>
            <a:endParaRPr lang="zh-CN" altLang="en-US" sz="1600" b="1" baseline="-25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48279" y="3066259"/>
            <a:ext cx="4165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的第一配位层内能容纳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离子为主，在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563K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下其键长为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2.78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Å，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最大配位数为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6.5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1600" b="1" baseline="-250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0773" y="3839274"/>
            <a:ext cx="3135027" cy="21600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8218752" y="6007717"/>
            <a:ext cx="3276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浓度变化引起配合物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自由能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的改变，促进了主要配合物结构的变化。</a:t>
            </a:r>
            <a:endParaRPr lang="zh-CN" altLang="en-US" sz="1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/>
          <a:srcRect l="7156" t="8626" r="10285" b="3548"/>
          <a:stretch/>
        </p:blipFill>
        <p:spPr>
          <a:xfrm>
            <a:off x="8215956" y="972401"/>
            <a:ext cx="2649497" cy="2160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8156650" y="3054948"/>
            <a:ext cx="3911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随着</a:t>
            </a:r>
            <a:r>
              <a:rPr lang="en-US" altLang="zh-CN" sz="16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LaCl</a:t>
            </a:r>
            <a:r>
              <a:rPr lang="en-US" altLang="zh-CN" sz="1600" b="1" baseline="-25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含量的上升与体系内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网络结构的生成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，导致其自扩散系数进一步下降。</a:t>
            </a:r>
            <a:endParaRPr lang="zh-CN" altLang="en-US" sz="1600" b="1" baseline="-2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99383" y="183653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局部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结构及其性质</a:t>
            </a:r>
            <a:endParaRPr lang="zh-CN" altLang="en-US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63511" y="184470"/>
            <a:ext cx="2763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高温熔盐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体系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: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664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18967"/>
          <a:stretch>
            <a:fillRect/>
          </a:stretch>
        </p:blipFill>
        <p:spPr>
          <a:xfrm>
            <a:off x="2388870" y="2080274"/>
            <a:ext cx="7414260" cy="3061123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82912" y="3217085"/>
            <a:ext cx="1678399" cy="655421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Set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9518095" y="3232959"/>
            <a:ext cx="1512491" cy="720114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</a:p>
        </p:txBody>
      </p:sp>
      <p:sp>
        <p:nvSpPr>
          <p:cNvPr id="28" name="圆角右箭头 27"/>
          <p:cNvSpPr/>
          <p:nvPr/>
        </p:nvSpPr>
        <p:spPr>
          <a:xfrm flipH="1" flipV="1">
            <a:off x="7867002" y="4059420"/>
            <a:ext cx="2521690" cy="1233880"/>
          </a:xfrm>
          <a:prstGeom prst="bentArrow">
            <a:avLst>
              <a:gd name="adj1" fmla="val 18438"/>
              <a:gd name="adj2" fmla="val 21838"/>
              <a:gd name="adj3" fmla="val 25000"/>
              <a:gd name="adj4" fmla="val 43768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451100" y="5237366"/>
            <a:ext cx="217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Descriptors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838281" y="5237366"/>
            <a:ext cx="1266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45977" y="1402431"/>
            <a:ext cx="103846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en-US" altLang="zh-CN" sz="24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高效处理复杂数据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提高预测准确性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  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快速筛选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  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④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结合计算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化学设计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17992" y="236673"/>
            <a:ext cx="2763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海水提铀体系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: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22376" y="237278"/>
            <a:ext cx="294724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机器学习</a:t>
            </a:r>
          </a:p>
        </p:txBody>
      </p:sp>
    </p:spTree>
    <p:extLst>
      <p:ext uri="{BB962C8B-B14F-4D97-AF65-F5344CB8AC3E}">
        <p14:creationId xmlns:p14="http://schemas.microsoft.com/office/powerpoint/2010/main" val="294647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5.67590551181104,&quot;left&quot;:162.86417322834646,&quot;top&quot;:116.91212598425197,&quot;width&quot;:387.17039370078743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55,&quot;left&quot;:101.9,&quot;top&quot;:82.6,&quot;width&quot;:762.6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55,&quot;left&quot;:101.9,&quot;top&quot;:82.6,&quot;width&quot;:762.6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55,&quot;left&quot;:101.9,&quot;top&quot;:82.6,&quot;width&quot;:762.6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55,&quot;left&quot;:101.9,&quot;top&quot;:82.6,&quot;width&quot;:762.6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55,&quot;left&quot;:101.9,&quot;top&quot;:82.6,&quot;width&quot;:762.6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55,&quot;left&quot;:101.9,&quot;top&quot;:82.6,&quot;width&quot;:762.6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55,&quot;left&quot;:101.9,&quot;top&quot;:82.6,&quot;width&quot;:762.6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6.8293700787401,&quot;left&quot;:7.4707874015748015,&quot;top&quot;:131.90850393700788,&quot;width&quot;:351.29393700787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6.8293700787401,&quot;left&quot;:7.4707874015748015,&quot;top&quot;:131.90850393700788,&quot;width&quot;:351.293937007874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6.8293700787401,&quot;left&quot;:7.4707874015748015,&quot;top&quot;:131.90850393700788,&quot;width&quot;:351.29393700787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5.67590551181104,&quot;left&quot;:162.86417322834646,&quot;top&quot;:116.91212598425197,&quot;width&quot;:387.1703937007874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5.67590551181104,&quot;left&quot;:162.86417322834646,&quot;top&quot;:116.91212598425197,&quot;width&quot;:387.1703937007874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5.67590551181104,&quot;left&quot;:162.86417322834646,&quot;top&quot;:116.91212598425197,&quot;width&quot;:387.1703937007874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5.67590551181104,&quot;left&quot;:162.86417322834646,&quot;top&quot;:116.91212598425197,&quot;width&quot;:387.1703937007874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5.67590551181104,&quot;left&quot;:162.86417322834646,&quot;top&quot;:116.91212598425197,&quot;width&quot;:387.1703937007874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55,&quot;left&quot;:101.9,&quot;top&quot;:82.6,&quot;width&quot;:762.6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55,&quot;left&quot;:101.9,&quot;top&quot;:82.6,&quot;width&quot;:762.6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55,&quot;left&quot;:101.9,&quot;top&quot;:82.6,&quot;width&quot;:762.65}"/>
</p:tagLst>
</file>

<file path=ppt/theme/theme1.xml><?xml version="1.0" encoding="utf-8"?>
<a:theme xmlns:a="http://schemas.openxmlformats.org/drawingml/2006/main" name="9_默认设计模板">
  <a:themeElements>
    <a:clrScheme name="8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课题组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课题组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课题组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课题组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课题组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课题组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课题组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课题组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835</Words>
  <Application>Microsoft Office PowerPoint</Application>
  <PresentationFormat>宽屏</PresentationFormat>
  <Paragraphs>158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黑体</vt:lpstr>
      <vt:lpstr>华文彩云</vt:lpstr>
      <vt:lpstr>宋体</vt:lpstr>
      <vt:lpstr>微软雅黑</vt:lpstr>
      <vt:lpstr>Arial</vt:lpstr>
      <vt:lpstr>Calibri</vt:lpstr>
      <vt:lpstr>Tahoma</vt:lpstr>
      <vt:lpstr>Times New Roman</vt:lpstr>
      <vt:lpstr>Wingdings</vt:lpstr>
      <vt:lpstr>9_默认设计模板</vt:lpstr>
      <vt:lpstr>3_课题组4</vt:lpstr>
      <vt:lpstr>4_课题组4</vt:lpstr>
      <vt:lpstr>6_课题组4</vt:lpstr>
      <vt:lpstr>7_课题组4</vt:lpstr>
      <vt:lpstr>9_课题组4</vt:lpstr>
      <vt:lpstr>1_课题组4</vt:lpstr>
      <vt:lpstr>10_课题组4</vt:lpstr>
      <vt:lpstr>11_课题组4</vt:lpstr>
      <vt:lpstr>机器学习在核能放射化学研究中的应用探讨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qywu</dc:creator>
  <cp:lastModifiedBy>qywu</cp:lastModifiedBy>
  <cp:revision>82</cp:revision>
  <dcterms:created xsi:type="dcterms:W3CDTF">2024-10-16T03:15:11Z</dcterms:created>
  <dcterms:modified xsi:type="dcterms:W3CDTF">2024-10-16T08:52:28Z</dcterms:modified>
</cp:coreProperties>
</file>