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0" r:id="rId4"/>
  </p:sldMasterIdLst>
  <p:notesMasterIdLst>
    <p:notesMasterId r:id="rId29"/>
  </p:notesMasterIdLst>
  <p:sldIdLst>
    <p:sldId id="258" r:id="rId5"/>
    <p:sldId id="259" r:id="rId6"/>
    <p:sldId id="267" r:id="rId7"/>
    <p:sldId id="263" r:id="rId8"/>
    <p:sldId id="266" r:id="rId9"/>
    <p:sldId id="317" r:id="rId10"/>
    <p:sldId id="279" r:id="rId11"/>
    <p:sldId id="272" r:id="rId12"/>
    <p:sldId id="281" r:id="rId13"/>
    <p:sldId id="283" r:id="rId14"/>
    <p:sldId id="284" r:id="rId15"/>
    <p:sldId id="288" r:id="rId16"/>
    <p:sldId id="309" r:id="rId17"/>
    <p:sldId id="289" r:id="rId18"/>
    <p:sldId id="292" r:id="rId19"/>
    <p:sldId id="311" r:id="rId20"/>
    <p:sldId id="312" r:id="rId21"/>
    <p:sldId id="313" r:id="rId22"/>
    <p:sldId id="300" r:id="rId23"/>
    <p:sldId id="310" r:id="rId24"/>
    <p:sldId id="274" r:id="rId25"/>
    <p:sldId id="314" r:id="rId26"/>
    <p:sldId id="315" r:id="rId27"/>
    <p:sldId id="31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2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Luminosity</a:t>
            </a:r>
            <a:r>
              <a:rPr lang="en-US" altLang="zh-CN" baseline="0" dirty="0"/>
              <a:t> comparison</a:t>
            </a:r>
            <a:endParaRPr lang="en-US" altLang="zh-CN"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4075105641988506"/>
          <c:y val="2.8084933508146458E-2"/>
          <c:w val="0.85924894358011494"/>
          <c:h val="0.61859386432568042"/>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0-EA8E-4424-84ED-406E53D6C995}"/>
              </c:ext>
            </c:extLst>
          </c:dPt>
          <c:cat>
            <c:strRef>
              <c:f>Sheet1!$A$2:$A$5</c:f>
              <c:strCache>
                <c:ptCount val="4"/>
                <c:pt idx="0">
                  <c:v>without  optimize</c:v>
                </c:pt>
                <c:pt idx="1">
                  <c:v>linear control</c:v>
                </c:pt>
                <c:pt idx="2">
                  <c:v>DS control</c:v>
                </c:pt>
                <c:pt idx="3">
                  <c:v>DQN control</c:v>
                </c:pt>
              </c:strCache>
            </c:strRef>
          </c:cat>
          <c:val>
            <c:numRef>
              <c:f>Sheet1!$B$2:$B$5</c:f>
              <c:numCache>
                <c:formatCode>General</c:formatCode>
                <c:ptCount val="4"/>
                <c:pt idx="0">
                  <c:v>1</c:v>
                </c:pt>
                <c:pt idx="1">
                  <c:v>1.07</c:v>
                </c:pt>
                <c:pt idx="2">
                  <c:v>1.1000000000000001</c:v>
                </c:pt>
                <c:pt idx="3">
                  <c:v>1.1200000000000001</c:v>
                </c:pt>
              </c:numCache>
            </c:numRef>
          </c:val>
          <c:extLst>
            <c:ext xmlns:c16="http://schemas.microsoft.com/office/drawing/2014/chart" uri="{C3380CC4-5D6E-409C-BE32-E72D297353CC}">
              <c16:uniqueId val="{00000000-1ED0-4722-A3D9-7781A16F8792}"/>
            </c:ext>
          </c:extLst>
        </c:ser>
        <c:dLbls>
          <c:showLegendKey val="0"/>
          <c:showVal val="0"/>
          <c:showCatName val="0"/>
          <c:showSerName val="0"/>
          <c:showPercent val="0"/>
          <c:showBubbleSize val="0"/>
        </c:dLbls>
        <c:gapWidth val="219"/>
        <c:overlap val="-27"/>
        <c:axId val="214954224"/>
        <c:axId val="214954784"/>
      </c:barChart>
      <c:catAx>
        <c:axId val="2149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4954784"/>
        <c:crosses val="autoZero"/>
        <c:auto val="1"/>
        <c:lblAlgn val="ctr"/>
        <c:lblOffset val="100"/>
        <c:noMultiLvlLbl val="0"/>
      </c:catAx>
      <c:valAx>
        <c:axId val="21495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49542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BE88A-C971-42AF-AC36-64B253F7C9FB}" type="datetimeFigureOut">
              <a:rPr lang="zh-CN" altLang="en-US" smtClean="0"/>
              <a:t>2024/10/17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573B5-4CD7-4119-A5EC-F0D4BEDA5D36}" type="slidenum">
              <a:rPr lang="zh-CN" altLang="en-US" smtClean="0"/>
              <a:t>‹#›</a:t>
            </a:fld>
            <a:endParaRPr lang="zh-CN" altLang="en-US"/>
          </a:p>
        </p:txBody>
      </p:sp>
    </p:spTree>
    <p:extLst>
      <p:ext uri="{BB962C8B-B14F-4D97-AF65-F5344CB8AC3E}">
        <p14:creationId xmlns:p14="http://schemas.microsoft.com/office/powerpoint/2010/main" val="119685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709025-F4B6-4644-B922-3B6E4E926F24}" type="slidenum">
              <a:rPr lang="zh-CN" altLang="en-US" smtClean="0"/>
              <a:t>4</a:t>
            </a:fld>
            <a:endParaRPr lang="zh-CN" altLang="en-US"/>
          </a:p>
        </p:txBody>
      </p:sp>
    </p:spTree>
    <p:extLst>
      <p:ext uri="{BB962C8B-B14F-4D97-AF65-F5344CB8AC3E}">
        <p14:creationId xmlns:p14="http://schemas.microsoft.com/office/powerpoint/2010/main" val="78415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EDAC08-096D-4168-BD06-0988465F45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321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C573B5-4CD7-4119-A5EC-F0D4BEDA5D36}" type="slidenum">
              <a:rPr lang="zh-CN" altLang="en-US" smtClean="0"/>
              <a:t>13</a:t>
            </a:fld>
            <a:endParaRPr lang="zh-CN" altLang="en-US"/>
          </a:p>
        </p:txBody>
      </p:sp>
    </p:spTree>
    <p:extLst>
      <p:ext uri="{BB962C8B-B14F-4D97-AF65-F5344CB8AC3E}">
        <p14:creationId xmlns:p14="http://schemas.microsoft.com/office/powerpoint/2010/main" val="58092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EDAC08-096D-4168-BD06-0988465F45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909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EDAC08-096D-4168-BD06-0988465F45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5996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60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B8584F31-0A67-4767-ACD5-4682084EB442}"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43464471"/>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8FAFC96B-B330-4777-96AA-D90D6DC78CCC}"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418295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164"/>
            <a:ext cx="274320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92164"/>
            <a:ext cx="802640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440AAFD4-EF41-4B63-9A09-C1B20FAF0D1D}"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4878233"/>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692150"/>
            <a:ext cx="10972800" cy="6492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6"/>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6"/>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245225"/>
            <a:ext cx="2844800" cy="476250"/>
          </a:xfrm>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a:xfrm>
            <a:off x="4165600" y="6245225"/>
            <a:ext cx="3860800" cy="476250"/>
          </a:xfrm>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a:xfrm>
            <a:off x="8737600" y="6245225"/>
            <a:ext cx="2844800" cy="476250"/>
          </a:xfrm>
        </p:spPr>
        <p:txBody>
          <a:bodyPr/>
          <a:lstStyle>
            <a:lvl1pPr>
              <a:defRPr smtClean="0"/>
            </a:lvl1pPr>
          </a:lstStyle>
          <a:p>
            <a:pPr>
              <a:defRPr/>
            </a:pPr>
            <a:fld id="{59C9087F-C159-43C3-A807-C10659C5E32A}"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74461388"/>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pic>
        <p:nvPicPr>
          <p:cNvPr id="7" name="Image 4" descr="bande-01.eps"/>
          <p:cNvPicPr>
            <a:picLocks noChangeAspect="1"/>
          </p:cNvPicPr>
          <p:nvPr userDrawn="1"/>
        </p:nvPicPr>
        <p:blipFill>
          <a:blip r:embed="rId2">
            <a:clrChange>
              <a:clrFrom>
                <a:srgbClr val="332F2B"/>
              </a:clrFrom>
              <a:clrTo>
                <a:srgbClr val="332F2B">
                  <a:alpha val="0"/>
                </a:srgbClr>
              </a:clrTo>
            </a:clrChange>
            <a:lum bright="70000" contrast="-70000"/>
            <a:extLst>
              <a:ext uri="{28A0092B-C50C-407E-A947-70E740481C1C}">
                <a14:useLocalDpi xmlns:a14="http://schemas.microsoft.com/office/drawing/2010/main" val="0"/>
              </a:ext>
            </a:extLst>
          </a:blip>
          <a:stretch>
            <a:fillRect/>
          </a:stretch>
        </p:blipFill>
        <p:spPr>
          <a:xfrm>
            <a:off x="0" y="6237118"/>
            <a:ext cx="12192000" cy="620882"/>
          </a:xfrm>
          <a:prstGeom prst="rect">
            <a:avLst/>
          </a:prstGeom>
        </p:spPr>
      </p:pic>
      <p:sp>
        <p:nvSpPr>
          <p:cNvPr id="2" name="Titre 1"/>
          <p:cNvSpPr>
            <a:spLocks noGrp="1"/>
          </p:cNvSpPr>
          <p:nvPr>
            <p:ph type="title"/>
          </p:nvPr>
        </p:nvSpPr>
        <p:spPr>
          <a:xfrm>
            <a:off x="609601" y="2444997"/>
            <a:ext cx="10969139" cy="940443"/>
          </a:xfrm>
        </p:spPr>
        <p:txBody>
          <a:bodyPr/>
          <a:lstStyle>
            <a:lvl1pPr algn="l">
              <a:defRPr/>
            </a:lvl1pPr>
          </a:lstStyle>
          <a:p>
            <a:r>
              <a:rPr kumimoji="0" lang="en-US" smtClean="0"/>
              <a:t>Click to edit Master title style</a:t>
            </a:r>
            <a:endParaRPr kumimoji="0" lang="en-US"/>
          </a:p>
        </p:txBody>
      </p:sp>
      <p:sp>
        <p:nvSpPr>
          <p:cNvPr id="11" name="Espace réservé du texte 2"/>
          <p:cNvSpPr>
            <a:spLocks noGrp="1"/>
          </p:cNvSpPr>
          <p:nvPr>
            <p:ph type="body" idx="10"/>
          </p:nvPr>
        </p:nvSpPr>
        <p:spPr>
          <a:xfrm>
            <a:off x="609600" y="3391124"/>
            <a:ext cx="8490384" cy="1713056"/>
          </a:xfrm>
        </p:spPr>
        <p:txBody>
          <a:bodyPr lIns="45720" tIns="0" rIns="45720" bIns="0" anchor="b">
            <a:normAutofit/>
          </a:bodyPr>
          <a:lstStyle>
            <a:lvl1pPr marL="0" indent="0" algn="l">
              <a:buNone/>
              <a:defRPr sz="24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3" name="Date Placeholder 2"/>
          <p:cNvSpPr>
            <a:spLocks noGrp="1"/>
          </p:cNvSpPr>
          <p:nvPr>
            <p:ph type="dt" sz="half" idx="11"/>
          </p:nvPr>
        </p:nvSpPr>
        <p:spPr/>
        <p:txBody>
          <a:bodyPr/>
          <a:lstStyle/>
          <a:p>
            <a:r>
              <a:rPr lang="en-US" smtClean="0">
                <a:solidFill>
                  <a:srgbClr val="000000"/>
                </a:solidFill>
              </a:rPr>
              <a:t>CAS in Budapest 2016</a:t>
            </a:r>
            <a:endParaRPr lang="en-US" dirty="0">
              <a:solidFill>
                <a:srgbClr val="000000"/>
              </a:solidFill>
            </a:endParaRPr>
          </a:p>
        </p:txBody>
      </p:sp>
      <p:sp>
        <p:nvSpPr>
          <p:cNvPr id="4" name="Footer Placeholder 3"/>
          <p:cNvSpPr>
            <a:spLocks noGrp="1"/>
          </p:cNvSpPr>
          <p:nvPr>
            <p:ph type="ftr" sz="quarter" idx="12"/>
          </p:nvPr>
        </p:nvSpPr>
        <p:spPr/>
        <p:txBody>
          <a:bodyPr/>
          <a:lstStyle/>
          <a:p>
            <a:r>
              <a:rPr lang="en-US" smtClean="0">
                <a:solidFill>
                  <a:srgbClr val="000000"/>
                </a:solidFill>
              </a:rPr>
              <a:t>giulia.papotti@cern.ch</a:t>
            </a:r>
            <a:endParaRPr lang="en-US" dirty="0">
              <a:solidFill>
                <a:srgbClr val="000000"/>
              </a:solidFill>
            </a:endParaRPr>
          </a:p>
        </p:txBody>
      </p:sp>
      <p:sp>
        <p:nvSpPr>
          <p:cNvPr id="5" name="Slide Number Placeholder 4"/>
          <p:cNvSpPr>
            <a:spLocks noGrp="1"/>
          </p:cNvSpPr>
          <p:nvPr>
            <p:ph type="sldNum" sz="quarter" idx="13"/>
          </p:nvPr>
        </p:nvSpPr>
        <p:spPr/>
        <p:txBody>
          <a:bodyPr/>
          <a:lstStyle/>
          <a:p>
            <a:fld id="{ACE91491-4375-AA41-8137-3861025BA0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14405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60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B8584F31-0A67-4767-ACD5-4682084EB442}"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56466577"/>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CCB8C33B-D1F2-43CA-A75E-040CE1C8BBCA}"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71600038"/>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8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66E16EC0-306C-4C87-B85D-0661461200BC}"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94912641"/>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E329908E-6344-4A1D-8CA0-65E64A07F14D}"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26076498"/>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smtClean="0"/>
            </a:lvl1pPr>
          </a:lstStyle>
          <a:p>
            <a:pPr>
              <a:defRPr/>
            </a:pPr>
            <a:fld id="{C679E24C-8112-4B66-8EFC-0DCFE60FB6CF}"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2503800"/>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1B041ECD-9561-4BC2-81FE-184D88D9EF83}"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77841168"/>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CCB8C33B-D1F2-43CA-A75E-040CE1C8BBCA}"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93799780"/>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smtClean="0"/>
            </a:lvl1pPr>
          </a:lstStyle>
          <a:p>
            <a:pPr>
              <a:defRPr/>
            </a:pPr>
            <a:fld id="{B8A9614D-A8AC-4FF1-9AE0-BD54D6A89E25}"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64323084"/>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7"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1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99D3637E-66CD-49FB-BADE-931C5C29B979}"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44479229"/>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E2AC3EA3-AF29-454B-965C-C1A9AB44F530}"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31620547"/>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8FAFC96B-B330-4777-96AA-D90D6DC78CCC}"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88494905"/>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164"/>
            <a:ext cx="274320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92164"/>
            <a:ext cx="802640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440AAFD4-EF41-4B63-9A09-C1B20FAF0D1D}"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06551686"/>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692150"/>
            <a:ext cx="10972800" cy="6492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6"/>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6"/>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245225"/>
            <a:ext cx="2844800" cy="476250"/>
          </a:xfrm>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a:xfrm>
            <a:off x="4165600" y="6245225"/>
            <a:ext cx="3860800" cy="476250"/>
          </a:xfrm>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a:xfrm>
            <a:off x="8737600" y="6245225"/>
            <a:ext cx="2844800" cy="476250"/>
          </a:xfrm>
        </p:spPr>
        <p:txBody>
          <a:bodyPr/>
          <a:lstStyle>
            <a:lvl1pPr>
              <a:defRPr smtClean="0"/>
            </a:lvl1pPr>
          </a:lstStyle>
          <a:p>
            <a:pPr>
              <a:defRPr/>
            </a:pPr>
            <a:fld id="{59C9087F-C159-43C3-A807-C10659C5E32A}"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22849617"/>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pic>
        <p:nvPicPr>
          <p:cNvPr id="7" name="Image 4" descr="bande-01.eps"/>
          <p:cNvPicPr>
            <a:picLocks noChangeAspect="1"/>
          </p:cNvPicPr>
          <p:nvPr userDrawn="1"/>
        </p:nvPicPr>
        <p:blipFill>
          <a:blip r:embed="rId2">
            <a:clrChange>
              <a:clrFrom>
                <a:srgbClr val="332F2B"/>
              </a:clrFrom>
              <a:clrTo>
                <a:srgbClr val="332F2B">
                  <a:alpha val="0"/>
                </a:srgbClr>
              </a:clrTo>
            </a:clrChange>
            <a:lum bright="70000" contrast="-70000"/>
            <a:extLst>
              <a:ext uri="{28A0092B-C50C-407E-A947-70E740481C1C}">
                <a14:useLocalDpi xmlns:a14="http://schemas.microsoft.com/office/drawing/2010/main" val="0"/>
              </a:ext>
            </a:extLst>
          </a:blip>
          <a:stretch>
            <a:fillRect/>
          </a:stretch>
        </p:blipFill>
        <p:spPr>
          <a:xfrm>
            <a:off x="0" y="6237118"/>
            <a:ext cx="12192000" cy="620882"/>
          </a:xfrm>
          <a:prstGeom prst="rect">
            <a:avLst/>
          </a:prstGeom>
        </p:spPr>
      </p:pic>
      <p:sp>
        <p:nvSpPr>
          <p:cNvPr id="2" name="Titre 1"/>
          <p:cNvSpPr>
            <a:spLocks noGrp="1"/>
          </p:cNvSpPr>
          <p:nvPr>
            <p:ph type="title"/>
          </p:nvPr>
        </p:nvSpPr>
        <p:spPr>
          <a:xfrm>
            <a:off x="609601" y="2444997"/>
            <a:ext cx="10969139" cy="940443"/>
          </a:xfrm>
        </p:spPr>
        <p:txBody>
          <a:bodyPr/>
          <a:lstStyle>
            <a:lvl1pPr algn="l">
              <a:defRPr/>
            </a:lvl1pPr>
          </a:lstStyle>
          <a:p>
            <a:r>
              <a:rPr kumimoji="0" lang="en-US" smtClean="0"/>
              <a:t>Click to edit Master title style</a:t>
            </a:r>
            <a:endParaRPr kumimoji="0" lang="en-US"/>
          </a:p>
        </p:txBody>
      </p:sp>
      <p:sp>
        <p:nvSpPr>
          <p:cNvPr id="11" name="Espace réservé du texte 2"/>
          <p:cNvSpPr>
            <a:spLocks noGrp="1"/>
          </p:cNvSpPr>
          <p:nvPr>
            <p:ph type="body" idx="10"/>
          </p:nvPr>
        </p:nvSpPr>
        <p:spPr>
          <a:xfrm>
            <a:off x="609600" y="3391124"/>
            <a:ext cx="8490384" cy="1713056"/>
          </a:xfrm>
        </p:spPr>
        <p:txBody>
          <a:bodyPr lIns="45720" tIns="0" rIns="45720" bIns="0" anchor="b">
            <a:normAutofit/>
          </a:bodyPr>
          <a:lstStyle>
            <a:lvl1pPr marL="0" indent="0" algn="l">
              <a:buNone/>
              <a:defRPr sz="24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3" name="Date Placeholder 2"/>
          <p:cNvSpPr>
            <a:spLocks noGrp="1"/>
          </p:cNvSpPr>
          <p:nvPr>
            <p:ph type="dt" sz="half" idx="11"/>
          </p:nvPr>
        </p:nvSpPr>
        <p:spPr/>
        <p:txBody>
          <a:bodyPr/>
          <a:lstStyle/>
          <a:p>
            <a:r>
              <a:rPr lang="en-US" smtClean="0">
                <a:solidFill>
                  <a:srgbClr val="000000"/>
                </a:solidFill>
              </a:rPr>
              <a:t>CAS in Budapest 2016</a:t>
            </a:r>
            <a:endParaRPr lang="en-US" dirty="0">
              <a:solidFill>
                <a:srgbClr val="000000"/>
              </a:solidFill>
            </a:endParaRPr>
          </a:p>
        </p:txBody>
      </p:sp>
      <p:sp>
        <p:nvSpPr>
          <p:cNvPr id="4" name="Footer Placeholder 3"/>
          <p:cNvSpPr>
            <a:spLocks noGrp="1"/>
          </p:cNvSpPr>
          <p:nvPr>
            <p:ph type="ftr" sz="quarter" idx="12"/>
          </p:nvPr>
        </p:nvSpPr>
        <p:spPr/>
        <p:txBody>
          <a:bodyPr/>
          <a:lstStyle/>
          <a:p>
            <a:r>
              <a:rPr lang="en-US" smtClean="0">
                <a:solidFill>
                  <a:srgbClr val="000000"/>
                </a:solidFill>
              </a:rPr>
              <a:t>giulia.papotti@cern.ch</a:t>
            </a:r>
            <a:endParaRPr lang="en-US" dirty="0">
              <a:solidFill>
                <a:srgbClr val="000000"/>
              </a:solidFill>
            </a:endParaRPr>
          </a:p>
        </p:txBody>
      </p:sp>
      <p:sp>
        <p:nvSpPr>
          <p:cNvPr id="5" name="Slide Number Placeholder 4"/>
          <p:cNvSpPr>
            <a:spLocks noGrp="1"/>
          </p:cNvSpPr>
          <p:nvPr>
            <p:ph type="sldNum" sz="quarter" idx="13"/>
          </p:nvPr>
        </p:nvSpPr>
        <p:spPr/>
        <p:txBody>
          <a:bodyPr/>
          <a:lstStyle/>
          <a:p>
            <a:fld id="{ACE91491-4375-AA41-8137-3861025BA0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1961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4D6DFD2-B131-47F4-8883-3F4F41EBD22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28477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E77A336-4218-4697-BA6A-C3BE10CCCB4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79599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D7F906-94F5-4D47-A479-03212C91EB0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649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8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66E16EC0-306C-4C87-B85D-0661461200BC}"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89358504"/>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B3A65B-4876-48E9-B101-0E0B8F87B063}"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38459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9F7462-F78E-4372-BD69-90353FCAC616}"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7173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955119-FB66-4BA9-9B8D-44F74C11A104}"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872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3497B9-D547-4511-AB4D-AF5A34EAF3F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58044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4B5D20-8BFB-433B-9CC1-428CCF06141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38333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BBBA8A-373B-46A2-9EA8-EE5CD5949A0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99652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D813CA7-1811-47E9-B482-1BBAD4C2F446}"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38596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40A4C-8F31-4E16-BBB1-1AF86A42DC4D}"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668206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4D6DFD2-B131-47F4-8883-3F4F41EBD22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90745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E77A336-4218-4697-BA6A-C3BE10CCCB4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6598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E329908E-6344-4A1D-8CA0-65E64A07F14D}"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20998640"/>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D7F906-94F5-4D47-A479-03212C91EB0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30434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B3A65B-4876-48E9-B101-0E0B8F87B063}"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4337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9F7462-F78E-4372-BD69-90353FCAC616}"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14440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955119-FB66-4BA9-9B8D-44F74C11A104}"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12477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3497B9-D547-4511-AB4D-AF5A34EAF3F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31600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4B5D20-8BFB-433B-9CC1-428CCF06141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3377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BBBA8A-373B-46A2-9EA8-EE5CD5949A0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48641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D813CA7-1811-47E9-B482-1BBAD4C2F446}"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48606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40A4C-8F31-4E16-BBB1-1AF86A42DC4D}"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119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smtClean="0"/>
            </a:lvl1pPr>
          </a:lstStyle>
          <a:p>
            <a:pPr>
              <a:defRPr/>
            </a:pPr>
            <a:fld id="{C679E24C-8112-4B66-8EFC-0DCFE60FB6CF}"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51119106"/>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1B041ECD-9561-4BC2-81FE-184D88D9EF83}"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536973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smtClean="0"/>
            </a:lvl1pPr>
          </a:lstStyle>
          <a:p>
            <a:pPr>
              <a:defRPr/>
            </a:pPr>
            <a:fld id="{B8A9614D-A8AC-4FF1-9AE0-BD54D6A89E25}"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01709691"/>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7"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1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99D3637E-66CD-49FB-BADE-931C5C29B979}"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8604877"/>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E2AC3EA3-AF29-454B-965C-C1A9AB44F530}"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7928215"/>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0"/>
            <a:ext cx="12192000" cy="476250"/>
          </a:xfrm>
          <a:prstGeom prst="rect">
            <a:avLst/>
          </a:prstGeom>
          <a:solidFill>
            <a:srgbClr val="3399FF"/>
          </a:solidFill>
          <a:ln w="9525">
            <a:solidFill>
              <a:srgbClr val="3399FF"/>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a:ea typeface="宋体"/>
              <a:cs typeface="+mn-cs"/>
            </a:endParaRPr>
          </a:p>
        </p:txBody>
      </p:sp>
      <p:sp>
        <p:nvSpPr>
          <p:cNvPr id="227331" name="Rectangle 2"/>
          <p:cNvSpPr>
            <a:spLocks noGrp="1" noChangeArrowheads="1"/>
          </p:cNvSpPr>
          <p:nvPr>
            <p:ph type="title"/>
          </p:nvPr>
        </p:nvSpPr>
        <p:spPr bwMode="auto">
          <a:xfrm>
            <a:off x="609600" y="692150"/>
            <a:ext cx="1097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27332"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ffectLst/>
                <a:ea typeface="+mn-ea"/>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ea typeface="+mn-ea"/>
              </a:defRPr>
            </a:lvl1pPr>
          </a:lstStyle>
          <a:p>
            <a:pPr fontAlgn="base">
              <a:spcBef>
                <a:spcPct val="0"/>
              </a:spcBef>
              <a:spcAft>
                <a:spcPct val="0"/>
              </a:spcAft>
              <a:defRPr/>
            </a:pPr>
            <a:fld id="{0C42D85A-14DE-473C-9742-3BF00C20B929}"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
        <p:nvSpPr>
          <p:cNvPr id="1036" name="Rectangle 12"/>
          <p:cNvSpPr>
            <a:spLocks noChangeArrowheads="1"/>
          </p:cNvSpPr>
          <p:nvPr userDrawn="1"/>
        </p:nvSpPr>
        <p:spPr bwMode="auto">
          <a:xfrm>
            <a:off x="0" y="6742296"/>
            <a:ext cx="12192000" cy="115887"/>
          </a:xfrm>
          <a:prstGeom prst="rect">
            <a:avLst/>
          </a:prstGeom>
          <a:solidFill>
            <a:srgbClr val="3399FF"/>
          </a:solidFill>
          <a:ln w="9525">
            <a:solidFill>
              <a:srgbClr val="3399FF"/>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a:ea typeface="宋体"/>
              <a:cs typeface="+mn-cs"/>
            </a:endParaRPr>
          </a:p>
        </p:txBody>
      </p:sp>
      <p:pic>
        <p:nvPicPr>
          <p:cNvPr id="227337" name="Picture 15" descr="输出向导-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568" y="44450"/>
            <a:ext cx="34565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50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zoom/>
  </p:transition>
  <p:hf hdr="0" ftr="0" dt="0"/>
  <p:txStyles>
    <p:titleStyle>
      <a:lvl1pPr algn="ctr" rtl="0" eaLnBrk="0" fontAlgn="base" hangingPunct="0">
        <a:spcBef>
          <a:spcPct val="0"/>
        </a:spcBef>
        <a:spcAft>
          <a:spcPct val="0"/>
        </a:spcAft>
        <a:defRPr sz="3600" b="1">
          <a:solidFill>
            <a:srgbClr val="FF3300"/>
          </a:solidFill>
          <a:latin typeface="+mj-lt"/>
          <a:ea typeface="+mj-ea"/>
          <a:cs typeface="+mj-cs"/>
        </a:defRPr>
      </a:lvl1pPr>
      <a:lvl2pPr algn="ctr" rtl="0" eaLnBrk="0" fontAlgn="base" hangingPunct="0">
        <a:spcBef>
          <a:spcPct val="0"/>
        </a:spcBef>
        <a:spcAft>
          <a:spcPct val="0"/>
        </a:spcAft>
        <a:defRPr sz="3600" b="1">
          <a:solidFill>
            <a:srgbClr val="FF3300"/>
          </a:solidFill>
          <a:latin typeface="Arial" pitchFamily="34" charset="0"/>
          <a:ea typeface="宋体" pitchFamily="2" charset="-122"/>
        </a:defRPr>
      </a:lvl2pPr>
      <a:lvl3pPr algn="ctr" rtl="0" eaLnBrk="0" fontAlgn="base" hangingPunct="0">
        <a:spcBef>
          <a:spcPct val="0"/>
        </a:spcBef>
        <a:spcAft>
          <a:spcPct val="0"/>
        </a:spcAft>
        <a:defRPr sz="3600" b="1">
          <a:solidFill>
            <a:srgbClr val="FF3300"/>
          </a:solidFill>
          <a:latin typeface="Arial" pitchFamily="34" charset="0"/>
          <a:ea typeface="宋体" pitchFamily="2" charset="-122"/>
        </a:defRPr>
      </a:lvl3pPr>
      <a:lvl4pPr algn="ctr" rtl="0" eaLnBrk="0" fontAlgn="base" hangingPunct="0">
        <a:spcBef>
          <a:spcPct val="0"/>
        </a:spcBef>
        <a:spcAft>
          <a:spcPct val="0"/>
        </a:spcAft>
        <a:defRPr sz="3600" b="1">
          <a:solidFill>
            <a:srgbClr val="FF3300"/>
          </a:solidFill>
          <a:latin typeface="Arial" pitchFamily="34" charset="0"/>
          <a:ea typeface="宋体" pitchFamily="2" charset="-122"/>
        </a:defRPr>
      </a:lvl4pPr>
      <a:lvl5pPr algn="ctr" rtl="0" eaLnBrk="0" fontAlgn="base" hangingPunct="0">
        <a:spcBef>
          <a:spcPct val="0"/>
        </a:spcBef>
        <a:spcAft>
          <a:spcPct val="0"/>
        </a:spcAft>
        <a:defRPr sz="3600" b="1">
          <a:solidFill>
            <a:srgbClr val="FF3300"/>
          </a:solidFill>
          <a:latin typeface="Arial" pitchFamily="34" charset="0"/>
          <a:ea typeface="宋体" pitchFamily="2" charset="-122"/>
        </a:defRPr>
      </a:lvl5pPr>
      <a:lvl6pPr marL="457200" algn="ctr" rtl="0" eaLnBrk="0" fontAlgn="base" hangingPunct="0">
        <a:spcBef>
          <a:spcPct val="0"/>
        </a:spcBef>
        <a:spcAft>
          <a:spcPct val="0"/>
        </a:spcAft>
        <a:defRPr sz="3600" b="1">
          <a:solidFill>
            <a:srgbClr val="FF3300"/>
          </a:solidFill>
          <a:latin typeface="Arial" pitchFamily="34" charset="0"/>
          <a:ea typeface="宋体" pitchFamily="2" charset="-122"/>
        </a:defRPr>
      </a:lvl6pPr>
      <a:lvl7pPr marL="914400" algn="ctr" rtl="0" eaLnBrk="0" fontAlgn="base" hangingPunct="0">
        <a:spcBef>
          <a:spcPct val="0"/>
        </a:spcBef>
        <a:spcAft>
          <a:spcPct val="0"/>
        </a:spcAft>
        <a:defRPr sz="3600" b="1">
          <a:solidFill>
            <a:srgbClr val="FF3300"/>
          </a:solidFill>
          <a:latin typeface="Arial" pitchFamily="34" charset="0"/>
          <a:ea typeface="宋体" pitchFamily="2" charset="-122"/>
        </a:defRPr>
      </a:lvl7pPr>
      <a:lvl8pPr marL="1371600" algn="ctr" rtl="0" eaLnBrk="0" fontAlgn="base" hangingPunct="0">
        <a:spcBef>
          <a:spcPct val="0"/>
        </a:spcBef>
        <a:spcAft>
          <a:spcPct val="0"/>
        </a:spcAft>
        <a:defRPr sz="3600" b="1">
          <a:solidFill>
            <a:srgbClr val="FF3300"/>
          </a:solidFill>
          <a:latin typeface="Arial" pitchFamily="34" charset="0"/>
          <a:ea typeface="宋体" pitchFamily="2" charset="-122"/>
        </a:defRPr>
      </a:lvl8pPr>
      <a:lvl9pPr marL="1828800" algn="ctr" rtl="0" eaLnBrk="0" fontAlgn="base" hangingPunct="0">
        <a:spcBef>
          <a:spcPct val="0"/>
        </a:spcBef>
        <a:spcAft>
          <a:spcPct val="0"/>
        </a:spcAft>
        <a:defRPr sz="3600" b="1">
          <a:solidFill>
            <a:srgbClr val="FF3300"/>
          </a:solidFill>
          <a:latin typeface="Arial" pitchFamily="34" charset="0"/>
          <a:ea typeface="宋体" pitchFamily="2" charset="-122"/>
        </a:defRPr>
      </a:lvl9pPr>
    </p:titleStyle>
    <p:bodyStyle>
      <a:lvl1pPr marL="342900" indent="-342900" algn="l" rtl="0" eaLnBrk="0" fontAlgn="base" hangingPunct="0">
        <a:spcBef>
          <a:spcPct val="10000"/>
        </a:spcBef>
        <a:spcAft>
          <a:spcPct val="30000"/>
        </a:spcAft>
        <a:buChar char="•"/>
        <a:defRPr sz="26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9900"/>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0"/>
            <a:ext cx="12192000" cy="476250"/>
          </a:xfrm>
          <a:prstGeom prst="rect">
            <a:avLst/>
          </a:prstGeom>
          <a:solidFill>
            <a:srgbClr val="3399FF"/>
          </a:solidFill>
          <a:ln w="9525">
            <a:solidFill>
              <a:srgbClr val="3399FF"/>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a:ea typeface="宋体"/>
              <a:cs typeface="+mn-cs"/>
            </a:endParaRPr>
          </a:p>
        </p:txBody>
      </p:sp>
      <p:sp>
        <p:nvSpPr>
          <p:cNvPr id="227331" name="Rectangle 2"/>
          <p:cNvSpPr>
            <a:spLocks noGrp="1" noChangeArrowheads="1"/>
          </p:cNvSpPr>
          <p:nvPr>
            <p:ph type="title"/>
          </p:nvPr>
        </p:nvSpPr>
        <p:spPr bwMode="auto">
          <a:xfrm>
            <a:off x="609600" y="692150"/>
            <a:ext cx="1097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27332"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ea typeface="+mn-ea"/>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ffectLst/>
                <a:ea typeface="+mn-ea"/>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ea typeface="+mn-ea"/>
              </a:defRPr>
            </a:lvl1pPr>
          </a:lstStyle>
          <a:p>
            <a:pPr fontAlgn="base">
              <a:spcBef>
                <a:spcPct val="0"/>
              </a:spcBef>
              <a:spcAft>
                <a:spcPct val="0"/>
              </a:spcAft>
              <a:defRPr/>
            </a:pPr>
            <a:fld id="{0C42D85A-14DE-473C-9742-3BF00C20B929}"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
        <p:nvSpPr>
          <p:cNvPr id="1036" name="Rectangle 12"/>
          <p:cNvSpPr>
            <a:spLocks noChangeArrowheads="1"/>
          </p:cNvSpPr>
          <p:nvPr userDrawn="1"/>
        </p:nvSpPr>
        <p:spPr bwMode="auto">
          <a:xfrm>
            <a:off x="0" y="6742296"/>
            <a:ext cx="12192000" cy="115887"/>
          </a:xfrm>
          <a:prstGeom prst="rect">
            <a:avLst/>
          </a:prstGeom>
          <a:solidFill>
            <a:srgbClr val="3399FF"/>
          </a:solidFill>
          <a:ln w="9525">
            <a:solidFill>
              <a:srgbClr val="3399FF"/>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a:ea typeface="宋体"/>
              <a:cs typeface="+mn-cs"/>
            </a:endParaRPr>
          </a:p>
        </p:txBody>
      </p:sp>
      <p:pic>
        <p:nvPicPr>
          <p:cNvPr id="227337" name="Picture 15" descr="输出向导-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568" y="44450"/>
            <a:ext cx="34565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1549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zoom/>
  </p:transition>
  <p:hf hdr="0" ftr="0" dt="0"/>
  <p:txStyles>
    <p:titleStyle>
      <a:lvl1pPr algn="ctr" rtl="0" eaLnBrk="0" fontAlgn="base" hangingPunct="0">
        <a:spcBef>
          <a:spcPct val="0"/>
        </a:spcBef>
        <a:spcAft>
          <a:spcPct val="0"/>
        </a:spcAft>
        <a:defRPr sz="3600" b="1">
          <a:solidFill>
            <a:srgbClr val="FF3300"/>
          </a:solidFill>
          <a:latin typeface="+mj-lt"/>
          <a:ea typeface="+mj-ea"/>
          <a:cs typeface="+mj-cs"/>
        </a:defRPr>
      </a:lvl1pPr>
      <a:lvl2pPr algn="ctr" rtl="0" eaLnBrk="0" fontAlgn="base" hangingPunct="0">
        <a:spcBef>
          <a:spcPct val="0"/>
        </a:spcBef>
        <a:spcAft>
          <a:spcPct val="0"/>
        </a:spcAft>
        <a:defRPr sz="3600" b="1">
          <a:solidFill>
            <a:srgbClr val="FF3300"/>
          </a:solidFill>
          <a:latin typeface="Arial" pitchFamily="34" charset="0"/>
          <a:ea typeface="宋体" pitchFamily="2" charset="-122"/>
        </a:defRPr>
      </a:lvl2pPr>
      <a:lvl3pPr algn="ctr" rtl="0" eaLnBrk="0" fontAlgn="base" hangingPunct="0">
        <a:spcBef>
          <a:spcPct val="0"/>
        </a:spcBef>
        <a:spcAft>
          <a:spcPct val="0"/>
        </a:spcAft>
        <a:defRPr sz="3600" b="1">
          <a:solidFill>
            <a:srgbClr val="FF3300"/>
          </a:solidFill>
          <a:latin typeface="Arial" pitchFamily="34" charset="0"/>
          <a:ea typeface="宋体" pitchFamily="2" charset="-122"/>
        </a:defRPr>
      </a:lvl3pPr>
      <a:lvl4pPr algn="ctr" rtl="0" eaLnBrk="0" fontAlgn="base" hangingPunct="0">
        <a:spcBef>
          <a:spcPct val="0"/>
        </a:spcBef>
        <a:spcAft>
          <a:spcPct val="0"/>
        </a:spcAft>
        <a:defRPr sz="3600" b="1">
          <a:solidFill>
            <a:srgbClr val="FF3300"/>
          </a:solidFill>
          <a:latin typeface="Arial" pitchFamily="34" charset="0"/>
          <a:ea typeface="宋体" pitchFamily="2" charset="-122"/>
        </a:defRPr>
      </a:lvl4pPr>
      <a:lvl5pPr algn="ctr" rtl="0" eaLnBrk="0" fontAlgn="base" hangingPunct="0">
        <a:spcBef>
          <a:spcPct val="0"/>
        </a:spcBef>
        <a:spcAft>
          <a:spcPct val="0"/>
        </a:spcAft>
        <a:defRPr sz="3600" b="1">
          <a:solidFill>
            <a:srgbClr val="FF3300"/>
          </a:solidFill>
          <a:latin typeface="Arial" pitchFamily="34" charset="0"/>
          <a:ea typeface="宋体" pitchFamily="2" charset="-122"/>
        </a:defRPr>
      </a:lvl5pPr>
      <a:lvl6pPr marL="457200" algn="ctr" rtl="0" eaLnBrk="0" fontAlgn="base" hangingPunct="0">
        <a:spcBef>
          <a:spcPct val="0"/>
        </a:spcBef>
        <a:spcAft>
          <a:spcPct val="0"/>
        </a:spcAft>
        <a:defRPr sz="3600" b="1">
          <a:solidFill>
            <a:srgbClr val="FF3300"/>
          </a:solidFill>
          <a:latin typeface="Arial" pitchFamily="34" charset="0"/>
          <a:ea typeface="宋体" pitchFamily="2" charset="-122"/>
        </a:defRPr>
      </a:lvl6pPr>
      <a:lvl7pPr marL="914400" algn="ctr" rtl="0" eaLnBrk="0" fontAlgn="base" hangingPunct="0">
        <a:spcBef>
          <a:spcPct val="0"/>
        </a:spcBef>
        <a:spcAft>
          <a:spcPct val="0"/>
        </a:spcAft>
        <a:defRPr sz="3600" b="1">
          <a:solidFill>
            <a:srgbClr val="FF3300"/>
          </a:solidFill>
          <a:latin typeface="Arial" pitchFamily="34" charset="0"/>
          <a:ea typeface="宋体" pitchFamily="2" charset="-122"/>
        </a:defRPr>
      </a:lvl7pPr>
      <a:lvl8pPr marL="1371600" algn="ctr" rtl="0" eaLnBrk="0" fontAlgn="base" hangingPunct="0">
        <a:spcBef>
          <a:spcPct val="0"/>
        </a:spcBef>
        <a:spcAft>
          <a:spcPct val="0"/>
        </a:spcAft>
        <a:defRPr sz="3600" b="1">
          <a:solidFill>
            <a:srgbClr val="FF3300"/>
          </a:solidFill>
          <a:latin typeface="Arial" pitchFamily="34" charset="0"/>
          <a:ea typeface="宋体" pitchFamily="2" charset="-122"/>
        </a:defRPr>
      </a:lvl8pPr>
      <a:lvl9pPr marL="1828800" algn="ctr" rtl="0" eaLnBrk="0" fontAlgn="base" hangingPunct="0">
        <a:spcBef>
          <a:spcPct val="0"/>
        </a:spcBef>
        <a:spcAft>
          <a:spcPct val="0"/>
        </a:spcAft>
        <a:defRPr sz="3600" b="1">
          <a:solidFill>
            <a:srgbClr val="FF3300"/>
          </a:solidFill>
          <a:latin typeface="Arial" pitchFamily="34" charset="0"/>
          <a:ea typeface="宋体" pitchFamily="2" charset="-122"/>
        </a:defRPr>
      </a:lvl9pPr>
    </p:titleStyle>
    <p:bodyStyle>
      <a:lvl1pPr marL="342900" indent="-342900" algn="l" rtl="0" eaLnBrk="0" fontAlgn="base" hangingPunct="0">
        <a:spcBef>
          <a:spcPct val="10000"/>
        </a:spcBef>
        <a:spcAft>
          <a:spcPct val="30000"/>
        </a:spcAft>
        <a:buChar char="•"/>
        <a:defRPr sz="26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9900"/>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DC95AE-E437-4ABE-96F7-E813753577F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504649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DC95AE-E437-4ABE-96F7-E813753577F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963591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50194" y="2108544"/>
            <a:ext cx="8292974" cy="1470025"/>
          </a:xfrm>
        </p:spPr>
        <p:txBody>
          <a:bodyPr/>
          <a:lstStyle/>
          <a:p>
            <a:r>
              <a:rPr lang="zh-CN" altLang="en-US" sz="4400" dirty="0">
                <a:latin typeface="黑体" pitchFamily="49" charset="-122"/>
                <a:ea typeface="黑体" pitchFamily="49" charset="-122"/>
              </a:rPr>
              <a:t>机器学习应用于正负电子对撞机运行性能提高的研究</a:t>
            </a:r>
            <a:endParaRPr lang="zh-CN" altLang="en-US" sz="5400" dirty="0">
              <a:latin typeface="黑体" pitchFamily="49" charset="-122"/>
              <a:ea typeface="黑体" pitchFamily="49" charset="-122"/>
            </a:endParaRPr>
          </a:p>
        </p:txBody>
      </p:sp>
      <p:sp>
        <p:nvSpPr>
          <p:cNvPr id="3" name="副标题 2"/>
          <p:cNvSpPr>
            <a:spLocks noGrp="1"/>
          </p:cNvSpPr>
          <p:nvPr>
            <p:ph type="subTitle" idx="1"/>
          </p:nvPr>
        </p:nvSpPr>
        <p:spPr>
          <a:xfrm>
            <a:off x="2896281" y="4681810"/>
            <a:ext cx="6400800" cy="1152128"/>
          </a:xfrm>
        </p:spPr>
        <p:txBody>
          <a:bodyPr/>
          <a:lstStyle/>
          <a:p>
            <a:r>
              <a:rPr lang="zh-CN" altLang="en-US" sz="2400" dirty="0"/>
              <a:t>王九庆</a:t>
            </a:r>
            <a:endParaRPr lang="en-US" altLang="zh-CN" sz="2400" dirty="0"/>
          </a:p>
          <a:p>
            <a:r>
              <a:rPr lang="zh-CN" altLang="en-US" sz="2400" dirty="0" smtClean="0"/>
              <a:t>加速器中心物理组</a:t>
            </a:r>
            <a:endParaRPr lang="en-US" altLang="zh-CN" dirty="0"/>
          </a:p>
        </p:txBody>
      </p:sp>
    </p:spTree>
    <p:extLst>
      <p:ext uri="{BB962C8B-B14F-4D97-AF65-F5344CB8AC3E}">
        <p14:creationId xmlns:p14="http://schemas.microsoft.com/office/powerpoint/2010/main" val="2347083881"/>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294291" y="1908284"/>
            <a:ext cx="5602441" cy="3151373"/>
          </a:xfrm>
          <a:prstGeom prst="rect">
            <a:avLst/>
          </a:prstGeom>
          <a:ln>
            <a:solidFill>
              <a:srgbClr val="FF0000"/>
            </a:solidFill>
          </a:ln>
        </p:spPr>
      </p:pic>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10</a:t>
            </a:fld>
            <a:endParaRPr lang="en-US" altLang="zh-CN">
              <a:solidFill>
                <a:srgbClr val="000000"/>
              </a:solidFill>
            </a:endParaRPr>
          </a:p>
        </p:txBody>
      </p:sp>
      <p:sp>
        <p:nvSpPr>
          <p:cNvPr id="6" name="标题 1"/>
          <p:cNvSpPr>
            <a:spLocks noGrp="1"/>
          </p:cNvSpPr>
          <p:nvPr>
            <p:ph type="title"/>
          </p:nvPr>
        </p:nvSpPr>
        <p:spPr/>
        <p:txBody>
          <a:bodyPr/>
          <a:lstStyle/>
          <a:p>
            <a:r>
              <a:rPr lang="en-US" altLang="zh-CN" dirty="0" smtClean="0"/>
              <a:t>BEPCII</a:t>
            </a:r>
            <a:r>
              <a:rPr lang="zh-CN" altLang="en-US" dirty="0" smtClean="0"/>
              <a:t>上强化学习用于亮度调优的初步尝试</a:t>
            </a:r>
            <a:endParaRPr lang="zh-CN" altLang="en-US" dirty="0"/>
          </a:p>
        </p:txBody>
      </p:sp>
      <p:pic>
        <p:nvPicPr>
          <p:cNvPr id="7" name="图片 6"/>
          <p:cNvPicPr>
            <a:picLocks noChangeAspect="1"/>
          </p:cNvPicPr>
          <p:nvPr/>
        </p:nvPicPr>
        <p:blipFill>
          <a:blip r:embed="rId3"/>
          <a:stretch>
            <a:fillRect/>
          </a:stretch>
        </p:blipFill>
        <p:spPr>
          <a:xfrm>
            <a:off x="6242719" y="1908284"/>
            <a:ext cx="5602440" cy="3151373"/>
          </a:xfrm>
          <a:prstGeom prst="rect">
            <a:avLst/>
          </a:prstGeom>
          <a:ln>
            <a:solidFill>
              <a:srgbClr val="FF0000"/>
            </a:solidFill>
          </a:ln>
        </p:spPr>
      </p:pic>
      <p:sp>
        <p:nvSpPr>
          <p:cNvPr id="8" name="矩形 7"/>
          <p:cNvSpPr/>
          <p:nvPr/>
        </p:nvSpPr>
        <p:spPr>
          <a:xfrm>
            <a:off x="6358759" y="5738813"/>
            <a:ext cx="5833241" cy="615553"/>
          </a:xfrm>
          <a:prstGeom prst="rect">
            <a:avLst/>
          </a:prstGeom>
        </p:spPr>
        <p:txBody>
          <a:bodyPr wrap="square">
            <a:spAutoFit/>
          </a:bodyPr>
          <a:lstStyle/>
          <a:p>
            <a:r>
              <a:rPr lang="en-US" altLang="zh-CN" dirty="0"/>
              <a:t> </a:t>
            </a:r>
            <a:r>
              <a:rPr lang="en-US" altLang="zh-CN" sz="1600" dirty="0" err="1">
                <a:solidFill>
                  <a:srgbClr val="FF0000"/>
                </a:solidFill>
              </a:rPr>
              <a:t>Jiaqi</a:t>
            </a:r>
            <a:r>
              <a:rPr lang="en-US" altLang="zh-CN" sz="1600" dirty="0">
                <a:solidFill>
                  <a:srgbClr val="FF0000"/>
                </a:solidFill>
              </a:rPr>
              <a:t> Fan</a:t>
            </a:r>
            <a:r>
              <a:rPr lang="zh-CN" altLang="en-US" sz="1600" dirty="0">
                <a:solidFill>
                  <a:srgbClr val="FF0000"/>
                </a:solidFill>
              </a:rPr>
              <a:t>，</a:t>
            </a:r>
            <a:r>
              <a:rPr lang="en-US" altLang="zh-CN" sz="1600" dirty="0">
                <a:solidFill>
                  <a:srgbClr val="FF0000"/>
                </a:solidFill>
              </a:rPr>
              <a:t>Online reinforcement learning control of beam collision at IP for BEPCII</a:t>
            </a:r>
            <a:r>
              <a:rPr lang="zh-CN" altLang="en-US" sz="1600" dirty="0">
                <a:solidFill>
                  <a:srgbClr val="FF0000"/>
                </a:solidFill>
              </a:rPr>
              <a:t>，</a:t>
            </a:r>
            <a:r>
              <a:rPr lang="en-US" altLang="zh-CN" sz="1600" dirty="0">
                <a:solidFill>
                  <a:srgbClr val="FF0000"/>
                </a:solidFill>
              </a:rPr>
              <a:t>oral presentation on WAO2023</a:t>
            </a:r>
            <a:endParaRPr lang="zh-CN" altLang="en-US" sz="1600" dirty="0">
              <a:solidFill>
                <a:srgbClr val="FF0000"/>
              </a:solidFill>
            </a:endParaRPr>
          </a:p>
        </p:txBody>
      </p:sp>
    </p:spTree>
    <p:extLst>
      <p:ext uri="{BB962C8B-B14F-4D97-AF65-F5344CB8AC3E}">
        <p14:creationId xmlns:p14="http://schemas.microsoft.com/office/powerpoint/2010/main" val="4280839682"/>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图表 16">
            <a:extLst>
              <a:ext uri="{FF2B5EF4-FFF2-40B4-BE49-F238E27FC236}">
                <a16:creationId xmlns:a16="http://schemas.microsoft.com/office/drawing/2014/main" id="{CB685BFE-0DC5-E87B-D548-8EADCA1A8E6E}"/>
              </a:ext>
            </a:extLst>
          </p:cNvPr>
          <p:cNvGraphicFramePr/>
          <p:nvPr>
            <p:extLst>
              <p:ext uri="{D42A27DB-BD31-4B8C-83A1-F6EECF244321}">
                <p14:modId xmlns:p14="http://schemas.microsoft.com/office/powerpoint/2010/main" val="497924556"/>
              </p:ext>
            </p:extLst>
          </p:nvPr>
        </p:nvGraphicFramePr>
        <p:xfrm>
          <a:off x="293619" y="1647758"/>
          <a:ext cx="5206625" cy="3562483"/>
        </p:xfrm>
        <a:graphic>
          <a:graphicData uri="http://schemas.openxmlformats.org/drawingml/2006/chart">
            <c:chart xmlns:c="http://schemas.openxmlformats.org/drawingml/2006/chart" xmlns:r="http://schemas.openxmlformats.org/officeDocument/2006/relationships" r:id="rId3"/>
          </a:graphicData>
        </a:graphic>
      </p:graphicFrame>
      <p:sp>
        <p:nvSpPr>
          <p:cNvPr id="9" name="页脚占位符 8">
            <a:extLst>
              <a:ext uri="{FF2B5EF4-FFF2-40B4-BE49-F238E27FC236}">
                <a16:creationId xmlns:a16="http://schemas.microsoft.com/office/drawing/2014/main" id="{8831466E-DB88-691B-7436-73F067A34737}"/>
              </a:ext>
            </a:extLst>
          </p:cNvPr>
          <p:cNvSpPr>
            <a:spLocks noGrp="1"/>
          </p:cNvSpPr>
          <p:nvPr>
            <p:ph type="ftr" sz="quarter" idx="11"/>
          </p:nvPr>
        </p:nvSpPr>
        <p:spPr>
          <a:xfrm>
            <a:off x="7943756" y="6492875"/>
            <a:ext cx="41148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10" name="灯片编号占位符 9">
            <a:extLst>
              <a:ext uri="{FF2B5EF4-FFF2-40B4-BE49-F238E27FC236}">
                <a16:creationId xmlns:a16="http://schemas.microsoft.com/office/drawing/2014/main" id="{34E35790-06A5-1810-24FE-B94BB55D677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pic>
        <p:nvPicPr>
          <p:cNvPr id="2" name="Picture 8" descr="中科院高能物理研究所教育处">
            <a:extLst>
              <a:ext uri="{FF2B5EF4-FFF2-40B4-BE49-F238E27FC236}">
                <a16:creationId xmlns:a16="http://schemas.microsoft.com/office/drawing/2014/main" id="{B9890555-715D-EE10-D1B7-1E48BD67103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a:extLst>
              <a:ext uri="{FF2B5EF4-FFF2-40B4-BE49-F238E27FC236}">
                <a16:creationId xmlns:a16="http://schemas.microsoft.com/office/drawing/2014/main" id="{BC4E7764-A0F6-D09D-A011-A6F26C1F4BF9}"/>
              </a:ext>
            </a:extLst>
          </p:cNvPr>
          <p:cNvCxnSpPr>
            <a:cxnSpLocks/>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a:extLst>
              <a:ext uri="{FF2B5EF4-FFF2-40B4-BE49-F238E27FC236}">
                <a16:creationId xmlns:a16="http://schemas.microsoft.com/office/drawing/2014/main" id="{7F63DA1E-0A15-6205-B1C9-6F846F8D2878}"/>
              </a:ext>
            </a:extLst>
          </p:cNvPr>
          <p:cNvSpPr txBox="1">
            <a:spLocks/>
          </p:cNvSpPr>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Light" panose="020F0302020204030204"/>
                <a:ea typeface="等线 Light" panose="02010600030101010101" pitchFamily="2" charset="-122"/>
                <a:cs typeface="+mj-cs"/>
              </a:rPr>
              <a:t>Results</a:t>
            </a:r>
          </a:p>
        </p:txBody>
      </p:sp>
      <p:sp>
        <p:nvSpPr>
          <p:cNvPr id="22" name="文本框 21">
            <a:extLst>
              <a:ext uri="{FF2B5EF4-FFF2-40B4-BE49-F238E27FC236}">
                <a16:creationId xmlns:a16="http://schemas.microsoft.com/office/drawing/2014/main" id="{4A5C705B-4A21-1480-2635-4997FDE75DEE}"/>
              </a:ext>
            </a:extLst>
          </p:cNvPr>
          <p:cNvSpPr txBox="1"/>
          <p:nvPr/>
        </p:nvSpPr>
        <p:spPr>
          <a:xfrm>
            <a:off x="680720" y="904174"/>
            <a:ext cx="598019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Increase on Luminosity.</a:t>
            </a:r>
          </a:p>
        </p:txBody>
      </p:sp>
      <p:sp>
        <p:nvSpPr>
          <p:cNvPr id="12" name="文本框 11">
            <a:extLst>
              <a:ext uri="{FF2B5EF4-FFF2-40B4-BE49-F238E27FC236}">
                <a16:creationId xmlns:a16="http://schemas.microsoft.com/office/drawing/2014/main" id="{17FFE263-0985-DEF5-56EB-91A917C056CB}"/>
              </a:ext>
            </a:extLst>
          </p:cNvPr>
          <p:cNvSpPr txBox="1"/>
          <p:nvPr/>
        </p:nvSpPr>
        <p:spPr>
          <a:xfrm>
            <a:off x="665623" y="4471977"/>
            <a:ext cx="5995289" cy="1200329"/>
          </a:xfrm>
          <a:prstGeom prst="rect">
            <a:avLst/>
          </a:prstGeom>
          <a:noFill/>
        </p:spPr>
        <p:txBody>
          <a:bodyPr wrap="square" rtlCol="0">
            <a:spAutoFit/>
          </a:bodyPr>
          <a:lstStyle/>
          <a:p>
            <a:r>
              <a:rPr lang="en-US" altLang="zh-CN" sz="2400" dirty="0">
                <a:solidFill>
                  <a:srgbClr val="FF0000"/>
                </a:solidFill>
              </a:rPr>
              <a:t>DQN</a:t>
            </a:r>
            <a:r>
              <a:rPr lang="zh-CN" altLang="en-US" sz="2400" dirty="0">
                <a:solidFill>
                  <a:srgbClr val="FF0000"/>
                </a:solidFill>
              </a:rPr>
              <a:t>优化</a:t>
            </a:r>
            <a:r>
              <a:rPr lang="en-US" altLang="zh-CN" sz="2400" dirty="0" smtClean="0">
                <a:solidFill>
                  <a:srgbClr val="FF0000"/>
                </a:solidFill>
              </a:rPr>
              <a:t>offset</a:t>
            </a:r>
          </a:p>
          <a:p>
            <a:r>
              <a:rPr lang="zh-CN" altLang="en-US" sz="2400" dirty="0" smtClean="0">
                <a:solidFill>
                  <a:srgbClr val="FF0000"/>
                </a:solidFill>
              </a:rPr>
              <a:t>相比于无任何优化积分亮度提升约</a:t>
            </a:r>
            <a:r>
              <a:rPr lang="en-US" altLang="zh-CN" sz="2400" dirty="0" smtClean="0">
                <a:solidFill>
                  <a:srgbClr val="FF0000"/>
                </a:solidFill>
              </a:rPr>
              <a:t>12%</a:t>
            </a:r>
          </a:p>
          <a:p>
            <a:r>
              <a:rPr lang="zh-CN" altLang="en-US" sz="2400" dirty="0" smtClean="0">
                <a:solidFill>
                  <a:srgbClr val="FF0000"/>
                </a:solidFill>
              </a:rPr>
              <a:t>相比于线性优化提升约</a:t>
            </a:r>
            <a:r>
              <a:rPr lang="en-US" altLang="zh-CN" sz="2400" dirty="0" smtClean="0">
                <a:solidFill>
                  <a:srgbClr val="FF0000"/>
                </a:solidFill>
              </a:rPr>
              <a:t>5%</a:t>
            </a:r>
            <a:endParaRPr lang="en-US" altLang="zh-CN" sz="2400" dirty="0">
              <a:solidFill>
                <a:srgbClr val="FF0000"/>
              </a:solidFill>
            </a:endParaRPr>
          </a:p>
        </p:txBody>
      </p:sp>
      <p:pic>
        <p:nvPicPr>
          <p:cNvPr id="13" name="图片 12">
            <a:extLst>
              <a:ext uri="{FF2B5EF4-FFF2-40B4-BE49-F238E27FC236}">
                <a16:creationId xmlns:a16="http://schemas.microsoft.com/office/drawing/2014/main" id="{2A8DC83C-9A4D-E7EB-7ACF-F496EBB65730}"/>
              </a:ext>
            </a:extLst>
          </p:cNvPr>
          <p:cNvPicPr>
            <a:picLocks noChangeAspect="1"/>
          </p:cNvPicPr>
          <p:nvPr/>
        </p:nvPicPr>
        <p:blipFill>
          <a:blip r:embed="rId6"/>
          <a:stretch>
            <a:fillRect/>
          </a:stretch>
        </p:blipFill>
        <p:spPr>
          <a:xfrm>
            <a:off x="6091803" y="862791"/>
            <a:ext cx="5945048" cy="4494540"/>
          </a:xfrm>
          <a:prstGeom prst="rect">
            <a:avLst/>
          </a:prstGeom>
        </p:spPr>
      </p:pic>
      <p:sp>
        <p:nvSpPr>
          <p:cNvPr id="5" name="矩形 4"/>
          <p:cNvSpPr/>
          <p:nvPr/>
        </p:nvSpPr>
        <p:spPr>
          <a:xfrm>
            <a:off x="3412671" y="1365839"/>
            <a:ext cx="1943100" cy="310613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0896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2"/>
          <a:stretch>
            <a:fillRect/>
          </a:stretch>
        </p:blipFill>
        <p:spPr>
          <a:xfrm>
            <a:off x="5952964" y="1680254"/>
            <a:ext cx="5667908" cy="3188199"/>
          </a:xfrm>
          <a:prstGeom prst="rect">
            <a:avLst/>
          </a:prstGeom>
          <a:ln>
            <a:solidFill>
              <a:srgbClr val="FF0000"/>
            </a:solidFill>
          </a:ln>
        </p:spPr>
      </p:pic>
      <p:sp>
        <p:nvSpPr>
          <p:cNvPr id="5" name="灯片编号占位符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pic>
        <p:nvPicPr>
          <p:cNvPr id="6" name="图片 5"/>
          <p:cNvPicPr>
            <a:picLocks noChangeAspect="1"/>
          </p:cNvPicPr>
          <p:nvPr/>
        </p:nvPicPr>
        <p:blipFill>
          <a:blip r:embed="rId3"/>
          <a:stretch>
            <a:fillRect/>
          </a:stretch>
        </p:blipFill>
        <p:spPr>
          <a:xfrm>
            <a:off x="94164" y="1660287"/>
            <a:ext cx="5667909" cy="3188199"/>
          </a:xfrm>
          <a:prstGeom prst="rect">
            <a:avLst/>
          </a:prstGeom>
          <a:ln>
            <a:solidFill>
              <a:srgbClr val="FF0000"/>
            </a:solidFill>
          </a:ln>
        </p:spPr>
      </p:pic>
      <p:sp>
        <p:nvSpPr>
          <p:cNvPr id="9" name="标题 1"/>
          <p:cNvSpPr>
            <a:spLocks noGrp="1"/>
          </p:cNvSpPr>
          <p:nvPr>
            <p:ph type="title"/>
          </p:nvPr>
        </p:nvSpPr>
        <p:spPr>
          <a:xfrm>
            <a:off x="500958" y="434495"/>
            <a:ext cx="10972800" cy="649288"/>
          </a:xfrm>
        </p:spPr>
        <p:txBody>
          <a:bodyPr/>
          <a:lstStyle/>
          <a:p>
            <a:r>
              <a:rPr lang="zh-CN" altLang="en-US" dirty="0" smtClean="0"/>
              <a:t>强化学习用于</a:t>
            </a:r>
            <a:r>
              <a:rPr lang="en-US" altLang="zh-CN" dirty="0" smtClean="0"/>
              <a:t>BEPCII</a:t>
            </a:r>
            <a:r>
              <a:rPr lang="zh-CN" altLang="en-US" dirty="0" smtClean="0"/>
              <a:t>亮度调优取得初步成功</a:t>
            </a:r>
            <a:endParaRPr lang="zh-CN" altLang="en-US" dirty="0"/>
          </a:p>
        </p:txBody>
      </p:sp>
      <p:sp>
        <p:nvSpPr>
          <p:cNvPr id="10" name="文本框 9"/>
          <p:cNvSpPr txBox="1"/>
          <p:nvPr/>
        </p:nvSpPr>
        <p:spPr>
          <a:xfrm>
            <a:off x="6159483" y="4956674"/>
            <a:ext cx="5314275" cy="400110"/>
          </a:xfrm>
          <a:prstGeom prst="rect">
            <a:avLst/>
          </a:prstGeom>
          <a:noFill/>
        </p:spPr>
        <p:txBody>
          <a:bodyPr wrap="none" rtlCol="0">
            <a:spAutoFit/>
          </a:bodyPr>
          <a:lstStyle/>
          <a:p>
            <a:r>
              <a:rPr lang="zh-CN" altLang="en-US" sz="2000" dirty="0" smtClean="0">
                <a:solidFill>
                  <a:srgbClr val="FF0000"/>
                </a:solidFill>
              </a:rPr>
              <a:t>班积分亮度有所提高，班与班之间的差别缩小</a:t>
            </a:r>
            <a:endParaRPr lang="zh-CN" altLang="en-US" sz="2000" dirty="0">
              <a:solidFill>
                <a:srgbClr val="FF0000"/>
              </a:solidFill>
            </a:endParaRPr>
          </a:p>
        </p:txBody>
      </p:sp>
      <p:sp>
        <p:nvSpPr>
          <p:cNvPr id="11" name="文本框 10"/>
          <p:cNvSpPr txBox="1"/>
          <p:nvPr/>
        </p:nvSpPr>
        <p:spPr>
          <a:xfrm>
            <a:off x="1540558" y="5059126"/>
            <a:ext cx="3063659" cy="400110"/>
          </a:xfrm>
          <a:prstGeom prst="rect">
            <a:avLst/>
          </a:prstGeom>
          <a:noFill/>
        </p:spPr>
        <p:txBody>
          <a:bodyPr wrap="none" rtlCol="0">
            <a:spAutoFit/>
          </a:bodyPr>
          <a:lstStyle/>
          <a:p>
            <a:r>
              <a:rPr lang="en-US" altLang="zh-CN" sz="2000" dirty="0" smtClean="0">
                <a:solidFill>
                  <a:srgbClr val="FF0000"/>
                </a:solidFill>
              </a:rPr>
              <a:t>DQN</a:t>
            </a:r>
            <a:r>
              <a:rPr lang="zh-CN" altLang="en-US" sz="2000" dirty="0" smtClean="0">
                <a:solidFill>
                  <a:srgbClr val="FF0000"/>
                </a:solidFill>
              </a:rPr>
              <a:t>能更快地搜索到最优</a:t>
            </a:r>
            <a:endParaRPr lang="zh-CN" altLang="en-US" sz="2000" dirty="0">
              <a:solidFill>
                <a:srgbClr val="FF0000"/>
              </a:solidFill>
            </a:endParaRPr>
          </a:p>
        </p:txBody>
      </p:sp>
    </p:spTree>
    <p:extLst>
      <p:ext uri="{BB962C8B-B14F-4D97-AF65-F5344CB8AC3E}">
        <p14:creationId xmlns:p14="http://schemas.microsoft.com/office/powerpoint/2010/main" val="1988641332"/>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46883"/>
            <a:ext cx="10972800" cy="649288"/>
          </a:xfrm>
        </p:spPr>
        <p:txBody>
          <a:bodyPr/>
          <a:lstStyle/>
          <a:p>
            <a:r>
              <a:rPr lang="zh-CN" altLang="en-US" sz="3200" dirty="0" smtClean="0"/>
              <a:t>基于强化学习的亮度</a:t>
            </a:r>
            <a:r>
              <a:rPr lang="zh-CN" altLang="en-US" sz="3200" dirty="0"/>
              <a:t>调</a:t>
            </a:r>
            <a:r>
              <a:rPr lang="zh-CN" altLang="en-US" sz="3200" dirty="0" smtClean="0"/>
              <a:t>优对机器</a:t>
            </a:r>
            <a:r>
              <a:rPr lang="zh-CN" altLang="en-US" sz="3200" dirty="0"/>
              <a:t>状态</a:t>
            </a:r>
            <a:r>
              <a:rPr lang="zh-CN" altLang="en-US" sz="3200" dirty="0" smtClean="0"/>
              <a:t>缓慢变化的自动响应</a:t>
            </a:r>
            <a:endParaRPr lang="zh-CN" altLang="en-US" sz="3200" dirty="0"/>
          </a:p>
        </p:txBody>
      </p:sp>
      <p:sp>
        <p:nvSpPr>
          <p:cNvPr id="3" name="内容占位符 2"/>
          <p:cNvSpPr>
            <a:spLocks noGrp="1"/>
          </p:cNvSpPr>
          <p:nvPr>
            <p:ph idx="1"/>
          </p:nvPr>
        </p:nvSpPr>
        <p:spPr>
          <a:xfrm>
            <a:off x="302761" y="2033020"/>
            <a:ext cx="5088942" cy="3763538"/>
          </a:xfrm>
        </p:spPr>
        <p:txBody>
          <a:bodyPr/>
          <a:lstStyle/>
          <a:p>
            <a:pPr>
              <a:lnSpc>
                <a:spcPct val="150000"/>
              </a:lnSpc>
            </a:pPr>
            <a:r>
              <a:rPr lang="en-US" altLang="zh-CN" sz="2000" dirty="0" smtClean="0">
                <a:solidFill>
                  <a:srgbClr val="FF0000"/>
                </a:solidFill>
              </a:rPr>
              <a:t>DQN-Agent</a:t>
            </a:r>
            <a:r>
              <a:rPr lang="zh-CN" altLang="en-US" sz="2000" dirty="0">
                <a:solidFill>
                  <a:srgbClr val="FF0000"/>
                </a:solidFill>
              </a:rPr>
              <a:t>在选择动作时有</a:t>
            </a:r>
            <a:r>
              <a:rPr lang="en-US" altLang="zh-CN" sz="2000" dirty="0">
                <a:solidFill>
                  <a:srgbClr val="FF0000"/>
                </a:solidFill>
              </a:rPr>
              <a:t>10%</a:t>
            </a:r>
            <a:r>
              <a:rPr lang="zh-CN" altLang="en-US" sz="2000" dirty="0">
                <a:solidFill>
                  <a:srgbClr val="FF0000"/>
                </a:solidFill>
              </a:rPr>
              <a:t>的几率采取随随机动作进行</a:t>
            </a:r>
            <a:r>
              <a:rPr lang="zh-CN" altLang="en-US" sz="2000" dirty="0" smtClean="0">
                <a:solidFill>
                  <a:srgbClr val="FF0000"/>
                </a:solidFill>
              </a:rPr>
              <a:t>探索</a:t>
            </a:r>
            <a:r>
              <a:rPr lang="en-US" altLang="zh-CN" sz="2000" dirty="0" smtClean="0">
                <a:solidFill>
                  <a:srgbClr val="FF0000"/>
                </a:solidFill>
              </a:rPr>
              <a:t>=&gt;</a:t>
            </a:r>
            <a:r>
              <a:rPr lang="zh-CN" altLang="en-US" sz="2000" dirty="0" smtClean="0">
                <a:solidFill>
                  <a:srgbClr val="FF0000"/>
                </a:solidFill>
              </a:rPr>
              <a:t>适应机器状态</a:t>
            </a:r>
            <a:r>
              <a:rPr lang="zh-CN" altLang="en-US" sz="2000" dirty="0">
                <a:solidFill>
                  <a:srgbClr val="FF0000"/>
                </a:solidFill>
              </a:rPr>
              <a:t>的</a:t>
            </a:r>
            <a:r>
              <a:rPr lang="zh-CN" altLang="en-US" sz="2000" dirty="0" smtClean="0">
                <a:solidFill>
                  <a:srgbClr val="FF0000"/>
                </a:solidFill>
              </a:rPr>
              <a:t>缓慢变化。</a:t>
            </a:r>
            <a:endParaRPr lang="en-US" altLang="zh-CN" sz="2000" dirty="0" smtClean="0">
              <a:solidFill>
                <a:srgbClr val="FF0000"/>
              </a:solidFill>
            </a:endParaRPr>
          </a:p>
          <a:p>
            <a:pPr>
              <a:lnSpc>
                <a:spcPct val="150000"/>
              </a:lnSpc>
            </a:pPr>
            <a:r>
              <a:rPr lang="zh-CN" altLang="en-US" sz="2000" dirty="0" smtClean="0"/>
              <a:t>约</a:t>
            </a:r>
            <a:r>
              <a:rPr lang="en-US" altLang="zh-CN" sz="2000" dirty="0"/>
              <a:t>5</a:t>
            </a:r>
            <a:r>
              <a:rPr lang="zh-CN" altLang="en-US" sz="2000" dirty="0" smtClean="0"/>
              <a:t>天的数据</a:t>
            </a:r>
            <a:r>
              <a:rPr lang="zh-CN" altLang="en-US" sz="2000" dirty="0"/>
              <a:t>，随着弧</a:t>
            </a:r>
            <a:r>
              <a:rPr lang="zh-CN" altLang="en-US" sz="2000" dirty="0" smtClean="0"/>
              <a:t>区（</a:t>
            </a:r>
            <a:r>
              <a:rPr lang="zh-CN" altLang="en-US" sz="2000" dirty="0"/>
              <a:t>对撞区</a:t>
            </a:r>
            <a:r>
              <a:rPr lang="zh-CN" altLang="en-US" sz="2000" dirty="0" smtClean="0"/>
              <a:t>外，</a:t>
            </a:r>
            <a:r>
              <a:rPr lang="zh-CN" altLang="en-US" sz="2000" dirty="0"/>
              <a:t>不在神经网络的输入状态中）轨道发生变化</a:t>
            </a:r>
            <a:r>
              <a:rPr lang="zh-CN" altLang="en-US" sz="2000" dirty="0" smtClean="0"/>
              <a:t>，对撞点调节的</a:t>
            </a:r>
            <a:r>
              <a:rPr lang="en-US" altLang="zh-CN" sz="2000" dirty="0" smtClean="0"/>
              <a:t>y</a:t>
            </a:r>
            <a:r>
              <a:rPr lang="en-US" altLang="zh-CN" sz="2000" dirty="0"/>
              <a:t>’</a:t>
            </a:r>
            <a:r>
              <a:rPr lang="zh-CN" altLang="en-US" sz="2000" dirty="0"/>
              <a:t>旋钮表现出相同趋势的</a:t>
            </a:r>
            <a:r>
              <a:rPr lang="zh-CN" altLang="en-US" sz="2000" dirty="0" smtClean="0"/>
              <a:t>变化</a:t>
            </a:r>
            <a:r>
              <a:rPr lang="en-US" altLang="zh-CN" sz="2000" dirty="0" smtClean="0"/>
              <a:t>=&gt;Agent</a:t>
            </a:r>
            <a:r>
              <a:rPr lang="zh-CN" altLang="en-US" sz="2000" dirty="0"/>
              <a:t>对自己的策略进行了及时的调整以适应这个</a:t>
            </a:r>
            <a:r>
              <a:rPr lang="zh-CN" altLang="en-US" sz="2000" dirty="0" smtClean="0"/>
              <a:t>变化。</a:t>
            </a:r>
            <a:endParaRPr lang="zh-CN" altLang="en-US" sz="2000" dirty="0"/>
          </a:p>
        </p:txBody>
      </p:sp>
      <p:pic>
        <p:nvPicPr>
          <p:cNvPr id="6" name="图片 5"/>
          <p:cNvPicPr>
            <a:picLocks noChangeAspect="1"/>
          </p:cNvPicPr>
          <p:nvPr/>
        </p:nvPicPr>
        <p:blipFill>
          <a:blip r:embed="rId3"/>
          <a:stretch>
            <a:fillRect/>
          </a:stretch>
        </p:blipFill>
        <p:spPr>
          <a:xfrm>
            <a:off x="5713985" y="2465834"/>
            <a:ext cx="5795820" cy="2897910"/>
          </a:xfrm>
          <a:prstGeom prst="rect">
            <a:avLst/>
          </a:prstGeom>
        </p:spPr>
      </p:pic>
      <p:sp>
        <p:nvSpPr>
          <p:cNvPr id="7" name="矩形 6"/>
          <p:cNvSpPr/>
          <p:nvPr/>
        </p:nvSpPr>
        <p:spPr>
          <a:xfrm>
            <a:off x="6358550" y="4994412"/>
            <a:ext cx="4025774" cy="369332"/>
          </a:xfrm>
          <a:prstGeom prst="rect">
            <a:avLst/>
          </a:prstGeom>
        </p:spPr>
        <p:txBody>
          <a:bodyPr wrap="square">
            <a:spAutoFit/>
          </a:bodyPr>
          <a:lstStyle/>
          <a:p>
            <a:r>
              <a:rPr lang="zh-CN" altLang="zh-CN" dirty="0" smtClean="0">
                <a:latin typeface="Times New Roman" panose="02020603050405020304" pitchFamily="18" charset="0"/>
                <a:ea typeface="宋体" panose="02010600030101010101" pitchFamily="2" charset="-122"/>
                <a:cs typeface="Times New Roman" panose="02020603050405020304" pitchFamily="18" charset="0"/>
              </a:rPr>
              <a:t>弧</a:t>
            </a:r>
            <a:r>
              <a:rPr lang="zh-CN" altLang="zh-CN" dirty="0">
                <a:latin typeface="Times New Roman" panose="02020603050405020304" pitchFamily="18" charset="0"/>
                <a:ea typeface="宋体" panose="02010600030101010101" pitchFamily="2" charset="-122"/>
                <a:cs typeface="Times New Roman" panose="02020603050405020304" pitchFamily="18" charset="0"/>
              </a:rPr>
              <a:t>区</a:t>
            </a:r>
            <a:r>
              <a:rPr lang="en-US" altLang="zh-CN" dirty="0">
                <a:latin typeface="Times New Roman" panose="02020603050405020304" pitchFamily="18" charset="0"/>
                <a:ea typeface="宋体" panose="02010600030101010101" pitchFamily="2" charset="-122"/>
              </a:rPr>
              <a:t>bpm15</a:t>
            </a:r>
            <a:r>
              <a:rPr lang="zh-CN" altLang="zh-CN" dirty="0">
                <a:latin typeface="Times New Roman" panose="02020603050405020304" pitchFamily="18" charset="0"/>
                <a:ea typeface="宋体" panose="02010600030101010101" pitchFamily="2" charset="-122"/>
                <a:cs typeface="Times New Roman" panose="02020603050405020304" pitchFamily="18" charset="0"/>
              </a:rPr>
              <a:t>的读数随时间的</a:t>
            </a:r>
            <a:r>
              <a:rPr lang="zh-CN" altLang="zh-CN" dirty="0" smtClean="0">
                <a:latin typeface="Times New Roman" panose="02020603050405020304" pitchFamily="18" charset="0"/>
                <a:ea typeface="宋体" panose="02010600030101010101" pitchFamily="2" charset="-122"/>
                <a:cs typeface="Times New Roman" panose="02020603050405020304" pitchFamily="18" charset="0"/>
              </a:rPr>
              <a:t>变化</a:t>
            </a:r>
            <a:endParaRPr lang="zh-CN" altLang="en-US" dirty="0"/>
          </a:p>
        </p:txBody>
      </p:sp>
      <p:sp>
        <p:nvSpPr>
          <p:cNvPr id="8" name="矩形 7"/>
          <p:cNvSpPr/>
          <p:nvPr/>
        </p:nvSpPr>
        <p:spPr>
          <a:xfrm>
            <a:off x="8611895" y="2465834"/>
            <a:ext cx="2916183" cy="369332"/>
          </a:xfrm>
          <a:prstGeom prst="rect">
            <a:avLst/>
          </a:prstGeom>
        </p:spPr>
        <p:txBody>
          <a:bodyPr wrap="none">
            <a:spAutoFit/>
          </a:bodyPr>
          <a:lstStyle/>
          <a:p>
            <a:r>
              <a:rPr lang="zh-CN" altLang="en-US" dirty="0" smtClean="0">
                <a:solidFill>
                  <a:srgbClr val="FF0000"/>
                </a:solidFill>
                <a:latin typeface="Times New Roman" panose="02020603050405020304" pitchFamily="18" charset="0"/>
                <a:ea typeface="宋体" panose="02010600030101010101" pitchFamily="2" charset="-122"/>
              </a:rPr>
              <a:t>对撞点</a:t>
            </a:r>
            <a:r>
              <a:rPr lang="en-US" altLang="zh-CN" dirty="0" smtClean="0">
                <a:solidFill>
                  <a:srgbClr val="FF0000"/>
                </a:solidFill>
                <a:latin typeface="Times New Roman" panose="02020603050405020304" pitchFamily="18" charset="0"/>
                <a:ea typeface="宋体" panose="02010600030101010101" pitchFamily="2" charset="-122"/>
              </a:rPr>
              <a:t>y</a:t>
            </a:r>
            <a:r>
              <a:rPr lang="en-US" altLang="zh-CN" dirty="0">
                <a:solidFill>
                  <a:srgbClr val="FF0000"/>
                </a:solidFill>
                <a:latin typeface="Times New Roman" panose="02020603050405020304" pitchFamily="18" charset="0"/>
                <a:ea typeface="宋体" panose="02010600030101010101" pitchFamily="2" charset="-122"/>
              </a:rPr>
              <a:t>’</a:t>
            </a:r>
            <a:r>
              <a:rPr lang="zh-CN"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旋钮随时间的</a:t>
            </a:r>
            <a:r>
              <a:rPr lang="zh-CN"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变化</a:t>
            </a:r>
            <a:endParaRPr lang="zh-CN" altLang="en-US" dirty="0">
              <a:solidFill>
                <a:srgbClr val="FF0000"/>
              </a:solidFill>
            </a:endParaRPr>
          </a:p>
        </p:txBody>
      </p:sp>
    </p:spTree>
    <p:extLst>
      <p:ext uri="{BB962C8B-B14F-4D97-AF65-F5344CB8AC3E}">
        <p14:creationId xmlns:p14="http://schemas.microsoft.com/office/powerpoint/2010/main" val="3792839921"/>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1152" y="642978"/>
            <a:ext cx="10972800" cy="649288"/>
          </a:xfrm>
        </p:spPr>
        <p:txBody>
          <a:bodyPr/>
          <a:lstStyle/>
          <a:p>
            <a:r>
              <a:rPr lang="zh-CN" altLang="en-US" dirty="0" smtClean="0"/>
              <a:t>更进一步：如何实现高亮度的长期保持？</a:t>
            </a:r>
            <a:endParaRPr lang="zh-CN" altLang="en-US"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14</a:t>
            </a:fld>
            <a:endParaRPr lang="en-US" altLang="zh-CN">
              <a:solidFill>
                <a:srgbClr val="000000"/>
              </a:solidFill>
            </a:endParaRPr>
          </a:p>
        </p:txBody>
      </p:sp>
      <p:sp>
        <p:nvSpPr>
          <p:cNvPr id="9" name="文本框 8">
            <a:extLst>
              <a:ext uri="{FF2B5EF4-FFF2-40B4-BE49-F238E27FC236}">
                <a16:creationId xmlns:a16="http://schemas.microsoft.com/office/drawing/2014/main" id="{8166C57E-9AC4-4C05-9C13-12835FF9C4E6}"/>
              </a:ext>
            </a:extLst>
          </p:cNvPr>
          <p:cNvSpPr txBox="1"/>
          <p:nvPr/>
        </p:nvSpPr>
        <p:spPr>
          <a:xfrm>
            <a:off x="3782850" y="2817383"/>
            <a:ext cx="18393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06.07</a:t>
            </a: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轨道校正，</a:t>
            </a: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golden:05.26</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solidFill>
                  <a:prstClr val="black"/>
                </a:solidFill>
                <a:latin typeface="等线" panose="020F0502020204030204"/>
                <a:ea typeface="等线" panose="02010600030101010101" pitchFamily="2" charset="-122"/>
              </a:rPr>
              <a:t>双环垂直轨道</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2" name="矩形 11"/>
          <p:cNvSpPr/>
          <p:nvPr/>
        </p:nvSpPr>
        <p:spPr>
          <a:xfrm>
            <a:off x="816519" y="1587439"/>
            <a:ext cx="4921250" cy="769441"/>
          </a:xfrm>
          <a:prstGeom prst="rect">
            <a:avLst/>
          </a:prstGeom>
        </p:spPr>
        <p:txBody>
          <a:bodyPr wrap="square">
            <a:spAutoFit/>
          </a:bodyPr>
          <a:lstStyle/>
          <a:p>
            <a:r>
              <a:rPr lang="zh-CN" altLang="en-US" dirty="0" smtClean="0"/>
              <a:t>现象</a:t>
            </a:r>
            <a:r>
              <a:rPr lang="zh-CN" altLang="en-US" sz="2400" dirty="0" smtClean="0"/>
              <a:t>：</a:t>
            </a:r>
            <a:r>
              <a:rPr lang="en-US" altLang="zh-CN" sz="2000" dirty="0" smtClean="0"/>
              <a:t>2023.05.26-06.07</a:t>
            </a:r>
            <a:r>
              <a:rPr lang="zh-CN" altLang="en-US" sz="2000" dirty="0"/>
              <a:t>亮度变化，峰值亮度下降约</a:t>
            </a:r>
            <a:r>
              <a:rPr lang="en-US" altLang="zh-CN" sz="2000" dirty="0"/>
              <a:t>15%</a:t>
            </a:r>
            <a:r>
              <a:rPr lang="zh-CN" altLang="en-US" sz="2000" dirty="0"/>
              <a:t>，积分亮度下降约</a:t>
            </a:r>
            <a:r>
              <a:rPr lang="en-US" altLang="zh-CN" sz="2000" dirty="0"/>
              <a:t>13%</a:t>
            </a:r>
          </a:p>
        </p:txBody>
      </p:sp>
      <p:pic>
        <p:nvPicPr>
          <p:cNvPr id="13" name="图片 12"/>
          <p:cNvPicPr>
            <a:picLocks noChangeAspect="1"/>
          </p:cNvPicPr>
          <p:nvPr/>
        </p:nvPicPr>
        <p:blipFill>
          <a:blip r:embed="rId2"/>
          <a:stretch>
            <a:fillRect/>
          </a:stretch>
        </p:blipFill>
        <p:spPr>
          <a:xfrm>
            <a:off x="404952" y="2392355"/>
            <a:ext cx="5078910" cy="2348947"/>
          </a:xfrm>
          <a:prstGeom prst="rect">
            <a:avLst/>
          </a:prstGeom>
        </p:spPr>
      </p:pic>
      <p:cxnSp>
        <p:nvCxnSpPr>
          <p:cNvPr id="16" name="直接连接符 15">
            <a:extLst>
              <a:ext uri="{FF2B5EF4-FFF2-40B4-BE49-F238E27FC236}">
                <a16:creationId xmlns:a16="http://schemas.microsoft.com/office/drawing/2014/main" id="{764CF76A-E724-9847-B3FA-4E1F4773D454}"/>
              </a:ext>
            </a:extLst>
          </p:cNvPr>
          <p:cNvCxnSpPr>
            <a:cxnSpLocks/>
          </p:cNvCxnSpPr>
          <p:nvPr/>
        </p:nvCxnSpPr>
        <p:spPr>
          <a:xfrm>
            <a:off x="5254256" y="2817383"/>
            <a:ext cx="1" cy="2406266"/>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FB4B49DF-C0AB-D660-2071-3B279D6CF27A}"/>
              </a:ext>
            </a:extLst>
          </p:cNvPr>
          <p:cNvPicPr>
            <a:picLocks noChangeAspect="1"/>
          </p:cNvPicPr>
          <p:nvPr/>
        </p:nvPicPr>
        <p:blipFill>
          <a:blip r:embed="rId3"/>
          <a:stretch>
            <a:fillRect/>
          </a:stretch>
        </p:blipFill>
        <p:spPr>
          <a:xfrm>
            <a:off x="5853379" y="2293717"/>
            <a:ext cx="5271066" cy="2610274"/>
          </a:xfrm>
          <a:prstGeom prst="rect">
            <a:avLst/>
          </a:prstGeom>
        </p:spPr>
      </p:pic>
      <p:sp>
        <p:nvSpPr>
          <p:cNvPr id="21" name="文本框 20">
            <a:extLst>
              <a:ext uri="{FF2B5EF4-FFF2-40B4-BE49-F238E27FC236}">
                <a16:creationId xmlns:a16="http://schemas.microsoft.com/office/drawing/2014/main" id="{544E75C4-14D2-3056-5129-47C5E1D6C6C1}"/>
              </a:ext>
            </a:extLst>
          </p:cNvPr>
          <p:cNvSpPr txBox="1"/>
          <p:nvPr/>
        </p:nvSpPr>
        <p:spPr>
          <a:xfrm>
            <a:off x="6124215" y="1683832"/>
            <a:ext cx="5226769" cy="400110"/>
          </a:xfrm>
          <a:prstGeom prst="rect">
            <a:avLst/>
          </a:prstGeom>
          <a:noFill/>
        </p:spPr>
        <p:txBody>
          <a:bodyPr wrap="square" rtlCol="0">
            <a:spAutoFit/>
          </a:bodyPr>
          <a:lstStyle/>
          <a:p>
            <a:r>
              <a:rPr lang="zh-CN" altLang="en-US" sz="2000" dirty="0" smtClean="0"/>
              <a:t>原因：与“黄金轨道</a:t>
            </a:r>
            <a:r>
              <a:rPr lang="zh-CN" altLang="en-US" sz="2000" dirty="0"/>
              <a:t>”</a:t>
            </a:r>
            <a:r>
              <a:rPr lang="zh-CN" altLang="en-US" sz="2000" dirty="0" smtClean="0"/>
              <a:t>偏差，最大</a:t>
            </a:r>
            <a:r>
              <a:rPr lang="en-US" altLang="zh-CN" sz="2000" dirty="0"/>
              <a:t>0.4mm</a:t>
            </a:r>
            <a:r>
              <a:rPr lang="zh-CN" altLang="en-US" sz="2000" dirty="0" smtClean="0"/>
              <a:t>。</a:t>
            </a:r>
            <a:endParaRPr lang="en-US" altLang="zh-CN" sz="2000" dirty="0" smtClean="0"/>
          </a:p>
        </p:txBody>
      </p:sp>
      <p:sp>
        <p:nvSpPr>
          <p:cNvPr id="19" name="文本框 18">
            <a:extLst>
              <a:ext uri="{FF2B5EF4-FFF2-40B4-BE49-F238E27FC236}">
                <a16:creationId xmlns:a16="http://schemas.microsoft.com/office/drawing/2014/main" id="{76493FE7-018C-33FF-8196-916C75B6E364}"/>
              </a:ext>
            </a:extLst>
          </p:cNvPr>
          <p:cNvSpPr txBox="1"/>
          <p:nvPr/>
        </p:nvSpPr>
        <p:spPr>
          <a:xfrm>
            <a:off x="2603194" y="5216940"/>
            <a:ext cx="789045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dirty="0" smtClean="0">
                <a:solidFill>
                  <a:srgbClr val="FF0000"/>
                </a:solidFill>
              </a:rPr>
              <a:t>06.07</a:t>
            </a:r>
            <a:r>
              <a:rPr lang="zh-CN" altLang="en-US" sz="2000" dirty="0" smtClean="0">
                <a:solidFill>
                  <a:srgbClr val="FF0000"/>
                </a:solidFill>
              </a:rPr>
              <a:t>双环垂直轨道校正（</a:t>
            </a:r>
            <a:r>
              <a:rPr lang="en-US" altLang="zh-CN" sz="2000" dirty="0" smtClean="0">
                <a:solidFill>
                  <a:srgbClr val="FF0000"/>
                </a:solidFill>
              </a:rPr>
              <a:t>05.26</a:t>
            </a:r>
            <a:r>
              <a:rPr lang="zh-CN" altLang="en-US" sz="2000" dirty="0" smtClean="0">
                <a:solidFill>
                  <a:srgbClr val="FF0000"/>
                </a:solidFill>
              </a:rPr>
              <a:t>黄金轨道）距</a:t>
            </a:r>
            <a:r>
              <a:rPr lang="en-US" altLang="zh-CN" sz="2000" dirty="0" smtClean="0">
                <a:solidFill>
                  <a:srgbClr val="FF0000"/>
                </a:solidFill>
              </a:rPr>
              <a:t>golden </a:t>
            </a:r>
            <a:r>
              <a:rPr lang="en-US" altLang="zh-CN" sz="2000" dirty="0">
                <a:solidFill>
                  <a:srgbClr val="FF0000"/>
                </a:solidFill>
              </a:rPr>
              <a:t>~ 0.05mm</a:t>
            </a:r>
            <a:r>
              <a:rPr lang="zh-CN" altLang="en-US" sz="2000" dirty="0" smtClean="0">
                <a:solidFill>
                  <a:srgbClr val="FF0000"/>
                </a:solidFill>
              </a:rPr>
              <a:t>以内</a:t>
            </a:r>
            <a:endParaRPr lang="zh-CN" altLang="en-US" sz="2000" dirty="0">
              <a:solidFill>
                <a:srgbClr val="FF0000"/>
              </a:solidFill>
            </a:endParaRPr>
          </a:p>
        </p:txBody>
      </p:sp>
      <p:cxnSp>
        <p:nvCxnSpPr>
          <p:cNvPr id="23" name="直接箭头连接符 22"/>
          <p:cNvCxnSpPr/>
          <p:nvPr/>
        </p:nvCxnSpPr>
        <p:spPr>
          <a:xfrm flipV="1">
            <a:off x="6333461" y="3502924"/>
            <a:ext cx="1243614" cy="161919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8996855" y="2083942"/>
            <a:ext cx="1124607" cy="480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内容占位符 4">
            <a:extLst>
              <a:ext uri="{FF2B5EF4-FFF2-40B4-BE49-F238E27FC236}">
                <a16:creationId xmlns:a16="http://schemas.microsoft.com/office/drawing/2014/main" id="{454CD37B-9E95-60C1-7F19-B4510D675106}"/>
              </a:ext>
            </a:extLst>
          </p:cNvPr>
          <p:cNvPicPr>
            <a:picLocks noGrp="1" noChangeAspect="1"/>
          </p:cNvPicPr>
          <p:nvPr>
            <p:ph idx="1"/>
          </p:nvPr>
        </p:nvPicPr>
        <p:blipFill>
          <a:blip r:embed="rId4"/>
          <a:stretch>
            <a:fillRect/>
          </a:stretch>
        </p:blipFill>
        <p:spPr>
          <a:xfrm>
            <a:off x="700909" y="2267873"/>
            <a:ext cx="4921250" cy="2865449"/>
          </a:xfrm>
          <a:prstGeom prst="rect">
            <a:avLst/>
          </a:prstGeom>
        </p:spPr>
      </p:pic>
      <p:sp>
        <p:nvSpPr>
          <p:cNvPr id="3" name="矩形 2"/>
          <p:cNvSpPr/>
          <p:nvPr/>
        </p:nvSpPr>
        <p:spPr>
          <a:xfrm>
            <a:off x="2603194" y="5774980"/>
            <a:ext cx="8471337" cy="984885"/>
          </a:xfrm>
          <a:prstGeom prst="rect">
            <a:avLst/>
          </a:prstGeom>
        </p:spPr>
        <p:txBody>
          <a:bodyPr wrap="square">
            <a:spAutoFit/>
          </a:bodyPr>
          <a:lstStyle/>
          <a:p>
            <a:r>
              <a:rPr lang="zh-CN" altLang="en-US" sz="2000" dirty="0">
                <a:solidFill>
                  <a:srgbClr val="FF0000"/>
                </a:solidFill>
              </a:rPr>
              <a:t>峰值亮度：从</a:t>
            </a:r>
            <a:r>
              <a:rPr lang="en-US" altLang="zh-CN" sz="2000" dirty="0">
                <a:solidFill>
                  <a:srgbClr val="FF0000"/>
                </a:solidFill>
              </a:rPr>
              <a:t>8.5 </a:t>
            </a:r>
            <a:r>
              <a:rPr lang="zh-CN" altLang="en-US" sz="2000" dirty="0">
                <a:solidFill>
                  <a:srgbClr val="FF0000"/>
                </a:solidFill>
              </a:rPr>
              <a:t>恢复到 </a:t>
            </a:r>
            <a:r>
              <a:rPr lang="en-US" altLang="zh-CN" sz="2000" dirty="0">
                <a:solidFill>
                  <a:srgbClr val="FF0000"/>
                </a:solidFill>
              </a:rPr>
              <a:t>9.5 </a:t>
            </a:r>
            <a:r>
              <a:rPr lang="zh-CN" altLang="en-US" sz="2000" dirty="0">
                <a:solidFill>
                  <a:srgbClr val="FF0000"/>
                </a:solidFill>
              </a:rPr>
              <a:t>，</a:t>
            </a:r>
          </a:p>
          <a:p>
            <a:r>
              <a:rPr lang="zh-CN" altLang="en-US" sz="2000" dirty="0">
                <a:solidFill>
                  <a:srgbClr val="002060"/>
                </a:solidFill>
              </a:rPr>
              <a:t>积分亮度：按</a:t>
            </a:r>
            <a:r>
              <a:rPr lang="en-US" altLang="zh-CN" sz="2000" dirty="0">
                <a:solidFill>
                  <a:srgbClr val="002060"/>
                </a:solidFill>
              </a:rPr>
              <a:t>Reward </a:t>
            </a:r>
            <a:r>
              <a:rPr lang="zh-CN" altLang="en-US" sz="2000" dirty="0">
                <a:solidFill>
                  <a:srgbClr val="002060"/>
                </a:solidFill>
              </a:rPr>
              <a:t>计算提升约</a:t>
            </a:r>
            <a:r>
              <a:rPr lang="en-US" altLang="zh-CN" sz="2000" dirty="0">
                <a:solidFill>
                  <a:srgbClr val="002060"/>
                </a:solidFill>
              </a:rPr>
              <a:t>10%</a:t>
            </a:r>
            <a:r>
              <a:rPr lang="zh-CN" altLang="en-US" sz="2000" dirty="0">
                <a:solidFill>
                  <a:srgbClr val="002060"/>
                </a:solidFill>
              </a:rPr>
              <a:t>；按值班记录班积分亮度提升约</a:t>
            </a:r>
            <a:r>
              <a:rPr lang="en-US" altLang="zh-CN" sz="2000" dirty="0">
                <a:solidFill>
                  <a:srgbClr val="002060"/>
                </a:solidFill>
              </a:rPr>
              <a:t>5%</a:t>
            </a:r>
          </a:p>
          <a:p>
            <a:endParaRPr lang="en-US" altLang="zh-CN" dirty="0"/>
          </a:p>
        </p:txBody>
      </p:sp>
    </p:spTree>
    <p:extLst>
      <p:ext uri="{BB962C8B-B14F-4D97-AF65-F5344CB8AC3E}">
        <p14:creationId xmlns:p14="http://schemas.microsoft.com/office/powerpoint/2010/main" val="352322509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进展和进行中</a:t>
            </a:r>
            <a:r>
              <a:rPr lang="en-US" altLang="zh-CN" dirty="0" smtClean="0"/>
              <a:t>…</a:t>
            </a:r>
            <a:endParaRPr lang="zh-CN" altLang="en-US" dirty="0"/>
          </a:p>
        </p:txBody>
      </p:sp>
      <p:sp>
        <p:nvSpPr>
          <p:cNvPr id="3" name="内容占位符 2"/>
          <p:cNvSpPr>
            <a:spLocks noGrp="1"/>
          </p:cNvSpPr>
          <p:nvPr>
            <p:ph idx="1"/>
          </p:nvPr>
        </p:nvSpPr>
        <p:spPr>
          <a:xfrm>
            <a:off x="756746" y="1694799"/>
            <a:ext cx="10825654" cy="4432732"/>
          </a:xfrm>
        </p:spPr>
        <p:txBody>
          <a:bodyPr/>
          <a:lstStyle/>
          <a:p>
            <a:pPr>
              <a:spcBef>
                <a:spcPts val="1200"/>
              </a:spcBef>
              <a:spcAft>
                <a:spcPts val="0"/>
              </a:spcAft>
              <a:buFont typeface="Wingdings" panose="05000000000000000000" pitchFamily="2" charset="2"/>
              <a:buChar char="ü"/>
            </a:pPr>
            <a:r>
              <a:rPr lang="zh-CN" altLang="en-US" dirty="0" smtClean="0">
                <a:solidFill>
                  <a:srgbClr val="00B050"/>
                </a:solidFill>
              </a:rPr>
              <a:t>开发适合于</a:t>
            </a:r>
            <a:r>
              <a:rPr lang="en-US" altLang="zh-CN" dirty="0" smtClean="0">
                <a:solidFill>
                  <a:srgbClr val="00B050"/>
                </a:solidFill>
              </a:rPr>
              <a:t>BEPCII</a:t>
            </a:r>
            <a:r>
              <a:rPr lang="zh-CN" altLang="en-US" dirty="0" smtClean="0">
                <a:solidFill>
                  <a:srgbClr val="00B050"/>
                </a:solidFill>
              </a:rPr>
              <a:t>亮度优化的自动优化算法并完成在线调试</a:t>
            </a:r>
            <a:endParaRPr lang="en-US" altLang="zh-CN" dirty="0" smtClean="0">
              <a:solidFill>
                <a:srgbClr val="00B050"/>
              </a:solidFill>
            </a:endParaRPr>
          </a:p>
          <a:p>
            <a:pPr lvl="1">
              <a:spcBef>
                <a:spcPts val="1200"/>
              </a:spcBef>
              <a:spcAft>
                <a:spcPts val="0"/>
              </a:spcAft>
            </a:pPr>
            <a:r>
              <a:rPr lang="zh-CN" altLang="en-US" dirty="0" smtClean="0">
                <a:solidFill>
                  <a:srgbClr val="00B050"/>
                </a:solidFill>
              </a:rPr>
              <a:t>实现亮度的自动优化，使其可以代替工作人员的手动调优并能达到甚至超越手动调优的效果。</a:t>
            </a:r>
          </a:p>
          <a:p>
            <a:pPr>
              <a:spcBef>
                <a:spcPts val="1200"/>
              </a:spcBef>
              <a:spcAft>
                <a:spcPts val="0"/>
              </a:spcAft>
              <a:buFont typeface="Wingdings" panose="05000000000000000000" pitchFamily="2" charset="2"/>
              <a:buChar char="ü"/>
            </a:pPr>
            <a:r>
              <a:rPr lang="zh-CN" altLang="en-US" dirty="0" smtClean="0">
                <a:solidFill>
                  <a:srgbClr val="FF0000"/>
                </a:solidFill>
              </a:rPr>
              <a:t>开发鲁棒性更强的轨道反馈</a:t>
            </a:r>
            <a:r>
              <a:rPr lang="zh-CN" altLang="en-US" dirty="0">
                <a:solidFill>
                  <a:srgbClr val="FF0000"/>
                </a:solidFill>
              </a:rPr>
              <a:t>程序</a:t>
            </a:r>
            <a:endParaRPr lang="en-US" altLang="zh-CN" dirty="0" smtClean="0">
              <a:solidFill>
                <a:srgbClr val="FF0000"/>
              </a:solidFill>
            </a:endParaRPr>
          </a:p>
          <a:p>
            <a:pPr lvl="1">
              <a:spcBef>
                <a:spcPts val="1200"/>
              </a:spcBef>
              <a:spcAft>
                <a:spcPts val="0"/>
              </a:spcAft>
            </a:pPr>
            <a:r>
              <a:rPr lang="zh-CN" altLang="en-US" dirty="0" smtClean="0"/>
              <a:t>能够</a:t>
            </a:r>
            <a:r>
              <a:rPr lang="zh-CN" altLang="en-US" dirty="0"/>
              <a:t>适应环境温度、流强等外界因素对</a:t>
            </a:r>
            <a:r>
              <a:rPr lang="en-US" altLang="zh-CN" dirty="0"/>
              <a:t>BPM</a:t>
            </a:r>
            <a:r>
              <a:rPr lang="zh-CN" altLang="en-US" dirty="0"/>
              <a:t>读数带来的影响并应用于同步模式使得轨道波动更小。</a:t>
            </a:r>
          </a:p>
          <a:p>
            <a:pPr>
              <a:spcBef>
                <a:spcPts val="1200"/>
              </a:spcBef>
              <a:spcAft>
                <a:spcPts val="0"/>
              </a:spcAft>
            </a:pPr>
            <a:r>
              <a:rPr lang="zh-CN" altLang="en-US" dirty="0" smtClean="0">
                <a:solidFill>
                  <a:srgbClr val="FF0000"/>
                </a:solidFill>
              </a:rPr>
              <a:t>亮度自动优化和轨道反馈程序联合工作，进一步提高</a:t>
            </a:r>
            <a:r>
              <a:rPr lang="zh-CN" altLang="en-US" dirty="0">
                <a:solidFill>
                  <a:srgbClr val="FF0000"/>
                </a:solidFill>
              </a:rPr>
              <a:t>峰值亮度的</a:t>
            </a:r>
            <a:r>
              <a:rPr lang="zh-CN" altLang="en-US" dirty="0" smtClean="0">
                <a:solidFill>
                  <a:srgbClr val="FF0000"/>
                </a:solidFill>
              </a:rPr>
              <a:t>稳定性</a:t>
            </a:r>
            <a:endParaRPr lang="en-US" altLang="zh-CN" dirty="0" smtClean="0">
              <a:solidFill>
                <a:srgbClr val="FF0000"/>
              </a:solidFill>
            </a:endParaRPr>
          </a:p>
          <a:p>
            <a:pPr>
              <a:spcBef>
                <a:spcPts val="1200"/>
              </a:spcBef>
              <a:spcAft>
                <a:spcPts val="0"/>
              </a:spcAft>
            </a:pPr>
            <a:r>
              <a:rPr lang="zh-CN" altLang="en-US" dirty="0" smtClean="0">
                <a:solidFill>
                  <a:srgbClr val="FF0000"/>
                </a:solidFill>
              </a:rPr>
              <a:t>基于机器学习的历史数据分析程序，</a:t>
            </a:r>
            <a:r>
              <a:rPr lang="zh-CN" altLang="en-US" dirty="0">
                <a:solidFill>
                  <a:srgbClr val="FF0000"/>
                </a:solidFill>
              </a:rPr>
              <a:t>及时</a:t>
            </a:r>
            <a:r>
              <a:rPr lang="zh-CN" altLang="en-US" dirty="0" smtClean="0">
                <a:solidFill>
                  <a:srgbClr val="FF0000"/>
                </a:solidFill>
              </a:rPr>
              <a:t>对影响运行性能的误差源诊断</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15</a:t>
            </a:fld>
            <a:endParaRPr lang="en-US" altLang="zh-CN">
              <a:solidFill>
                <a:srgbClr val="000000"/>
              </a:solidFill>
            </a:endParaRPr>
          </a:p>
        </p:txBody>
      </p:sp>
    </p:spTree>
    <p:extLst>
      <p:ext uri="{BB962C8B-B14F-4D97-AF65-F5344CB8AC3E}">
        <p14:creationId xmlns:p14="http://schemas.microsoft.com/office/powerpoint/2010/main" val="1498356042"/>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中科院高能物理研究所教育处">
            <a:extLst>
              <a:ext uri="{FF2B5EF4-FFF2-40B4-BE49-F238E27FC236}">
                <a16:creationId xmlns:a16="http://schemas.microsoft.com/office/drawing/2014/main" id="{B9890555-715D-EE10-D1B7-1E48BD67103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a:extLst>
              <a:ext uri="{FF2B5EF4-FFF2-40B4-BE49-F238E27FC236}">
                <a16:creationId xmlns:a16="http://schemas.microsoft.com/office/drawing/2014/main" id="{BC4E7764-A0F6-D09D-A011-A6F26C1F4BF9}"/>
              </a:ext>
            </a:extLst>
          </p:cNvPr>
          <p:cNvCxnSpPr>
            <a:cxnSpLocks/>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a:extLst>
              <a:ext uri="{FF2B5EF4-FFF2-40B4-BE49-F238E27FC236}">
                <a16:creationId xmlns:a16="http://schemas.microsoft.com/office/drawing/2014/main" id="{7F63DA1E-0A15-6205-B1C9-6F846F8D2878}"/>
              </a:ext>
            </a:extLst>
          </p:cNvPr>
          <p:cNvSpPr txBox="1">
            <a:spLocks/>
          </p:cNvSpPr>
          <p:nvPr/>
        </p:nvSpPr>
        <p:spPr>
          <a:xfrm>
            <a:off x="372863" y="203225"/>
            <a:ext cx="11138576"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a:ea typeface="等线 Light" panose="02010600030101010101" pitchFamily="2" charset="-122"/>
                <a:cs typeface="+mj-cs"/>
              </a:rPr>
              <a:t>Next </a:t>
            </a:r>
            <a:r>
              <a:rPr kumimoji="0" lang="en-US" altLang="zh-CN" sz="3200" b="0" i="0" u="none" strike="noStrike" kern="1200" cap="none" spc="0" normalizeH="0" baseline="0" noProof="0" dirty="0" smtClean="0">
                <a:ln>
                  <a:noFill/>
                </a:ln>
                <a:solidFill>
                  <a:prstClr val="black"/>
                </a:solidFill>
                <a:effectLst/>
                <a:uLnTx/>
                <a:uFillTx/>
                <a:latin typeface="Calibri Light" panose="020F0302020204030204"/>
                <a:ea typeface="等线 Light" panose="02010600030101010101" pitchFamily="2" charset="-122"/>
                <a:cs typeface="+mj-cs"/>
              </a:rPr>
              <a:t>step:</a:t>
            </a:r>
            <a:r>
              <a:rPr kumimoji="0" lang="en-US" altLang="zh-CN" sz="3200" b="0" i="0" u="none" strike="noStrike" kern="1200" cap="none" spc="0" normalizeH="0" noProof="0" dirty="0" smtClean="0">
                <a:ln>
                  <a:noFill/>
                </a:ln>
                <a:solidFill>
                  <a:prstClr val="black"/>
                </a:solidFill>
                <a:effectLst/>
                <a:uLnTx/>
                <a:uFillTx/>
                <a:latin typeface="Calibri Light" panose="020F0302020204030204"/>
                <a:ea typeface="等线 Light" panose="02010600030101010101" pitchFamily="2" charset="-122"/>
                <a:cs typeface="+mj-cs"/>
              </a:rPr>
              <a:t> </a:t>
            </a:r>
            <a:r>
              <a:rPr kumimoji="0" lang="zh-CN" altLang="en-US" sz="3200" b="0" i="0" u="none" strike="noStrike" kern="1200" cap="none" spc="0" normalizeH="0" noProof="0" dirty="0" smtClean="0">
                <a:ln>
                  <a:noFill/>
                </a:ln>
                <a:solidFill>
                  <a:prstClr val="black"/>
                </a:solidFill>
                <a:effectLst/>
                <a:uLnTx/>
                <a:uFillTx/>
                <a:latin typeface="Calibri Light" panose="020F0302020204030204"/>
                <a:ea typeface="等线 Light" panose="02010600030101010101" pitchFamily="2" charset="-122"/>
                <a:cs typeface="+mj-cs"/>
              </a:rPr>
              <a:t>加快亮度搜索速率（快亮度探测器，快轨道调节</a:t>
            </a:r>
            <a:endParaRPr kumimoji="0" lang="en-US" altLang="zh-CN" sz="3200" b="0" i="0" u="none" strike="noStrike" kern="1200" cap="none" spc="0" normalizeH="0" baseline="0" noProof="0" dirty="0">
              <a:ln>
                <a:noFill/>
              </a:ln>
              <a:solidFill>
                <a:prstClr val="black"/>
              </a:solidFill>
              <a:effectLst/>
              <a:uLnTx/>
              <a:uFillTx/>
              <a:latin typeface="Calibri Light" panose="020F0302020204030204"/>
              <a:ea typeface="等线 Light" panose="02010600030101010101" pitchFamily="2" charset="-122"/>
              <a:cs typeface="+mj-cs"/>
            </a:endParaRPr>
          </a:p>
        </p:txBody>
      </p:sp>
      <p:sp>
        <p:nvSpPr>
          <p:cNvPr id="9" name="文本框 8">
            <a:extLst>
              <a:ext uri="{FF2B5EF4-FFF2-40B4-BE49-F238E27FC236}">
                <a16:creationId xmlns:a16="http://schemas.microsoft.com/office/drawing/2014/main" id="{8AAD5B2A-DBED-DE23-3D0A-3FD528FA78E5}"/>
              </a:ext>
            </a:extLst>
          </p:cNvPr>
          <p:cNvSpPr txBox="1"/>
          <p:nvPr/>
        </p:nvSpPr>
        <p:spPr>
          <a:xfrm>
            <a:off x="511493" y="959765"/>
            <a:ext cx="1099994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Limitations: Discreate action space                                    response time            </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12" name="图片 11" descr="图表, 折线图&#10;&#10;描述已自动生成">
            <a:extLst>
              <a:ext uri="{FF2B5EF4-FFF2-40B4-BE49-F238E27FC236}">
                <a16:creationId xmlns:a16="http://schemas.microsoft.com/office/drawing/2014/main" id="{7559EF01-F5F1-A0BE-EC05-B7B431BEFE92}"/>
              </a:ext>
            </a:extLst>
          </p:cNvPr>
          <p:cNvPicPr>
            <a:picLocks noChangeAspect="1"/>
          </p:cNvPicPr>
          <p:nvPr/>
        </p:nvPicPr>
        <p:blipFill>
          <a:blip r:embed="rId5">
            <a:extLst>
              <a:ext uri="{28A0092B-C50C-407E-A947-70E740481C1C}">
                <a14:useLocalDpi xmlns:a14="http://schemas.microsoft.com/office/drawing/2010/main" val="0"/>
              </a:ext>
            </a:extLst>
          </a:blip>
          <a:srcRect b="50635"/>
          <a:stretch/>
        </p:blipFill>
        <p:spPr>
          <a:xfrm>
            <a:off x="554117" y="3746545"/>
            <a:ext cx="4722560" cy="2575767"/>
          </a:xfrm>
          <a:prstGeom prst="rect">
            <a:avLst/>
          </a:prstGeom>
        </p:spPr>
      </p:pic>
      <p:pic>
        <p:nvPicPr>
          <p:cNvPr id="13" name="图片 12" descr="图表, 折线图&#10;&#10;描述已自动生成">
            <a:extLst>
              <a:ext uri="{FF2B5EF4-FFF2-40B4-BE49-F238E27FC236}">
                <a16:creationId xmlns:a16="http://schemas.microsoft.com/office/drawing/2014/main" id="{997E3537-74C7-2F82-3889-3F3D26BA78D8}"/>
              </a:ext>
            </a:extLst>
          </p:cNvPr>
          <p:cNvPicPr>
            <a:picLocks noChangeAspect="1"/>
          </p:cNvPicPr>
          <p:nvPr/>
        </p:nvPicPr>
        <p:blipFill>
          <a:blip r:embed="rId5">
            <a:extLst>
              <a:ext uri="{28A0092B-C50C-407E-A947-70E740481C1C}">
                <a14:useLocalDpi xmlns:a14="http://schemas.microsoft.com/office/drawing/2010/main" val="0"/>
              </a:ext>
            </a:extLst>
          </a:blip>
          <a:srcRect t="49365"/>
          <a:stretch/>
        </p:blipFill>
        <p:spPr>
          <a:xfrm>
            <a:off x="509846" y="1431058"/>
            <a:ext cx="4766830" cy="2439068"/>
          </a:xfrm>
          <a:prstGeom prst="rect">
            <a:avLst/>
          </a:prstGeom>
        </p:spPr>
      </p:pic>
      <p:pic>
        <p:nvPicPr>
          <p:cNvPr id="18" name="图片 17">
            <a:extLst>
              <a:ext uri="{FF2B5EF4-FFF2-40B4-BE49-F238E27FC236}">
                <a16:creationId xmlns:a16="http://schemas.microsoft.com/office/drawing/2014/main" id="{6CF56612-F2EE-9974-9345-3CAA246D120A}"/>
              </a:ext>
            </a:extLst>
          </p:cNvPr>
          <p:cNvPicPr>
            <a:picLocks noChangeAspect="1"/>
          </p:cNvPicPr>
          <p:nvPr/>
        </p:nvPicPr>
        <p:blipFill>
          <a:blip r:embed="rId6"/>
          <a:stretch>
            <a:fillRect/>
          </a:stretch>
        </p:blipFill>
        <p:spPr>
          <a:xfrm>
            <a:off x="6625389" y="1418759"/>
            <a:ext cx="3833061" cy="5075022"/>
          </a:xfrm>
          <a:prstGeom prst="rect">
            <a:avLst/>
          </a:prstGeom>
        </p:spPr>
      </p:pic>
      <p:pic>
        <p:nvPicPr>
          <p:cNvPr id="21" name="图片 20">
            <a:extLst>
              <a:ext uri="{FF2B5EF4-FFF2-40B4-BE49-F238E27FC236}">
                <a16:creationId xmlns:a16="http://schemas.microsoft.com/office/drawing/2014/main" id="{50E1685C-9E59-68EB-C344-586F3D1590D4}"/>
              </a:ext>
            </a:extLst>
          </p:cNvPr>
          <p:cNvPicPr>
            <a:picLocks noChangeAspect="1"/>
          </p:cNvPicPr>
          <p:nvPr/>
        </p:nvPicPr>
        <p:blipFill>
          <a:blip r:embed="rId7"/>
          <a:stretch>
            <a:fillRect/>
          </a:stretch>
        </p:blipFill>
        <p:spPr>
          <a:xfrm>
            <a:off x="6625389" y="3773205"/>
            <a:ext cx="4625741" cy="2720576"/>
          </a:xfrm>
          <a:prstGeom prst="rect">
            <a:avLst/>
          </a:prstGeom>
        </p:spPr>
      </p:pic>
      <p:sp>
        <p:nvSpPr>
          <p:cNvPr id="4" name="文本框 3">
            <a:extLst>
              <a:ext uri="{FF2B5EF4-FFF2-40B4-BE49-F238E27FC236}">
                <a16:creationId xmlns:a16="http://schemas.microsoft.com/office/drawing/2014/main" id="{DFF6D881-2BD6-C111-3815-FB33A2FB925A}"/>
              </a:ext>
            </a:extLst>
          </p:cNvPr>
          <p:cNvSpPr txBox="1"/>
          <p:nvPr/>
        </p:nvSpPr>
        <p:spPr>
          <a:xfrm>
            <a:off x="4051883" y="4077049"/>
            <a:ext cx="8221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6s</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5" name="文本框 4">
            <a:extLst>
              <a:ext uri="{FF2B5EF4-FFF2-40B4-BE49-F238E27FC236}">
                <a16:creationId xmlns:a16="http://schemas.microsoft.com/office/drawing/2014/main" id="{D4895AAB-F6FF-DC3F-22CB-AF5B91F1B554}"/>
              </a:ext>
            </a:extLst>
          </p:cNvPr>
          <p:cNvSpPr txBox="1"/>
          <p:nvPr/>
        </p:nvSpPr>
        <p:spPr>
          <a:xfrm>
            <a:off x="3977780" y="1654026"/>
            <a:ext cx="8221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12s</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242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中科院高能物理研究所教育处">
            <a:extLst>
              <a:ext uri="{FF2B5EF4-FFF2-40B4-BE49-F238E27FC236}">
                <a16:creationId xmlns:a16="http://schemas.microsoft.com/office/drawing/2014/main" id="{B9890555-715D-EE10-D1B7-1E48BD67103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67" b="94667" l="0" r="100000">
                        <a14:foregroundMark x1="461" y1="3333" x2="99539" y2="34667"/>
                        <a14:foregroundMark x1="8756" y1="4000" x2="28571" y2="97333"/>
                        <a14:foregroundMark x1="99539" y1="82667" x2="28571" y2="96667"/>
                        <a14:foregroundMark x1="20737" y1="5333" x2="922" y2="72667"/>
                        <a14:foregroundMark x1="922" y1="72667" x2="461" y2="82000"/>
                        <a14:foregroundMark x1="60829" y1="44000" x2="60369" y2="51333"/>
                        <a14:foregroundMark x1="44240" y1="42667" x2="44240" y2="42667"/>
                      </a14:backgroundRemoval>
                    </a14:imgEffect>
                  </a14:imgLayer>
                </a14:imgProps>
              </a:ext>
              <a:ext uri="{28A0092B-C50C-407E-A947-70E740481C1C}">
                <a14:useLocalDpi xmlns:a14="http://schemas.microsoft.com/office/drawing/2010/main" val="0"/>
              </a:ext>
            </a:extLst>
          </a:blip>
          <a:srcRect b="-2259"/>
          <a:stretch/>
        </p:blipFill>
        <p:spPr bwMode="auto">
          <a:xfrm>
            <a:off x="10710215" y="16756"/>
            <a:ext cx="1481785" cy="8389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a:extLst>
              <a:ext uri="{FF2B5EF4-FFF2-40B4-BE49-F238E27FC236}">
                <a16:creationId xmlns:a16="http://schemas.microsoft.com/office/drawing/2014/main" id="{BC4E7764-A0F6-D09D-A011-A6F26C1F4BF9}"/>
              </a:ext>
            </a:extLst>
          </p:cNvPr>
          <p:cNvCxnSpPr>
            <a:cxnSpLocks/>
          </p:cNvCxnSpPr>
          <p:nvPr/>
        </p:nvCxnSpPr>
        <p:spPr>
          <a:xfrm>
            <a:off x="372863" y="811426"/>
            <a:ext cx="1158605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标题 1">
            <a:extLst>
              <a:ext uri="{FF2B5EF4-FFF2-40B4-BE49-F238E27FC236}">
                <a16:creationId xmlns:a16="http://schemas.microsoft.com/office/drawing/2014/main" id="{7F63DA1E-0A15-6205-B1C9-6F846F8D2878}"/>
              </a:ext>
            </a:extLst>
          </p:cNvPr>
          <p:cNvSpPr txBox="1">
            <a:spLocks/>
          </p:cNvSpPr>
          <p:nvPr/>
        </p:nvSpPr>
        <p:spPr>
          <a:xfrm>
            <a:off x="372863" y="203225"/>
            <a:ext cx="9408971" cy="6082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Light" panose="020F0302020204030204"/>
                <a:ea typeface="等线 Light" panose="02010600030101010101" pitchFamily="2" charset="-122"/>
                <a:cs typeface="+mj-cs"/>
              </a:rPr>
              <a:t>Next step </a:t>
            </a:r>
          </a:p>
        </p:txBody>
      </p:sp>
      <p:sp>
        <p:nvSpPr>
          <p:cNvPr id="9" name="文本框 8">
            <a:extLst>
              <a:ext uri="{FF2B5EF4-FFF2-40B4-BE49-F238E27FC236}">
                <a16:creationId xmlns:a16="http://schemas.microsoft.com/office/drawing/2014/main" id="{8AAD5B2A-DBED-DE23-3D0A-3FD528FA78E5}"/>
              </a:ext>
            </a:extLst>
          </p:cNvPr>
          <p:cNvSpPr txBox="1"/>
          <p:nvPr/>
        </p:nvSpPr>
        <p:spPr>
          <a:xfrm>
            <a:off x="3746183" y="1039775"/>
            <a:ext cx="2349817" cy="461665"/>
          </a:xfrm>
          <a:prstGeom prst="rect">
            <a:avLst/>
          </a:prstGeom>
          <a:solidFill>
            <a:srgbClr val="92D050"/>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Faster response</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5" name="文本框 4">
            <a:extLst>
              <a:ext uri="{FF2B5EF4-FFF2-40B4-BE49-F238E27FC236}">
                <a16:creationId xmlns:a16="http://schemas.microsoft.com/office/drawing/2014/main" id="{17CE530A-8B14-0918-3193-388D4F7ECD41}"/>
              </a:ext>
            </a:extLst>
          </p:cNvPr>
          <p:cNvSpPr txBox="1"/>
          <p:nvPr/>
        </p:nvSpPr>
        <p:spPr>
          <a:xfrm>
            <a:off x="7140892" y="1048097"/>
            <a:ext cx="315753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Faster optimize speed</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C934C5DA-7DC7-2002-A977-79C510307730}"/>
              </a:ext>
            </a:extLst>
          </p:cNvPr>
          <p:cNvSpPr txBox="1"/>
          <p:nvPr/>
        </p:nvSpPr>
        <p:spPr>
          <a:xfrm>
            <a:off x="3700463" y="2145733"/>
            <a:ext cx="259320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More history</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data</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p>
        </p:txBody>
      </p:sp>
      <p:cxnSp>
        <p:nvCxnSpPr>
          <p:cNvPr id="8" name="直接箭头连接符 7">
            <a:extLst>
              <a:ext uri="{FF2B5EF4-FFF2-40B4-BE49-F238E27FC236}">
                <a16:creationId xmlns:a16="http://schemas.microsoft.com/office/drawing/2014/main" id="{B1AA470C-4A5A-C3A4-961C-575B8A6B42C1}"/>
              </a:ext>
            </a:extLst>
          </p:cNvPr>
          <p:cNvCxnSpPr/>
          <p:nvPr/>
        </p:nvCxnSpPr>
        <p:spPr>
          <a:xfrm>
            <a:off x="6195060" y="1278929"/>
            <a:ext cx="8115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BC03AD56-58FC-FB3A-275B-C3923ED68C71}"/>
              </a:ext>
            </a:extLst>
          </p:cNvPr>
          <p:cNvCxnSpPr>
            <a:cxnSpLocks/>
          </p:cNvCxnSpPr>
          <p:nvPr/>
        </p:nvCxnSpPr>
        <p:spPr>
          <a:xfrm>
            <a:off x="4993480" y="1607114"/>
            <a:ext cx="1" cy="447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FFB8B337-E6B4-82B7-68FD-47F9330A07D4}"/>
              </a:ext>
            </a:extLst>
          </p:cNvPr>
          <p:cNvSpPr txBox="1"/>
          <p:nvPr/>
        </p:nvSpPr>
        <p:spPr>
          <a:xfrm>
            <a:off x="3887608" y="3531078"/>
            <a:ext cx="221174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Faster training </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16" name="直接箭头连接符 15">
            <a:extLst>
              <a:ext uri="{FF2B5EF4-FFF2-40B4-BE49-F238E27FC236}">
                <a16:creationId xmlns:a16="http://schemas.microsoft.com/office/drawing/2014/main" id="{F0D8B197-54B2-F1AB-3BB4-0ADEE81D19F5}"/>
              </a:ext>
            </a:extLst>
          </p:cNvPr>
          <p:cNvCxnSpPr>
            <a:cxnSpLocks/>
          </p:cNvCxnSpPr>
          <p:nvPr/>
        </p:nvCxnSpPr>
        <p:spPr>
          <a:xfrm>
            <a:off x="4956292" y="2607398"/>
            <a:ext cx="0" cy="701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D1E52E59-56F3-FCF5-39D7-75724D87203C}"/>
              </a:ext>
            </a:extLst>
          </p:cNvPr>
          <p:cNvSpPr txBox="1"/>
          <p:nvPr/>
        </p:nvSpPr>
        <p:spPr>
          <a:xfrm>
            <a:off x="7168039" y="3308589"/>
            <a:ext cx="3351846"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Smaller action step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(continuous action space)</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2" name="直接箭头连接符 21">
            <a:extLst>
              <a:ext uri="{FF2B5EF4-FFF2-40B4-BE49-F238E27FC236}">
                <a16:creationId xmlns:a16="http://schemas.microsoft.com/office/drawing/2014/main" id="{3701B4CA-19E6-6846-2862-FB7D3D35DB30}"/>
              </a:ext>
            </a:extLst>
          </p:cNvPr>
          <p:cNvCxnSpPr>
            <a:cxnSpLocks/>
          </p:cNvCxnSpPr>
          <p:nvPr/>
        </p:nvCxnSpPr>
        <p:spPr>
          <a:xfrm>
            <a:off x="8552022" y="1607114"/>
            <a:ext cx="0" cy="1490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E494161A-3429-227E-0F94-83FFDDE72155}"/>
              </a:ext>
            </a:extLst>
          </p:cNvPr>
          <p:cNvCxnSpPr>
            <a:cxnSpLocks/>
            <a:stCxn id="15" idx="3"/>
          </p:cNvCxnSpPr>
          <p:nvPr/>
        </p:nvCxnSpPr>
        <p:spPr>
          <a:xfrm>
            <a:off x="6099354" y="3761911"/>
            <a:ext cx="10415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71AE9784-89A0-E9A6-4F8D-932DB217EEDB}"/>
              </a:ext>
            </a:extLst>
          </p:cNvPr>
          <p:cNvSpPr txBox="1"/>
          <p:nvPr/>
        </p:nvSpPr>
        <p:spPr>
          <a:xfrm>
            <a:off x="3887608" y="5054915"/>
            <a:ext cx="2593202"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More luminosity optimize knobs</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30" name="直接箭头连接符 29">
            <a:extLst>
              <a:ext uri="{FF2B5EF4-FFF2-40B4-BE49-F238E27FC236}">
                <a16:creationId xmlns:a16="http://schemas.microsoft.com/office/drawing/2014/main" id="{DD24AFB9-BEEE-E0F3-9AFC-8CB748DE5F92}"/>
              </a:ext>
            </a:extLst>
          </p:cNvPr>
          <p:cNvCxnSpPr>
            <a:cxnSpLocks/>
          </p:cNvCxnSpPr>
          <p:nvPr/>
        </p:nvCxnSpPr>
        <p:spPr>
          <a:xfrm>
            <a:off x="4956292" y="4131235"/>
            <a:ext cx="0" cy="701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CEDB024C-94B3-583E-DA83-252630E1D6E7}"/>
              </a:ext>
            </a:extLst>
          </p:cNvPr>
          <p:cNvCxnSpPr>
            <a:cxnSpLocks/>
          </p:cNvCxnSpPr>
          <p:nvPr/>
        </p:nvCxnSpPr>
        <p:spPr>
          <a:xfrm>
            <a:off x="6099354" y="5514511"/>
            <a:ext cx="10686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文本框 31">
            <a:extLst>
              <a:ext uri="{FF2B5EF4-FFF2-40B4-BE49-F238E27FC236}">
                <a16:creationId xmlns:a16="http://schemas.microsoft.com/office/drawing/2014/main" id="{81F7E2C3-9C98-C039-DC38-4FFCE46C59A7}"/>
              </a:ext>
            </a:extLst>
          </p:cNvPr>
          <p:cNvSpPr txBox="1"/>
          <p:nvPr/>
        </p:nvSpPr>
        <p:spPr>
          <a:xfrm>
            <a:off x="7574757" y="5283678"/>
            <a:ext cx="2495071" cy="461665"/>
          </a:xfrm>
          <a:prstGeom prst="rect">
            <a:avLst/>
          </a:prstGeom>
          <a:solidFill>
            <a:srgbClr val="92D05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Higher luminosity </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33" name="直接箭头连接符 32">
            <a:extLst>
              <a:ext uri="{FF2B5EF4-FFF2-40B4-BE49-F238E27FC236}">
                <a16:creationId xmlns:a16="http://schemas.microsoft.com/office/drawing/2014/main" id="{8600B802-E45E-F003-B267-168CD4EBDA64}"/>
              </a:ext>
            </a:extLst>
          </p:cNvPr>
          <p:cNvCxnSpPr>
            <a:cxnSpLocks/>
          </p:cNvCxnSpPr>
          <p:nvPr/>
        </p:nvCxnSpPr>
        <p:spPr>
          <a:xfrm>
            <a:off x="8644456" y="4131235"/>
            <a:ext cx="0" cy="1046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CF92AB56-6207-C2C7-EDDB-EDBD388D82F3}"/>
              </a:ext>
            </a:extLst>
          </p:cNvPr>
          <p:cNvCxnSpPr>
            <a:cxnSpLocks/>
          </p:cNvCxnSpPr>
          <p:nvPr/>
        </p:nvCxnSpPr>
        <p:spPr>
          <a:xfrm flipH="1">
            <a:off x="2320290" y="2396339"/>
            <a:ext cx="13801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F9C999FF-DC8F-31B0-3065-807D6F5D7CA9}"/>
              </a:ext>
            </a:extLst>
          </p:cNvPr>
          <p:cNvSpPr txBox="1"/>
          <p:nvPr/>
        </p:nvSpPr>
        <p:spPr>
          <a:xfrm>
            <a:off x="1487288" y="3651079"/>
            <a:ext cx="2363131"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More stable environment</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43" name="直接箭头连接符 42">
            <a:extLst>
              <a:ext uri="{FF2B5EF4-FFF2-40B4-BE49-F238E27FC236}">
                <a16:creationId xmlns:a16="http://schemas.microsoft.com/office/drawing/2014/main" id="{815E8F4E-F6B8-E955-A729-8ABB59CFF646}"/>
              </a:ext>
            </a:extLst>
          </p:cNvPr>
          <p:cNvCxnSpPr>
            <a:cxnSpLocks/>
          </p:cNvCxnSpPr>
          <p:nvPr/>
        </p:nvCxnSpPr>
        <p:spPr>
          <a:xfrm flipH="1">
            <a:off x="2320290" y="2396339"/>
            <a:ext cx="10912" cy="912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连接符: 肘形 47">
            <a:extLst>
              <a:ext uri="{FF2B5EF4-FFF2-40B4-BE49-F238E27FC236}">
                <a16:creationId xmlns:a16="http://schemas.microsoft.com/office/drawing/2014/main" id="{BDA88EA6-283A-2918-6BC2-D836522ECFF5}"/>
              </a:ext>
            </a:extLst>
          </p:cNvPr>
          <p:cNvCxnSpPr>
            <a:cxnSpLocks/>
          </p:cNvCxnSpPr>
          <p:nvPr/>
        </p:nvCxnSpPr>
        <p:spPr>
          <a:xfrm rot="16200000" flipH="1">
            <a:off x="4921416" y="2024575"/>
            <a:ext cx="1263267" cy="6581826"/>
          </a:xfrm>
          <a:prstGeom prst="bentConnector3">
            <a:avLst>
              <a:gd name="adj1" fmla="val 156097"/>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336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solidFill>
                  <a:srgbClr val="FF0000"/>
                </a:solidFill>
              </a:rPr>
              <a:t>BEPCII</a:t>
            </a:r>
            <a:r>
              <a:rPr lang="zh-CN" altLang="en-US" sz="3600" b="1" dirty="0" smtClean="0">
                <a:solidFill>
                  <a:srgbClr val="FF0000"/>
                </a:solidFill>
              </a:rPr>
              <a:t>上更多的</a:t>
            </a:r>
            <a:r>
              <a:rPr lang="zh-CN" altLang="en-US" sz="3600" b="1" dirty="0" smtClean="0">
                <a:solidFill>
                  <a:srgbClr val="FF0000"/>
                </a:solidFill>
              </a:rPr>
              <a:t>应用和发展</a:t>
            </a:r>
            <a:endParaRPr lang="zh-CN" altLang="en-US" sz="3600" b="1" dirty="0">
              <a:solidFill>
                <a:srgbClr val="FF0000"/>
              </a:solidFill>
            </a:endParaRPr>
          </a:p>
        </p:txBody>
      </p:sp>
      <p:sp>
        <p:nvSpPr>
          <p:cNvPr id="3" name="内容占位符 2"/>
          <p:cNvSpPr>
            <a:spLocks noGrp="1"/>
          </p:cNvSpPr>
          <p:nvPr>
            <p:ph idx="1"/>
          </p:nvPr>
        </p:nvSpPr>
        <p:spPr/>
        <p:txBody>
          <a:bodyPr/>
          <a:lstStyle/>
          <a:p>
            <a:r>
              <a:rPr lang="zh-CN" altLang="en-US" dirty="0" smtClean="0"/>
              <a:t>注入</a:t>
            </a:r>
            <a:r>
              <a:rPr lang="zh-CN" altLang="en-US" dirty="0"/>
              <a:t>效率优化（直线束流性能</a:t>
            </a:r>
            <a:r>
              <a:rPr lang="zh-CN" altLang="en-US" dirty="0" smtClean="0"/>
              <a:t>优化，输运线传输效率，</a:t>
            </a:r>
            <a:r>
              <a:rPr lang="en-US" altLang="zh-CN" dirty="0" smtClean="0"/>
              <a:t>kicker</a:t>
            </a:r>
            <a:r>
              <a:rPr lang="zh-CN" altLang="en-US" dirty="0" smtClean="0"/>
              <a:t>设置）</a:t>
            </a:r>
            <a:endParaRPr lang="en-US" altLang="zh-CN" dirty="0" smtClean="0"/>
          </a:p>
          <a:p>
            <a:r>
              <a:rPr lang="zh-CN" altLang="en-US" dirty="0" smtClean="0"/>
              <a:t>对撞取数的本底</a:t>
            </a:r>
            <a:r>
              <a:rPr lang="zh-CN" altLang="en-US" dirty="0"/>
              <a:t>控制</a:t>
            </a:r>
            <a:r>
              <a:rPr lang="zh-CN" altLang="en-US" dirty="0" smtClean="0"/>
              <a:t>（</a:t>
            </a:r>
            <a:r>
              <a:rPr lang="en-US" altLang="zh-CN" dirty="0" smtClean="0"/>
              <a:t>collimator</a:t>
            </a:r>
            <a:r>
              <a:rPr lang="zh-CN" altLang="en-US" dirty="0" smtClean="0"/>
              <a:t>设置优化</a:t>
            </a:r>
            <a:r>
              <a:rPr lang="zh-CN" altLang="en-US" dirty="0" smtClean="0"/>
              <a:t>）</a:t>
            </a:r>
            <a:endParaRPr lang="en-US" altLang="zh-CN" dirty="0" smtClean="0"/>
          </a:p>
          <a:p>
            <a:r>
              <a:rPr lang="zh-CN" altLang="en-US" dirty="0"/>
              <a:t>方法比选：强化学习，贝叶斯</a:t>
            </a:r>
            <a:r>
              <a:rPr lang="zh-CN" altLang="en-US" dirty="0" smtClean="0"/>
              <a:t>优化</a:t>
            </a:r>
            <a:r>
              <a:rPr lang="en-US" altLang="zh-CN" dirty="0" smtClean="0"/>
              <a:t>…</a:t>
            </a:r>
          </a:p>
          <a:p>
            <a:r>
              <a:rPr lang="en-US" altLang="zh-CN" dirty="0" smtClean="0"/>
              <a:t>CEPC</a:t>
            </a:r>
            <a:r>
              <a:rPr lang="zh-CN" altLang="en-US" dirty="0"/>
              <a:t>调</a:t>
            </a:r>
            <a:r>
              <a:rPr lang="zh-CN" altLang="en-US" dirty="0" smtClean="0"/>
              <a:t>束策略研究</a:t>
            </a:r>
            <a:endParaRPr lang="en-US" altLang="zh-CN" dirty="0" smtClean="0"/>
          </a:p>
          <a:p>
            <a:r>
              <a:rPr lang="en-US" altLang="zh-CN" dirty="0"/>
              <a:t>…</a:t>
            </a:r>
            <a:endParaRPr lang="en-US" altLang="zh-CN" dirty="0" smtClean="0"/>
          </a:p>
          <a:p>
            <a:pPr marL="0" indent="0">
              <a:buNone/>
            </a:pPr>
            <a:endParaRPr lang="en-US" altLang="zh-CN" dirty="0"/>
          </a:p>
        </p:txBody>
      </p:sp>
      <p:sp>
        <p:nvSpPr>
          <p:cNvPr id="4" name="页脚占位符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Jiaqi Fan, Institute of High Energy Physics(IHEP)</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C80BB-7A26-49DC-9499-BD9798AF473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9036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862" y="660621"/>
            <a:ext cx="10972800" cy="649288"/>
          </a:xfrm>
        </p:spPr>
        <p:txBody>
          <a:bodyPr/>
          <a:lstStyle/>
          <a:p>
            <a:r>
              <a:rPr lang="zh-CN" altLang="en-US" dirty="0" smtClean="0"/>
              <a:t>参加人员</a:t>
            </a:r>
            <a:endParaRPr lang="zh-CN" altLang="en-US"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19</a:t>
            </a:fld>
            <a:endParaRPr lang="en-US" altLang="zh-CN">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247345209"/>
              </p:ext>
            </p:extLst>
          </p:nvPr>
        </p:nvGraphicFramePr>
        <p:xfrm>
          <a:off x="1334815" y="1604198"/>
          <a:ext cx="8512908" cy="4073574"/>
        </p:xfrm>
        <a:graphic>
          <a:graphicData uri="http://schemas.openxmlformats.org/drawingml/2006/table">
            <a:tbl>
              <a:tblPr/>
              <a:tblGrid>
                <a:gridCol w="1471447">
                  <a:extLst>
                    <a:ext uri="{9D8B030D-6E8A-4147-A177-3AD203B41FA5}">
                      <a16:colId xmlns:a16="http://schemas.microsoft.com/office/drawing/2014/main" val="2315371041"/>
                    </a:ext>
                  </a:extLst>
                </a:gridCol>
                <a:gridCol w="1299509">
                  <a:extLst>
                    <a:ext uri="{9D8B030D-6E8A-4147-A177-3AD203B41FA5}">
                      <a16:colId xmlns:a16="http://schemas.microsoft.com/office/drawing/2014/main" val="3459041354"/>
                    </a:ext>
                  </a:extLst>
                </a:gridCol>
                <a:gridCol w="2151143">
                  <a:extLst>
                    <a:ext uri="{9D8B030D-6E8A-4147-A177-3AD203B41FA5}">
                      <a16:colId xmlns:a16="http://schemas.microsoft.com/office/drawing/2014/main" val="3625801896"/>
                    </a:ext>
                  </a:extLst>
                </a:gridCol>
                <a:gridCol w="2017618">
                  <a:extLst>
                    <a:ext uri="{9D8B030D-6E8A-4147-A177-3AD203B41FA5}">
                      <a16:colId xmlns:a16="http://schemas.microsoft.com/office/drawing/2014/main" val="3050577994"/>
                    </a:ext>
                  </a:extLst>
                </a:gridCol>
                <a:gridCol w="1573191">
                  <a:extLst>
                    <a:ext uri="{9D8B030D-6E8A-4147-A177-3AD203B41FA5}">
                      <a16:colId xmlns:a16="http://schemas.microsoft.com/office/drawing/2014/main" val="3458951637"/>
                    </a:ext>
                  </a:extLst>
                </a:gridCol>
              </a:tblGrid>
              <a:tr h="684069">
                <a:tc>
                  <a:txBody>
                    <a:bodyPr/>
                    <a:lstStyle/>
                    <a:p>
                      <a:pPr algn="ct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姓名</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93980" algn="ctr" eaLnBrk="0" hangingPunct="0">
                        <a:lnSpc>
                          <a:spcPct val="75000"/>
                        </a:lnSpc>
                        <a:spcBef>
                          <a:spcPts val="600"/>
                        </a:spcBef>
                        <a:spcAft>
                          <a:spcPts val="600"/>
                        </a:spcAft>
                      </a:pPr>
                      <a:r>
                        <a:rPr lang="zh-CN" altLang="en-US" sz="2000" b="1" dirty="0" smtClean="0">
                          <a:effectLst/>
                          <a:latin typeface="Times New Roman" panose="02020603050405020304" pitchFamily="18" charset="0"/>
                          <a:ea typeface="宋体" panose="02010600030101010101" pitchFamily="2" charset="-122"/>
                        </a:rPr>
                        <a:t>专业组</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80720" indent="153035" algn="ctr" eaLnBrk="0" hangingPunct="0">
                        <a:lnSpc>
                          <a:spcPct val="75000"/>
                        </a:lnSpc>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职称</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algn="ct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分工</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93980" algn="ctr" eaLnBrk="0" hangingPunct="0">
                        <a:lnSpc>
                          <a:spcPct val="75000"/>
                        </a:lnSpc>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年工作月数</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703450"/>
                  </a:ext>
                </a:extLst>
              </a:tr>
              <a:tr h="484215">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王九庆</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effectLst/>
                          <a:latin typeface="Times New Roman" panose="02020603050405020304" pitchFamily="18" charset="0"/>
                          <a:ea typeface="宋体" panose="02010600030101010101" pitchFamily="2" charset="-122"/>
                        </a:rPr>
                        <a:t>物理</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研究员</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理论和实验</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effectLst/>
                          <a:latin typeface="新宋体" panose="02010609030101010101" pitchFamily="49" charset="-122"/>
                          <a:ea typeface="宋体" panose="02010600030101010101" pitchFamily="2" charset="-122"/>
                          <a:cs typeface="新宋体" panose="02010609030101010101" pitchFamily="49" charset="-122"/>
                        </a:rPr>
                        <a:t>6</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113851"/>
                  </a:ext>
                </a:extLst>
              </a:tr>
              <a:tr h="484215">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刘渭滨</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effectLst/>
                          <a:latin typeface="Times New Roman" panose="02020603050405020304" pitchFamily="18" charset="0"/>
                          <a:ea typeface="宋体" panose="02010600030101010101" pitchFamily="2" charset="-122"/>
                        </a:rPr>
                        <a:t>物理</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a:effectLst/>
                          <a:latin typeface="Times New Roman" panose="02020603050405020304" pitchFamily="18" charset="0"/>
                          <a:ea typeface="新宋体" panose="02010609030101010101" pitchFamily="49" charset="-122"/>
                          <a:cs typeface="新宋体" panose="02010609030101010101" pitchFamily="49" charset="-122"/>
                        </a:rPr>
                        <a:t>研究员</a:t>
                      </a:r>
                      <a:endParaRPr lang="zh-CN" sz="2000" b="1">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理论和实验</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effectLst/>
                          <a:latin typeface="新宋体" panose="02010609030101010101" pitchFamily="49" charset="-122"/>
                          <a:ea typeface="宋体" panose="02010600030101010101" pitchFamily="2" charset="-122"/>
                          <a:cs typeface="新宋体" panose="02010609030101010101" pitchFamily="49" charset="-122"/>
                        </a:rPr>
                        <a:t>3</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629347"/>
                  </a:ext>
                </a:extLst>
              </a:tr>
              <a:tr h="484215">
                <a:tc>
                  <a:txBody>
                    <a:bodyPr/>
                    <a:lstStyle/>
                    <a:p>
                      <a:pPr eaLnBrk="0" hangingPunct="0">
                        <a:spcBef>
                          <a:spcPts val="600"/>
                        </a:spcBef>
                        <a:spcAft>
                          <a:spcPts val="600"/>
                        </a:spcAft>
                      </a:pPr>
                      <a:r>
                        <a:rPr lang="zh-CN" sz="2000" b="1" dirty="0">
                          <a:solidFill>
                            <a:srgbClr val="FF0000"/>
                          </a:solidFill>
                          <a:effectLst/>
                          <a:latin typeface="Times New Roman" panose="02020603050405020304" pitchFamily="18" charset="0"/>
                          <a:ea typeface="新宋体" panose="02010609030101010101" pitchFamily="49" charset="-122"/>
                          <a:cs typeface="新宋体" panose="02010609030101010101" pitchFamily="49" charset="-122"/>
                        </a:rPr>
                        <a:t>麻惠洲</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solidFill>
                            <a:srgbClr val="FF0000"/>
                          </a:solidFill>
                          <a:effectLst/>
                          <a:latin typeface="Times New Roman" panose="02020603050405020304" pitchFamily="18" charset="0"/>
                          <a:ea typeface="宋体" panose="02010600030101010101" pitchFamily="2" charset="-122"/>
                        </a:rPr>
                        <a:t>束测</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solidFill>
                            <a:srgbClr val="FF0000"/>
                          </a:solidFill>
                          <a:effectLst/>
                          <a:latin typeface="Times New Roman" panose="02020603050405020304" pitchFamily="18" charset="0"/>
                          <a:ea typeface="新宋体" panose="02010609030101010101" pitchFamily="49" charset="-122"/>
                          <a:cs typeface="新宋体" panose="02010609030101010101" pitchFamily="49" charset="-122"/>
                        </a:rPr>
                        <a:t>副研究员</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solidFill>
                            <a:srgbClr val="FF0000"/>
                          </a:solidFill>
                          <a:effectLst/>
                          <a:latin typeface="Times New Roman" panose="02020603050405020304" pitchFamily="18" charset="0"/>
                          <a:ea typeface="新宋体" panose="02010609030101010101" pitchFamily="49" charset="-122"/>
                          <a:cs typeface="新宋体" panose="02010609030101010101" pitchFamily="49" charset="-122"/>
                        </a:rPr>
                        <a:t>实验</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solidFill>
                            <a:srgbClr val="FF0000"/>
                          </a:solidFill>
                          <a:effectLst/>
                          <a:latin typeface="新宋体" panose="02010609030101010101" pitchFamily="49" charset="-122"/>
                          <a:ea typeface="宋体" panose="02010600030101010101" pitchFamily="2" charset="-122"/>
                          <a:cs typeface="新宋体" panose="02010609030101010101" pitchFamily="49" charset="-122"/>
                        </a:rPr>
                        <a:t>3</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839921"/>
                  </a:ext>
                </a:extLst>
              </a:tr>
              <a:tr h="484215">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魏源源</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effectLst/>
                          <a:latin typeface="Times New Roman" panose="02020603050405020304" pitchFamily="18" charset="0"/>
                          <a:ea typeface="宋体" panose="02010600030101010101" pitchFamily="2" charset="-122"/>
                        </a:rPr>
                        <a:t>物理</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a:effectLst/>
                          <a:latin typeface="Times New Roman" panose="02020603050405020304" pitchFamily="18" charset="0"/>
                          <a:ea typeface="新宋体" panose="02010609030101010101" pitchFamily="49" charset="-122"/>
                          <a:cs typeface="新宋体" panose="02010609030101010101" pitchFamily="49" charset="-122"/>
                        </a:rPr>
                        <a:t>副研究员</a:t>
                      </a:r>
                      <a:endParaRPr lang="zh-CN" sz="2000" b="1">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理论和实验</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effectLst/>
                          <a:latin typeface="新宋体" panose="02010609030101010101" pitchFamily="49" charset="-122"/>
                          <a:ea typeface="宋体" panose="02010600030101010101" pitchFamily="2" charset="-122"/>
                          <a:cs typeface="新宋体" panose="02010609030101010101" pitchFamily="49" charset="-122"/>
                        </a:rPr>
                        <a:t>3</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182349"/>
                  </a:ext>
                </a:extLst>
              </a:tr>
              <a:tr h="484215">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季大恒</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effectLst/>
                          <a:latin typeface="Times New Roman" panose="02020603050405020304" pitchFamily="18" charset="0"/>
                          <a:ea typeface="宋体" panose="02010600030101010101" pitchFamily="2" charset="-122"/>
                        </a:rPr>
                        <a:t>物理</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副研究员</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a:effectLst/>
                          <a:latin typeface="Times New Roman" panose="02020603050405020304" pitchFamily="18" charset="0"/>
                          <a:ea typeface="新宋体" panose="02010609030101010101" pitchFamily="49" charset="-122"/>
                          <a:cs typeface="新宋体" panose="02010609030101010101" pitchFamily="49" charset="-122"/>
                        </a:rPr>
                        <a:t>理论和实验</a:t>
                      </a:r>
                      <a:endParaRPr lang="zh-CN" sz="2000" b="1">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effectLst/>
                          <a:latin typeface="新宋体" panose="02010609030101010101" pitchFamily="49" charset="-122"/>
                          <a:ea typeface="宋体" panose="02010600030101010101" pitchFamily="2" charset="-122"/>
                          <a:cs typeface="新宋体" panose="02010609030101010101" pitchFamily="49" charset="-122"/>
                        </a:rPr>
                        <a:t>3</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680828"/>
                  </a:ext>
                </a:extLst>
              </a:tr>
              <a:tr h="484215">
                <a:tc>
                  <a:txBody>
                    <a:bodyPr/>
                    <a:lstStyle/>
                    <a:p>
                      <a:pPr eaLnBrk="0" hangingPunct="0">
                        <a:spcBef>
                          <a:spcPts val="600"/>
                        </a:spcBef>
                        <a:spcAft>
                          <a:spcPts val="600"/>
                        </a:spcAft>
                      </a:pPr>
                      <a:r>
                        <a:rPr lang="zh-CN" sz="2000" b="1" dirty="0">
                          <a:solidFill>
                            <a:srgbClr val="FF0000"/>
                          </a:solidFill>
                          <a:effectLst/>
                          <a:latin typeface="Times New Roman" panose="02020603050405020304" pitchFamily="18" charset="0"/>
                          <a:ea typeface="新宋体" panose="02010609030101010101" pitchFamily="49" charset="-122"/>
                          <a:cs typeface="新宋体" panose="02010609030101010101" pitchFamily="49" charset="-122"/>
                        </a:rPr>
                        <a:t>魏彦茹</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solidFill>
                            <a:srgbClr val="FF0000"/>
                          </a:solidFill>
                          <a:effectLst/>
                          <a:latin typeface="Times New Roman" panose="02020603050405020304" pitchFamily="18" charset="0"/>
                          <a:ea typeface="宋体" panose="02010600030101010101" pitchFamily="2" charset="-122"/>
                        </a:rPr>
                        <a:t>运行</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solidFill>
                            <a:srgbClr val="FF0000"/>
                          </a:solidFill>
                          <a:effectLst/>
                          <a:latin typeface="Times New Roman" panose="02020603050405020304" pitchFamily="18" charset="0"/>
                          <a:ea typeface="新宋体" panose="02010609030101010101" pitchFamily="49" charset="-122"/>
                          <a:cs typeface="新宋体" panose="02010609030101010101" pitchFamily="49" charset="-122"/>
                        </a:rPr>
                        <a:t>工程师</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dirty="0">
                          <a:solidFill>
                            <a:srgbClr val="FF0000"/>
                          </a:solidFill>
                          <a:effectLst/>
                          <a:latin typeface="Times New Roman" panose="02020603050405020304" pitchFamily="18" charset="0"/>
                          <a:ea typeface="新宋体" panose="02010609030101010101" pitchFamily="49" charset="-122"/>
                          <a:cs typeface="新宋体" panose="02010609030101010101" pitchFamily="49" charset="-122"/>
                        </a:rPr>
                        <a:t>理论和实验</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solidFill>
                            <a:srgbClr val="FF0000"/>
                          </a:solidFill>
                          <a:effectLst/>
                          <a:latin typeface="新宋体" panose="02010609030101010101" pitchFamily="49" charset="-122"/>
                          <a:ea typeface="宋体" panose="02010600030101010101" pitchFamily="2" charset="-122"/>
                          <a:cs typeface="新宋体" panose="02010609030101010101" pitchFamily="49" charset="-122"/>
                        </a:rPr>
                        <a:t>8</a:t>
                      </a:r>
                      <a:endParaRPr lang="zh-CN" sz="2000" b="1" dirty="0">
                        <a:solidFill>
                          <a:srgbClr val="FF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09784"/>
                  </a:ext>
                </a:extLst>
              </a:tr>
              <a:tr h="484215">
                <a:tc>
                  <a:txBody>
                    <a:bodyPr/>
                    <a:lstStyle/>
                    <a:p>
                      <a:pPr eaLnBrk="0" hangingPunct="0">
                        <a:spcBef>
                          <a:spcPts val="600"/>
                        </a:spcBef>
                        <a:spcAft>
                          <a:spcPts val="600"/>
                        </a:spcAft>
                      </a:pPr>
                      <a:r>
                        <a:rPr lang="zh-CN" sz="2000" b="1" dirty="0">
                          <a:effectLst/>
                          <a:latin typeface="Times New Roman" panose="02020603050405020304" pitchFamily="18" charset="0"/>
                          <a:ea typeface="新宋体" panose="02010609030101010101" pitchFamily="49" charset="-122"/>
                          <a:cs typeface="新宋体" panose="02010609030101010101" pitchFamily="49" charset="-122"/>
                        </a:rPr>
                        <a:t>樊家琦</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zh-CN" altLang="en-US" sz="2000" b="1" dirty="0" smtClean="0">
                          <a:effectLst/>
                          <a:latin typeface="Times New Roman" panose="02020603050405020304" pitchFamily="18" charset="0"/>
                          <a:ea typeface="宋体" panose="02010600030101010101" pitchFamily="2" charset="-122"/>
                        </a:rPr>
                        <a:t>物理</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altLang="en-US" sz="2000" b="1" dirty="0" smtClean="0">
                          <a:effectLst/>
                          <a:latin typeface="Times New Roman" panose="02020603050405020304" pitchFamily="18" charset="0"/>
                          <a:ea typeface="新宋体" panose="02010609030101010101" pitchFamily="49" charset="-122"/>
                          <a:cs typeface="新宋体" panose="02010609030101010101" pitchFamily="49" charset="-122"/>
                        </a:rPr>
                        <a:t>博士</a:t>
                      </a:r>
                      <a:r>
                        <a:rPr lang="zh-CN" sz="2000" b="1" dirty="0" smtClean="0">
                          <a:effectLst/>
                          <a:latin typeface="Times New Roman" panose="02020603050405020304" pitchFamily="18" charset="0"/>
                          <a:ea typeface="新宋体" panose="02010609030101010101" pitchFamily="49" charset="-122"/>
                          <a:cs typeface="新宋体" panose="02010609030101010101" pitchFamily="49" charset="-122"/>
                        </a:rPr>
                        <a:t>研究生</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Bef>
                          <a:spcPts val="600"/>
                        </a:spcBef>
                        <a:spcAft>
                          <a:spcPts val="600"/>
                        </a:spcAft>
                      </a:pPr>
                      <a:r>
                        <a:rPr lang="zh-CN" sz="2000" b="1">
                          <a:effectLst/>
                          <a:latin typeface="Times New Roman" panose="02020603050405020304" pitchFamily="18" charset="0"/>
                          <a:ea typeface="新宋体" panose="02010609030101010101" pitchFamily="49" charset="-122"/>
                          <a:cs typeface="新宋体" panose="02010609030101010101" pitchFamily="49" charset="-122"/>
                        </a:rPr>
                        <a:t>理论和实验</a:t>
                      </a:r>
                      <a:endParaRPr lang="zh-CN" sz="2000" b="1">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spcBef>
                          <a:spcPts val="600"/>
                        </a:spcBef>
                        <a:spcAft>
                          <a:spcPts val="600"/>
                        </a:spcAft>
                      </a:pPr>
                      <a:r>
                        <a:rPr lang="en-US" sz="2000" b="1" dirty="0">
                          <a:effectLst/>
                          <a:latin typeface="新宋体" panose="02010609030101010101" pitchFamily="49" charset="-122"/>
                          <a:ea typeface="宋体" panose="02010600030101010101" pitchFamily="2" charset="-122"/>
                          <a:cs typeface="新宋体" panose="02010609030101010101" pitchFamily="49" charset="-122"/>
                        </a:rPr>
                        <a:t>12</a:t>
                      </a:r>
                      <a:endParaRPr lang="zh-CN" sz="2000" b="1"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944560"/>
                  </a:ext>
                </a:extLst>
              </a:tr>
            </a:tbl>
          </a:graphicData>
        </a:graphic>
      </p:graphicFrame>
    </p:spTree>
    <p:extLst>
      <p:ext uri="{BB962C8B-B14F-4D97-AF65-F5344CB8AC3E}">
        <p14:creationId xmlns:p14="http://schemas.microsoft.com/office/powerpoint/2010/main" val="2642452810"/>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2060"/>
                </a:solidFill>
              </a:rPr>
              <a:t>报告内容</a:t>
            </a:r>
            <a:endParaRPr lang="zh-CN" altLang="en-US" dirty="0">
              <a:solidFill>
                <a:srgbClr val="002060"/>
              </a:solidFill>
            </a:endParaRPr>
          </a:p>
        </p:txBody>
      </p:sp>
      <p:sp>
        <p:nvSpPr>
          <p:cNvPr id="3" name="内容占位符 2"/>
          <p:cNvSpPr>
            <a:spLocks noGrp="1"/>
          </p:cNvSpPr>
          <p:nvPr>
            <p:ph idx="1"/>
          </p:nvPr>
        </p:nvSpPr>
        <p:spPr>
          <a:xfrm>
            <a:off x="1306716" y="1719262"/>
            <a:ext cx="9032341" cy="4525963"/>
          </a:xfrm>
        </p:spPr>
        <p:txBody>
          <a:bodyPr/>
          <a:lstStyle/>
          <a:p>
            <a:pPr marL="514350" indent="-514350">
              <a:buAutoNum type="arabicPeriod"/>
            </a:pPr>
            <a:r>
              <a:rPr lang="zh-CN" altLang="en-US" dirty="0" smtClean="0"/>
              <a:t>问题的提出</a:t>
            </a:r>
            <a:endParaRPr lang="en-US" altLang="zh-CN" dirty="0" smtClean="0"/>
          </a:p>
          <a:p>
            <a:pPr marL="514350" indent="-514350">
              <a:buAutoNum type="arabicPeriod"/>
            </a:pPr>
            <a:r>
              <a:rPr lang="zh-CN" altLang="en-US" dirty="0" smtClean="0"/>
              <a:t>研究初步进展</a:t>
            </a:r>
            <a:endParaRPr lang="en-US" altLang="zh-CN" dirty="0" smtClean="0"/>
          </a:p>
          <a:p>
            <a:pPr marL="514350" indent="-514350">
              <a:buAutoNum type="arabicPeriod"/>
            </a:pPr>
            <a:r>
              <a:rPr lang="zh-CN" altLang="en-US" dirty="0" smtClean="0"/>
              <a:t>未来展望</a:t>
            </a:r>
            <a:endParaRPr lang="en-US" altLang="zh-CN" dirty="0" smtClean="0"/>
          </a:p>
          <a:p>
            <a:pPr marL="0" indent="0">
              <a:buNone/>
            </a:pPr>
            <a:r>
              <a:rPr lang="en-US" altLang="zh-CN" dirty="0"/>
              <a:t>4</a:t>
            </a:r>
            <a:r>
              <a:rPr lang="en-US" altLang="zh-CN" dirty="0" smtClean="0"/>
              <a:t>.   </a:t>
            </a:r>
            <a:r>
              <a:rPr lang="zh-CN" altLang="en-US" dirty="0" smtClean="0"/>
              <a:t>问题和需求</a:t>
            </a:r>
            <a:endParaRPr lang="zh-CN" altLang="en-US"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2</a:t>
            </a:fld>
            <a:endParaRPr lang="en-US" altLang="zh-CN">
              <a:solidFill>
                <a:srgbClr val="000000"/>
              </a:solidFill>
            </a:endParaRPr>
          </a:p>
        </p:txBody>
      </p:sp>
    </p:spTree>
    <p:extLst>
      <p:ext uri="{BB962C8B-B14F-4D97-AF65-F5344CB8AC3E}">
        <p14:creationId xmlns:p14="http://schemas.microsoft.com/office/powerpoint/2010/main" val="3389808036"/>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问题和需求</a:t>
            </a:r>
            <a:endParaRPr lang="zh-CN" altLang="en-US" dirty="0"/>
          </a:p>
        </p:txBody>
      </p:sp>
      <p:sp>
        <p:nvSpPr>
          <p:cNvPr id="3" name="内容占位符 2"/>
          <p:cNvSpPr>
            <a:spLocks noGrp="1"/>
          </p:cNvSpPr>
          <p:nvPr>
            <p:ph idx="1"/>
          </p:nvPr>
        </p:nvSpPr>
        <p:spPr/>
        <p:txBody>
          <a:bodyPr/>
          <a:lstStyle/>
          <a:p>
            <a:r>
              <a:rPr lang="zh-CN" altLang="en-US" dirty="0"/>
              <a:t>需要</a:t>
            </a:r>
            <a:r>
              <a:rPr lang="zh-CN" altLang="en-US" dirty="0" smtClean="0"/>
              <a:t>稳定的经费支持：</a:t>
            </a:r>
            <a:endParaRPr lang="en-US" altLang="zh-CN" dirty="0" smtClean="0"/>
          </a:p>
          <a:p>
            <a:pPr marL="0" indent="0">
              <a:buNone/>
            </a:pPr>
            <a:r>
              <a:rPr lang="en-US" altLang="zh-CN" dirty="0" smtClean="0"/>
              <a:t>   1</a:t>
            </a:r>
            <a:r>
              <a:rPr lang="zh-CN" altLang="en-US" dirty="0" smtClean="0"/>
              <a:t>博士后</a:t>
            </a:r>
            <a:r>
              <a:rPr lang="en-US" altLang="zh-CN" dirty="0" smtClean="0"/>
              <a:t>+1-2</a:t>
            </a:r>
            <a:r>
              <a:rPr lang="zh-CN" altLang="en-US" dirty="0" smtClean="0"/>
              <a:t>研究生</a:t>
            </a:r>
            <a:r>
              <a:rPr lang="en-US" altLang="zh-CN" dirty="0" smtClean="0"/>
              <a:t>/</a:t>
            </a:r>
            <a:r>
              <a:rPr lang="zh-CN" altLang="en-US" dirty="0" smtClean="0"/>
              <a:t>年，经费</a:t>
            </a:r>
            <a:r>
              <a:rPr lang="en-US" altLang="zh-CN" dirty="0" smtClean="0"/>
              <a:t>30</a:t>
            </a:r>
            <a:r>
              <a:rPr lang="zh-CN" altLang="en-US" dirty="0" smtClean="0"/>
              <a:t>万</a:t>
            </a:r>
            <a:r>
              <a:rPr lang="en-US" altLang="zh-CN" dirty="0" smtClean="0"/>
              <a:t>/</a:t>
            </a:r>
            <a:r>
              <a:rPr lang="zh-CN" altLang="en-US" dirty="0" smtClean="0"/>
              <a:t>年？</a:t>
            </a:r>
            <a:endParaRPr lang="zh-CN" altLang="en-US"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20</a:t>
            </a:fld>
            <a:endParaRPr lang="en-US" altLang="zh-CN">
              <a:solidFill>
                <a:srgbClr val="000000"/>
              </a:solidFill>
            </a:endParaRPr>
          </a:p>
        </p:txBody>
      </p:sp>
    </p:spTree>
    <p:extLst>
      <p:ext uri="{BB962C8B-B14F-4D97-AF65-F5344CB8AC3E}">
        <p14:creationId xmlns:p14="http://schemas.microsoft.com/office/powerpoint/2010/main" val="1682276837"/>
      </p:ext>
    </p:extLst>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2456" y="2699626"/>
            <a:ext cx="10972800" cy="649288"/>
          </a:xfrm>
        </p:spPr>
        <p:txBody>
          <a:bodyPr/>
          <a:lstStyle/>
          <a:p>
            <a:r>
              <a:rPr lang="zh-CN" altLang="en-US" sz="4800" dirty="0" smtClean="0"/>
              <a:t>谢谢大家！</a:t>
            </a:r>
            <a:endParaRPr lang="zh-CN" altLang="en-US" sz="4800"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21</a:t>
            </a:fld>
            <a:endParaRPr lang="en-US" altLang="zh-CN">
              <a:solidFill>
                <a:srgbClr val="000000"/>
              </a:solidFill>
            </a:endParaRPr>
          </a:p>
        </p:txBody>
      </p:sp>
    </p:spTree>
    <p:extLst>
      <p:ext uri="{BB962C8B-B14F-4D97-AF65-F5344CB8AC3E}">
        <p14:creationId xmlns:p14="http://schemas.microsoft.com/office/powerpoint/2010/main" val="1786900791"/>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780" y="381172"/>
            <a:ext cx="10972800" cy="649288"/>
          </a:xfrm>
        </p:spPr>
        <p:txBody>
          <a:bodyPr/>
          <a:lstStyle/>
          <a:p>
            <a:r>
              <a:rPr lang="en-US" altLang="zh-CN" sz="3200" dirty="0" smtClean="0"/>
              <a:t>BEPCII</a:t>
            </a:r>
            <a:r>
              <a:rPr lang="zh-CN" altLang="en-US" sz="3200" dirty="0" smtClean="0"/>
              <a:t>的实践</a:t>
            </a:r>
            <a:endParaRPr lang="zh-CN" altLang="en-US" sz="3200" dirty="0"/>
          </a:p>
        </p:txBody>
      </p:sp>
      <p:sp>
        <p:nvSpPr>
          <p:cNvPr id="3" name="内容占位符 2"/>
          <p:cNvSpPr>
            <a:spLocks noGrp="1"/>
          </p:cNvSpPr>
          <p:nvPr>
            <p:ph idx="1"/>
          </p:nvPr>
        </p:nvSpPr>
        <p:spPr>
          <a:xfrm>
            <a:off x="470883" y="1366405"/>
            <a:ext cx="10972697" cy="4542875"/>
          </a:xfrm>
        </p:spPr>
        <p:txBody>
          <a:bodyPr/>
          <a:lstStyle/>
          <a:p>
            <a:endParaRPr lang="zh-CN" altLang="en-US" sz="1800" dirty="0">
              <a:solidFill>
                <a:srgbClr val="FF0000"/>
              </a:solidFil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C33B-D1F2-43CA-A75E-040CE1C8BBCA}" type="slidenum">
              <a:rPr kumimoji="0" lang="en-US" altLang="zh-CN" sz="1400" b="0" i="0" u="none" strike="noStrike" kern="1200" cap="none" spc="0" normalizeH="0" baseline="0" noProof="0" smtClean="0">
                <a:ln>
                  <a:noFill/>
                </a:ln>
                <a:solidFill>
                  <a:srgbClr val="000000"/>
                </a:solidFill>
                <a:effectLst/>
                <a:uLnTx/>
                <a:uFillTx/>
                <a:latin typeface="Arial"/>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400" b="0" i="0" u="none" strike="noStrike" kern="1200" cap="none" spc="0" normalizeH="0" baseline="0" noProof="0" dirty="0">
              <a:ln>
                <a:noFill/>
              </a:ln>
              <a:solidFill>
                <a:srgbClr val="000000"/>
              </a:solidFill>
              <a:effectLst/>
              <a:uLnTx/>
              <a:uFillTx/>
              <a:latin typeface="Arial"/>
              <a:ea typeface="宋体"/>
              <a:cs typeface="+mn-cs"/>
            </a:endParaRPr>
          </a:p>
        </p:txBody>
      </p:sp>
      <p:graphicFrame>
        <p:nvGraphicFramePr>
          <p:cNvPr id="6" name="表格 5"/>
          <p:cNvGraphicFramePr>
            <a:graphicFrameLocks noGrp="1"/>
          </p:cNvGraphicFramePr>
          <p:nvPr>
            <p:extLst/>
          </p:nvPr>
        </p:nvGraphicFramePr>
        <p:xfrm>
          <a:off x="539408" y="1366405"/>
          <a:ext cx="10835543" cy="1997108"/>
        </p:xfrm>
        <a:graphic>
          <a:graphicData uri="http://schemas.openxmlformats.org/drawingml/2006/table">
            <a:tbl>
              <a:tblPr firstRow="1" bandRow="1">
                <a:tableStyleId>{5C22544A-7EE6-4342-B048-85BDC9FD1C3A}</a:tableStyleId>
              </a:tblPr>
              <a:tblGrid>
                <a:gridCol w="1986070">
                  <a:extLst>
                    <a:ext uri="{9D8B030D-6E8A-4147-A177-3AD203B41FA5}">
                      <a16:colId xmlns:a16="http://schemas.microsoft.com/office/drawing/2014/main" val="1234510819"/>
                    </a:ext>
                  </a:extLst>
                </a:gridCol>
                <a:gridCol w="3415610">
                  <a:extLst>
                    <a:ext uri="{9D8B030D-6E8A-4147-A177-3AD203B41FA5}">
                      <a16:colId xmlns:a16="http://schemas.microsoft.com/office/drawing/2014/main" val="3564526714"/>
                    </a:ext>
                  </a:extLst>
                </a:gridCol>
                <a:gridCol w="3959781">
                  <a:extLst>
                    <a:ext uri="{9D8B030D-6E8A-4147-A177-3AD203B41FA5}">
                      <a16:colId xmlns:a16="http://schemas.microsoft.com/office/drawing/2014/main" val="1616572351"/>
                    </a:ext>
                  </a:extLst>
                </a:gridCol>
                <a:gridCol w="1474082">
                  <a:extLst>
                    <a:ext uri="{9D8B030D-6E8A-4147-A177-3AD203B41FA5}">
                      <a16:colId xmlns:a16="http://schemas.microsoft.com/office/drawing/2014/main" val="2568208461"/>
                    </a:ext>
                  </a:extLst>
                </a:gridCol>
              </a:tblGrid>
              <a:tr h="534068">
                <a:tc>
                  <a:txBody>
                    <a:bodyPr/>
                    <a:lstStyle/>
                    <a:p>
                      <a:endParaRPr lang="zh-CN" altLang="en-US" sz="2000" dirty="0"/>
                    </a:p>
                  </a:txBody>
                  <a:tcPr/>
                </a:tc>
                <a:tc>
                  <a:txBody>
                    <a:bodyPr/>
                    <a:lstStyle/>
                    <a:p>
                      <a:r>
                        <a:rPr lang="zh-CN" altLang="en-US" sz="2400" dirty="0" smtClean="0">
                          <a:solidFill>
                            <a:srgbClr val="002060"/>
                          </a:solidFill>
                        </a:rPr>
                        <a:t>峰值亮度搜寻</a:t>
                      </a:r>
                      <a:endParaRPr lang="zh-CN" altLang="en-US" sz="2400" dirty="0">
                        <a:solidFill>
                          <a:srgbClr val="002060"/>
                        </a:solidFill>
                      </a:endParaRPr>
                    </a:p>
                  </a:txBody>
                  <a:tcPr/>
                </a:tc>
                <a:tc>
                  <a:txBody>
                    <a:bodyPr/>
                    <a:lstStyle/>
                    <a:p>
                      <a:r>
                        <a:rPr lang="zh-CN" altLang="en-US" sz="2400" dirty="0" smtClean="0">
                          <a:solidFill>
                            <a:srgbClr val="002060"/>
                          </a:solidFill>
                        </a:rPr>
                        <a:t>高亮度的长期保持</a:t>
                      </a:r>
                      <a:endParaRPr lang="zh-CN" altLang="en-US" sz="2400" dirty="0">
                        <a:solidFill>
                          <a:srgbClr val="002060"/>
                        </a:solidFill>
                      </a:endParaRPr>
                    </a:p>
                  </a:txBody>
                  <a:tcPr/>
                </a:tc>
                <a:tc>
                  <a:txBody>
                    <a:bodyPr/>
                    <a:lstStyle/>
                    <a:p>
                      <a:r>
                        <a:rPr lang="zh-CN" altLang="en-US" sz="2400" dirty="0" smtClean="0">
                          <a:solidFill>
                            <a:srgbClr val="002060"/>
                          </a:solidFill>
                        </a:rPr>
                        <a:t>运行模式</a:t>
                      </a:r>
                      <a:endParaRPr lang="zh-CN" altLang="en-US" sz="2400" dirty="0">
                        <a:solidFill>
                          <a:srgbClr val="002060"/>
                        </a:solidFill>
                      </a:endParaRPr>
                    </a:p>
                  </a:txBody>
                  <a:tcPr/>
                </a:tc>
                <a:extLst>
                  <a:ext uri="{0D108BD9-81ED-4DB2-BD59-A6C34878D82A}">
                    <a16:rowId xmlns:a16="http://schemas.microsoft.com/office/drawing/2014/main" val="3157378256"/>
                  </a:ext>
                </a:extLst>
              </a:tr>
              <a:tr h="937950">
                <a:tc>
                  <a:txBody>
                    <a:bodyPr/>
                    <a:lstStyle/>
                    <a:p>
                      <a:r>
                        <a:rPr lang="en-US" altLang="zh-CN" sz="2000" dirty="0" smtClean="0"/>
                        <a:t>BEPCII</a:t>
                      </a:r>
                      <a:endParaRPr lang="zh-CN" altLang="en-US" sz="2000" dirty="0"/>
                    </a:p>
                  </a:txBody>
                  <a:tcPr/>
                </a:tc>
                <a:tc>
                  <a:txBody>
                    <a:bodyPr/>
                    <a:lstStyle/>
                    <a:p>
                      <a:r>
                        <a:rPr lang="zh-CN" altLang="en-US" sz="2000" dirty="0" smtClean="0">
                          <a:solidFill>
                            <a:srgbClr val="FF0000"/>
                          </a:solidFill>
                        </a:rPr>
                        <a:t>人工调优</a:t>
                      </a:r>
                      <a:r>
                        <a:rPr lang="en-US" altLang="zh-CN" sz="2000" dirty="0" smtClean="0">
                          <a:solidFill>
                            <a:srgbClr val="FF0000"/>
                          </a:solidFill>
                        </a:rPr>
                        <a:t>/</a:t>
                      </a:r>
                      <a:r>
                        <a:rPr lang="zh-CN" altLang="en-US" sz="2000" dirty="0" smtClean="0">
                          <a:solidFill>
                            <a:srgbClr val="FF0000"/>
                          </a:solidFill>
                        </a:rPr>
                        <a:t>程序扫描</a:t>
                      </a:r>
                      <a:r>
                        <a:rPr lang="zh-CN" altLang="en-US" sz="2000" dirty="0" smtClean="0"/>
                        <a:t>（鲁棒共轭方向搜索算法</a:t>
                      </a:r>
                      <a:r>
                        <a:rPr lang="zh-CN" altLang="en-US" sz="2000" baseline="0" dirty="0" smtClean="0"/>
                        <a:t>，</a:t>
                      </a:r>
                      <a:r>
                        <a:rPr lang="en-US" altLang="zh-CN" sz="2000" dirty="0" smtClean="0"/>
                        <a:t>RCDS</a:t>
                      </a:r>
                      <a:r>
                        <a:rPr lang="zh-CN" altLang="en-US" sz="2000" dirty="0" smtClean="0"/>
                        <a:t>算法</a:t>
                      </a:r>
                      <a:r>
                        <a:rPr lang="en-US" altLang="zh-CN" sz="2000" dirty="0" smtClean="0"/>
                        <a:t>*</a:t>
                      </a:r>
                      <a:r>
                        <a:rPr lang="zh-CN" altLang="en-US" sz="2000" dirty="0" smtClean="0"/>
                        <a:t>）</a:t>
                      </a:r>
                      <a:endParaRPr lang="zh-CN" altLang="en-US" sz="2000" dirty="0"/>
                    </a:p>
                  </a:txBody>
                  <a:tcPr/>
                </a:tc>
                <a:tc>
                  <a:txBody>
                    <a:bodyPr/>
                    <a:lstStyle/>
                    <a:p>
                      <a:r>
                        <a:rPr lang="zh-CN" altLang="en-US" sz="2000" dirty="0" smtClean="0">
                          <a:solidFill>
                            <a:srgbClr val="FF0000"/>
                          </a:solidFill>
                        </a:rPr>
                        <a:t>人工调优</a:t>
                      </a:r>
                      <a:r>
                        <a:rPr lang="en-US" altLang="zh-CN" sz="2000" dirty="0" smtClean="0">
                          <a:solidFill>
                            <a:srgbClr val="FF0000"/>
                          </a:solidFill>
                        </a:rPr>
                        <a:t>/</a:t>
                      </a:r>
                      <a:r>
                        <a:rPr lang="zh-CN" altLang="en-US" sz="2000" dirty="0" smtClean="0">
                          <a:solidFill>
                            <a:srgbClr val="FF0000"/>
                          </a:solidFill>
                        </a:rPr>
                        <a:t>随流强线性优化</a:t>
                      </a:r>
                      <a:r>
                        <a:rPr lang="en-US" altLang="zh-CN" sz="2000" dirty="0" smtClean="0"/>
                        <a:t>**</a:t>
                      </a:r>
                    </a:p>
                    <a:p>
                      <a:pPr>
                        <a:spcBef>
                          <a:spcPts val="1200"/>
                        </a:spcBef>
                      </a:pPr>
                      <a:r>
                        <a:rPr lang="zh-CN" altLang="en-US" sz="2000" dirty="0" smtClean="0">
                          <a:solidFill>
                            <a:srgbClr val="FF0000"/>
                          </a:solidFill>
                        </a:rPr>
                        <a:t>定期模式校正和轨道校正</a:t>
                      </a:r>
                      <a:r>
                        <a:rPr lang="zh-CN" altLang="en-US" sz="2000" dirty="0" smtClean="0"/>
                        <a:t>（专门机时，间隔几周</a:t>
                      </a:r>
                      <a:r>
                        <a:rPr lang="en-US" altLang="zh-CN" sz="2000" dirty="0" smtClean="0"/>
                        <a:t>/</a:t>
                      </a:r>
                      <a:r>
                        <a:rPr lang="zh-CN" altLang="en-US" sz="2000" dirty="0" smtClean="0"/>
                        <a:t>月，或峰值亮度下降超过</a:t>
                      </a:r>
                      <a:r>
                        <a:rPr lang="en-US" altLang="zh-CN" sz="2000" dirty="0" smtClean="0"/>
                        <a:t>10%</a:t>
                      </a:r>
                      <a:r>
                        <a:rPr lang="zh-CN" altLang="en-US" sz="2000" dirty="0" smtClean="0"/>
                        <a:t>）</a:t>
                      </a:r>
                      <a:endParaRPr lang="zh-CN" altLang="en-US" sz="2000" dirty="0"/>
                    </a:p>
                  </a:txBody>
                  <a:tcPr/>
                </a:tc>
                <a:tc>
                  <a:txBody>
                    <a:bodyPr/>
                    <a:lstStyle/>
                    <a:p>
                      <a:r>
                        <a:rPr lang="en-US" altLang="zh-CN" sz="2000" dirty="0" smtClean="0"/>
                        <a:t>decay</a:t>
                      </a:r>
                      <a:endParaRPr lang="zh-CN" altLang="en-US" sz="2000" dirty="0"/>
                    </a:p>
                  </a:txBody>
                  <a:tcPr/>
                </a:tc>
                <a:extLst>
                  <a:ext uri="{0D108BD9-81ED-4DB2-BD59-A6C34878D82A}">
                    <a16:rowId xmlns:a16="http://schemas.microsoft.com/office/drawing/2014/main" val="1722761712"/>
                  </a:ext>
                </a:extLst>
              </a:tr>
            </a:tbl>
          </a:graphicData>
        </a:graphic>
      </p:graphicFrame>
      <p:sp>
        <p:nvSpPr>
          <p:cNvPr id="7" name="文本框 6"/>
          <p:cNvSpPr txBox="1"/>
          <p:nvPr/>
        </p:nvSpPr>
        <p:spPr>
          <a:xfrm>
            <a:off x="470780" y="3376292"/>
            <a:ext cx="73377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rPr>
              <a:t>*</a:t>
            </a:r>
            <a:r>
              <a:rPr kumimoji="0" lang="zh-CN" altLang="en-US" sz="1800" b="0" i="0" u="none" strike="noStrike" kern="1200" cap="none" spc="0" normalizeH="0" baseline="0" noProof="0" dirty="0" smtClean="0">
                <a:ln>
                  <a:noFill/>
                </a:ln>
                <a:solidFill>
                  <a:srgbClr val="000000"/>
                </a:solidFill>
                <a:effectLst/>
                <a:uLnTx/>
                <a:uFillTx/>
                <a:latin typeface="Arial"/>
                <a:ea typeface="宋体"/>
                <a:cs typeface="+mn-cs"/>
              </a:rPr>
              <a:t>仅实验和</a:t>
            </a:r>
            <a:r>
              <a:rPr kumimoji="0" lang="zh-CN" altLang="en-US" sz="1800" b="0" i="0" u="none" strike="noStrike" kern="1200" cap="none" spc="0" normalizeH="0" baseline="0" noProof="0" dirty="0">
                <a:ln>
                  <a:noFill/>
                </a:ln>
                <a:solidFill>
                  <a:srgbClr val="000000"/>
                </a:solidFill>
                <a:effectLst/>
                <a:uLnTx/>
                <a:uFillTx/>
                <a:latin typeface="Arial"/>
                <a:ea typeface="宋体"/>
                <a:cs typeface="+mn-cs"/>
              </a:rPr>
              <a:t>短期</a:t>
            </a:r>
            <a:r>
              <a:rPr kumimoji="0" lang="zh-CN" altLang="en-US" sz="1800" b="0" i="0" u="none" strike="noStrike" kern="1200" cap="none" spc="0" normalizeH="0" baseline="0" noProof="0" dirty="0" smtClean="0">
                <a:ln>
                  <a:noFill/>
                </a:ln>
                <a:solidFill>
                  <a:srgbClr val="000000"/>
                </a:solidFill>
                <a:effectLst/>
                <a:uLnTx/>
                <a:uFillTx/>
                <a:latin typeface="Arial"/>
                <a:ea typeface="宋体"/>
                <a:cs typeface="+mn-cs"/>
              </a:rPr>
              <a:t>运行</a:t>
            </a:r>
            <a:endPar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Arial"/>
                <a:ea typeface="宋体"/>
                <a:cs typeface="+mn-cs"/>
              </a:rPr>
              <a:t>**随流强降低、束束作用变化调整对撞点水平</a:t>
            </a:r>
            <a:r>
              <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rPr>
              <a:t>offset</a:t>
            </a:r>
            <a:endParaRPr kumimoji="0" lang="zh-CN" altLang="en-US" sz="1800" b="0" i="0" u="none" strike="noStrike" kern="1200" cap="none" spc="0" normalizeH="0" baseline="0" noProof="0" dirty="0">
              <a:ln>
                <a:noFill/>
              </a:ln>
              <a:solidFill>
                <a:srgbClr val="000000"/>
              </a:solidFill>
              <a:effectLst/>
              <a:uLnTx/>
              <a:uFillTx/>
              <a:latin typeface="Arial"/>
              <a:ea typeface="宋体"/>
              <a:cs typeface="+mn-cs"/>
            </a:endParaRPr>
          </a:p>
        </p:txBody>
      </p:sp>
      <p:sp>
        <p:nvSpPr>
          <p:cNvPr id="5" name="矩形 4"/>
          <p:cNvSpPr/>
          <p:nvPr/>
        </p:nvSpPr>
        <p:spPr>
          <a:xfrm>
            <a:off x="470780" y="4513880"/>
            <a:ext cx="1095309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FF0000"/>
                </a:solidFill>
                <a:effectLst/>
                <a:uLnTx/>
                <a:uFillTx/>
                <a:latin typeface="Arial"/>
                <a:ea typeface="宋体"/>
                <a:cs typeface="+mn-cs"/>
              </a:rPr>
              <a:t>BEPCII</a:t>
            </a:r>
            <a:r>
              <a:rPr kumimoji="0" lang="zh-CN" altLang="en-US" sz="2000" b="0" i="0" u="none" strike="noStrike" kern="1200" cap="none" spc="0" normalizeH="0" baseline="0" noProof="0" dirty="0" smtClean="0">
                <a:ln>
                  <a:noFill/>
                </a:ln>
                <a:solidFill>
                  <a:srgbClr val="FF0000"/>
                </a:solidFill>
                <a:effectLst/>
                <a:uLnTx/>
                <a:uFillTx/>
                <a:latin typeface="Arial"/>
                <a:ea typeface="宋体"/>
                <a:cs typeface="+mn-cs"/>
              </a:rPr>
              <a:t>的困难与挑战：</a:t>
            </a:r>
            <a:endParaRPr kumimoji="0" lang="en-US" altLang="zh-CN" sz="2000" b="0" i="0" u="none" strike="noStrike" kern="1200" cap="none" spc="0" normalizeH="0" baseline="0" noProof="0" dirty="0" smtClean="0">
              <a:ln>
                <a:noFill/>
              </a:ln>
              <a:solidFill>
                <a:srgbClr val="FF0000"/>
              </a:solidFill>
              <a:effectLst/>
              <a:uLnTx/>
              <a:uFillTx/>
              <a:latin typeface="Arial"/>
              <a:ea typeface="宋体"/>
              <a:cs typeface="+mn-cs"/>
            </a:endParaRPr>
          </a:p>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Arial"/>
                <a:ea typeface="宋体"/>
                <a:cs typeface="+mn-cs"/>
              </a:rPr>
              <a:t>1</a:t>
            </a:r>
            <a:r>
              <a:rPr kumimoji="0" lang="zh-CN" altLang="en-US" sz="2000" b="0" i="0" u="none" strike="noStrike" kern="1200" cap="none" spc="0" normalizeH="0" baseline="0" noProof="0" dirty="0" smtClean="0">
                <a:ln>
                  <a:noFill/>
                </a:ln>
                <a:solidFill>
                  <a:srgbClr val="000000"/>
                </a:solidFill>
                <a:effectLst/>
                <a:uLnTx/>
                <a:uFillTx/>
                <a:latin typeface="Arial"/>
                <a:ea typeface="宋体"/>
                <a:cs typeface="+mn-cs"/>
              </a:rPr>
              <a:t>）周长短，对撞区和弧区的轨道校正相互影响，难以实施独立的对撞区和弧区轨道反馈。</a:t>
            </a:r>
            <a:endParaRPr kumimoji="0" lang="en-US" altLang="zh-CN" sz="20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Arial"/>
                <a:ea typeface="宋体"/>
                <a:cs typeface="+mn-cs"/>
              </a:rPr>
              <a:t>2</a:t>
            </a:r>
            <a:r>
              <a:rPr kumimoji="0" lang="zh-CN" altLang="en-US" sz="2000" b="0" i="0" u="none" strike="noStrike" kern="1200" cap="none" spc="0" normalizeH="0" baseline="0" noProof="0" dirty="0" smtClean="0">
                <a:ln>
                  <a:noFill/>
                </a:ln>
                <a:solidFill>
                  <a:srgbClr val="000000"/>
                </a:solidFill>
                <a:effectLst/>
                <a:uLnTx/>
                <a:uFillTx/>
                <a:latin typeface="Arial"/>
                <a:ea typeface="宋体"/>
                <a:cs typeface="+mn-cs"/>
              </a:rPr>
              <a:t>）流强</a:t>
            </a:r>
            <a:r>
              <a:rPr kumimoji="0" lang="en-US" altLang="zh-CN" sz="2000" b="0" i="0" u="none" strike="noStrike" kern="1200" cap="none" spc="0" normalizeH="0" baseline="0" noProof="0" dirty="0" smtClean="0">
                <a:ln>
                  <a:noFill/>
                </a:ln>
                <a:solidFill>
                  <a:srgbClr val="000000"/>
                </a:solidFill>
                <a:effectLst/>
                <a:uLnTx/>
                <a:uFillTx/>
                <a:latin typeface="Arial"/>
                <a:ea typeface="宋体"/>
                <a:cs typeface="+mn-cs"/>
              </a:rPr>
              <a:t>decay</a:t>
            </a:r>
            <a:r>
              <a:rPr kumimoji="0" lang="zh-CN" altLang="en-US" sz="2000" b="0" i="0" u="none" strike="noStrike" kern="1200" cap="none" spc="0" normalizeH="0" baseline="0" noProof="0" dirty="0" smtClean="0">
                <a:ln>
                  <a:noFill/>
                </a:ln>
                <a:solidFill>
                  <a:srgbClr val="000000"/>
                </a:solidFill>
                <a:effectLst/>
                <a:uLnTx/>
                <a:uFillTx/>
                <a:latin typeface="Arial"/>
                <a:ea typeface="宋体"/>
                <a:cs typeface="+mn-cs"/>
              </a:rPr>
              <a:t>过程中束束偏转和亮度均在变化，难以进行基于束束偏转和亮度的反馈控制。</a:t>
            </a:r>
            <a:endParaRPr kumimoji="0" lang="zh-CN" altLang="en-US" sz="1800" b="0" i="0" u="none" strike="noStrike" kern="120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2742880033"/>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2966" y="380881"/>
            <a:ext cx="10972800" cy="649288"/>
          </a:xfrm>
        </p:spPr>
        <p:txBody>
          <a:bodyPr/>
          <a:lstStyle/>
          <a:p>
            <a:r>
              <a:rPr lang="zh-CN" altLang="en-US" dirty="0"/>
              <a:t>机器学习应用于加速器的兴起</a:t>
            </a:r>
          </a:p>
        </p:txBody>
      </p:sp>
      <p:pic>
        <p:nvPicPr>
          <p:cNvPr id="7" name="内容占位符 6"/>
          <p:cNvPicPr>
            <a:picLocks noGrp="1" noChangeAspect="1"/>
          </p:cNvPicPr>
          <p:nvPr>
            <p:ph idx="1"/>
          </p:nvPr>
        </p:nvPicPr>
        <p:blipFill rotWithShape="1">
          <a:blip r:embed="rId2"/>
          <a:srcRect l="3282" t="15196" r="6558" b="12782"/>
          <a:stretch/>
        </p:blipFill>
        <p:spPr>
          <a:xfrm>
            <a:off x="6085490" y="1252773"/>
            <a:ext cx="5307723" cy="2384923"/>
          </a:xfrm>
          <a:prstGeom prst="rect">
            <a:avLst/>
          </a:prstGeom>
          <a:ln>
            <a:solidFill>
              <a:srgbClr val="FF0000"/>
            </a:solidFill>
          </a:ln>
        </p:spPr>
      </p:pic>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C33B-D1F2-43CA-A75E-040CE1C8BBCA}" type="slidenum">
              <a:rPr kumimoji="0" lang="en-US" altLang="zh-CN" sz="1400" b="0" i="0" u="none" strike="noStrike" kern="1200" cap="none" spc="0" normalizeH="0" baseline="0" noProof="0" smtClean="0">
                <a:ln>
                  <a:noFill/>
                </a:ln>
                <a:solidFill>
                  <a:srgbClr val="000000"/>
                </a:solidFill>
                <a:effectLst/>
                <a:uLnTx/>
                <a:uFillTx/>
                <a:latin typeface="Arial"/>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CN" sz="1400" b="0" i="0" u="none" strike="noStrike" kern="1200" cap="none" spc="0" normalizeH="0" baseline="0" noProof="0">
              <a:ln>
                <a:noFill/>
              </a:ln>
              <a:solidFill>
                <a:srgbClr val="000000"/>
              </a:solidFill>
              <a:effectLst/>
              <a:uLnTx/>
              <a:uFillTx/>
              <a:latin typeface="Arial"/>
              <a:ea typeface="宋体"/>
              <a:cs typeface="+mn-cs"/>
            </a:endParaRPr>
          </a:p>
        </p:txBody>
      </p:sp>
      <p:pic>
        <p:nvPicPr>
          <p:cNvPr id="5" name="图片 4"/>
          <p:cNvPicPr>
            <a:picLocks noChangeAspect="1"/>
          </p:cNvPicPr>
          <p:nvPr/>
        </p:nvPicPr>
        <p:blipFill rotWithShape="1">
          <a:blip r:embed="rId3"/>
          <a:srcRect l="3269" t="15537" r="3252" b="10249"/>
          <a:stretch/>
        </p:blipFill>
        <p:spPr>
          <a:xfrm>
            <a:off x="265683" y="1240776"/>
            <a:ext cx="5412829" cy="2417291"/>
          </a:xfrm>
          <a:prstGeom prst="rect">
            <a:avLst/>
          </a:prstGeom>
          <a:ln>
            <a:solidFill>
              <a:srgbClr val="FF0000"/>
            </a:solidFill>
          </a:ln>
        </p:spPr>
      </p:pic>
      <p:pic>
        <p:nvPicPr>
          <p:cNvPr id="6" name="图片 5"/>
          <p:cNvPicPr>
            <a:picLocks noChangeAspect="1"/>
          </p:cNvPicPr>
          <p:nvPr/>
        </p:nvPicPr>
        <p:blipFill rotWithShape="1">
          <a:blip r:embed="rId4"/>
          <a:srcRect l="1731" t="14678" r="6212" b="5332"/>
          <a:stretch/>
        </p:blipFill>
        <p:spPr>
          <a:xfrm>
            <a:off x="289629" y="3753061"/>
            <a:ext cx="5364935" cy="2622187"/>
          </a:xfrm>
          <a:prstGeom prst="rect">
            <a:avLst/>
          </a:prstGeom>
          <a:ln>
            <a:solidFill>
              <a:srgbClr val="FF0000"/>
            </a:solidFill>
          </a:ln>
        </p:spPr>
      </p:pic>
      <p:sp>
        <p:nvSpPr>
          <p:cNvPr id="8" name="文本框 7"/>
          <p:cNvSpPr txBox="1"/>
          <p:nvPr/>
        </p:nvSpPr>
        <p:spPr>
          <a:xfrm>
            <a:off x="9567072" y="6483350"/>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srgbClr val="000000"/>
                </a:solidFill>
                <a:effectLst/>
                <a:uLnTx/>
                <a:uFillTx/>
                <a:latin typeface="Arial"/>
                <a:ea typeface="宋体"/>
                <a:cs typeface="+mn-cs"/>
              </a:rPr>
              <a:t>樊家琦，开题报告</a:t>
            </a:r>
            <a:endParaRPr kumimoji="0" lang="zh-CN" altLang="en-US" sz="1600" b="0" i="0" u="none" strike="noStrike" kern="1200" cap="none" spc="0" normalizeH="0" baseline="0" noProof="0" dirty="0">
              <a:ln>
                <a:noFill/>
              </a:ln>
              <a:solidFill>
                <a:srgbClr val="000000"/>
              </a:solidFill>
              <a:effectLst/>
              <a:uLnTx/>
              <a:uFillTx/>
              <a:latin typeface="Arial"/>
              <a:ea typeface="宋体"/>
              <a:cs typeface="+mn-cs"/>
            </a:endParaRPr>
          </a:p>
        </p:txBody>
      </p:sp>
      <p:pic>
        <p:nvPicPr>
          <p:cNvPr id="9" name="图片 8"/>
          <p:cNvPicPr>
            <a:picLocks noChangeAspect="1"/>
          </p:cNvPicPr>
          <p:nvPr/>
        </p:nvPicPr>
        <p:blipFill rotWithShape="1">
          <a:blip r:embed="rId5"/>
          <a:srcRect l="4833" t="14987" r="5007" b="4412"/>
          <a:stretch/>
        </p:blipFill>
        <p:spPr>
          <a:xfrm>
            <a:off x="6085490" y="3706163"/>
            <a:ext cx="5307723" cy="2669085"/>
          </a:xfrm>
          <a:prstGeom prst="rect">
            <a:avLst/>
          </a:prstGeom>
          <a:ln>
            <a:solidFill>
              <a:srgbClr val="FF0000"/>
            </a:solidFill>
          </a:ln>
        </p:spPr>
      </p:pic>
    </p:spTree>
    <p:extLst>
      <p:ext uri="{BB962C8B-B14F-4D97-AF65-F5344CB8AC3E}">
        <p14:creationId xmlns:p14="http://schemas.microsoft.com/office/powerpoint/2010/main" val="3560383601"/>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94110"/>
            <a:ext cx="10972800" cy="649288"/>
          </a:xfrm>
        </p:spPr>
        <p:txBody>
          <a:bodyPr/>
          <a:lstStyle/>
          <a:p>
            <a:r>
              <a:rPr lang="zh-CN" altLang="en-US" sz="3200" dirty="0" smtClean="0"/>
              <a:t>机器学习应用于加速器的兴起</a:t>
            </a:r>
            <a:endParaRPr lang="zh-CN" altLang="en-US" sz="3200" dirty="0"/>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C33B-D1F2-43CA-A75E-040CE1C8BBCA}" type="slidenum">
              <a:rPr kumimoji="0" lang="en-US" altLang="zh-CN" sz="1400" b="0" i="0" u="none" strike="noStrike" kern="1200" cap="none" spc="0" normalizeH="0" baseline="0" noProof="0" smtClean="0">
                <a:ln>
                  <a:noFill/>
                </a:ln>
                <a:solidFill>
                  <a:srgbClr val="000000"/>
                </a:solidFill>
                <a:effectLst/>
                <a:uLnTx/>
                <a:uFillTx/>
                <a:latin typeface="Arial"/>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zh-CN" sz="1400" b="0" i="0" u="none" strike="noStrike" kern="1200" cap="none" spc="0" normalizeH="0" baseline="0" noProof="0">
              <a:ln>
                <a:noFill/>
              </a:ln>
              <a:solidFill>
                <a:srgbClr val="000000"/>
              </a:solidFill>
              <a:effectLst/>
              <a:uLnTx/>
              <a:uFillTx/>
              <a:latin typeface="Arial"/>
              <a:ea typeface="宋体"/>
              <a:cs typeface="+mn-cs"/>
            </a:endParaRPr>
          </a:p>
        </p:txBody>
      </p:sp>
      <p:pic>
        <p:nvPicPr>
          <p:cNvPr id="7" name="图片 6"/>
          <p:cNvPicPr>
            <a:picLocks noChangeAspect="1"/>
          </p:cNvPicPr>
          <p:nvPr/>
        </p:nvPicPr>
        <p:blipFill>
          <a:blip r:embed="rId2"/>
          <a:stretch>
            <a:fillRect/>
          </a:stretch>
        </p:blipFill>
        <p:spPr>
          <a:xfrm>
            <a:off x="1133891" y="1267730"/>
            <a:ext cx="8598282" cy="5078518"/>
          </a:xfrm>
          <a:prstGeom prst="rect">
            <a:avLst/>
          </a:prstGeom>
        </p:spPr>
      </p:pic>
      <p:sp>
        <p:nvSpPr>
          <p:cNvPr id="10" name="文本框 9"/>
          <p:cNvSpPr txBox="1"/>
          <p:nvPr/>
        </p:nvSpPr>
        <p:spPr>
          <a:xfrm>
            <a:off x="10247586" y="336331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宋体"/>
              <a:cs typeface="+mn-cs"/>
            </a:endParaRPr>
          </a:p>
        </p:txBody>
      </p:sp>
      <p:pic>
        <p:nvPicPr>
          <p:cNvPr id="9" name="图片 8"/>
          <p:cNvPicPr>
            <a:picLocks noChangeAspect="1"/>
          </p:cNvPicPr>
          <p:nvPr/>
        </p:nvPicPr>
        <p:blipFill>
          <a:blip r:embed="rId3"/>
          <a:stretch>
            <a:fillRect/>
          </a:stretch>
        </p:blipFill>
        <p:spPr>
          <a:xfrm>
            <a:off x="1133891" y="996961"/>
            <a:ext cx="8598282" cy="2176328"/>
          </a:xfrm>
          <a:prstGeom prst="rect">
            <a:avLst/>
          </a:prstGeom>
        </p:spPr>
      </p:pic>
      <p:sp>
        <p:nvSpPr>
          <p:cNvPr id="8" name="文本框 7"/>
          <p:cNvSpPr txBox="1"/>
          <p:nvPr/>
        </p:nvSpPr>
        <p:spPr>
          <a:xfrm>
            <a:off x="1133891" y="2386312"/>
            <a:ext cx="8598282"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0070C0"/>
                </a:solidFill>
                <a:effectLst/>
                <a:uLnTx/>
                <a:uFillTx/>
                <a:latin typeface="Arial"/>
                <a:ea typeface="宋体"/>
                <a:cs typeface="+mn-cs"/>
              </a:rPr>
              <a:t>2023</a:t>
            </a:r>
            <a:r>
              <a:rPr kumimoji="0" lang="zh-CN" altLang="en-US" sz="2400" b="1" i="0" u="none" strike="noStrike" kern="1200" cap="none" spc="0" normalizeH="0" baseline="0" noProof="0" dirty="0" smtClean="0">
                <a:ln>
                  <a:noFill/>
                </a:ln>
                <a:solidFill>
                  <a:srgbClr val="0070C0"/>
                </a:solidFill>
                <a:effectLst/>
                <a:uLnTx/>
                <a:uFillTx/>
                <a:latin typeface="Arial"/>
                <a:ea typeface="宋体"/>
                <a:cs typeface="+mn-cs"/>
              </a:rPr>
              <a:t>国际加速器运行研讨会（</a:t>
            </a:r>
            <a:r>
              <a:rPr kumimoji="0" lang="en-US" altLang="zh-CN" sz="2400" b="1" i="0" u="none" strike="noStrike" kern="1200" cap="none" spc="0" normalizeH="0" baseline="0" noProof="0" dirty="0" smtClean="0">
                <a:ln>
                  <a:noFill/>
                </a:ln>
                <a:solidFill>
                  <a:srgbClr val="0070C0"/>
                </a:solidFill>
                <a:effectLst/>
                <a:uLnTx/>
                <a:uFillTx/>
                <a:latin typeface="Arial"/>
                <a:ea typeface="宋体"/>
                <a:cs typeface="+mn-cs"/>
              </a:rPr>
              <a:t>WAO2023</a:t>
            </a:r>
            <a:r>
              <a:rPr kumimoji="0" lang="zh-CN" altLang="en-US" sz="2400" b="1" i="0" u="none" strike="noStrike" kern="1200" cap="none" spc="0" normalizeH="0" baseline="0" noProof="0" dirty="0" smtClean="0">
                <a:ln>
                  <a:noFill/>
                </a:ln>
                <a:solidFill>
                  <a:srgbClr val="0070C0"/>
                </a:solidFill>
                <a:effectLst/>
                <a:uLnTx/>
                <a:uFillTx/>
                <a:latin typeface="Arial"/>
                <a:ea typeface="宋体"/>
                <a:cs typeface="+mn-cs"/>
              </a:rPr>
              <a:t>）将</a:t>
            </a:r>
            <a:r>
              <a:rPr kumimoji="0" lang="en-US" altLang="zh-CN" sz="2400" b="1" i="0" u="none" strike="noStrike" kern="1200" cap="none" spc="0" normalizeH="0" baseline="0" noProof="0" dirty="0" smtClean="0">
                <a:ln>
                  <a:noFill/>
                </a:ln>
                <a:solidFill>
                  <a:srgbClr val="0070C0"/>
                </a:solidFill>
                <a:effectLst/>
                <a:uLnTx/>
                <a:uFillTx/>
                <a:latin typeface="Arial"/>
                <a:ea typeface="宋体"/>
                <a:cs typeface="+mn-cs"/>
              </a:rPr>
              <a:t>”</a:t>
            </a:r>
            <a:r>
              <a:rPr kumimoji="0" lang="zh-CN" altLang="en-US" sz="2400" b="1" i="0" u="none" strike="noStrike" kern="1200" cap="none" spc="0" normalizeH="0" baseline="0" noProof="0" dirty="0" smtClean="0">
                <a:ln>
                  <a:noFill/>
                </a:ln>
                <a:solidFill>
                  <a:srgbClr val="0070C0"/>
                </a:solidFill>
                <a:effectLst/>
                <a:uLnTx/>
                <a:uFillTx/>
                <a:latin typeface="Arial"/>
                <a:ea typeface="宋体"/>
                <a:cs typeface="+mn-cs"/>
              </a:rPr>
              <a:t>机器学习怎样与运行结合在一起</a:t>
            </a:r>
            <a:r>
              <a:rPr kumimoji="0" lang="en-US" altLang="zh-CN" sz="2400" b="1" i="0" u="none" strike="noStrike" kern="1200" cap="none" spc="0" normalizeH="0" baseline="0" noProof="0" dirty="0" smtClean="0">
                <a:ln>
                  <a:noFill/>
                </a:ln>
                <a:solidFill>
                  <a:srgbClr val="0070C0"/>
                </a:solidFill>
                <a:effectLst/>
                <a:uLnTx/>
                <a:uFillTx/>
                <a:latin typeface="Arial"/>
                <a:ea typeface="宋体"/>
                <a:cs typeface="+mn-cs"/>
              </a:rPr>
              <a:t>”</a:t>
            </a:r>
            <a:r>
              <a:rPr kumimoji="0" lang="zh-CN" altLang="en-US" sz="2400" b="1" i="0" u="none" strike="noStrike" kern="1200" cap="none" spc="0" normalizeH="0" baseline="0" noProof="0" dirty="0" smtClean="0">
                <a:ln>
                  <a:noFill/>
                </a:ln>
                <a:solidFill>
                  <a:srgbClr val="0070C0"/>
                </a:solidFill>
                <a:effectLst/>
                <a:uLnTx/>
                <a:uFillTx/>
                <a:latin typeface="Arial"/>
                <a:ea typeface="宋体"/>
                <a:cs typeface="+mn-cs"/>
              </a:rPr>
              <a:t>列为会议的</a:t>
            </a:r>
            <a:r>
              <a:rPr kumimoji="0" lang="en-US" altLang="zh-CN" sz="2400" b="1" i="0" u="none" strike="noStrike" kern="1200" cap="none" spc="0" normalizeH="0" baseline="0" noProof="0" dirty="0" smtClean="0">
                <a:ln>
                  <a:noFill/>
                </a:ln>
                <a:solidFill>
                  <a:srgbClr val="0070C0"/>
                </a:solidFill>
                <a:effectLst/>
                <a:uLnTx/>
                <a:uFillTx/>
                <a:latin typeface="Arial"/>
                <a:ea typeface="宋体"/>
                <a:cs typeface="+mn-cs"/>
              </a:rPr>
              <a:t>12</a:t>
            </a:r>
            <a:r>
              <a:rPr kumimoji="0" lang="zh-CN" altLang="en-US" sz="2400" b="1" i="0" u="none" strike="noStrike" kern="1200" cap="none" spc="0" normalizeH="0" baseline="0" noProof="0" dirty="0" smtClean="0">
                <a:ln>
                  <a:noFill/>
                </a:ln>
                <a:solidFill>
                  <a:srgbClr val="0070C0"/>
                </a:solidFill>
                <a:effectLst/>
                <a:uLnTx/>
                <a:uFillTx/>
                <a:latin typeface="Arial"/>
                <a:ea typeface="宋体"/>
                <a:cs typeface="+mn-cs"/>
              </a:rPr>
              <a:t>个议题之一并安排了专题讨论</a:t>
            </a:r>
            <a:endParaRPr kumimoji="0" lang="zh-CN" altLang="en-US" sz="2400" b="1" i="0" u="none" strike="noStrike" kern="1200" cap="none" spc="0" normalizeH="0" baseline="0" noProof="0" dirty="0">
              <a:ln>
                <a:noFill/>
              </a:ln>
              <a:solidFill>
                <a:srgbClr val="0070C0"/>
              </a:solidFill>
              <a:effectLst/>
              <a:uLnTx/>
              <a:uFillTx/>
              <a:latin typeface="Arial"/>
              <a:ea typeface="宋体"/>
              <a:cs typeface="+mn-cs"/>
            </a:endParaRPr>
          </a:p>
        </p:txBody>
      </p:sp>
      <p:sp>
        <p:nvSpPr>
          <p:cNvPr id="11" name="文本框 10"/>
          <p:cNvSpPr txBox="1"/>
          <p:nvPr/>
        </p:nvSpPr>
        <p:spPr>
          <a:xfrm>
            <a:off x="735724" y="3217309"/>
            <a:ext cx="10486532" cy="3585597"/>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Arial"/>
                <a:ea typeface="宋体"/>
                <a:cs typeface="+mn-cs"/>
              </a:rPr>
              <a:t>6. How Does the Machine Learning Integrate with Operation? </a:t>
            </a:r>
            <a:r>
              <a:rPr kumimoji="0" lang="en-US" altLang="zh-CN" sz="1600" b="0" i="0" u="none" strike="noStrike" kern="1200" cap="none" spc="0" normalizeH="0" baseline="0" noProof="0" dirty="0">
                <a:ln>
                  <a:noFill/>
                </a:ln>
                <a:solidFill>
                  <a:srgbClr val="000000"/>
                </a:solidFill>
                <a:effectLst/>
                <a:uLnTx/>
                <a:uFillTx/>
                <a:latin typeface="Arial"/>
                <a:ea typeface="宋体"/>
                <a:cs typeface="+mn-cs"/>
              </a:rPr>
              <a:t>(Chair: </a:t>
            </a:r>
            <a:r>
              <a:rPr kumimoji="0" lang="en-US" altLang="zh-CN" sz="1600" b="0" i="0" u="none" strike="noStrike" kern="1200" cap="none" spc="0" normalizeH="0" baseline="0" noProof="0" dirty="0" err="1">
                <a:ln>
                  <a:noFill/>
                </a:ln>
                <a:solidFill>
                  <a:srgbClr val="000000"/>
                </a:solidFill>
                <a:effectLst/>
                <a:uLnTx/>
                <a:uFillTx/>
                <a:latin typeface="Arial"/>
                <a:ea typeface="宋体"/>
                <a:cs typeface="+mn-cs"/>
              </a:rPr>
              <a:t>Rossano</a:t>
            </a:r>
            <a:r>
              <a:rPr kumimoji="0" lang="en-US" altLang="zh-CN" sz="1600" b="0" i="0" u="none" strike="noStrike" kern="1200" cap="none" spc="0" normalizeH="0" baseline="0" noProof="0" dirty="0">
                <a:ln>
                  <a:noFill/>
                </a:ln>
                <a:solidFill>
                  <a:srgbClr val="000000"/>
                </a:solidFill>
                <a:effectLst/>
                <a:uLnTx/>
                <a:uFillTx/>
                <a:latin typeface="Arial"/>
                <a:ea typeface="宋体"/>
                <a:cs typeface="+mn-cs"/>
              </a:rPr>
              <a:t> </a:t>
            </a:r>
            <a:r>
              <a:rPr kumimoji="0" lang="en-US" altLang="zh-CN" sz="1600" b="0" i="0" u="none" strike="noStrike" kern="1200" cap="none" spc="0" normalizeH="0" baseline="0" noProof="0" dirty="0" err="1" smtClean="0">
                <a:ln>
                  <a:noFill/>
                </a:ln>
                <a:solidFill>
                  <a:srgbClr val="000000"/>
                </a:solidFill>
                <a:effectLst/>
                <a:uLnTx/>
                <a:uFillTx/>
                <a:latin typeface="Arial"/>
                <a:ea typeface="宋体"/>
                <a:cs typeface="+mn-cs"/>
              </a:rPr>
              <a:t>Giachino</a:t>
            </a:r>
            <a:r>
              <a:rPr kumimoji="0" lang="zh-CN" altLang="en-US" sz="16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600" b="0" i="0" u="none" strike="noStrike" kern="1200" cap="none" spc="0" normalizeH="0" baseline="0" noProof="0" dirty="0" smtClean="0">
                <a:ln>
                  <a:noFill/>
                </a:ln>
                <a:solidFill>
                  <a:srgbClr val="FF0000"/>
                </a:solidFill>
                <a:effectLst/>
                <a:uLnTx/>
                <a:uFillTx/>
                <a:latin typeface="Arial"/>
                <a:ea typeface="宋体"/>
                <a:cs typeface="+mn-cs"/>
              </a:rPr>
              <a:t>CERN</a:t>
            </a:r>
            <a:r>
              <a:rPr kumimoji="0" lang="en-US" altLang="zh-CN" sz="1600" b="0" i="0" u="none" strike="noStrike" kern="1200" cap="none" spc="0" normalizeH="0" baseline="0" noProof="0" dirty="0" smtClean="0">
                <a:ln>
                  <a:noFill/>
                </a:ln>
                <a:solidFill>
                  <a:srgbClr val="000000"/>
                </a:solidFill>
                <a:effectLst/>
                <a:uLnTx/>
                <a:uFillTx/>
                <a:latin typeface="Arial"/>
                <a:ea typeface="宋体"/>
                <a:cs typeface="+mn-cs"/>
              </a:rPr>
              <a:t>)</a:t>
            </a:r>
            <a:endParaRPr kumimoji="0" lang="en-US" altLang="zh-CN" sz="1600" b="0" i="0" u="none" strike="noStrike" kern="1200" cap="none" spc="0" normalizeH="0" baseline="0" noProof="0" dirty="0">
              <a:ln>
                <a:noFill/>
              </a:ln>
              <a:solidFill>
                <a:srgbClr val="000000"/>
              </a:solidFill>
              <a:effectLst/>
              <a:uLnTx/>
              <a:uFillTx/>
              <a:latin typeface="Arial"/>
              <a:ea typeface="宋体"/>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rgbClr val="FF0000"/>
                </a:solidFill>
                <a:effectLst/>
                <a:uLnTx/>
                <a:uFillTx/>
                <a:latin typeface="Arial"/>
                <a:ea typeface="宋体"/>
                <a:cs typeface="+mn-cs"/>
              </a:rPr>
              <a:t>New automated procedure and machine learning is massively surrounding us. </a:t>
            </a:r>
            <a:endParaRPr kumimoji="0" lang="en-US" altLang="zh-CN" sz="1800" b="0" i="0" u="none" strike="noStrike" kern="1200" cap="none" spc="0" normalizeH="0" baseline="0" noProof="0" dirty="0" smtClean="0">
              <a:ln>
                <a:noFill/>
              </a:ln>
              <a:solidFill>
                <a:srgbClr val="FF0000"/>
              </a:solidFill>
              <a:effectLst/>
              <a:uLnTx/>
              <a:uFillTx/>
              <a:latin typeface="Arial"/>
              <a:ea typeface="宋体"/>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smtClean="0">
                <a:ln>
                  <a:noFill/>
                </a:ln>
                <a:solidFill>
                  <a:srgbClr val="FF0000"/>
                </a:solidFill>
                <a:effectLst/>
                <a:uLnTx/>
                <a:uFillTx/>
                <a:latin typeface="Arial"/>
                <a:ea typeface="宋体"/>
                <a:cs typeface="+mn-cs"/>
              </a:rPr>
              <a:t>Will </a:t>
            </a:r>
            <a:r>
              <a:rPr kumimoji="0" lang="en-US" altLang="zh-CN" sz="1800" b="0" i="0" u="none" strike="noStrike" kern="1200" cap="none" spc="0" normalizeH="0" baseline="0" noProof="0" dirty="0">
                <a:ln>
                  <a:noFill/>
                </a:ln>
                <a:solidFill>
                  <a:srgbClr val="FF0000"/>
                </a:solidFill>
                <a:effectLst/>
                <a:uLnTx/>
                <a:uFillTx/>
                <a:latin typeface="Arial"/>
                <a:ea typeface="宋体"/>
                <a:cs typeface="+mn-cs"/>
              </a:rPr>
              <a:t>"old ways" of operating particle accelerator become gradually obsolete</a:t>
            </a:r>
            <a:r>
              <a:rPr kumimoji="0" lang="en-US" altLang="zh-CN" sz="1800" b="0" i="0" u="none" strike="noStrike" kern="1200" cap="none" spc="0" normalizeH="0" baseline="0" noProof="0" dirty="0" smtClean="0">
                <a:ln>
                  <a:noFill/>
                </a:ln>
                <a:solidFill>
                  <a:srgbClr val="FF0000"/>
                </a:solidFill>
                <a:effectLst/>
                <a:uLnTx/>
                <a:uFillTx/>
                <a:latin typeface="Arial"/>
                <a:ea typeface="宋体"/>
                <a:cs typeface="+mn-cs"/>
              </a:rPr>
              <a:t>?</a:t>
            </a: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rPr>
              <a:t>Will </a:t>
            </a:r>
            <a:r>
              <a:rPr kumimoji="0" lang="en-US" altLang="zh-CN" sz="1800" b="0" i="0" u="none" strike="noStrike" kern="1200" cap="none" spc="0" normalizeH="0" baseline="0" noProof="0" dirty="0">
                <a:ln>
                  <a:noFill/>
                </a:ln>
                <a:solidFill>
                  <a:srgbClr val="000000"/>
                </a:solidFill>
                <a:effectLst/>
                <a:uLnTx/>
                <a:uFillTx/>
                <a:latin typeface="Arial"/>
                <a:ea typeface="宋体"/>
                <a:cs typeface="+mn-cs"/>
              </a:rPr>
              <a:t>skill be lost when replaced by automatic procedures/machine learning? </a:t>
            </a:r>
            <a:endPar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smtClean="0">
                <a:ln>
                  <a:noFill/>
                </a:ln>
                <a:solidFill>
                  <a:srgbClr val="000000">
                    <a:lumMod val="95000"/>
                    <a:lumOff val="5000"/>
                  </a:srgbClr>
                </a:solidFill>
                <a:effectLst/>
                <a:uLnTx/>
                <a:uFillTx/>
                <a:latin typeface="Arial"/>
                <a:ea typeface="宋体"/>
                <a:cs typeface="+mn-cs"/>
              </a:rPr>
              <a:t>To </a:t>
            </a:r>
            <a:r>
              <a:rPr kumimoji="0" lang="en-US" altLang="zh-CN" sz="1800" b="0" i="0" u="none" strike="noStrike" kern="1200" cap="none" spc="0" normalizeH="0" baseline="0" noProof="0" dirty="0">
                <a:ln>
                  <a:noFill/>
                </a:ln>
                <a:solidFill>
                  <a:srgbClr val="000000">
                    <a:lumMod val="95000"/>
                    <a:lumOff val="5000"/>
                  </a:srgbClr>
                </a:solidFill>
                <a:effectLst/>
                <a:uLnTx/>
                <a:uFillTx/>
                <a:latin typeface="Arial"/>
                <a:ea typeface="宋体"/>
                <a:cs typeface="+mn-cs"/>
              </a:rPr>
              <a:t>which tasks can machine learning be applied? </a:t>
            </a:r>
            <a:endParaRPr kumimoji="0" lang="en-US" altLang="zh-CN" sz="1800" b="0" i="0" u="none" strike="noStrike" kern="1200" cap="none" spc="0" normalizeH="0" baseline="0" noProof="0" dirty="0" smtClean="0">
              <a:ln>
                <a:noFill/>
              </a:ln>
              <a:solidFill>
                <a:srgbClr val="000000">
                  <a:lumMod val="95000"/>
                  <a:lumOff val="5000"/>
                </a:srgbClr>
              </a:solidFill>
              <a:effectLst/>
              <a:uLnTx/>
              <a:uFillTx/>
              <a:latin typeface="Arial"/>
              <a:ea typeface="宋体"/>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rPr>
              <a:t>Will </a:t>
            </a:r>
            <a:r>
              <a:rPr kumimoji="0" lang="en-US" altLang="zh-CN" sz="1800" b="0" i="0" u="none" strike="noStrike" kern="1200" cap="none" spc="0" normalizeH="0" baseline="0" noProof="0" dirty="0">
                <a:ln>
                  <a:noFill/>
                </a:ln>
                <a:solidFill>
                  <a:srgbClr val="000000"/>
                </a:solidFill>
                <a:effectLst/>
                <a:uLnTx/>
                <a:uFillTx/>
                <a:latin typeface="Arial"/>
                <a:ea typeface="宋体"/>
                <a:cs typeface="+mn-cs"/>
              </a:rPr>
              <a:t>ML be applied to all Operation Tasks or only to the one's where modelling is not available? </a:t>
            </a:r>
            <a:endPar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smtClean="0">
                <a:ln>
                  <a:noFill/>
                </a:ln>
                <a:solidFill>
                  <a:srgbClr val="000000">
                    <a:lumMod val="95000"/>
                    <a:lumOff val="5000"/>
                  </a:srgbClr>
                </a:solidFill>
                <a:effectLst/>
                <a:uLnTx/>
                <a:uFillTx/>
                <a:latin typeface="Arial"/>
                <a:ea typeface="宋体"/>
                <a:cs typeface="+mn-cs"/>
              </a:rPr>
              <a:t>Speakers </a:t>
            </a:r>
            <a:r>
              <a:rPr kumimoji="0" lang="en-US" altLang="zh-CN" sz="1800" b="0" i="0" u="none" strike="noStrike" kern="1200" cap="none" spc="0" normalizeH="0" baseline="0" noProof="0" dirty="0">
                <a:ln>
                  <a:noFill/>
                </a:ln>
                <a:solidFill>
                  <a:srgbClr val="000000">
                    <a:lumMod val="95000"/>
                    <a:lumOff val="5000"/>
                  </a:srgbClr>
                </a:solidFill>
                <a:effectLst/>
                <a:uLnTx/>
                <a:uFillTx/>
                <a:latin typeface="Arial"/>
                <a:ea typeface="宋体"/>
                <a:cs typeface="+mn-cs"/>
              </a:rPr>
              <a:t>in this session should present recent examples on machine learning and the impact on the control room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41644075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7190" y="5108386"/>
            <a:ext cx="9839320" cy="806068"/>
          </a:xfrm>
        </p:spPr>
        <p:txBody>
          <a:bodyPr/>
          <a:lstStyle/>
          <a:p>
            <a:r>
              <a:rPr lang="zh-CN" altLang="en-US" sz="2800" dirty="0" smtClean="0"/>
              <a:t>峰值</a:t>
            </a:r>
            <a:r>
              <a:rPr lang="zh-CN" altLang="en-US" sz="2800" dirty="0"/>
              <a:t>亮度和积分</a:t>
            </a:r>
            <a:r>
              <a:rPr lang="zh-CN" altLang="en-US" sz="2800" dirty="0" smtClean="0"/>
              <a:t>亮度决定了对撞机上开展高能物理</a:t>
            </a:r>
            <a:r>
              <a:rPr lang="zh-CN" altLang="en-US" sz="2800" dirty="0"/>
              <a:t>实验的效率</a:t>
            </a:r>
          </a:p>
        </p:txBody>
      </p:sp>
      <p:sp>
        <p:nvSpPr>
          <p:cNvPr id="4" name="灯片编号占位符 3"/>
          <p:cNvSpPr>
            <a:spLocks noGrp="1"/>
          </p:cNvSpPr>
          <p:nvPr>
            <p:ph type="sldNum" sz="quarter" idx="12"/>
          </p:nvPr>
        </p:nvSpPr>
        <p:spPr>
          <a:xfrm>
            <a:off x="4932400" y="6019753"/>
            <a:ext cx="2795752" cy="579454"/>
          </a:xfrm>
        </p:spPr>
        <p:txBody>
          <a:bodyPr/>
          <a:lstStyle/>
          <a:p>
            <a:pPr>
              <a:defRPr/>
            </a:pPr>
            <a:fld id="{CCB8C33B-D1F2-43CA-A75E-040CE1C8BBCA}" type="slidenum">
              <a:rPr lang="en-US" altLang="zh-CN" smtClean="0">
                <a:solidFill>
                  <a:srgbClr val="000000"/>
                </a:solidFill>
              </a:rPr>
              <a:pPr>
                <a:defRPr/>
              </a:pPr>
              <a:t>3</a:t>
            </a:fld>
            <a:endParaRPr lang="en-US" altLang="zh-CN" dirty="0">
              <a:solidFill>
                <a:srgbClr val="000000"/>
              </a:solidFill>
            </a:endParaRPr>
          </a:p>
        </p:txBody>
      </p:sp>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2" t="37952" r="8567" b="38954"/>
          <a:stretch/>
        </p:blipFill>
        <p:spPr bwMode="auto">
          <a:xfrm>
            <a:off x="2639239" y="2559133"/>
            <a:ext cx="6473228" cy="1310059"/>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p:nvSpPr>
        <p:spPr>
          <a:xfrm>
            <a:off x="3011297" y="566913"/>
            <a:ext cx="9433710" cy="584775"/>
          </a:xfrm>
          <a:prstGeom prst="rect">
            <a:avLst/>
          </a:prstGeom>
          <a:noFill/>
        </p:spPr>
        <p:txBody>
          <a:bodyPr wrap="square" rtlCol="0">
            <a:spAutoFit/>
          </a:bodyPr>
          <a:lstStyle/>
          <a:p>
            <a:r>
              <a:rPr lang="zh-CN" altLang="en-US" sz="3200" b="1" dirty="0" smtClean="0">
                <a:solidFill>
                  <a:srgbClr val="FF0000"/>
                </a:solidFill>
              </a:rPr>
              <a:t>亮度是粒子对撞机最重要的性能指标</a:t>
            </a:r>
            <a:endParaRPr lang="zh-CN" altLang="en-US" sz="3200" b="1" dirty="0">
              <a:solidFill>
                <a:srgbClr val="FF0000"/>
              </a:solidFill>
            </a:endParaRPr>
          </a:p>
        </p:txBody>
      </p:sp>
      <p:sp>
        <p:nvSpPr>
          <p:cNvPr id="6" name="矩形 5"/>
          <p:cNvSpPr/>
          <p:nvPr/>
        </p:nvSpPr>
        <p:spPr>
          <a:xfrm>
            <a:off x="1337190" y="1791820"/>
            <a:ext cx="9632765" cy="400110"/>
          </a:xfrm>
          <a:prstGeom prst="rect">
            <a:avLst/>
          </a:prstGeom>
        </p:spPr>
        <p:txBody>
          <a:bodyPr wrap="none">
            <a:spAutoFit/>
          </a:bodyPr>
          <a:lstStyle/>
          <a:p>
            <a:r>
              <a:rPr lang="zh-CN" altLang="en-US" sz="2000" b="1" dirty="0" smtClean="0">
                <a:solidFill>
                  <a:srgbClr val="002060"/>
                </a:solidFill>
              </a:rPr>
              <a:t>亮度</a:t>
            </a:r>
            <a:r>
              <a:rPr lang="en-US" altLang="zh-CN" sz="2000" b="1" i="1" dirty="0" smtClean="0">
                <a:solidFill>
                  <a:srgbClr val="002060"/>
                </a:solidFill>
                <a:latin typeface="Times New Roman" panose="02020603050405020304" pitchFamily="18" charset="0"/>
                <a:cs typeface="Times New Roman" panose="02020603050405020304" pitchFamily="18" charset="0"/>
              </a:rPr>
              <a:t>L</a:t>
            </a:r>
            <a:r>
              <a:rPr lang="zh-CN" altLang="en-US" sz="2000" b="1" dirty="0" smtClean="0">
                <a:solidFill>
                  <a:srgbClr val="002060"/>
                </a:solidFill>
              </a:rPr>
              <a:t>定义为单位时间单位面积上的对撞发生数，高能物理实验的事例率与其成正比</a:t>
            </a:r>
            <a:endParaRPr lang="zh-CN" altLang="en-US" sz="2000" dirty="0">
              <a:solidFill>
                <a:srgbClr val="002060"/>
              </a:solidFill>
            </a:endParaRPr>
          </a:p>
        </p:txBody>
      </p:sp>
      <p:sp>
        <p:nvSpPr>
          <p:cNvPr id="8" name="矩形 7"/>
          <p:cNvSpPr/>
          <p:nvPr/>
        </p:nvSpPr>
        <p:spPr>
          <a:xfrm>
            <a:off x="1337190" y="4391267"/>
            <a:ext cx="5346335" cy="400110"/>
          </a:xfrm>
          <a:prstGeom prst="rect">
            <a:avLst/>
          </a:prstGeom>
        </p:spPr>
        <p:txBody>
          <a:bodyPr wrap="none">
            <a:spAutoFit/>
          </a:bodyPr>
          <a:lstStyle/>
          <a:p>
            <a:r>
              <a:rPr lang="zh-CN" altLang="en-US" sz="2000" b="1" dirty="0" smtClean="0">
                <a:solidFill>
                  <a:srgbClr val="002060"/>
                </a:solidFill>
              </a:rPr>
              <a:t>一段运行时间累计物理取数量定义了积分亮度</a:t>
            </a:r>
            <a:endParaRPr lang="zh-CN" altLang="en-US" sz="2000" dirty="0">
              <a:solidFill>
                <a:srgbClr val="002060"/>
              </a:solidFill>
            </a:endParaRPr>
          </a:p>
        </p:txBody>
      </p:sp>
      <mc:AlternateContent xmlns:mc="http://schemas.openxmlformats.org/markup-compatibility/2006" xmlns:a14="http://schemas.microsoft.com/office/drawing/2010/main">
        <mc:Choice Requires="a14">
          <p:sp>
            <p:nvSpPr>
              <p:cNvPr id="9" name="文本框 8"/>
              <p:cNvSpPr txBox="1"/>
              <p:nvPr/>
            </p:nvSpPr>
            <p:spPr>
              <a:xfrm>
                <a:off x="6038443" y="4236395"/>
                <a:ext cx="4387819" cy="7077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t-BR" altLang="zh-CN" i="1" smtClean="0">
                              <a:latin typeface="Cambria Math" panose="02040503050406030204" pitchFamily="18" charset="0"/>
                            </a:rPr>
                          </m:ctrlPr>
                        </m:sSupPr>
                        <m:e>
                          <m:nary>
                            <m:naryPr>
                              <m:ctrlPr>
                                <a:rPr lang="pt-BR"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m:rPr>
                                  <m:sty m:val="p"/>
                                </m:rPr>
                                <a:rPr lang="en-US" altLang="zh-CN" i="1">
                                  <a:latin typeface="Cambria Math" panose="02040503050406030204" pitchFamily="18" charset="0"/>
                                </a:rPr>
                                <m:t>T</m:t>
                              </m:r>
                            </m:sup>
                            <m:e>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𝑑𝑡</m:t>
                              </m:r>
                            </m:e>
                          </m:nary>
                        </m:e>
                        <m:sup/>
                      </m:sSup>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6038443" y="4236395"/>
                <a:ext cx="4387819" cy="707758"/>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2059458"/>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9709380" y="6356533"/>
            <a:ext cx="501424" cy="365125"/>
          </a:xfrm>
        </p:spPr>
        <p:txBody>
          <a:bodyPr/>
          <a:lstStyle/>
          <a:p>
            <a:fld id="{ACE91491-4375-AA41-8137-3861025BA0D3}" type="slidenum">
              <a:rPr lang="en-US" smtClean="0"/>
              <a:pPr/>
              <a:t>4</a:t>
            </a:fld>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010" y="1432286"/>
            <a:ext cx="3622370" cy="7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879965" y="3469154"/>
            <a:ext cx="8013534" cy="2777683"/>
          </a:xfrm>
          <a:prstGeom prst="rect">
            <a:avLst/>
          </a:prstGeom>
        </p:spPr>
        <p:txBody>
          <a:bodyPr wrap="square">
            <a:spAutoFit/>
          </a:bodyPr>
          <a:lstStyle/>
          <a:p>
            <a:pPr>
              <a:spcBef>
                <a:spcPts val="600"/>
              </a:spcBef>
            </a:pPr>
            <a:r>
              <a:rPr lang="zh-CN" altLang="en-US" sz="2400" b="1" dirty="0">
                <a:solidFill>
                  <a:srgbClr val="002060"/>
                </a:solidFill>
              </a:rPr>
              <a:t>一定</a:t>
            </a:r>
            <a:r>
              <a:rPr lang="zh-CN" altLang="en-US" sz="2400" b="1" dirty="0" smtClean="0">
                <a:solidFill>
                  <a:srgbClr val="002060"/>
                </a:solidFill>
              </a:rPr>
              <a:t>流强下，影响亮度的因素：</a:t>
            </a:r>
            <a:endParaRPr lang="en-US" altLang="zh-CN" sz="2400" b="1" dirty="0" smtClean="0">
              <a:solidFill>
                <a:srgbClr val="002060"/>
              </a:solidFill>
            </a:endParaRPr>
          </a:p>
          <a:p>
            <a:pPr>
              <a:spcBef>
                <a:spcPts val="600"/>
              </a:spcBef>
            </a:pPr>
            <a:r>
              <a:rPr lang="en-US" altLang="zh-CN" sz="2400" b="1" dirty="0" smtClean="0">
                <a:solidFill>
                  <a:srgbClr val="002060"/>
                </a:solidFill>
              </a:rPr>
              <a:t>1</a:t>
            </a:r>
            <a:r>
              <a:rPr lang="zh-CN" altLang="en-US" sz="2400" b="1" dirty="0" smtClean="0">
                <a:solidFill>
                  <a:srgbClr val="002060"/>
                </a:solidFill>
              </a:rPr>
              <a:t>）束团尺寸</a:t>
            </a:r>
            <a:r>
              <a:rPr lang="zh-CN" altLang="en-US" sz="2400" b="1" dirty="0" smtClean="0">
                <a:solidFill>
                  <a:srgbClr val="002060"/>
                </a:solidFill>
                <a:sym typeface="Symbol"/>
              </a:rPr>
              <a:t></a:t>
            </a:r>
            <a:r>
              <a:rPr lang="en-US" altLang="zh-CN" sz="2400" b="1" baseline="-25000" dirty="0" smtClean="0">
                <a:solidFill>
                  <a:srgbClr val="002060"/>
                </a:solidFill>
                <a:sym typeface="Symbol"/>
              </a:rPr>
              <a:t>x</a:t>
            </a:r>
            <a:r>
              <a:rPr lang="en-US" altLang="zh-CN" sz="2400" b="1" dirty="0" smtClean="0">
                <a:solidFill>
                  <a:srgbClr val="002060"/>
                </a:solidFill>
                <a:sym typeface="Symbol"/>
              </a:rPr>
              <a:t>/</a:t>
            </a:r>
            <a:r>
              <a:rPr lang="zh-CN" altLang="en-US" sz="2400" b="1" dirty="0" smtClean="0">
                <a:solidFill>
                  <a:srgbClr val="002060"/>
                </a:solidFill>
                <a:sym typeface="Symbol"/>
              </a:rPr>
              <a:t></a:t>
            </a:r>
            <a:r>
              <a:rPr lang="en-US" altLang="zh-CN" sz="2400" b="1" baseline="-25000" dirty="0" smtClean="0">
                <a:solidFill>
                  <a:srgbClr val="002060"/>
                </a:solidFill>
                <a:sym typeface="Symbol"/>
              </a:rPr>
              <a:t>y</a:t>
            </a:r>
            <a:endParaRPr lang="en-US" altLang="zh-CN" sz="2400" b="1" dirty="0" smtClean="0">
              <a:solidFill>
                <a:srgbClr val="002060"/>
              </a:solidFill>
            </a:endParaRPr>
          </a:p>
          <a:p>
            <a:pPr>
              <a:spcBef>
                <a:spcPts val="600"/>
              </a:spcBef>
            </a:pPr>
            <a:r>
              <a:rPr lang="en-US" altLang="zh-CN" sz="2400" b="1" dirty="0" smtClean="0">
                <a:solidFill>
                  <a:srgbClr val="002060"/>
                </a:solidFill>
              </a:rPr>
              <a:t>2</a:t>
            </a:r>
            <a:r>
              <a:rPr lang="zh-CN" altLang="en-US" sz="2400" b="1" dirty="0" smtClean="0">
                <a:solidFill>
                  <a:srgbClr val="002060"/>
                </a:solidFill>
              </a:rPr>
              <a:t>）亮度修正因子（</a:t>
            </a:r>
            <a:r>
              <a:rPr lang="en-US" altLang="zh-CN" sz="2400" b="1" dirty="0" smtClean="0">
                <a:solidFill>
                  <a:srgbClr val="002060"/>
                </a:solidFill>
              </a:rPr>
              <a:t>Correction factors</a:t>
            </a:r>
            <a:r>
              <a:rPr lang="zh-CN" altLang="en-US" sz="2400" b="1" dirty="0" smtClean="0">
                <a:solidFill>
                  <a:srgbClr val="002060"/>
                </a:solidFill>
              </a:rPr>
              <a:t>）：</a:t>
            </a:r>
            <a:endParaRPr lang="en-US" altLang="zh-CN" sz="2400" b="1" dirty="0" smtClean="0">
              <a:solidFill>
                <a:srgbClr val="002060"/>
              </a:solidFill>
            </a:endParaRPr>
          </a:p>
          <a:p>
            <a:pPr marL="800100" lvl="1" indent="-342900">
              <a:spcBef>
                <a:spcPts val="600"/>
              </a:spcBef>
              <a:buFont typeface="Wingdings" panose="05000000000000000000" pitchFamily="2" charset="2"/>
              <a:buChar char="l"/>
            </a:pPr>
            <a:r>
              <a:rPr lang="zh-CN" altLang="en-US" sz="2000" b="1" dirty="0" smtClean="0">
                <a:solidFill>
                  <a:srgbClr val="002060"/>
                </a:solidFill>
              </a:rPr>
              <a:t>双束对撞横向位置偏离</a:t>
            </a:r>
            <a:endParaRPr lang="en-US" altLang="zh-CN" sz="2000" i="1" dirty="0" smtClean="0">
              <a:solidFill>
                <a:srgbClr val="002060"/>
              </a:solidFill>
            </a:endParaRPr>
          </a:p>
          <a:p>
            <a:pPr marL="800100" lvl="1" indent="-342900">
              <a:spcBef>
                <a:spcPts val="300"/>
              </a:spcBef>
              <a:buFont typeface="Wingdings" panose="05000000000000000000" pitchFamily="2" charset="2"/>
              <a:buChar char="l"/>
            </a:pPr>
            <a:r>
              <a:rPr lang="zh-CN" altLang="en-US" sz="2000" b="1" dirty="0" smtClean="0">
                <a:solidFill>
                  <a:srgbClr val="002060"/>
                </a:solidFill>
              </a:rPr>
              <a:t>交叉角</a:t>
            </a:r>
            <a:r>
              <a:rPr lang="zh-CN" altLang="en-US" sz="2000" dirty="0" smtClean="0">
                <a:solidFill>
                  <a:srgbClr val="002060"/>
                </a:solidFill>
              </a:rPr>
              <a:t>和</a:t>
            </a:r>
            <a:r>
              <a:rPr lang="zh-CN" altLang="en-US" sz="2000" b="1" dirty="0" smtClean="0">
                <a:solidFill>
                  <a:srgbClr val="002060"/>
                </a:solidFill>
              </a:rPr>
              <a:t>沙漏</a:t>
            </a:r>
            <a:r>
              <a:rPr lang="zh-CN" altLang="en-US" sz="2000" b="1" dirty="0">
                <a:solidFill>
                  <a:srgbClr val="002060"/>
                </a:solidFill>
              </a:rPr>
              <a:t>效应（</a:t>
            </a:r>
            <a:r>
              <a:rPr lang="en-US" altLang="zh-CN" sz="2000" b="1" dirty="0">
                <a:solidFill>
                  <a:srgbClr val="002060"/>
                </a:solidFill>
              </a:rPr>
              <a:t>hourglass effect</a:t>
            </a:r>
            <a:r>
              <a:rPr lang="zh-CN" altLang="en-US" sz="2000" b="1" dirty="0" smtClean="0">
                <a:solidFill>
                  <a:srgbClr val="002060"/>
                </a:solidFill>
              </a:rPr>
              <a:t>）</a:t>
            </a:r>
            <a:endParaRPr lang="en-US" altLang="zh-CN" sz="2000" i="1" dirty="0">
              <a:solidFill>
                <a:srgbClr val="002060"/>
              </a:solidFill>
            </a:endParaRPr>
          </a:p>
          <a:p>
            <a:pPr marL="800100" lvl="1" indent="-342900">
              <a:spcBef>
                <a:spcPts val="300"/>
              </a:spcBef>
              <a:buFont typeface="Wingdings" panose="05000000000000000000" pitchFamily="2" charset="2"/>
              <a:buChar char="l"/>
            </a:pPr>
            <a:r>
              <a:rPr lang="zh-CN" altLang="en-US" sz="2000" b="1" dirty="0">
                <a:solidFill>
                  <a:srgbClr val="002060"/>
                </a:solidFill>
              </a:rPr>
              <a:t>束束</a:t>
            </a:r>
            <a:r>
              <a:rPr lang="zh-CN" altLang="en-US" sz="2000" b="1" dirty="0" smtClean="0">
                <a:solidFill>
                  <a:srgbClr val="002060"/>
                </a:solidFill>
              </a:rPr>
              <a:t>作用（工作点）</a:t>
            </a:r>
            <a:endParaRPr lang="en-US" altLang="zh-CN" sz="2000" b="1" baseline="-25000" dirty="0">
              <a:solidFill>
                <a:srgbClr val="002060"/>
              </a:solidFill>
            </a:endParaRPr>
          </a:p>
          <a:p>
            <a:pPr marL="800100" lvl="1" indent="-342900">
              <a:spcBef>
                <a:spcPts val="300"/>
              </a:spcBef>
              <a:buFont typeface="Wingdings" panose="05000000000000000000" pitchFamily="2" charset="2"/>
              <a:buChar char="l"/>
            </a:pPr>
            <a:r>
              <a:rPr lang="zh-CN" altLang="en-US" sz="2000" b="1" dirty="0" smtClean="0">
                <a:solidFill>
                  <a:srgbClr val="002060"/>
                </a:solidFill>
              </a:rPr>
              <a:t>多</a:t>
            </a:r>
            <a:r>
              <a:rPr lang="zh-CN" altLang="en-US" sz="2000" b="1" dirty="0">
                <a:solidFill>
                  <a:srgbClr val="002060"/>
                </a:solidFill>
              </a:rPr>
              <a:t>束团耦合</a:t>
            </a:r>
            <a:r>
              <a:rPr lang="zh-CN" altLang="en-US" sz="2000" b="1" dirty="0" smtClean="0">
                <a:solidFill>
                  <a:srgbClr val="002060"/>
                </a:solidFill>
              </a:rPr>
              <a:t>不稳定性</a:t>
            </a:r>
            <a:endParaRPr lang="en-US" altLang="zh-CN" sz="2000" b="1" dirty="0">
              <a:solidFill>
                <a:srgbClr val="002060"/>
              </a:solidFill>
            </a:endParaRPr>
          </a:p>
        </p:txBody>
      </p:sp>
      <p:sp>
        <p:nvSpPr>
          <p:cNvPr id="10" name="TextBox 9"/>
          <p:cNvSpPr txBox="1"/>
          <p:nvPr/>
        </p:nvSpPr>
        <p:spPr>
          <a:xfrm>
            <a:off x="1580355" y="1656280"/>
            <a:ext cx="3600666" cy="338554"/>
          </a:xfrm>
          <a:prstGeom prst="rect">
            <a:avLst/>
          </a:prstGeom>
          <a:noFill/>
        </p:spPr>
        <p:txBody>
          <a:bodyPr wrap="none" rtlCol="0">
            <a:spAutoFit/>
          </a:bodyPr>
          <a:lstStyle/>
          <a:p>
            <a:r>
              <a:rPr lang="zh-CN" altLang="en-US" sz="1600" dirty="0"/>
              <a:t>束团</a:t>
            </a:r>
            <a:r>
              <a:rPr lang="en-US" altLang="zh-CN" sz="1600" dirty="0"/>
              <a:t>3D</a:t>
            </a:r>
            <a:r>
              <a:rPr lang="zh-CN" altLang="en-US" sz="1600" dirty="0"/>
              <a:t>高斯分布（椭球形，</a:t>
            </a:r>
            <a:r>
              <a:rPr lang="zh-CN" altLang="en-US" sz="1600" dirty="0">
                <a:sym typeface="Symbol"/>
              </a:rPr>
              <a:t></a:t>
            </a:r>
            <a:r>
              <a:rPr lang="en-US" altLang="zh-CN" sz="1600" baseline="-25000" dirty="0">
                <a:sym typeface="Symbol"/>
              </a:rPr>
              <a:t>x</a:t>
            </a:r>
            <a:r>
              <a:rPr lang="en-US" altLang="zh-CN" sz="1600" dirty="0">
                <a:sym typeface="Symbol"/>
              </a:rPr>
              <a:t>/</a:t>
            </a:r>
            <a:r>
              <a:rPr lang="zh-CN" altLang="en-US" sz="1600" dirty="0">
                <a:sym typeface="Symbol"/>
              </a:rPr>
              <a:t></a:t>
            </a:r>
            <a:r>
              <a:rPr lang="en-US" altLang="zh-CN" sz="1600" baseline="-25000" dirty="0">
                <a:sym typeface="Symbol"/>
              </a:rPr>
              <a:t>y</a:t>
            </a:r>
            <a:r>
              <a:rPr lang="en-US" altLang="zh-CN" sz="1600" dirty="0">
                <a:sym typeface="Symbol"/>
              </a:rPr>
              <a:t>/</a:t>
            </a:r>
            <a:r>
              <a:rPr lang="zh-CN" altLang="en-US" sz="1600" dirty="0">
                <a:sym typeface="Symbol"/>
              </a:rPr>
              <a:t></a:t>
            </a:r>
            <a:r>
              <a:rPr lang="en-US" altLang="zh-CN" sz="1600" baseline="-25000" dirty="0">
                <a:sym typeface="Symbol"/>
              </a:rPr>
              <a:t>z</a:t>
            </a:r>
            <a:r>
              <a:rPr lang="zh-CN" altLang="en-US" sz="1600" dirty="0"/>
              <a:t>）</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2591" r="2878" b="19429"/>
          <a:stretch/>
        </p:blipFill>
        <p:spPr bwMode="auto">
          <a:xfrm>
            <a:off x="1819486" y="2169047"/>
            <a:ext cx="9570034" cy="118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7161499" y="2873268"/>
            <a:ext cx="1240324" cy="3530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818800" y="2592473"/>
            <a:ext cx="2153742" cy="4161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23150" y="2546962"/>
            <a:ext cx="1723549" cy="461665"/>
          </a:xfrm>
          <a:prstGeom prst="rect">
            <a:avLst/>
          </a:prstGeom>
          <a:noFill/>
        </p:spPr>
        <p:txBody>
          <a:bodyPr wrap="none" rtlCol="0">
            <a:spAutoFit/>
          </a:bodyPr>
          <a:lstStyle/>
          <a:p>
            <a:r>
              <a:rPr lang="zh-CN" altLang="en-US" sz="2400" dirty="0" smtClean="0"/>
              <a:t>亮度公式：</a:t>
            </a:r>
            <a:endParaRPr lang="zh-CN" altLang="en-US" sz="2400" dirty="0"/>
          </a:p>
        </p:txBody>
      </p:sp>
      <p:sp>
        <p:nvSpPr>
          <p:cNvPr id="15" name="标题 1"/>
          <p:cNvSpPr>
            <a:spLocks noGrp="1"/>
          </p:cNvSpPr>
          <p:nvPr>
            <p:ph type="title"/>
          </p:nvPr>
        </p:nvSpPr>
        <p:spPr>
          <a:xfrm>
            <a:off x="3046699" y="459614"/>
            <a:ext cx="8229600" cy="649288"/>
          </a:xfrm>
        </p:spPr>
        <p:txBody>
          <a:bodyPr/>
          <a:lstStyle/>
          <a:p>
            <a:r>
              <a:rPr lang="zh-CN" altLang="en-US" dirty="0" smtClean="0"/>
              <a:t>亮度公式和影响亮度的因素</a:t>
            </a:r>
            <a:endParaRPr lang="zh-CN" altLang="en-US" dirty="0"/>
          </a:p>
        </p:txBody>
      </p:sp>
      <p:sp>
        <p:nvSpPr>
          <p:cNvPr id="12" name="Rectangle 10"/>
          <p:cNvSpPr>
            <a:spLocks noChangeArrowheads="1"/>
          </p:cNvSpPr>
          <p:nvPr/>
        </p:nvSpPr>
        <p:spPr bwMode="auto">
          <a:xfrm>
            <a:off x="7050791" y="3775220"/>
            <a:ext cx="4552950" cy="769441"/>
          </a:xfrm>
          <a:prstGeom prst="rect">
            <a:avLst/>
          </a:prstGeom>
          <a:solidFill>
            <a:srgbClr val="CCFFFF"/>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57188" algn="ctr" fontAlgn="base">
              <a:spcBef>
                <a:spcPct val="20000"/>
              </a:spcBef>
              <a:spcAft>
                <a:spcPct val="0"/>
              </a:spcAft>
            </a:pPr>
            <a:r>
              <a:rPr lang="en-US" altLang="zh-CN" sz="2000" b="1" dirty="0" smtClean="0">
                <a:solidFill>
                  <a:srgbClr val="3333CC"/>
                </a:solidFill>
                <a:latin typeface="Arial" pitchFamily="34" charset="0"/>
              </a:rPr>
              <a:t>BEPCII IP</a:t>
            </a:r>
            <a:r>
              <a:rPr lang="zh-CN" altLang="en-US" sz="2000" b="1" dirty="0">
                <a:solidFill>
                  <a:srgbClr val="3333CC"/>
                </a:solidFill>
                <a:latin typeface="Arial" pitchFamily="34" charset="0"/>
              </a:rPr>
              <a:t>束团尺寸</a:t>
            </a:r>
            <a:r>
              <a:rPr lang="zh-CN" altLang="en-US" sz="2000" b="1" dirty="0" smtClean="0">
                <a:solidFill>
                  <a:srgbClr val="3333CC"/>
                </a:solidFill>
                <a:latin typeface="Arial" pitchFamily="34" charset="0"/>
              </a:rPr>
              <a:t>：</a:t>
            </a:r>
            <a:endParaRPr lang="en-US" altLang="zh-CN" sz="2000" b="1" dirty="0" smtClean="0">
              <a:solidFill>
                <a:srgbClr val="3333CC"/>
              </a:solidFill>
              <a:latin typeface="Arial" pitchFamily="34" charset="0"/>
            </a:endParaRPr>
          </a:p>
          <a:p>
            <a:pPr indent="357188" algn="ctr" fontAlgn="base">
              <a:spcBef>
                <a:spcPct val="20000"/>
              </a:spcBef>
              <a:spcAft>
                <a:spcPct val="0"/>
              </a:spcAft>
            </a:pPr>
            <a:r>
              <a:rPr lang="zh-CN" altLang="en-US" sz="2000" b="1" dirty="0" smtClean="0">
                <a:solidFill>
                  <a:srgbClr val="FF3300"/>
                </a:solidFill>
                <a:latin typeface="Arial" pitchFamily="34" charset="0"/>
                <a:sym typeface="Symbol" pitchFamily="18" charset="2"/>
              </a:rPr>
              <a:t>横向</a:t>
            </a:r>
            <a:r>
              <a:rPr lang="zh-CN" altLang="en-US" sz="2000" b="1" dirty="0">
                <a:solidFill>
                  <a:srgbClr val="FF3300"/>
                </a:solidFill>
                <a:latin typeface="Arial" pitchFamily="34" charset="0"/>
                <a:sym typeface="Symbol" pitchFamily="18" charset="2"/>
              </a:rPr>
              <a:t>：</a:t>
            </a:r>
            <a:r>
              <a:rPr lang="en-US" altLang="zh-CN" sz="2000" b="1" baseline="-25000" dirty="0" smtClean="0">
                <a:solidFill>
                  <a:srgbClr val="FF3300"/>
                </a:solidFill>
                <a:latin typeface="Arial" pitchFamily="34" charset="0"/>
                <a:sym typeface="Symbol" pitchFamily="18" charset="2"/>
              </a:rPr>
              <a:t>x</a:t>
            </a:r>
            <a:r>
              <a:rPr lang="en-US" altLang="zh-CN" sz="2000" b="1" dirty="0" smtClean="0">
                <a:solidFill>
                  <a:srgbClr val="FF3300"/>
                </a:solidFill>
                <a:latin typeface="Arial" pitchFamily="34" charset="0"/>
                <a:sym typeface="Symbol" pitchFamily="18" charset="2"/>
              </a:rPr>
              <a:t>~400m</a:t>
            </a:r>
            <a:r>
              <a:rPr lang="en-US" altLang="zh-CN" sz="2000" b="1" dirty="0">
                <a:solidFill>
                  <a:srgbClr val="FF3300"/>
                </a:solidFill>
                <a:latin typeface="Arial" pitchFamily="34" charset="0"/>
                <a:sym typeface="Symbol" pitchFamily="18" charset="2"/>
              </a:rPr>
              <a:t>, </a:t>
            </a:r>
            <a:r>
              <a:rPr lang="en-US" altLang="zh-CN" sz="2000" b="1" baseline="-25000" dirty="0" smtClean="0">
                <a:solidFill>
                  <a:srgbClr val="FF3300"/>
                </a:solidFill>
                <a:latin typeface="Arial" pitchFamily="34" charset="0"/>
                <a:sym typeface="Symbol" pitchFamily="18" charset="2"/>
              </a:rPr>
              <a:t>y</a:t>
            </a:r>
            <a:r>
              <a:rPr lang="en-US" altLang="zh-CN" sz="2000" b="1" dirty="0" smtClean="0">
                <a:solidFill>
                  <a:srgbClr val="FF3300"/>
                </a:solidFill>
                <a:latin typeface="Arial" pitchFamily="34" charset="0"/>
                <a:sym typeface="Symbol" pitchFamily="18" charset="2"/>
              </a:rPr>
              <a:t>~5</a:t>
            </a:r>
            <a:r>
              <a:rPr lang="en-US" altLang="zh-CN" sz="2000" b="1" dirty="0">
                <a:solidFill>
                  <a:srgbClr val="FF3300"/>
                </a:solidFill>
                <a:latin typeface="Arial" pitchFamily="34" charset="0"/>
                <a:sym typeface="Symbol" pitchFamily="18" charset="2"/>
              </a:rPr>
              <a:t>m</a:t>
            </a:r>
          </a:p>
        </p:txBody>
      </p:sp>
      <p:sp>
        <p:nvSpPr>
          <p:cNvPr id="14" name="TextBox 6"/>
          <p:cNvSpPr txBox="1"/>
          <p:nvPr/>
        </p:nvSpPr>
        <p:spPr>
          <a:xfrm>
            <a:off x="7161499" y="4926688"/>
            <a:ext cx="4442242" cy="830997"/>
          </a:xfrm>
          <a:prstGeom prst="rect">
            <a:avLst/>
          </a:prstGeom>
          <a:noFill/>
          <a:ln w="25400">
            <a:solidFill>
              <a:srgbClr val="FF0000"/>
            </a:solidFill>
          </a:ln>
        </p:spPr>
        <p:txBody>
          <a:bodyPr wrap="none" rtlCol="0">
            <a:spAutoFit/>
          </a:bodyPr>
          <a:lstStyle/>
          <a:p>
            <a:r>
              <a:rPr lang="zh-CN" altLang="en-US" sz="2000" b="1" dirty="0" smtClean="0">
                <a:solidFill>
                  <a:srgbClr val="002060"/>
                </a:solidFill>
              </a:rPr>
              <a:t>精准对撞</a:t>
            </a:r>
            <a:r>
              <a:rPr lang="zh-CN" altLang="en-US" sz="2000" b="1" dirty="0" smtClean="0">
                <a:solidFill>
                  <a:srgbClr val="FF0000"/>
                </a:solidFill>
              </a:rPr>
              <a:t>：双束</a:t>
            </a:r>
            <a:r>
              <a:rPr lang="en-US" altLang="zh-CN" sz="2000" b="1" dirty="0" smtClean="0">
                <a:solidFill>
                  <a:srgbClr val="FF0000"/>
                </a:solidFill>
              </a:rPr>
              <a:t>IP</a:t>
            </a:r>
            <a:r>
              <a:rPr lang="zh-CN" altLang="en-US" sz="2000" b="1" dirty="0" smtClean="0">
                <a:solidFill>
                  <a:srgbClr val="FF0000"/>
                </a:solidFill>
              </a:rPr>
              <a:t>横向</a:t>
            </a:r>
            <a:r>
              <a:rPr lang="zh-CN" altLang="en-US" sz="2000" b="1" dirty="0">
                <a:solidFill>
                  <a:srgbClr val="FF0000"/>
                </a:solidFill>
              </a:rPr>
              <a:t>位置偏差</a:t>
            </a:r>
            <a:r>
              <a:rPr lang="en-US" altLang="zh-CN" sz="2000" b="1" dirty="0">
                <a:solidFill>
                  <a:srgbClr val="FF0000"/>
                </a:solidFill>
              </a:rPr>
              <a:t>&lt;0.1</a:t>
            </a:r>
            <a:r>
              <a:rPr lang="en-US" altLang="zh-CN" sz="2000" b="1" dirty="0">
                <a:solidFill>
                  <a:srgbClr val="FF0000"/>
                </a:solidFill>
                <a:sym typeface="Symbol"/>
              </a:rPr>
              <a:t></a:t>
            </a:r>
          </a:p>
          <a:p>
            <a:r>
              <a:rPr lang="zh-CN" altLang="en-US" sz="2000" b="1" dirty="0" smtClean="0">
                <a:solidFill>
                  <a:srgbClr val="3333CC"/>
                </a:solidFill>
                <a:latin typeface="Arial" pitchFamily="34" charset="0"/>
                <a:sym typeface="Symbol" pitchFamily="18" charset="2"/>
              </a:rPr>
              <a:t>调节</a:t>
            </a:r>
            <a:r>
              <a:rPr lang="zh-CN" altLang="en-US" sz="2000" b="1" dirty="0">
                <a:solidFill>
                  <a:srgbClr val="3333CC"/>
                </a:solidFill>
                <a:latin typeface="Arial" pitchFamily="34" charset="0"/>
                <a:sym typeface="Symbol" pitchFamily="18" charset="2"/>
              </a:rPr>
              <a:t>步长：</a:t>
            </a:r>
            <a:r>
              <a:rPr lang="zh-CN" altLang="en-US" sz="2000" b="1" dirty="0">
                <a:solidFill>
                  <a:srgbClr val="FF3300"/>
                </a:solidFill>
              </a:rPr>
              <a:t>水平</a:t>
            </a:r>
            <a:r>
              <a:rPr lang="en-US" altLang="zh-CN" sz="2000" b="1" dirty="0">
                <a:solidFill>
                  <a:srgbClr val="FF3300"/>
                </a:solidFill>
              </a:rPr>
              <a:t>/</a:t>
            </a:r>
            <a:r>
              <a:rPr lang="zh-CN" altLang="en-US" sz="2000" b="1" dirty="0">
                <a:solidFill>
                  <a:srgbClr val="FF3300"/>
                </a:solidFill>
              </a:rPr>
              <a:t>垂直</a:t>
            </a:r>
            <a:r>
              <a:rPr lang="en-US" altLang="zh-CN" sz="2800" b="1" dirty="0">
                <a:solidFill>
                  <a:srgbClr val="FF3300"/>
                </a:solidFill>
              </a:rPr>
              <a:t>&lt;</a:t>
            </a:r>
            <a:r>
              <a:rPr lang="en-US" altLang="zh-CN" sz="2000" b="1" dirty="0">
                <a:solidFill>
                  <a:srgbClr val="FF3300"/>
                </a:solidFill>
              </a:rPr>
              <a:t> 1</a:t>
            </a:r>
            <a:r>
              <a:rPr lang="en-US" altLang="zh-CN" sz="2000" b="1" dirty="0">
                <a:solidFill>
                  <a:srgbClr val="FF3300"/>
                </a:solidFill>
                <a:sym typeface="Symbol" pitchFamily="18" charset="2"/>
              </a:rPr>
              <a:t>/</a:t>
            </a:r>
            <a:r>
              <a:rPr lang="en-US" altLang="zh-CN" sz="2000" b="1" dirty="0">
                <a:solidFill>
                  <a:srgbClr val="FF3300"/>
                </a:solidFill>
              </a:rPr>
              <a:t> 1 </a:t>
            </a:r>
            <a:r>
              <a:rPr lang="en-US" altLang="zh-CN" sz="2000" b="1" dirty="0">
                <a:solidFill>
                  <a:srgbClr val="FF3300"/>
                </a:solidFill>
                <a:sym typeface="Symbol" pitchFamily="18" charset="2"/>
              </a:rPr>
              <a:t>m</a:t>
            </a:r>
            <a:endParaRPr lang="zh-CN" altLang="en-US" sz="2000" b="1" dirty="0">
              <a:solidFill>
                <a:srgbClr val="FF0000"/>
              </a:solidFill>
            </a:endParaRPr>
          </a:p>
        </p:txBody>
      </p:sp>
    </p:spTree>
    <p:extLst>
      <p:ext uri="{BB962C8B-B14F-4D97-AF65-F5344CB8AC3E}">
        <p14:creationId xmlns:p14="http://schemas.microsoft.com/office/powerpoint/2010/main" val="35732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8515" y="341785"/>
            <a:ext cx="7772400" cy="1143000"/>
          </a:xfrm>
        </p:spPr>
        <p:txBody>
          <a:bodyPr/>
          <a:lstStyle/>
          <a:p>
            <a:r>
              <a:rPr lang="zh-CN" altLang="en-US" dirty="0">
                <a:solidFill>
                  <a:srgbClr val="FF0000"/>
                </a:solidFill>
              </a:rPr>
              <a:t>优化对撞亮度的调节旋钮</a:t>
            </a:r>
          </a:p>
        </p:txBody>
      </p:sp>
      <p:sp>
        <p:nvSpPr>
          <p:cNvPr id="3" name="灯片编号占位符 2"/>
          <p:cNvSpPr>
            <a:spLocks noGrp="1"/>
          </p:cNvSpPr>
          <p:nvPr>
            <p:ph type="sldNum" sz="quarter" idx="12"/>
          </p:nvPr>
        </p:nvSpPr>
        <p:spPr/>
        <p:txBody>
          <a:bodyPr/>
          <a:lstStyle/>
          <a:p>
            <a:fld id="{70916A5A-C9D3-47A3-8774-7F99FEC5E03C}" type="slidenum">
              <a:rPr lang="en-US" altLang="zh-CN" smtClean="0">
                <a:solidFill>
                  <a:srgbClr val="000000"/>
                </a:solidFill>
              </a:rPr>
              <a:pPr/>
              <a:t>5</a:t>
            </a:fld>
            <a:endParaRPr lang="en-US" altLang="zh-CN" dirty="0">
              <a:solidFill>
                <a:srgbClr val="000000"/>
              </a:solidFill>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50" y="1484785"/>
            <a:ext cx="8511847" cy="407753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1097" y="5920482"/>
            <a:ext cx="8853706" cy="461665"/>
          </a:xfrm>
          <a:prstGeom prst="rect">
            <a:avLst/>
          </a:prstGeom>
          <a:noFill/>
        </p:spPr>
        <p:txBody>
          <a:bodyPr wrap="none" rtlCol="0">
            <a:spAutoFit/>
          </a:bodyPr>
          <a:lstStyle/>
          <a:p>
            <a:pPr marL="342900" indent="-342900">
              <a:spcBef>
                <a:spcPts val="600"/>
              </a:spcBef>
              <a:buFont typeface="Arial" pitchFamily="34" charset="0"/>
              <a:buChar char="•"/>
            </a:pPr>
            <a:r>
              <a:rPr lang="zh-CN" altLang="en-US" sz="2400" b="1" dirty="0" smtClean="0">
                <a:solidFill>
                  <a:srgbClr val="002060"/>
                </a:solidFill>
              </a:rPr>
              <a:t>高亮度的获得：多</a:t>
            </a:r>
            <a:r>
              <a:rPr lang="zh-CN" altLang="en-US" sz="2400" b="1" dirty="0">
                <a:solidFill>
                  <a:srgbClr val="002060"/>
                </a:solidFill>
              </a:rPr>
              <a:t>变量</a:t>
            </a:r>
            <a:r>
              <a:rPr lang="zh-CN" altLang="en-US" sz="2400" b="1" dirty="0" smtClean="0">
                <a:solidFill>
                  <a:srgbClr val="002060"/>
                </a:solidFill>
              </a:rPr>
              <a:t>优化的复杂问题</a:t>
            </a:r>
            <a:r>
              <a:rPr lang="en-US" altLang="zh-CN" sz="2400" b="1" dirty="0" smtClean="0">
                <a:solidFill>
                  <a:srgbClr val="002060"/>
                </a:solidFill>
              </a:rPr>
              <a:t>=&gt;</a:t>
            </a:r>
            <a:r>
              <a:rPr lang="zh-CN" altLang="en-US" sz="2400" b="1" dirty="0" smtClean="0">
                <a:solidFill>
                  <a:srgbClr val="002060"/>
                </a:solidFill>
              </a:rPr>
              <a:t>理论</a:t>
            </a:r>
            <a:r>
              <a:rPr lang="zh-CN" altLang="en-US" sz="2400" b="1" dirty="0">
                <a:solidFill>
                  <a:srgbClr val="002060"/>
                </a:solidFill>
              </a:rPr>
              <a:t>指导</a:t>
            </a:r>
            <a:r>
              <a:rPr lang="en-US" altLang="zh-CN" sz="2400" b="1" dirty="0" smtClean="0">
                <a:solidFill>
                  <a:srgbClr val="002060"/>
                </a:solidFill>
              </a:rPr>
              <a:t>+</a:t>
            </a:r>
            <a:r>
              <a:rPr lang="zh-CN" altLang="en-US" sz="2400" b="1" dirty="0" smtClean="0">
                <a:solidFill>
                  <a:srgbClr val="002060"/>
                </a:solidFill>
              </a:rPr>
              <a:t>精心调试</a:t>
            </a:r>
          </a:p>
        </p:txBody>
      </p:sp>
      <p:sp>
        <p:nvSpPr>
          <p:cNvPr id="6" name="文本框 5"/>
          <p:cNvSpPr txBox="1"/>
          <p:nvPr/>
        </p:nvSpPr>
        <p:spPr>
          <a:xfrm>
            <a:off x="9289773" y="5495178"/>
            <a:ext cx="887744" cy="338554"/>
          </a:xfrm>
          <a:prstGeom prst="rect">
            <a:avLst/>
          </a:prstGeom>
          <a:noFill/>
        </p:spPr>
        <p:txBody>
          <a:bodyPr wrap="none" rtlCol="0">
            <a:spAutoFit/>
          </a:bodyPr>
          <a:lstStyle/>
          <a:p>
            <a:r>
              <a:rPr lang="en-US" altLang="zh-CN" sz="1600" dirty="0" smtClean="0"/>
              <a:t>C.H. Yu</a:t>
            </a:r>
            <a:endParaRPr lang="zh-CN" altLang="en-US" sz="1600" dirty="0"/>
          </a:p>
        </p:txBody>
      </p:sp>
    </p:spTree>
    <p:extLst>
      <p:ext uri="{BB962C8B-B14F-4D97-AF65-F5344CB8AC3E}">
        <p14:creationId xmlns:p14="http://schemas.microsoft.com/office/powerpoint/2010/main" val="158073227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6028" y="610017"/>
            <a:ext cx="10972800" cy="649288"/>
          </a:xfrm>
        </p:spPr>
        <p:txBody>
          <a:bodyPr/>
          <a:lstStyle/>
          <a:p>
            <a:r>
              <a:rPr lang="zh-CN" altLang="en-US" dirty="0" smtClean="0"/>
              <a:t>实际运行中实现高亮度的策略与挑战</a:t>
            </a:r>
            <a:endParaRPr lang="zh-CN" altLang="en-US" dirty="0"/>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C33B-D1F2-43CA-A75E-040CE1C8BBCA}" type="slidenum">
              <a:rPr kumimoji="0" lang="en-US" altLang="zh-CN" sz="1400" b="0" i="0" u="none" strike="noStrike" kern="1200" cap="none" spc="0" normalizeH="0" baseline="0" noProof="0" smtClean="0">
                <a:ln>
                  <a:noFill/>
                </a:ln>
                <a:solidFill>
                  <a:srgbClr val="000000"/>
                </a:solidFill>
                <a:effectLst/>
                <a:uLnTx/>
                <a:uFillTx/>
                <a:latin typeface="Arial"/>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400" b="0" i="0" u="none" strike="noStrike" kern="1200" cap="none" spc="0" normalizeH="0" baseline="0" noProof="0">
              <a:ln>
                <a:noFill/>
              </a:ln>
              <a:solidFill>
                <a:srgbClr val="000000"/>
              </a:solidFill>
              <a:effectLst/>
              <a:uLnTx/>
              <a:uFillTx/>
              <a:latin typeface="Arial"/>
              <a:ea typeface="宋体"/>
              <a:cs typeface="+mn-cs"/>
            </a:endParaRPr>
          </a:p>
        </p:txBody>
      </p:sp>
      <p:sp>
        <p:nvSpPr>
          <p:cNvPr id="8" name="内容占位符 7"/>
          <p:cNvSpPr>
            <a:spLocks noGrp="1"/>
          </p:cNvSpPr>
          <p:nvPr>
            <p:ph idx="1"/>
          </p:nvPr>
        </p:nvSpPr>
        <p:spPr/>
        <p:txBody>
          <a:bodyPr/>
          <a:lstStyle/>
          <a:p>
            <a:pPr marL="0" indent="0">
              <a:buNone/>
            </a:pPr>
            <a:endParaRPr lang="zh-CN" altLang="en-US" dirty="0"/>
          </a:p>
        </p:txBody>
      </p:sp>
      <p:graphicFrame>
        <p:nvGraphicFramePr>
          <p:cNvPr id="9" name="表格 8"/>
          <p:cNvGraphicFramePr>
            <a:graphicFrameLocks noGrp="1"/>
          </p:cNvGraphicFramePr>
          <p:nvPr>
            <p:extLst/>
          </p:nvPr>
        </p:nvGraphicFramePr>
        <p:xfrm>
          <a:off x="683173" y="1650392"/>
          <a:ext cx="10190178" cy="4126794"/>
        </p:xfrm>
        <a:graphic>
          <a:graphicData uri="http://schemas.openxmlformats.org/drawingml/2006/table">
            <a:tbl>
              <a:tblPr firstRow="1" bandRow="1">
                <a:tableStyleId>{5C22544A-7EE6-4342-B048-85BDC9FD1C3A}</a:tableStyleId>
              </a:tblPr>
              <a:tblGrid>
                <a:gridCol w="3396726">
                  <a:extLst>
                    <a:ext uri="{9D8B030D-6E8A-4147-A177-3AD203B41FA5}">
                      <a16:colId xmlns:a16="http://schemas.microsoft.com/office/drawing/2014/main" val="4266776621"/>
                    </a:ext>
                  </a:extLst>
                </a:gridCol>
                <a:gridCol w="3396726">
                  <a:extLst>
                    <a:ext uri="{9D8B030D-6E8A-4147-A177-3AD203B41FA5}">
                      <a16:colId xmlns:a16="http://schemas.microsoft.com/office/drawing/2014/main" val="3805953040"/>
                    </a:ext>
                  </a:extLst>
                </a:gridCol>
                <a:gridCol w="3396726">
                  <a:extLst>
                    <a:ext uri="{9D8B030D-6E8A-4147-A177-3AD203B41FA5}">
                      <a16:colId xmlns:a16="http://schemas.microsoft.com/office/drawing/2014/main" val="627553571"/>
                    </a:ext>
                  </a:extLst>
                </a:gridCol>
              </a:tblGrid>
              <a:tr h="670028">
                <a:tc>
                  <a:txBody>
                    <a:bodyPr/>
                    <a:lstStyle/>
                    <a:p>
                      <a:pPr algn="ctr"/>
                      <a:r>
                        <a:rPr lang="zh-CN" altLang="en-US" sz="2400" dirty="0" smtClean="0">
                          <a:solidFill>
                            <a:srgbClr val="FF0000"/>
                          </a:solidFill>
                        </a:rPr>
                        <a:t>高亮度的要求</a:t>
                      </a:r>
                      <a:endParaRPr lang="zh-CN" altLang="en-US" sz="2400" dirty="0">
                        <a:solidFill>
                          <a:srgbClr val="FF0000"/>
                        </a:solidFill>
                      </a:endParaRPr>
                    </a:p>
                  </a:txBody>
                  <a:tcPr/>
                </a:tc>
                <a:tc>
                  <a:txBody>
                    <a:bodyPr/>
                    <a:lstStyle/>
                    <a:p>
                      <a:pPr algn="ctr"/>
                      <a:r>
                        <a:rPr lang="zh-CN" altLang="en-US" sz="2400" dirty="0" smtClean="0">
                          <a:solidFill>
                            <a:srgbClr val="FF0000"/>
                          </a:solidFill>
                        </a:rPr>
                        <a:t>实现方法</a:t>
                      </a:r>
                      <a:endParaRPr lang="zh-CN" altLang="en-US" sz="2400" dirty="0">
                        <a:solidFill>
                          <a:srgbClr val="FF0000"/>
                        </a:solidFill>
                      </a:endParaRPr>
                    </a:p>
                  </a:txBody>
                  <a:tcPr/>
                </a:tc>
                <a:tc>
                  <a:txBody>
                    <a:bodyPr/>
                    <a:lstStyle/>
                    <a:p>
                      <a:pPr algn="ctr"/>
                      <a:r>
                        <a:rPr lang="zh-CN" altLang="en-US" sz="2400" dirty="0" smtClean="0">
                          <a:solidFill>
                            <a:srgbClr val="FF0000"/>
                          </a:solidFill>
                        </a:rPr>
                        <a:t>干扰因素</a:t>
                      </a:r>
                      <a:endParaRPr lang="en-US" altLang="zh-CN" sz="2400" dirty="0" smtClean="0">
                        <a:solidFill>
                          <a:srgbClr val="FF0000"/>
                        </a:solidFill>
                      </a:endParaRPr>
                    </a:p>
                  </a:txBody>
                  <a:tcPr/>
                </a:tc>
                <a:extLst>
                  <a:ext uri="{0D108BD9-81ED-4DB2-BD59-A6C34878D82A}">
                    <a16:rowId xmlns:a16="http://schemas.microsoft.com/office/drawing/2014/main" val="820244078"/>
                  </a:ext>
                </a:extLst>
              </a:tr>
              <a:tr h="895776">
                <a:tc>
                  <a:txBody>
                    <a:bodyPr/>
                    <a:lstStyle/>
                    <a:p>
                      <a:r>
                        <a:rPr lang="zh-CN" altLang="en-US" sz="2000" kern="1200" dirty="0" smtClean="0">
                          <a:solidFill>
                            <a:srgbClr val="002060"/>
                          </a:solidFill>
                          <a:sym typeface="Symbol"/>
                        </a:rPr>
                        <a:t>对撞点尺寸（</a:t>
                      </a:r>
                      <a:r>
                        <a:rPr lang="en-US" altLang="zh-CN" sz="2000" kern="1200" baseline="-25000" dirty="0" smtClean="0">
                          <a:solidFill>
                            <a:srgbClr val="002060"/>
                          </a:solidFill>
                          <a:sym typeface="Symbol"/>
                        </a:rPr>
                        <a:t>x</a:t>
                      </a:r>
                      <a:r>
                        <a:rPr lang="en-US" altLang="zh-CN" sz="2000" kern="1200" dirty="0" smtClean="0">
                          <a:solidFill>
                            <a:srgbClr val="002060"/>
                          </a:solidFill>
                          <a:sym typeface="Symbol"/>
                        </a:rPr>
                        <a:t>/</a:t>
                      </a:r>
                      <a:r>
                        <a:rPr lang="zh-CN" altLang="en-US" sz="2000" kern="1200" dirty="0" smtClean="0">
                          <a:solidFill>
                            <a:srgbClr val="002060"/>
                          </a:solidFill>
                          <a:sym typeface="Symbol"/>
                        </a:rPr>
                        <a:t></a:t>
                      </a:r>
                      <a:r>
                        <a:rPr lang="en-US" altLang="zh-CN" sz="2000" kern="1200" baseline="-25000" dirty="0" smtClean="0">
                          <a:solidFill>
                            <a:srgbClr val="002060"/>
                          </a:solidFill>
                          <a:sym typeface="Symbol"/>
                        </a:rPr>
                        <a:t>y</a:t>
                      </a:r>
                      <a:r>
                        <a:rPr lang="zh-CN" altLang="en-US" sz="2000" kern="1200" baseline="0" dirty="0" smtClean="0">
                          <a:solidFill>
                            <a:srgbClr val="002060"/>
                          </a:solidFill>
                          <a:sym typeface="Symbol"/>
                        </a:rPr>
                        <a:t>）小</a:t>
                      </a:r>
                      <a:endParaRPr lang="en-US" altLang="zh-CN" sz="2000" kern="1200" baseline="0" dirty="0" smtClean="0">
                        <a:solidFill>
                          <a:srgbClr val="002060"/>
                        </a:solidFill>
                        <a:sym typeface="Symbol"/>
                      </a:endParaRPr>
                    </a:p>
                    <a:p>
                      <a:r>
                        <a:rPr lang="zh-CN" altLang="en-US" sz="2000" kern="1200" baseline="0" dirty="0" smtClean="0">
                          <a:solidFill>
                            <a:srgbClr val="002060"/>
                          </a:solidFill>
                          <a:sym typeface="Symbol"/>
                        </a:rPr>
                        <a:t>（</a:t>
                      </a:r>
                      <a:r>
                        <a:rPr lang="zh-CN" altLang="en-US" sz="2000" kern="1200" dirty="0" smtClean="0">
                          <a:solidFill>
                            <a:srgbClr val="002060"/>
                          </a:solidFill>
                          <a:sym typeface="Symbol"/>
                        </a:rPr>
                        <a:t>最佳耦合）</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optics</a:t>
                      </a:r>
                      <a:r>
                        <a:rPr lang="zh-CN" altLang="en-US" sz="2000" dirty="0" smtClean="0"/>
                        <a:t>模式校正</a:t>
                      </a:r>
                      <a:endParaRPr lang="en-US" altLang="zh-C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（闭轨校正、耦合校正）</a:t>
                      </a:r>
                      <a:endParaRPr lang="zh-CN" altLang="en-US" sz="2000" dirty="0"/>
                    </a:p>
                  </a:txBody>
                  <a:tcPr/>
                </a:tc>
                <a:tc>
                  <a:txBody>
                    <a:bodyPr/>
                    <a:lstStyle/>
                    <a:p>
                      <a:r>
                        <a:rPr lang="zh-CN" altLang="en-US" sz="2000" dirty="0" smtClean="0"/>
                        <a:t>弧区六极铁中束流</a:t>
                      </a:r>
                      <a:r>
                        <a:rPr lang="zh-CN" altLang="en-US" sz="2000" dirty="0" smtClean="0">
                          <a:solidFill>
                            <a:srgbClr val="FF0000"/>
                          </a:solidFill>
                        </a:rPr>
                        <a:t>垂直轨道偏差</a:t>
                      </a:r>
                      <a:endParaRPr lang="zh-CN" altLang="en-US" sz="2000" dirty="0">
                        <a:solidFill>
                          <a:srgbClr val="FF0000"/>
                        </a:solidFill>
                      </a:endParaRPr>
                    </a:p>
                  </a:txBody>
                  <a:tcPr/>
                </a:tc>
                <a:extLst>
                  <a:ext uri="{0D108BD9-81ED-4DB2-BD59-A6C34878D82A}">
                    <a16:rowId xmlns:a16="http://schemas.microsoft.com/office/drawing/2014/main" val="3438130953"/>
                  </a:ext>
                </a:extLst>
              </a:tr>
              <a:tr h="695189">
                <a:tc>
                  <a:txBody>
                    <a:bodyPr/>
                    <a:lstStyle/>
                    <a:p>
                      <a:r>
                        <a:rPr lang="zh-CN" altLang="en-US" sz="2000" dirty="0" smtClean="0"/>
                        <a:t>撞得准</a:t>
                      </a:r>
                      <a:endParaRPr lang="zh-CN" altLang="en-US" sz="2000" dirty="0"/>
                    </a:p>
                  </a:txBody>
                  <a:tcPr/>
                </a:tc>
                <a:tc>
                  <a:txBody>
                    <a:bodyPr/>
                    <a:lstStyle/>
                    <a:p>
                      <a:r>
                        <a:rPr lang="zh-CN" altLang="en-US" sz="2000" dirty="0" smtClean="0"/>
                        <a:t>对撞点</a:t>
                      </a:r>
                      <a:r>
                        <a:rPr lang="en-US" altLang="zh-CN" sz="2000" dirty="0" smtClean="0"/>
                        <a:t>offset</a:t>
                      </a:r>
                      <a:r>
                        <a:rPr lang="zh-CN" altLang="en-US" sz="2000" dirty="0" smtClean="0"/>
                        <a:t>调优（</a:t>
                      </a:r>
                      <a:r>
                        <a:rPr lang="en-US" altLang="zh-CN" sz="2000" dirty="0" smtClean="0"/>
                        <a:t>tuning</a:t>
                      </a:r>
                      <a:r>
                        <a:rPr lang="zh-CN" altLang="en-US" sz="2000" dirty="0" smtClean="0"/>
                        <a:t>）</a:t>
                      </a:r>
                      <a:endParaRPr lang="zh-CN" altLang="en-US" sz="2000" dirty="0"/>
                    </a:p>
                  </a:txBody>
                  <a:tcPr/>
                </a:tc>
                <a:tc>
                  <a:txBody>
                    <a:bodyPr/>
                    <a:lstStyle/>
                    <a:p>
                      <a:r>
                        <a:rPr lang="zh-CN" altLang="en-US" sz="2000" dirty="0" smtClean="0"/>
                        <a:t>对撞区的束流</a:t>
                      </a:r>
                      <a:r>
                        <a:rPr lang="zh-CN" altLang="en-US" sz="2000" dirty="0" smtClean="0">
                          <a:solidFill>
                            <a:srgbClr val="FF0000"/>
                          </a:solidFill>
                        </a:rPr>
                        <a:t>轨道偏差</a:t>
                      </a:r>
                      <a:endParaRPr lang="zh-CN" altLang="en-US" sz="2000" dirty="0">
                        <a:solidFill>
                          <a:srgbClr val="FF0000"/>
                        </a:solidFill>
                      </a:endParaRPr>
                    </a:p>
                  </a:txBody>
                  <a:tcPr/>
                </a:tc>
                <a:extLst>
                  <a:ext uri="{0D108BD9-81ED-4DB2-BD59-A6C34878D82A}">
                    <a16:rowId xmlns:a16="http://schemas.microsoft.com/office/drawing/2014/main" val="383441161"/>
                  </a:ext>
                </a:extLst>
              </a:tr>
              <a:tr h="756745">
                <a:tc>
                  <a:txBody>
                    <a:bodyPr/>
                    <a:lstStyle/>
                    <a:p>
                      <a:r>
                        <a:rPr lang="zh-CN" altLang="en-US" sz="2000" dirty="0" smtClean="0"/>
                        <a:t>束束作用参数高</a:t>
                      </a:r>
                      <a:endParaRPr lang="zh-CN" altLang="en-US" sz="2000" dirty="0"/>
                    </a:p>
                  </a:txBody>
                  <a:tcPr/>
                </a:tc>
                <a:tc>
                  <a:txBody>
                    <a:bodyPr/>
                    <a:lstStyle/>
                    <a:p>
                      <a:r>
                        <a:rPr lang="zh-CN" altLang="en-US" sz="2000" dirty="0" smtClean="0"/>
                        <a:t>工作点靠近半整数</a:t>
                      </a:r>
                      <a:endParaRPr lang="zh-CN" altLang="en-US" sz="2000" dirty="0"/>
                    </a:p>
                  </a:txBody>
                  <a:tcPr/>
                </a:tc>
                <a:tc>
                  <a:txBody>
                    <a:bodyPr/>
                    <a:lstStyle/>
                    <a:p>
                      <a:r>
                        <a:rPr lang="zh-CN" altLang="en-US" sz="2000" dirty="0" smtClean="0"/>
                        <a:t>弧区六极铁中束流</a:t>
                      </a:r>
                      <a:r>
                        <a:rPr lang="zh-CN" altLang="en-US" sz="2000" dirty="0" smtClean="0">
                          <a:solidFill>
                            <a:srgbClr val="FF0000"/>
                          </a:solidFill>
                        </a:rPr>
                        <a:t>水平轨道偏差</a:t>
                      </a:r>
                    </a:p>
                  </a:txBody>
                  <a:tcPr/>
                </a:tc>
                <a:extLst>
                  <a:ext uri="{0D108BD9-81ED-4DB2-BD59-A6C34878D82A}">
                    <a16:rowId xmlns:a16="http://schemas.microsoft.com/office/drawing/2014/main" val="2036156823"/>
                  </a:ext>
                </a:extLst>
              </a:tr>
              <a:tr h="597184">
                <a:tc>
                  <a:txBody>
                    <a:bodyPr/>
                    <a:lstStyle/>
                    <a:p>
                      <a:r>
                        <a:rPr lang="zh-CN" altLang="en-US" sz="2000" dirty="0" smtClean="0">
                          <a:effectLst/>
                        </a:rPr>
                        <a:t>高流强稳定对撞</a:t>
                      </a:r>
                      <a:endParaRPr lang="zh-CN" altLang="en-US" sz="2000" dirty="0">
                        <a:effectLst/>
                      </a:endParaRPr>
                    </a:p>
                  </a:txBody>
                  <a:tcPr/>
                </a:tc>
                <a:tc>
                  <a:txBody>
                    <a:bodyPr/>
                    <a:lstStyle/>
                    <a:p>
                      <a:r>
                        <a:rPr lang="zh-CN" altLang="en-US" sz="2000" dirty="0" smtClean="0">
                          <a:effectLst/>
                        </a:rPr>
                        <a:t>逐束团横向反馈</a:t>
                      </a:r>
                      <a:endParaRPr lang="zh-CN" altLang="en-US" sz="2000" dirty="0">
                        <a:effectLst/>
                      </a:endParaRPr>
                    </a:p>
                  </a:txBody>
                  <a:tcPr/>
                </a:tc>
                <a:tc>
                  <a:txBody>
                    <a:bodyPr/>
                    <a:lstStyle/>
                    <a:p>
                      <a:r>
                        <a:rPr lang="zh-CN" altLang="en-US" sz="2000" dirty="0" smtClean="0">
                          <a:effectLst/>
                        </a:rPr>
                        <a:t>反馈的增益因子</a:t>
                      </a:r>
                    </a:p>
                  </a:txBody>
                  <a:tcPr/>
                </a:tc>
                <a:extLst>
                  <a:ext uri="{0D108BD9-81ED-4DB2-BD59-A6C34878D82A}">
                    <a16:rowId xmlns:a16="http://schemas.microsoft.com/office/drawing/2014/main" val="554112569"/>
                  </a:ext>
                </a:extLst>
              </a:tr>
              <a:tr h="511872">
                <a:tc>
                  <a:txBody>
                    <a:bodyPr/>
                    <a:lstStyle/>
                    <a:p>
                      <a:r>
                        <a:rPr lang="en-US" altLang="zh-CN" dirty="0" smtClean="0"/>
                        <a:t>…</a:t>
                      </a:r>
                      <a:endParaRPr lang="zh-CN" altLang="en-US" dirty="0"/>
                    </a:p>
                  </a:txBody>
                  <a:tcPr/>
                </a:tc>
                <a:tc>
                  <a:txBody>
                    <a:bodyPr/>
                    <a:lstStyle/>
                    <a:p>
                      <a:endParaRPr lang="zh-CN" altLang="en-US" dirty="0"/>
                    </a:p>
                  </a:txBody>
                  <a:tcPr/>
                </a:tc>
                <a:tc>
                  <a:txBody>
                    <a:bodyPr/>
                    <a:lstStyle/>
                    <a:p>
                      <a:endParaRPr lang="zh-CN" altLang="en-US" dirty="0" smtClean="0"/>
                    </a:p>
                  </a:txBody>
                  <a:tcPr/>
                </a:tc>
                <a:extLst>
                  <a:ext uri="{0D108BD9-81ED-4DB2-BD59-A6C34878D82A}">
                    <a16:rowId xmlns:a16="http://schemas.microsoft.com/office/drawing/2014/main" val="2861437832"/>
                  </a:ext>
                </a:extLst>
              </a:tr>
            </a:tbl>
          </a:graphicData>
        </a:graphic>
      </p:graphicFrame>
      <p:sp>
        <p:nvSpPr>
          <p:cNvPr id="11" name="文本框 10"/>
          <p:cNvSpPr txBox="1"/>
          <p:nvPr/>
        </p:nvSpPr>
        <p:spPr>
          <a:xfrm>
            <a:off x="1292773" y="6049174"/>
            <a:ext cx="97220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峰值亮度</a:t>
            </a:r>
            <a:r>
              <a:rPr kumimoji="0" lang="en-US" altLang="zh-CN"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黄金轨</a:t>
            </a:r>
            <a:r>
              <a:rPr kumimoji="0" lang="zh-CN" altLang="en-US" sz="3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道</a:t>
            </a:r>
            <a:r>
              <a:rPr kumimoji="0" lang="zh-CN" altLang="en-US"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golden orbit</a:t>
            </a:r>
            <a:r>
              <a:rPr kumimoji="0" lang="zh-CN" altLang="en-US"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）的搜寻和保持</a:t>
            </a:r>
            <a:endParaRPr kumimoji="0" lang="zh-CN" altLang="en-US" sz="3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2" name="矩形 11"/>
          <p:cNvSpPr/>
          <p:nvPr/>
        </p:nvSpPr>
        <p:spPr>
          <a:xfrm>
            <a:off x="7504386" y="2343807"/>
            <a:ext cx="3368965" cy="2375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356531396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780" y="336909"/>
            <a:ext cx="10972800" cy="649288"/>
          </a:xfrm>
        </p:spPr>
        <p:txBody>
          <a:bodyPr/>
          <a:lstStyle/>
          <a:p>
            <a:r>
              <a:rPr lang="en-US" altLang="zh-CN" sz="3200" dirty="0" smtClean="0"/>
              <a:t>BEPCII</a:t>
            </a:r>
            <a:r>
              <a:rPr lang="zh-CN" altLang="en-US" sz="3200" dirty="0" smtClean="0"/>
              <a:t>的实践</a:t>
            </a:r>
            <a:endParaRPr lang="zh-CN" altLang="en-US" sz="3200"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7</a:t>
            </a:fld>
            <a:endParaRPr lang="en-US" altLang="zh-CN" dirty="0">
              <a:solidFill>
                <a:srgbClr val="000000"/>
              </a:solidFill>
            </a:endParaRPr>
          </a:p>
        </p:txBody>
      </p:sp>
      <p:pic>
        <p:nvPicPr>
          <p:cNvPr id="9" name="图片 8"/>
          <p:cNvPicPr>
            <a:picLocks noChangeAspect="1"/>
          </p:cNvPicPr>
          <p:nvPr/>
        </p:nvPicPr>
        <p:blipFill>
          <a:blip r:embed="rId2"/>
          <a:stretch>
            <a:fillRect/>
          </a:stretch>
        </p:blipFill>
        <p:spPr>
          <a:xfrm>
            <a:off x="470780" y="1145627"/>
            <a:ext cx="6480365" cy="3645206"/>
          </a:xfrm>
          <a:prstGeom prst="rect">
            <a:avLst/>
          </a:prstGeom>
          <a:ln>
            <a:solidFill>
              <a:srgbClr val="FF0000"/>
            </a:solidFill>
          </a:ln>
        </p:spPr>
      </p:pic>
      <p:sp>
        <p:nvSpPr>
          <p:cNvPr id="10" name="文本框 9"/>
          <p:cNvSpPr txBox="1"/>
          <p:nvPr/>
        </p:nvSpPr>
        <p:spPr>
          <a:xfrm>
            <a:off x="334145" y="5250570"/>
            <a:ext cx="11511013" cy="1323439"/>
          </a:xfrm>
          <a:prstGeom prst="rect">
            <a:avLst/>
          </a:prstGeom>
          <a:noFill/>
        </p:spPr>
        <p:txBody>
          <a:bodyPr wrap="square" rtlCol="0">
            <a:spAutoFit/>
          </a:bodyPr>
          <a:lstStyle/>
          <a:p>
            <a:r>
              <a:rPr lang="zh-CN" altLang="en-US" sz="2000" b="1" dirty="0" smtClean="0">
                <a:solidFill>
                  <a:srgbClr val="002060"/>
                </a:solidFill>
              </a:rPr>
              <a:t>调束和运行人员不懈努力，实现高效运行：峰值亮度达到设计指标并稳定运行，积分亮度上新高</a:t>
            </a:r>
            <a:endParaRPr lang="en-US" altLang="zh-CN" sz="2000" b="1" dirty="0" smtClean="0">
              <a:solidFill>
                <a:srgbClr val="002060"/>
              </a:solidFill>
            </a:endParaRPr>
          </a:p>
          <a:p>
            <a:pPr>
              <a:spcBef>
                <a:spcPts val="1200"/>
              </a:spcBef>
            </a:pPr>
            <a:r>
              <a:rPr lang="zh-CN" altLang="en-US" sz="2000" b="1" dirty="0" smtClean="0">
                <a:solidFill>
                  <a:srgbClr val="FF0000"/>
                </a:solidFill>
              </a:rPr>
              <a:t>提升空间：</a:t>
            </a:r>
            <a:r>
              <a:rPr lang="zh-CN" altLang="en-US" sz="2000" b="1" dirty="0">
                <a:solidFill>
                  <a:srgbClr val="FF0000"/>
                </a:solidFill>
              </a:rPr>
              <a:t>峰值亮度和日积分亮度更稳定地</a:t>
            </a:r>
            <a:r>
              <a:rPr lang="zh-CN" altLang="en-US" sz="2000" b="1" dirty="0" smtClean="0">
                <a:solidFill>
                  <a:srgbClr val="FF0000"/>
                </a:solidFill>
              </a:rPr>
              <a:t>保持；人工</a:t>
            </a:r>
            <a:r>
              <a:rPr lang="en-US" altLang="zh-CN" sz="2000" b="1" dirty="0" smtClean="0">
                <a:solidFill>
                  <a:srgbClr val="FF0000"/>
                </a:solidFill>
              </a:rPr>
              <a:t>-&gt;</a:t>
            </a:r>
            <a:r>
              <a:rPr lang="zh-CN" altLang="en-US" sz="2000" b="1" dirty="0" smtClean="0">
                <a:solidFill>
                  <a:srgbClr val="FF0000"/>
                </a:solidFill>
              </a:rPr>
              <a:t>自动调优，降低劳动强度</a:t>
            </a:r>
            <a:endParaRPr lang="en-US" altLang="zh-CN" sz="2000" b="1" dirty="0">
              <a:solidFill>
                <a:srgbClr val="FF0000"/>
              </a:solidFill>
            </a:endParaRPr>
          </a:p>
          <a:p>
            <a:pPr>
              <a:spcBef>
                <a:spcPts val="1200"/>
              </a:spcBef>
            </a:pPr>
            <a:r>
              <a:rPr lang="zh-CN" altLang="en-US" sz="2000" b="1" dirty="0" smtClean="0">
                <a:solidFill>
                  <a:srgbClr val="FF0000"/>
                </a:solidFill>
              </a:rPr>
              <a:t>未来：更小的对撞点尺寸、更敏感的束束作用，环形正负电子对撞机（</a:t>
            </a:r>
            <a:r>
              <a:rPr lang="en-US" altLang="zh-CN" sz="2000" b="1" dirty="0" smtClean="0">
                <a:solidFill>
                  <a:srgbClr val="FF0000"/>
                </a:solidFill>
              </a:rPr>
              <a:t>CEPC</a:t>
            </a:r>
            <a:r>
              <a:rPr lang="zh-CN" altLang="en-US" sz="2000" b="1" dirty="0" smtClean="0">
                <a:solidFill>
                  <a:srgbClr val="FF0000"/>
                </a:solidFill>
              </a:rPr>
              <a:t>）亮度如何调优？</a:t>
            </a:r>
            <a:endParaRPr lang="en-US" altLang="zh-CN" sz="2000" b="1" dirty="0" smtClean="0">
              <a:solidFill>
                <a:srgbClr val="FF0000"/>
              </a:solidFill>
            </a:endParaRPr>
          </a:p>
        </p:txBody>
      </p:sp>
      <p:pic>
        <p:nvPicPr>
          <p:cNvPr id="12" name="图片 11"/>
          <p:cNvPicPr>
            <a:picLocks noChangeAspect="1"/>
          </p:cNvPicPr>
          <p:nvPr/>
        </p:nvPicPr>
        <p:blipFill rotWithShape="1">
          <a:blip r:embed="rId3"/>
          <a:srcRect l="47759" t="14373" r="1558" b="24333"/>
          <a:stretch/>
        </p:blipFill>
        <p:spPr>
          <a:xfrm>
            <a:off x="7367752" y="1416704"/>
            <a:ext cx="4214648" cy="2867108"/>
          </a:xfrm>
          <a:prstGeom prst="rect">
            <a:avLst/>
          </a:prstGeom>
          <a:ln>
            <a:solidFill>
              <a:srgbClr val="FF0000"/>
            </a:solidFill>
          </a:ln>
        </p:spPr>
      </p:pic>
      <p:sp>
        <p:nvSpPr>
          <p:cNvPr id="13" name="文本框 12"/>
          <p:cNvSpPr txBox="1"/>
          <p:nvPr/>
        </p:nvSpPr>
        <p:spPr>
          <a:xfrm>
            <a:off x="2175611" y="4751164"/>
            <a:ext cx="3409908" cy="338554"/>
          </a:xfrm>
          <a:prstGeom prst="rect">
            <a:avLst/>
          </a:prstGeom>
          <a:noFill/>
        </p:spPr>
        <p:txBody>
          <a:bodyPr wrap="none" rtlCol="0">
            <a:spAutoFit/>
          </a:bodyPr>
          <a:lstStyle/>
          <a:p>
            <a:r>
              <a:rPr lang="zh-CN" altLang="en-US" sz="1600" dirty="0" smtClean="0"/>
              <a:t>于</a:t>
            </a:r>
            <a:r>
              <a:rPr lang="zh-CN" altLang="en-US" sz="1400" dirty="0" smtClean="0"/>
              <a:t>程辉</a:t>
            </a:r>
            <a:r>
              <a:rPr lang="en-US" altLang="zh-CN" sz="1400" dirty="0" smtClean="0"/>
              <a:t>,</a:t>
            </a:r>
            <a:r>
              <a:rPr lang="zh-CN" altLang="en-US" sz="1400" dirty="0"/>
              <a:t> </a:t>
            </a:r>
            <a:r>
              <a:rPr lang="en-US" altLang="zh-CN" sz="1400" dirty="0"/>
              <a:t>BEPCII 2022/2023</a:t>
            </a:r>
            <a:r>
              <a:rPr lang="zh-CN" altLang="en-US" sz="1400" dirty="0"/>
              <a:t>年度运行总结</a:t>
            </a:r>
            <a:endParaRPr lang="zh-CN" altLang="en-US" sz="1600" dirty="0"/>
          </a:p>
        </p:txBody>
      </p:sp>
      <p:sp>
        <p:nvSpPr>
          <p:cNvPr id="14" name="矩形 13"/>
          <p:cNvSpPr/>
          <p:nvPr/>
        </p:nvSpPr>
        <p:spPr>
          <a:xfrm>
            <a:off x="7899575" y="4282535"/>
            <a:ext cx="3118049" cy="307777"/>
          </a:xfrm>
          <a:prstGeom prst="rect">
            <a:avLst/>
          </a:prstGeom>
        </p:spPr>
        <p:txBody>
          <a:bodyPr wrap="square">
            <a:spAutoFit/>
          </a:bodyPr>
          <a:lstStyle/>
          <a:p>
            <a:r>
              <a:rPr lang="zh-CN" altLang="en-US" sz="1400" dirty="0"/>
              <a:t>董明</a:t>
            </a:r>
            <a:r>
              <a:rPr lang="zh-CN" altLang="en-US" sz="1400" dirty="0" smtClean="0"/>
              <a:t>义，</a:t>
            </a:r>
            <a:r>
              <a:rPr lang="en-US" altLang="zh-CN" sz="1400" dirty="0" smtClean="0"/>
              <a:t>BESIII </a:t>
            </a:r>
            <a:r>
              <a:rPr lang="zh-CN" altLang="en-US" sz="1400" dirty="0"/>
              <a:t>运行情况及主要成果</a:t>
            </a:r>
            <a:endParaRPr lang="zh-CN" altLang="en-US" sz="1600" dirty="0"/>
          </a:p>
        </p:txBody>
      </p:sp>
    </p:spTree>
    <p:extLst>
      <p:ext uri="{BB962C8B-B14F-4D97-AF65-F5344CB8AC3E}">
        <p14:creationId xmlns:p14="http://schemas.microsoft.com/office/powerpoint/2010/main" val="60518545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30112"/>
            <a:ext cx="10972800" cy="649288"/>
          </a:xfrm>
        </p:spPr>
        <p:txBody>
          <a:bodyPr/>
          <a:lstStyle/>
          <a:p>
            <a:r>
              <a:rPr lang="zh-CN" altLang="en-US" sz="3200" dirty="0" smtClean="0"/>
              <a:t>强化学习应用于</a:t>
            </a:r>
            <a:r>
              <a:rPr lang="en-US" altLang="zh-CN" sz="3200" dirty="0" smtClean="0"/>
              <a:t>BEPCII</a:t>
            </a:r>
            <a:r>
              <a:rPr lang="zh-CN" altLang="en-US" sz="3200" dirty="0" smtClean="0"/>
              <a:t>亮度调优的可行性</a:t>
            </a:r>
            <a:endParaRPr lang="zh-CN" altLang="en-US" sz="3200" dirty="0"/>
          </a:p>
        </p:txBody>
      </p:sp>
      <p:sp>
        <p:nvSpPr>
          <p:cNvPr id="3" name="内容占位符 2"/>
          <p:cNvSpPr>
            <a:spLocks noGrp="1"/>
          </p:cNvSpPr>
          <p:nvPr>
            <p:ph idx="1"/>
          </p:nvPr>
        </p:nvSpPr>
        <p:spPr>
          <a:xfrm>
            <a:off x="408152" y="1077091"/>
            <a:ext cx="10972800" cy="4525963"/>
          </a:xfrm>
        </p:spPr>
        <p:txBody>
          <a:bodyPr/>
          <a:lstStyle/>
          <a:p>
            <a:r>
              <a:rPr lang="zh-CN" altLang="en-US" sz="2000" dirty="0"/>
              <a:t>值班人员优化亮度的日常</a:t>
            </a:r>
            <a:r>
              <a:rPr lang="zh-CN" altLang="en-US" sz="2000" dirty="0" smtClean="0"/>
              <a:t>操作契合强化学习适用的模型</a:t>
            </a:r>
            <a:endParaRPr lang="en-US" altLang="zh-CN" sz="2000" dirty="0" smtClean="0"/>
          </a:p>
          <a:p>
            <a:r>
              <a:rPr lang="zh-CN" altLang="en-US" sz="2000" dirty="0" smtClean="0"/>
              <a:t>控制变量</a:t>
            </a:r>
            <a:r>
              <a:rPr lang="zh-CN" altLang="en-US" sz="2000" dirty="0"/>
              <a:t>：</a:t>
            </a:r>
            <a:r>
              <a:rPr lang="en-US" altLang="zh-CN" sz="2000" dirty="0"/>
              <a:t>offset</a:t>
            </a:r>
            <a:r>
              <a:rPr lang="zh-CN" altLang="en-US" sz="2000" dirty="0"/>
              <a:t>（</a:t>
            </a:r>
            <a:r>
              <a:rPr lang="en-US" altLang="zh-CN" sz="2000" dirty="0"/>
              <a:t>x, x’, y, y’)       </a:t>
            </a:r>
            <a:r>
              <a:rPr lang="zh-CN" altLang="en-US" sz="2000" dirty="0"/>
              <a:t>优化目标：特征小角亮度   </a:t>
            </a:r>
            <a:r>
              <a:rPr lang="en-US" altLang="zh-CN" sz="2000" dirty="0"/>
              <a:t>mean(BER_L+BPR_L)</a:t>
            </a:r>
          </a:p>
          <a:p>
            <a:endParaRPr lang="zh-CN" altLang="en-US"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8</a:t>
            </a:fld>
            <a:endParaRPr lang="en-US" altLang="zh-CN">
              <a:solidFill>
                <a:srgbClr val="000000"/>
              </a:solidFill>
            </a:endParaRPr>
          </a:p>
        </p:txBody>
      </p:sp>
      <p:pic>
        <p:nvPicPr>
          <p:cNvPr id="6" name="图片 5"/>
          <p:cNvPicPr>
            <a:picLocks noChangeAspect="1"/>
          </p:cNvPicPr>
          <p:nvPr/>
        </p:nvPicPr>
        <p:blipFill rotWithShape="1">
          <a:blip r:embed="rId2"/>
          <a:srcRect t="15677" r="2839" b="1843"/>
          <a:stretch/>
        </p:blipFill>
        <p:spPr>
          <a:xfrm>
            <a:off x="1191091" y="2033053"/>
            <a:ext cx="9158227" cy="4373112"/>
          </a:xfrm>
          <a:prstGeom prst="rect">
            <a:avLst/>
          </a:prstGeom>
          <a:ln>
            <a:solidFill>
              <a:srgbClr val="FF0000"/>
            </a:solidFill>
          </a:ln>
        </p:spPr>
      </p:pic>
      <p:pic>
        <p:nvPicPr>
          <p:cNvPr id="9" name="图片 8"/>
          <p:cNvPicPr>
            <a:picLocks noChangeAspect="1"/>
          </p:cNvPicPr>
          <p:nvPr/>
        </p:nvPicPr>
        <p:blipFill rotWithShape="1">
          <a:blip r:embed="rId3"/>
          <a:srcRect l="1041" t="13453" r="351" b="5332"/>
          <a:stretch/>
        </p:blipFill>
        <p:spPr>
          <a:xfrm>
            <a:off x="1043946" y="2033053"/>
            <a:ext cx="9439321" cy="4373112"/>
          </a:xfrm>
          <a:prstGeom prst="rect">
            <a:avLst/>
          </a:prstGeom>
          <a:ln>
            <a:solidFill>
              <a:srgbClr val="FF0000"/>
            </a:solidFill>
          </a:ln>
        </p:spPr>
      </p:pic>
    </p:spTree>
    <p:extLst>
      <p:ext uri="{BB962C8B-B14F-4D97-AF65-F5344CB8AC3E}">
        <p14:creationId xmlns:p14="http://schemas.microsoft.com/office/powerpoint/2010/main" val="20405267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13474"/>
            <a:ext cx="10972800" cy="649288"/>
          </a:xfrm>
        </p:spPr>
        <p:txBody>
          <a:bodyPr/>
          <a:lstStyle/>
          <a:p>
            <a:r>
              <a:rPr lang="en-US" altLang="zh-CN" dirty="0" smtClean="0"/>
              <a:t>BEPCII</a:t>
            </a:r>
            <a:r>
              <a:rPr lang="zh-CN" altLang="en-US" dirty="0" smtClean="0"/>
              <a:t>上机器学习的数据生成</a:t>
            </a:r>
            <a:endParaRPr lang="zh-CN" altLang="en-US" dirty="0"/>
          </a:p>
        </p:txBody>
      </p:sp>
      <p:sp>
        <p:nvSpPr>
          <p:cNvPr id="4" name="灯片编号占位符 3"/>
          <p:cNvSpPr>
            <a:spLocks noGrp="1"/>
          </p:cNvSpPr>
          <p:nvPr>
            <p:ph type="sldNum" sz="quarter" idx="12"/>
          </p:nvPr>
        </p:nvSpPr>
        <p:spPr/>
        <p:txBody>
          <a:bodyPr/>
          <a:lstStyle/>
          <a:p>
            <a:pPr>
              <a:defRPr/>
            </a:pPr>
            <a:fld id="{CCB8C33B-D1F2-43CA-A75E-040CE1C8BBCA}" type="slidenum">
              <a:rPr lang="en-US" altLang="zh-CN" smtClean="0">
                <a:solidFill>
                  <a:srgbClr val="000000"/>
                </a:solidFill>
              </a:rPr>
              <a:pPr>
                <a:defRPr/>
              </a:pPr>
              <a:t>9</a:t>
            </a:fld>
            <a:endParaRPr lang="en-US" altLang="zh-CN">
              <a:solidFill>
                <a:srgbClr val="000000"/>
              </a:solidFill>
            </a:endParaRPr>
          </a:p>
        </p:txBody>
      </p:sp>
      <p:sp>
        <p:nvSpPr>
          <p:cNvPr id="3" name="内容占位符 2"/>
          <p:cNvSpPr>
            <a:spLocks noGrp="1"/>
          </p:cNvSpPr>
          <p:nvPr>
            <p:ph idx="1"/>
          </p:nvPr>
        </p:nvSpPr>
        <p:spPr/>
        <p:txBody>
          <a:bodyPr/>
          <a:lstStyle/>
          <a:p>
            <a:endParaRPr lang="zh-CN" altLang="en-US"/>
          </a:p>
        </p:txBody>
      </p:sp>
      <p:pic>
        <p:nvPicPr>
          <p:cNvPr id="6" name="图片 5"/>
          <p:cNvPicPr>
            <a:picLocks noChangeAspect="1"/>
          </p:cNvPicPr>
          <p:nvPr/>
        </p:nvPicPr>
        <p:blipFill rotWithShape="1">
          <a:blip r:embed="rId2"/>
          <a:srcRect l="-1" t="12758" r="103" b="1764"/>
          <a:stretch/>
        </p:blipFill>
        <p:spPr>
          <a:xfrm>
            <a:off x="609600" y="1354422"/>
            <a:ext cx="10762593" cy="5180118"/>
          </a:xfrm>
          <a:prstGeom prst="rect">
            <a:avLst/>
          </a:prstGeom>
          <a:ln>
            <a:solidFill>
              <a:srgbClr val="FF0000"/>
            </a:solidFill>
          </a:ln>
        </p:spPr>
      </p:pic>
      <p:sp>
        <p:nvSpPr>
          <p:cNvPr id="7" name="矩形 6"/>
          <p:cNvSpPr/>
          <p:nvPr/>
        </p:nvSpPr>
        <p:spPr>
          <a:xfrm>
            <a:off x="788276" y="2144110"/>
            <a:ext cx="5150069" cy="409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8276" y="2688014"/>
            <a:ext cx="5150069" cy="409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9807" y="3739528"/>
            <a:ext cx="4908332" cy="412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074557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TotalTime>
  <Words>1452</Words>
  <Application>Microsoft Office PowerPoint</Application>
  <PresentationFormat>宽屏</PresentationFormat>
  <Paragraphs>208</Paragraphs>
  <Slides>24</Slides>
  <Notes>5</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24</vt:i4>
      </vt:variant>
    </vt:vector>
  </HeadingPairs>
  <TitlesOfParts>
    <vt:vector size="40" baseType="lpstr">
      <vt:lpstr>等线</vt:lpstr>
      <vt:lpstr>等线 Light</vt:lpstr>
      <vt:lpstr>黑体</vt:lpstr>
      <vt:lpstr>宋体</vt:lpstr>
      <vt:lpstr>新宋体</vt:lpstr>
      <vt:lpstr>Arial</vt:lpstr>
      <vt:lpstr>Calibri</vt:lpstr>
      <vt:lpstr>Calibri Light</vt:lpstr>
      <vt:lpstr>Cambria Math</vt:lpstr>
      <vt:lpstr>Symbol</vt:lpstr>
      <vt:lpstr>Times New Roman</vt:lpstr>
      <vt:lpstr>Wingdings</vt:lpstr>
      <vt:lpstr>1_默认设计模板</vt:lpstr>
      <vt:lpstr>2_默认设计模板</vt:lpstr>
      <vt:lpstr>Office 主题​​</vt:lpstr>
      <vt:lpstr>1_Office 主题​​</vt:lpstr>
      <vt:lpstr>机器学习应用于正负电子对撞机运行性能提高的研究</vt:lpstr>
      <vt:lpstr>报告内容</vt:lpstr>
      <vt:lpstr>峰值亮度和积分亮度决定了对撞机上开展高能物理实验的效率</vt:lpstr>
      <vt:lpstr>亮度公式和影响亮度的因素</vt:lpstr>
      <vt:lpstr>优化对撞亮度的调节旋钮</vt:lpstr>
      <vt:lpstr>实际运行中实现高亮度的策略与挑战</vt:lpstr>
      <vt:lpstr>BEPCII的实践</vt:lpstr>
      <vt:lpstr>强化学习应用于BEPCII亮度调优的可行性</vt:lpstr>
      <vt:lpstr>BEPCII上机器学习的数据生成</vt:lpstr>
      <vt:lpstr>BEPCII上强化学习用于亮度调优的初步尝试</vt:lpstr>
      <vt:lpstr>PowerPoint 演示文稿</vt:lpstr>
      <vt:lpstr>强化学习用于BEPCII亮度调优取得初步成功</vt:lpstr>
      <vt:lpstr>基于强化学习的亮度调优对机器状态缓慢变化的自动响应</vt:lpstr>
      <vt:lpstr>更进一步：如何实现高亮度的长期保持？</vt:lpstr>
      <vt:lpstr>进展和进行中…</vt:lpstr>
      <vt:lpstr>PowerPoint 演示文稿</vt:lpstr>
      <vt:lpstr>PowerPoint 演示文稿</vt:lpstr>
      <vt:lpstr>BEPCII上更多的应用和发展</vt:lpstr>
      <vt:lpstr>参加人员</vt:lpstr>
      <vt:lpstr>问题和需求</vt:lpstr>
      <vt:lpstr>谢谢大家！</vt:lpstr>
      <vt:lpstr>BEPCII的实践</vt:lpstr>
      <vt:lpstr>机器学习应用于加速器的兴起</vt:lpstr>
      <vt:lpstr>机器学习应用于加速器的兴起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粒子对撞机的高亮度前沿</dc:title>
  <dc:creator>lenovo</dc:creator>
  <cp:lastModifiedBy>lenovo</cp:lastModifiedBy>
  <cp:revision>316</cp:revision>
  <dcterms:created xsi:type="dcterms:W3CDTF">2023-12-08T12:49:01Z</dcterms:created>
  <dcterms:modified xsi:type="dcterms:W3CDTF">2024-10-17T02:51:49Z</dcterms:modified>
</cp:coreProperties>
</file>