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2"/>
  </p:notesMasterIdLst>
  <p:sldIdLst>
    <p:sldId id="648" r:id="rId2"/>
    <p:sldId id="1842" r:id="rId3"/>
    <p:sldId id="1869" r:id="rId4"/>
    <p:sldId id="1844" r:id="rId5"/>
    <p:sldId id="1861" r:id="rId6"/>
    <p:sldId id="1862" r:id="rId7"/>
    <p:sldId id="1863" r:id="rId8"/>
    <p:sldId id="1868" r:id="rId9"/>
    <p:sldId id="1857" r:id="rId10"/>
    <p:sldId id="1826" r:id="rId1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>
          <p15:clr>
            <a:srgbClr val="A4A3A4"/>
          </p15:clr>
        </p15:guide>
        <p15:guide id="2" pos="36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D1FF"/>
    <a:srgbClr val="449AC8"/>
    <a:srgbClr val="4CA0CC"/>
    <a:srgbClr val="62ACD4"/>
    <a:srgbClr val="BED8FF"/>
    <a:srgbClr val="BCD7FF"/>
    <a:srgbClr val="ABCDFF"/>
    <a:srgbClr val="53A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0191" autoAdjust="0"/>
  </p:normalViewPr>
  <p:slideViewPr>
    <p:cSldViewPr>
      <p:cViewPr varScale="1">
        <p:scale>
          <a:sx n="103" d="100"/>
          <a:sy n="103" d="100"/>
        </p:scale>
        <p:origin x="876" y="102"/>
      </p:cViewPr>
      <p:guideLst>
        <p:guide orient="horz" pos="2202"/>
        <p:guide pos="3695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4A9DE8A-1511-4CFC-B9F8-1A54E95AF0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9288607-FFB9-4324-AAC3-A20E600316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9A23B24-2340-4948-BE4E-D4A282CDD243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9146B0B-EA1F-4A67-A2ED-82D3D2395E42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05E741D-66C4-49C3-AD75-C06FA59CB3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805F667-19FF-4612-898F-573284327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D3939B8C-D2A5-4404-B9A1-9DEC75650B01}" type="slidenum">
              <a:rPr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6454B5E3-C5B9-4B99-BDB0-36FA8816B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BC2B5C3E-B179-4D43-983E-73ED08ACC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0F1FCC05-B17C-4D3B-8A08-ED56C1AC0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CEFE86-C5C5-4B76-96A4-9BFA00404DCA}" type="slidenum">
              <a:rPr altLang="en-US" sz="1200"/>
              <a:pPr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2AAB3-067D-4B9C-B0F6-A5975499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E0F3-8BDF-45E2-9E0E-789AC0F084DE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BE50F-C46D-4C99-A26D-BAD5C96E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922C5-5C17-4E9D-807F-0DAA838C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6FD62-291B-4827-9CC7-FEFBFD465D69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404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F1573-BAE0-4A96-B7A2-C8BB8709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2A7D-74F3-4DB9-A6D1-1A695BE22349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E3E7-79BD-49E2-8BB7-9E877532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C85E0-D912-443C-96AB-E1402DD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E5981-129F-457D-B104-A558707FC13A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37774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B296F-1ED5-4A3A-B1DC-355C348D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62550-F6F0-40E4-8E6D-3CA0C38F2A7D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401A-8681-4CF6-B294-11569E3FF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CF60F-CECE-4CC0-B928-7C76B8E2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EB724-712F-403A-BF89-69BA61CBFFE5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69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E1B005D-AE01-47E0-B25B-74476269A2C3}"/>
              </a:ext>
            </a:extLst>
          </p:cNvPr>
          <p:cNvSpPr/>
          <p:nvPr userDrawn="1"/>
        </p:nvSpPr>
        <p:spPr>
          <a:xfrm>
            <a:off x="0" y="0"/>
            <a:ext cx="12192000" cy="836613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68D82B7B-2BC6-47CD-9ACD-9648EF6D0A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13" y="160338"/>
            <a:ext cx="1282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0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EEA32-1955-41B7-BF5B-65F63BA6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A432-08C9-429A-B390-15CDE4CCB621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C5670-3A11-438C-BA37-AA513A33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C0E18-EA78-4B8D-BD29-9DF2E44F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3E261-F5FC-47D3-901B-1EB0197F7EA5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4693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B4A9C-67D0-4526-8BB6-111D0D17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F2CA-9801-4F0E-ABBB-EEF9B9380119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30624-93F4-42A4-B11A-83CE331C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4F149-B2D1-4EC1-8086-8395A15A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81509-A7DF-4534-B516-1F985C5103C4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8192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14EBF9-1CAB-498C-8202-A3417003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3D00-7A2F-4ED6-9736-4EE87173ADEF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DCD77D-FBF8-43F6-8419-36FEC007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4189AC-D312-418A-A2FE-00916DC2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68D39-1A93-4F0B-BE37-8073C85E205B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7858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B1258B-B42A-47D9-B6DA-84D6D05B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727D-4CE2-480F-B6C4-73EB185D3358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9C5A5F-99BA-4B95-8538-611E4160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43D936-9FF7-4674-8FD4-B2E1C277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89D18-5C5B-4F17-9213-F4B72857EF54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1911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D31772-DEFF-4B93-A552-DBC21A28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6DB1-617E-435F-9BD8-A68E6CD07229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75BD79-AE9E-4F57-85C9-8731DEE9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E31988-95CD-4048-BBD6-04327EFF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8260-8342-41FE-9018-A6CBB37A5BC4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59916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613439-D231-4533-9ECC-C98990C3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7C8C-D790-4816-83B0-7B951C74E9BF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CF50E6-B19B-4031-9DD8-593DC2AB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167BE-F077-4144-A63E-EA5E71BE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F20E-0275-4B24-9871-A1EF3E317DD2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8159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F7BD51-7DD3-4F5C-B8A7-16F7BD9B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1B64-2844-4D0B-A7BD-1C6D19EA4E44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06636B-7F38-4CB5-892C-487B41E8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847042-CCE5-4E96-8786-0E58C905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E7807-B38D-49A8-9F26-48601A05E8B2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0479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70B599-7B80-411E-81B8-FC1E112D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7ED8-BE02-4161-B79B-2D952D4158AA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F520C2-8A0A-4945-8927-6517E9E2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8B8725-A5AF-40F7-9D5B-1E5B5025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FB849-B877-4125-BF67-F3FE92C3A925}" type="slidenum">
              <a:rPr lang="en-US" altLang="zh-CN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387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EE7846-7088-4B04-9F9B-81DA8A1347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4E5E9F-3D4F-44A9-BAE9-BB1740A26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0D99B-CD43-4473-A4EF-E0B290813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8F8517-FA55-482B-AA34-DC615A46C024}" type="datetimeFigureOut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87DF8-9416-4304-9E7C-3E1E22A8D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69F29-B820-49B3-AE67-8F745ADCC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692A433-51D0-4074-AD1E-E40E10A2F620}" type="slidenum">
              <a:rPr lang="en-US" altLang="zh-CN"/>
              <a:pPr/>
              <a:t>‹#›</a:t>
            </a:fld>
            <a:endParaRPr lang="zh-CN" altLang="en-US"/>
          </a:p>
        </p:txBody>
      </p:sp>
      <p:pic>
        <p:nvPicPr>
          <p:cNvPr id="1031" name="Picture 9" descr="未标题-2">
            <a:extLst>
              <a:ext uri="{FF2B5EF4-FFF2-40B4-BE49-F238E27FC236}">
                <a16:creationId xmlns:a16="http://schemas.microsoft.com/office/drawing/2014/main" id="{D33697E4-BD02-46A0-8F56-7EE42C19DC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>
            <a:extLst>
              <a:ext uri="{FF2B5EF4-FFF2-40B4-BE49-F238E27FC236}">
                <a16:creationId xmlns:a16="http://schemas.microsoft.com/office/drawing/2014/main" id="{E3622631-8642-4D6D-BD84-E50FD2FF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72C1D09-A8AD-4E6B-A8C6-C3DE7025AA40}"/>
              </a:ext>
            </a:extLst>
          </p:cNvPr>
          <p:cNvSpPr/>
          <p:nvPr/>
        </p:nvSpPr>
        <p:spPr>
          <a:xfrm>
            <a:off x="0" y="1833563"/>
            <a:ext cx="12192000" cy="2363787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6D265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F674B6-EA3E-48A8-8D00-B2958AA3730B}"/>
              </a:ext>
            </a:extLst>
          </p:cNvPr>
          <p:cNvSpPr txBox="1"/>
          <p:nvPr/>
        </p:nvSpPr>
        <p:spPr>
          <a:xfrm>
            <a:off x="2941282" y="4094460"/>
            <a:ext cx="6309437" cy="7495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张玉亮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中国散裂中子源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高能所东莞分部</a:t>
            </a:r>
          </a:p>
        </p:txBody>
      </p:sp>
      <p:sp>
        <p:nvSpPr>
          <p:cNvPr id="5125" name="标题 3">
            <a:extLst>
              <a:ext uri="{FF2B5EF4-FFF2-40B4-BE49-F238E27FC236}">
                <a16:creationId xmlns:a16="http://schemas.microsoft.com/office/drawing/2014/main" id="{E21657C9-FF81-433D-B446-F7C7420B6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116138"/>
            <a:ext cx="11233150" cy="1420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加速器机器学习即服务平台</a:t>
            </a:r>
          </a:p>
        </p:txBody>
      </p:sp>
      <p:pic>
        <p:nvPicPr>
          <p:cNvPr id="5126" name="图片 9">
            <a:extLst>
              <a:ext uri="{FF2B5EF4-FFF2-40B4-BE49-F238E27FC236}">
                <a16:creationId xmlns:a16="http://schemas.microsoft.com/office/drawing/2014/main" id="{569EED8A-58A4-4EED-B809-B2FB78CA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8263"/>
            <a:ext cx="11334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DCCA7EF-85E8-4962-B504-73A8D6BD9BE9}"/>
              </a:ext>
            </a:extLst>
          </p:cNvPr>
          <p:cNvSpPr/>
          <p:nvPr/>
        </p:nvSpPr>
        <p:spPr>
          <a:xfrm>
            <a:off x="2647950" y="4514850"/>
            <a:ext cx="6858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800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69E5485-4938-E37D-B756-3F195E497575}"/>
              </a:ext>
            </a:extLst>
          </p:cNvPr>
          <p:cNvSpPr/>
          <p:nvPr/>
        </p:nvSpPr>
        <p:spPr>
          <a:xfrm>
            <a:off x="3503712" y="5089853"/>
            <a:ext cx="51845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2800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张玉亮</a:t>
            </a:r>
            <a:endParaRPr lang="en-US" altLang="zh-CN" sz="2800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2800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东莞研究部加速器技术部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D:\文件\PPT\2017-12首次打靶出中子束for陈和生9.1\DJI_0030_副本BEST.jpg">
            <a:extLst>
              <a:ext uri="{FF2B5EF4-FFF2-40B4-BE49-F238E27FC236}">
                <a16:creationId xmlns:a16="http://schemas.microsoft.com/office/drawing/2014/main" id="{9F9052EE-A0FC-428B-BC2C-0EFDCFA2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t="-233"/>
          <a:stretch>
            <a:fillRect/>
          </a:stretch>
        </p:blipFill>
        <p:spPr bwMode="auto">
          <a:xfrm>
            <a:off x="-17463" y="727075"/>
            <a:ext cx="12209463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4">
            <a:extLst>
              <a:ext uri="{FF2B5EF4-FFF2-40B4-BE49-F238E27FC236}">
                <a16:creationId xmlns:a16="http://schemas.microsoft.com/office/drawing/2014/main" id="{734CD67B-4230-4899-BCEA-D3BC21FC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0" y="7938"/>
            <a:ext cx="34179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谢谢各位老师</a:t>
            </a:r>
            <a:r>
              <a:rPr kumimoji="1"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!</a:t>
            </a:r>
            <a:endParaRPr kumimoji="1"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9748A8F-FC37-45BA-FCBE-3208F61D6A57}"/>
              </a:ext>
            </a:extLst>
          </p:cNvPr>
          <p:cNvSpPr txBox="1"/>
          <p:nvPr/>
        </p:nvSpPr>
        <p:spPr>
          <a:xfrm>
            <a:off x="551384" y="1118370"/>
            <a:ext cx="106571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如果每次进行机器学习工作都要从头开始将大大提升复杂性和成本。</a:t>
            </a:r>
            <a:endParaRPr lang="en-US" altLang="zh-CN" sz="2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机器学习即服务（</a:t>
            </a:r>
            <a:r>
              <a:rPr lang="en-US" altLang="zh-CN" sz="2400" b="0" i="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MLaaS</a:t>
            </a:r>
            <a:r>
              <a:rPr lang="zh-CN" altLang="en-US" sz="2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）基本上是一组基于云的工具的总称，这些工具旨在支持机器学习工作者日常工作。</a:t>
            </a:r>
            <a:endParaRPr lang="en-US" altLang="zh-CN" sz="2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zh-CN" sz="2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机器学习即服务需要提供：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数据存储、数据处理、模型创建、模型部署、模型训练、质量控制</a:t>
            </a:r>
            <a:endParaRPr lang="en-US" altLang="zh-CN" sz="2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3742162-6821-74A2-B8AC-F5EA0853B530}"/>
              </a:ext>
            </a:extLst>
          </p:cNvPr>
          <p:cNvSpPr txBox="1"/>
          <p:nvPr/>
        </p:nvSpPr>
        <p:spPr>
          <a:xfrm>
            <a:off x="551384" y="5157192"/>
            <a:ext cx="11305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zh-CN" altLang="en-US" sz="2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加速器机器学习即服务平台（</a:t>
            </a:r>
            <a:r>
              <a:rPr lang="en-US" altLang="zh-CN" sz="2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MLaaS4ACC</a:t>
            </a:r>
            <a:r>
              <a:rPr lang="zh-CN" altLang="en-US" sz="2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提供针对加速器的机器学习服务。</a:t>
            </a:r>
            <a:endParaRPr lang="en-US" altLang="zh-CN" sz="2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BCDFDCD5-4334-BA3F-DEBE-1949EB74FC4C}"/>
              </a:ext>
            </a:extLst>
          </p:cNvPr>
          <p:cNvSpPr/>
          <p:nvPr/>
        </p:nvSpPr>
        <p:spPr>
          <a:xfrm>
            <a:off x="5303912" y="4075706"/>
            <a:ext cx="792088" cy="9179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4">
            <a:extLst>
              <a:ext uri="{FF2B5EF4-FFF2-40B4-BE49-F238E27FC236}">
                <a16:creationId xmlns:a16="http://schemas.microsoft.com/office/drawing/2014/main" id="{9745CE13-C2CE-195D-D8BA-EE9BE9AD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A624E2-07CF-800E-27C6-58E7FFB3D655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F33C15FF-32EE-BDD2-D1CD-8DC3C1AD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系统总体架构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6329FF-8E51-57D0-9480-6DBD812B7B5D}"/>
              </a:ext>
            </a:extLst>
          </p:cNvPr>
          <p:cNvSpPr txBox="1"/>
          <p:nvPr/>
        </p:nvSpPr>
        <p:spPr>
          <a:xfrm>
            <a:off x="11481284" y="641091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73528D1-1045-45B3-8B7B-A2B6F2297D4D}"/>
              </a:ext>
            </a:extLst>
          </p:cNvPr>
          <p:cNvCxnSpPr/>
          <p:nvPr/>
        </p:nvCxnSpPr>
        <p:spPr>
          <a:xfrm>
            <a:off x="2857113" y="2634920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7D0DEF8-CB81-4012-ACEE-7A98D6C8FE80}"/>
              </a:ext>
            </a:extLst>
          </p:cNvPr>
          <p:cNvCxnSpPr/>
          <p:nvPr/>
        </p:nvCxnSpPr>
        <p:spPr>
          <a:xfrm>
            <a:off x="2865991" y="2750330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7C6474D-4E31-4088-8DC4-58CB5E6D1D33}"/>
              </a:ext>
            </a:extLst>
          </p:cNvPr>
          <p:cNvCxnSpPr/>
          <p:nvPr/>
        </p:nvCxnSpPr>
        <p:spPr>
          <a:xfrm>
            <a:off x="2857113" y="2856862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CAF39A7-0DB2-4E45-AE18-77470E011D85}"/>
              </a:ext>
            </a:extLst>
          </p:cNvPr>
          <p:cNvCxnSpPr/>
          <p:nvPr/>
        </p:nvCxnSpPr>
        <p:spPr>
          <a:xfrm>
            <a:off x="2857113" y="2972272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75BD9238-F6B1-48CD-B849-16746E1DD777}"/>
              </a:ext>
            </a:extLst>
          </p:cNvPr>
          <p:cNvSpPr/>
          <p:nvPr/>
        </p:nvSpPr>
        <p:spPr>
          <a:xfrm>
            <a:off x="2914294" y="3038841"/>
            <a:ext cx="159274" cy="1154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9049EA2-2556-4F56-B563-DF55D32241ED}"/>
              </a:ext>
            </a:extLst>
          </p:cNvPr>
          <p:cNvSpPr/>
          <p:nvPr/>
        </p:nvSpPr>
        <p:spPr>
          <a:xfrm>
            <a:off x="2821604" y="2546144"/>
            <a:ext cx="359021" cy="6747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8D0EF9-DB3B-4E53-A858-B0CA83BB5B2F}"/>
              </a:ext>
            </a:extLst>
          </p:cNvPr>
          <p:cNvCxnSpPr/>
          <p:nvPr/>
        </p:nvCxnSpPr>
        <p:spPr>
          <a:xfrm>
            <a:off x="3282190" y="2634920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650BEDD-2F3B-426D-BA45-9B81C8A163E8}"/>
              </a:ext>
            </a:extLst>
          </p:cNvPr>
          <p:cNvCxnSpPr/>
          <p:nvPr/>
        </p:nvCxnSpPr>
        <p:spPr>
          <a:xfrm>
            <a:off x="3291068" y="2750330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3491A7F-03CD-4539-8138-ED645A7A3A8F}"/>
              </a:ext>
            </a:extLst>
          </p:cNvPr>
          <p:cNvCxnSpPr/>
          <p:nvPr/>
        </p:nvCxnSpPr>
        <p:spPr>
          <a:xfrm>
            <a:off x="3282190" y="2856862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18D936C-A467-423D-B851-A9E4E76550FF}"/>
              </a:ext>
            </a:extLst>
          </p:cNvPr>
          <p:cNvCxnSpPr/>
          <p:nvPr/>
        </p:nvCxnSpPr>
        <p:spPr>
          <a:xfrm>
            <a:off x="3282190" y="2972272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FC11BB16-BCD3-4C82-B8AB-6AE133F8FB49}"/>
              </a:ext>
            </a:extLst>
          </p:cNvPr>
          <p:cNvSpPr/>
          <p:nvPr/>
        </p:nvSpPr>
        <p:spPr>
          <a:xfrm>
            <a:off x="3339371" y="3038841"/>
            <a:ext cx="159274" cy="1154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5C99501-43F4-4DC0-A06A-0955ABC4D014}"/>
              </a:ext>
            </a:extLst>
          </p:cNvPr>
          <p:cNvSpPr/>
          <p:nvPr/>
        </p:nvSpPr>
        <p:spPr>
          <a:xfrm>
            <a:off x="3246681" y="2546144"/>
            <a:ext cx="359021" cy="6747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E6AB5EA-63EB-47C1-9F40-933FE8B86E9B}"/>
              </a:ext>
            </a:extLst>
          </p:cNvPr>
          <p:cNvCxnSpPr/>
          <p:nvPr/>
        </p:nvCxnSpPr>
        <p:spPr>
          <a:xfrm>
            <a:off x="3715094" y="2634920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CE49BB8-BB8B-4DDC-B3D2-AA1CF1340627}"/>
              </a:ext>
            </a:extLst>
          </p:cNvPr>
          <p:cNvCxnSpPr/>
          <p:nvPr/>
        </p:nvCxnSpPr>
        <p:spPr>
          <a:xfrm>
            <a:off x="3723972" y="2750330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9A4FB4D-3ED7-474C-A754-C9E43F4FCD8B}"/>
              </a:ext>
            </a:extLst>
          </p:cNvPr>
          <p:cNvCxnSpPr/>
          <p:nvPr/>
        </p:nvCxnSpPr>
        <p:spPr>
          <a:xfrm>
            <a:off x="3715094" y="2856862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F7C3EB4-09EC-4EE3-AFB8-49775CDCD56D}"/>
              </a:ext>
            </a:extLst>
          </p:cNvPr>
          <p:cNvCxnSpPr/>
          <p:nvPr/>
        </p:nvCxnSpPr>
        <p:spPr>
          <a:xfrm>
            <a:off x="3715094" y="2972272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4CD07003-BF7B-4983-9898-B3C892AADE21}"/>
              </a:ext>
            </a:extLst>
          </p:cNvPr>
          <p:cNvSpPr/>
          <p:nvPr/>
        </p:nvSpPr>
        <p:spPr>
          <a:xfrm>
            <a:off x="3772275" y="3038841"/>
            <a:ext cx="159274" cy="1154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759909AC-CCE2-4D0B-BC12-81B96108D2A8}"/>
              </a:ext>
            </a:extLst>
          </p:cNvPr>
          <p:cNvSpPr/>
          <p:nvPr/>
        </p:nvSpPr>
        <p:spPr>
          <a:xfrm>
            <a:off x="3679585" y="2546144"/>
            <a:ext cx="359021" cy="6747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A7C08B9-8FD7-4C5A-B708-C3616467BB0A}"/>
              </a:ext>
            </a:extLst>
          </p:cNvPr>
          <p:cNvSpPr/>
          <p:nvPr/>
        </p:nvSpPr>
        <p:spPr>
          <a:xfrm>
            <a:off x="2777214" y="2466245"/>
            <a:ext cx="1313894" cy="825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1E4EA1D8-789F-4660-8660-FCEEA421F567}"/>
              </a:ext>
            </a:extLst>
          </p:cNvPr>
          <p:cNvSpPr/>
          <p:nvPr/>
        </p:nvSpPr>
        <p:spPr>
          <a:xfrm rot="10800000">
            <a:off x="3311161" y="3506200"/>
            <a:ext cx="216455" cy="49937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574FAEB-519E-4A8B-8111-913DFB5A0BB8}"/>
              </a:ext>
            </a:extLst>
          </p:cNvPr>
          <p:cNvSpPr/>
          <p:nvPr/>
        </p:nvSpPr>
        <p:spPr>
          <a:xfrm>
            <a:off x="1847398" y="4042939"/>
            <a:ext cx="3231472" cy="19064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900EE5A-9ED5-459A-A869-A8DFF490F601}"/>
              </a:ext>
            </a:extLst>
          </p:cNvPr>
          <p:cNvSpPr txBox="1"/>
          <p:nvPr/>
        </p:nvSpPr>
        <p:spPr>
          <a:xfrm>
            <a:off x="2351325" y="4091312"/>
            <a:ext cx="235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ML4ACC </a:t>
            </a:r>
            <a:r>
              <a:rPr lang="zh-CN" altLang="en-US" b="1" dirty="0"/>
              <a:t>用户界面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4E941987-F2BE-48D1-8388-261C20052CB4}"/>
              </a:ext>
            </a:extLst>
          </p:cNvPr>
          <p:cNvSpPr/>
          <p:nvPr/>
        </p:nvSpPr>
        <p:spPr>
          <a:xfrm>
            <a:off x="1967773" y="4561376"/>
            <a:ext cx="882804" cy="6689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用例选择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F30CF17C-9D7C-4638-B1EA-C1173C941937}"/>
              </a:ext>
            </a:extLst>
          </p:cNvPr>
          <p:cNvSpPr/>
          <p:nvPr/>
        </p:nvSpPr>
        <p:spPr>
          <a:xfrm>
            <a:off x="3025883" y="4561376"/>
            <a:ext cx="882804" cy="6689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模型选择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7845A7B-A881-4E1C-BE3A-7B2CC8BB1465}"/>
              </a:ext>
            </a:extLst>
          </p:cNvPr>
          <p:cNvSpPr/>
          <p:nvPr/>
        </p:nvSpPr>
        <p:spPr>
          <a:xfrm>
            <a:off x="4067579" y="4561376"/>
            <a:ext cx="882804" cy="6689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数据选择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6FFD230-5F41-4998-9DE1-46A10805F17F}"/>
              </a:ext>
            </a:extLst>
          </p:cNvPr>
          <p:cNvSpPr/>
          <p:nvPr/>
        </p:nvSpPr>
        <p:spPr>
          <a:xfrm>
            <a:off x="2124835" y="5445787"/>
            <a:ext cx="11081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开始训练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1C928EB-721E-4172-94E6-F149E6E824A2}"/>
              </a:ext>
            </a:extLst>
          </p:cNvPr>
          <p:cNvSpPr/>
          <p:nvPr/>
        </p:nvSpPr>
        <p:spPr>
          <a:xfrm>
            <a:off x="3519577" y="5335225"/>
            <a:ext cx="1335563" cy="544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过程监测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C37C037-1BDE-4FEB-BE9D-43FEA1D2D55D}"/>
              </a:ext>
            </a:extLst>
          </p:cNvPr>
          <p:cNvSpPr txBox="1"/>
          <p:nvPr/>
        </p:nvSpPr>
        <p:spPr>
          <a:xfrm>
            <a:off x="2878115" y="3240367"/>
            <a:ext cx="1133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计算资源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7FD82CF-E2C8-4962-8390-1BDC23716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3" r="7905" b="17431"/>
          <a:stretch/>
        </p:blipFill>
        <p:spPr>
          <a:xfrm>
            <a:off x="6090346" y="2498438"/>
            <a:ext cx="1956539" cy="691686"/>
          </a:xfrm>
          <a:prstGeom prst="rect">
            <a:avLst/>
          </a:prstGeom>
        </p:spPr>
      </p:pic>
      <p:sp>
        <p:nvSpPr>
          <p:cNvPr id="37" name="箭头: 下 36">
            <a:extLst>
              <a:ext uri="{FF2B5EF4-FFF2-40B4-BE49-F238E27FC236}">
                <a16:creationId xmlns:a16="http://schemas.microsoft.com/office/drawing/2014/main" id="{4C914054-CDAE-4E52-B326-1BAF683C8367}"/>
              </a:ext>
            </a:extLst>
          </p:cNvPr>
          <p:cNvSpPr/>
          <p:nvPr/>
        </p:nvSpPr>
        <p:spPr>
          <a:xfrm>
            <a:off x="7068616" y="3529841"/>
            <a:ext cx="216455" cy="4984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32A7B6A-1A43-426B-AEDF-954C253FE341}"/>
              </a:ext>
            </a:extLst>
          </p:cNvPr>
          <p:cNvSpPr/>
          <p:nvPr/>
        </p:nvSpPr>
        <p:spPr>
          <a:xfrm>
            <a:off x="5547670" y="4028309"/>
            <a:ext cx="3231472" cy="1906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7A6E023-76AF-4007-A92F-C37A58E45902}"/>
              </a:ext>
            </a:extLst>
          </p:cNvPr>
          <p:cNvSpPr txBox="1"/>
          <p:nvPr/>
        </p:nvSpPr>
        <p:spPr>
          <a:xfrm>
            <a:off x="6051597" y="4076682"/>
            <a:ext cx="235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MLflow</a:t>
            </a:r>
            <a:r>
              <a:rPr lang="zh-CN" altLang="en-US" b="1" dirty="0"/>
              <a:t>界面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34D1574A-C938-453E-BD1B-39AFCB2D1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29" y="3564854"/>
            <a:ext cx="508349" cy="408374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28CDBDE8-8635-4553-9BF6-0CC0B65E66F2}"/>
              </a:ext>
            </a:extLst>
          </p:cNvPr>
          <p:cNvSpPr txBox="1"/>
          <p:nvPr/>
        </p:nvSpPr>
        <p:spPr>
          <a:xfrm>
            <a:off x="6497153" y="3236692"/>
            <a:ext cx="1359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本地云服务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4D77D95-DFC9-4B79-A7C2-CA1FA8F5BF9E}"/>
              </a:ext>
            </a:extLst>
          </p:cNvPr>
          <p:cNvSpPr txBox="1"/>
          <p:nvPr/>
        </p:nvSpPr>
        <p:spPr>
          <a:xfrm>
            <a:off x="5936070" y="3599960"/>
            <a:ext cx="124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Web</a:t>
            </a:r>
            <a:r>
              <a:rPr lang="zh-CN" altLang="en-US" sz="1600" b="1" dirty="0"/>
              <a:t>浏览器</a:t>
            </a:r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DBAD72D1-D272-4B41-A0EB-2B6A85F4A005}"/>
              </a:ext>
            </a:extLst>
          </p:cNvPr>
          <p:cNvSpPr/>
          <p:nvPr/>
        </p:nvSpPr>
        <p:spPr>
          <a:xfrm>
            <a:off x="4197643" y="2750330"/>
            <a:ext cx="1837678" cy="2219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5E4AE29A-54AD-449D-B31C-F640ED825A26}"/>
              </a:ext>
            </a:extLst>
          </p:cNvPr>
          <p:cNvSpPr/>
          <p:nvPr/>
        </p:nvSpPr>
        <p:spPr>
          <a:xfrm>
            <a:off x="6006685" y="4575751"/>
            <a:ext cx="2556771" cy="12232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</a:rPr>
              <a:t>追踪模型版本参数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</a:rPr>
              <a:t>模型性能对比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</a:rPr>
              <a:t>模型性能可视化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</a:rPr>
              <a:t>模型打包部署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32E24690-D251-426A-BDB4-3D39B5DA6A50}"/>
              </a:ext>
            </a:extLst>
          </p:cNvPr>
          <p:cNvSpPr/>
          <p:nvPr/>
        </p:nvSpPr>
        <p:spPr>
          <a:xfrm>
            <a:off x="1294644" y="4870578"/>
            <a:ext cx="552754" cy="2219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流程图: 磁盘 45">
            <a:extLst>
              <a:ext uri="{FF2B5EF4-FFF2-40B4-BE49-F238E27FC236}">
                <a16:creationId xmlns:a16="http://schemas.microsoft.com/office/drawing/2014/main" id="{A548E8C2-FEBF-4F78-B213-BF7A86E222A5}"/>
              </a:ext>
            </a:extLst>
          </p:cNvPr>
          <p:cNvSpPr/>
          <p:nvPr/>
        </p:nvSpPr>
        <p:spPr>
          <a:xfrm>
            <a:off x="110910" y="4446014"/>
            <a:ext cx="1174641" cy="1119133"/>
          </a:xfrm>
          <a:prstGeom prst="flowChartMagneticDisk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AI-Ready</a:t>
            </a: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数据集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90678292-E54E-4BB2-A5CF-5204081D6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t="3018" r="21691" b="3342"/>
          <a:stretch/>
        </p:blipFill>
        <p:spPr>
          <a:xfrm>
            <a:off x="9947839" y="2248871"/>
            <a:ext cx="748302" cy="781481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A301A5F1-ED34-40AC-845C-39B0E8FE5C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7" t="36030" r="10" b="30633"/>
          <a:stretch/>
        </p:blipFill>
        <p:spPr>
          <a:xfrm>
            <a:off x="9677326" y="3045445"/>
            <a:ext cx="1549385" cy="357529"/>
          </a:xfrm>
          <a:prstGeom prst="rect">
            <a:avLst/>
          </a:prstGeom>
        </p:spPr>
      </p:pic>
      <p:sp>
        <p:nvSpPr>
          <p:cNvPr id="49" name="箭头: 右 48">
            <a:extLst>
              <a:ext uri="{FF2B5EF4-FFF2-40B4-BE49-F238E27FC236}">
                <a16:creationId xmlns:a16="http://schemas.microsoft.com/office/drawing/2014/main" id="{E0D661D1-DA9E-4808-AB8C-3B6EDEA29CA2}"/>
              </a:ext>
            </a:extLst>
          </p:cNvPr>
          <p:cNvSpPr/>
          <p:nvPr/>
        </p:nvSpPr>
        <p:spPr>
          <a:xfrm>
            <a:off x="8148900" y="2844281"/>
            <a:ext cx="1418937" cy="2136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F8EDEB0-E29F-4188-A04A-984AE0C9CE47}"/>
              </a:ext>
            </a:extLst>
          </p:cNvPr>
          <p:cNvSpPr/>
          <p:nvPr/>
        </p:nvSpPr>
        <p:spPr>
          <a:xfrm>
            <a:off x="9591858" y="2224869"/>
            <a:ext cx="2024671" cy="1181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072DED4A-70DA-4220-B576-A9B4D94BD12A}"/>
              </a:ext>
            </a:extLst>
          </p:cNvPr>
          <p:cNvSpPr txBox="1"/>
          <p:nvPr/>
        </p:nvSpPr>
        <p:spPr>
          <a:xfrm>
            <a:off x="10517406" y="2660633"/>
            <a:ext cx="1179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服务</a:t>
            </a:r>
          </a:p>
        </p:txBody>
      </p:sp>
      <p:sp>
        <p:nvSpPr>
          <p:cNvPr id="52" name="箭头: 下 51">
            <a:extLst>
              <a:ext uri="{FF2B5EF4-FFF2-40B4-BE49-F238E27FC236}">
                <a16:creationId xmlns:a16="http://schemas.microsoft.com/office/drawing/2014/main" id="{F7BA875D-1643-451B-8CE9-4D18D5F7F19C}"/>
              </a:ext>
            </a:extLst>
          </p:cNvPr>
          <p:cNvSpPr/>
          <p:nvPr/>
        </p:nvSpPr>
        <p:spPr>
          <a:xfrm>
            <a:off x="10428241" y="3466017"/>
            <a:ext cx="216455" cy="4984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5428B94-8570-4BC0-B776-85946CB23650}"/>
              </a:ext>
            </a:extLst>
          </p:cNvPr>
          <p:cNvSpPr txBox="1"/>
          <p:nvPr/>
        </p:nvSpPr>
        <p:spPr>
          <a:xfrm>
            <a:off x="10428241" y="3547300"/>
            <a:ext cx="138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HTTP</a:t>
            </a:r>
            <a:r>
              <a:rPr lang="zh-CN" altLang="en-US" sz="1600" b="1" dirty="0"/>
              <a:t>请求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16DA656-B979-4C0B-8D21-3DEA378EF9D2}"/>
              </a:ext>
            </a:extLst>
          </p:cNvPr>
          <p:cNvSpPr txBox="1"/>
          <p:nvPr/>
        </p:nvSpPr>
        <p:spPr>
          <a:xfrm>
            <a:off x="8249070" y="2510895"/>
            <a:ext cx="124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部署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B78506E-E39B-4EB4-9F97-D0E1C3272E41}"/>
              </a:ext>
            </a:extLst>
          </p:cNvPr>
          <p:cNvSpPr txBox="1"/>
          <p:nvPr/>
        </p:nvSpPr>
        <p:spPr>
          <a:xfrm>
            <a:off x="4431243" y="2439488"/>
            <a:ext cx="124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监测记录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56EE6CA-7982-4A14-B07D-44BD061CC140}"/>
              </a:ext>
            </a:extLst>
          </p:cNvPr>
          <p:cNvSpPr/>
          <p:nvPr/>
        </p:nvSpPr>
        <p:spPr>
          <a:xfrm>
            <a:off x="9511081" y="5336680"/>
            <a:ext cx="2186227" cy="6127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加速器实时数据</a:t>
            </a: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64F308C9-021B-495B-8600-1606BDC46FA0}"/>
              </a:ext>
            </a:extLst>
          </p:cNvPr>
          <p:cNvSpPr/>
          <p:nvPr/>
        </p:nvSpPr>
        <p:spPr>
          <a:xfrm>
            <a:off x="9696002" y="3957945"/>
            <a:ext cx="1750821" cy="8265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在线预测推理</a:t>
            </a:r>
          </a:p>
        </p:txBody>
      </p:sp>
      <p:sp>
        <p:nvSpPr>
          <p:cNvPr id="58" name="箭头: 下 57">
            <a:extLst>
              <a:ext uri="{FF2B5EF4-FFF2-40B4-BE49-F238E27FC236}">
                <a16:creationId xmlns:a16="http://schemas.microsoft.com/office/drawing/2014/main" id="{3D787CD6-40CA-443E-97CE-8CF3F3E67549}"/>
              </a:ext>
            </a:extLst>
          </p:cNvPr>
          <p:cNvSpPr/>
          <p:nvPr/>
        </p:nvSpPr>
        <p:spPr>
          <a:xfrm rot="10800000">
            <a:off x="10428241" y="4817019"/>
            <a:ext cx="216455" cy="4984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7D3629D-E591-4163-BFA0-252870D0C329}"/>
              </a:ext>
            </a:extLst>
          </p:cNvPr>
          <p:cNvSpPr txBox="1"/>
          <p:nvPr/>
        </p:nvSpPr>
        <p:spPr>
          <a:xfrm>
            <a:off x="10356170" y="4923243"/>
            <a:ext cx="1188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EPICS</a:t>
            </a:r>
            <a:endParaRPr lang="zh-CN" altLang="en-US" sz="1600" b="1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3B36E52-C034-4564-96F6-5A2BA71BB155}"/>
              </a:ext>
            </a:extLst>
          </p:cNvPr>
          <p:cNvSpPr/>
          <p:nvPr/>
        </p:nvSpPr>
        <p:spPr>
          <a:xfrm>
            <a:off x="661696" y="1083604"/>
            <a:ext cx="91514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提供超参数和模型的管理和访问，提高模型训练流程自动化程度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多人高效协作，实现数据集研制快速验证、累积和发布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16966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F33C15FF-32EE-BDD2-D1CD-8DC3C1AD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Demo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系统搭建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8D724B-C40D-6C23-6DC8-AF085E1EC577}"/>
              </a:ext>
            </a:extLst>
          </p:cNvPr>
          <p:cNvSpPr txBox="1"/>
          <p:nvPr/>
        </p:nvSpPr>
        <p:spPr>
          <a:xfrm>
            <a:off x="712502" y="908720"/>
            <a:ext cx="10009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Archiver Appliance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或者文件中读取数据，在平台中进行处理。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en-US" altLang="zh-CN" sz="2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用户界面，进行机器学习模型的训练、验证、管理等工作。</a:t>
            </a:r>
            <a:endParaRPr lang="en-US" altLang="zh-CN" sz="2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TensorFlow Serving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进行模型部署。</a:t>
            </a:r>
            <a:endParaRPr lang="en-US" altLang="zh-CN" sz="2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6329FF-8E51-57D0-9480-6DBD812B7B5D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F7B486-F96B-48C6-B3C4-8E13010C5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96" y="2306032"/>
            <a:ext cx="95345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074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7354-3D6B-43BF-8E91-3EC4C12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C862456-AD76-4215-0C9D-11C884232083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18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5E85D4D-9ED1-7742-E35F-7238EBB82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6" y="1117294"/>
            <a:ext cx="10872028" cy="7200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40EA13F-4916-307D-CFA4-E68D7F065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24" y="2300664"/>
            <a:ext cx="7151312" cy="40806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386CE5-74C0-1489-4B36-6F209E490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881" y="2924944"/>
            <a:ext cx="4183743" cy="216426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57CB6A8-CBBE-7ABA-D141-7DAC96FA7781}"/>
              </a:ext>
            </a:extLst>
          </p:cNvPr>
          <p:cNvSpPr txBox="1"/>
          <p:nvPr/>
        </p:nvSpPr>
        <p:spPr>
          <a:xfrm>
            <a:off x="525526" y="6307244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0" i="0" dirty="0">
                <a:effectLst/>
                <a:latin typeface="+mn-ea"/>
              </a:rPr>
              <a:t>1.</a:t>
            </a:r>
            <a:r>
              <a:rPr lang="zh-CN" altLang="en-US" sz="2400" b="0" i="0" dirty="0">
                <a:effectLst/>
                <a:latin typeface="+mn-ea"/>
              </a:rPr>
              <a:t>选择适合的算法。</a:t>
            </a:r>
            <a:endParaRPr lang="en-US" altLang="zh-CN" sz="2400" b="0" i="0" dirty="0">
              <a:effectLst/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DB4D688-CC81-4510-ECC5-758E5519C3FA}"/>
              </a:ext>
            </a:extLst>
          </p:cNvPr>
          <p:cNvSpPr txBox="1"/>
          <p:nvPr/>
        </p:nvSpPr>
        <p:spPr>
          <a:xfrm>
            <a:off x="7680176" y="5373216"/>
            <a:ext cx="4183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0" i="0" dirty="0">
                <a:effectLst/>
                <a:latin typeface="+mn-ea"/>
              </a:rPr>
              <a:t>2.</a:t>
            </a:r>
            <a:r>
              <a:rPr lang="zh-CN" altLang="en-US" sz="2400" b="0" i="0" dirty="0">
                <a:effectLst/>
                <a:latin typeface="+mn-ea"/>
              </a:rPr>
              <a:t>设置任务读取数据的信息。</a:t>
            </a:r>
            <a:endParaRPr lang="en-US" altLang="zh-CN" sz="2400" b="0" i="0" dirty="0">
              <a:effectLst/>
              <a:latin typeface="+mn-ea"/>
            </a:endParaRPr>
          </a:p>
        </p:txBody>
      </p:sp>
      <p:sp>
        <p:nvSpPr>
          <p:cNvPr id="8" name="标题 4">
            <a:extLst>
              <a:ext uri="{FF2B5EF4-FFF2-40B4-BE49-F238E27FC236}">
                <a16:creationId xmlns:a16="http://schemas.microsoft.com/office/drawing/2014/main" id="{77A87A0B-389B-6F74-14A1-94BAEBC2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实例测试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温度异常检测</a:t>
            </a:r>
          </a:p>
        </p:txBody>
      </p:sp>
    </p:spTree>
    <p:extLst>
      <p:ext uri="{BB962C8B-B14F-4D97-AF65-F5344CB8AC3E}">
        <p14:creationId xmlns:p14="http://schemas.microsoft.com/office/powerpoint/2010/main" val="19857135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7354-3D6B-43BF-8E91-3EC4C12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C862456-AD76-4215-0C9D-11C884232083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D4AE06A-3709-E1D2-6735-E794254BD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6" y="1117294"/>
            <a:ext cx="10872028" cy="7200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85E360-D434-9528-B2C7-BEF9105A6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988840"/>
            <a:ext cx="9552384" cy="427753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7134717-432C-8AEA-2183-9EE3DAECA264}"/>
              </a:ext>
            </a:extLst>
          </p:cNvPr>
          <p:cNvSpPr txBox="1"/>
          <p:nvPr/>
        </p:nvSpPr>
        <p:spPr>
          <a:xfrm>
            <a:off x="1006421" y="6207695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>
                <a:latin typeface="+mn-ea"/>
              </a:rPr>
              <a:t>3</a:t>
            </a:r>
            <a:r>
              <a:rPr lang="en-US" altLang="zh-CN" sz="2400" b="0" i="0" dirty="0">
                <a:effectLst/>
                <a:latin typeface="+mn-ea"/>
              </a:rPr>
              <a:t>.</a:t>
            </a:r>
            <a:r>
              <a:rPr lang="zh-CN" altLang="en-US" sz="2400" b="0" i="0" dirty="0">
                <a:effectLst/>
                <a:latin typeface="+mn-ea"/>
              </a:rPr>
              <a:t>选择要训练的数据及时间段。</a:t>
            </a:r>
            <a:endParaRPr lang="en-US" altLang="zh-CN" sz="2400" b="0" i="0" dirty="0">
              <a:effectLst/>
              <a:latin typeface="+mn-ea"/>
            </a:endParaRPr>
          </a:p>
        </p:txBody>
      </p:sp>
      <p:sp>
        <p:nvSpPr>
          <p:cNvPr id="4" name="标题 4">
            <a:extLst>
              <a:ext uri="{FF2B5EF4-FFF2-40B4-BE49-F238E27FC236}">
                <a16:creationId xmlns:a16="http://schemas.microsoft.com/office/drawing/2014/main" id="{B40D2259-8808-BF3D-CDDE-107C4DC7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实例测试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温度异常检测</a:t>
            </a:r>
          </a:p>
        </p:txBody>
      </p:sp>
    </p:spTree>
    <p:extLst>
      <p:ext uri="{BB962C8B-B14F-4D97-AF65-F5344CB8AC3E}">
        <p14:creationId xmlns:p14="http://schemas.microsoft.com/office/powerpoint/2010/main" val="25505833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7354-3D6B-43BF-8E91-3EC4C12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C862456-AD76-4215-0C9D-11C884232083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8B8BCB7-8BA9-3A8C-7F11-255BFF3A7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3" y="1124744"/>
            <a:ext cx="10872028" cy="7200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2AEE417-402A-D624-18E9-1C900A4E3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47" y="2189963"/>
            <a:ext cx="8062554" cy="29522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CF62386-6B14-BE58-AF96-F8D874F05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1844824"/>
            <a:ext cx="4732430" cy="390939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5755630-3353-3217-0F7D-887682D546FF}"/>
              </a:ext>
            </a:extLst>
          </p:cNvPr>
          <p:cNvSpPr txBox="1"/>
          <p:nvPr/>
        </p:nvSpPr>
        <p:spPr>
          <a:xfrm>
            <a:off x="355458" y="5727449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>
                <a:latin typeface="+mn-ea"/>
              </a:rPr>
              <a:t>4</a:t>
            </a:r>
            <a:r>
              <a:rPr lang="en-US" altLang="zh-CN" sz="2400" b="0" i="0" dirty="0">
                <a:effectLst/>
                <a:latin typeface="+mn-ea"/>
              </a:rPr>
              <a:t>.</a:t>
            </a:r>
            <a:r>
              <a:rPr lang="zh-CN" altLang="en-US" sz="2400" b="0" i="0" dirty="0">
                <a:effectLst/>
                <a:latin typeface="+mn-ea"/>
              </a:rPr>
              <a:t>数据进行预处理。</a:t>
            </a:r>
            <a:endParaRPr lang="en-US" altLang="zh-CN" sz="2400" b="0" i="0" dirty="0">
              <a:effectLst/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66EDFE7-EBDF-9739-D8C8-1688A7A9314A}"/>
              </a:ext>
            </a:extLst>
          </p:cNvPr>
          <p:cNvSpPr txBox="1"/>
          <p:nvPr/>
        </p:nvSpPr>
        <p:spPr>
          <a:xfrm>
            <a:off x="7392144" y="5868529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0" i="0" dirty="0">
                <a:effectLst/>
                <a:latin typeface="+mn-ea"/>
              </a:rPr>
              <a:t>5.</a:t>
            </a:r>
            <a:r>
              <a:rPr lang="zh-CN" altLang="en-US" sz="2400" b="0" i="0" dirty="0">
                <a:effectLst/>
                <a:latin typeface="+mn-ea"/>
              </a:rPr>
              <a:t>填写模型训练参数进行训练。</a:t>
            </a:r>
            <a:endParaRPr lang="en-US" altLang="zh-CN" sz="2400" b="0" i="0" dirty="0">
              <a:effectLst/>
              <a:latin typeface="+mn-ea"/>
            </a:endParaRPr>
          </a:p>
        </p:txBody>
      </p:sp>
      <p:sp>
        <p:nvSpPr>
          <p:cNvPr id="7" name="标题 4">
            <a:extLst>
              <a:ext uri="{FF2B5EF4-FFF2-40B4-BE49-F238E27FC236}">
                <a16:creationId xmlns:a16="http://schemas.microsoft.com/office/drawing/2014/main" id="{F041B732-4D6D-D776-3E9C-3FE945C4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实例测试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温度异常检测</a:t>
            </a:r>
          </a:p>
        </p:txBody>
      </p:sp>
    </p:spTree>
    <p:extLst>
      <p:ext uri="{BB962C8B-B14F-4D97-AF65-F5344CB8AC3E}">
        <p14:creationId xmlns:p14="http://schemas.microsoft.com/office/powerpoint/2010/main" val="5546294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7354-3D6B-43BF-8E91-3EC4C12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C862456-AD76-4215-0C9D-11C884232083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21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8B8BCB7-8BA9-3A8C-7F11-255BFF3A7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3" y="1124744"/>
            <a:ext cx="10872028" cy="72008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B940BEB-A8B8-74C7-69FD-8DC1688B7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44824"/>
            <a:ext cx="7871373" cy="43178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7AAD8A7-9AFF-8FF1-F3BD-B284F44AE91B}"/>
              </a:ext>
            </a:extLst>
          </p:cNvPr>
          <p:cNvSpPr txBox="1"/>
          <p:nvPr/>
        </p:nvSpPr>
        <p:spPr>
          <a:xfrm>
            <a:off x="2862501" y="6049841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0" i="0" dirty="0">
                <a:effectLst/>
                <a:latin typeface="+mn-ea"/>
              </a:rPr>
              <a:t>6.</a:t>
            </a:r>
            <a:r>
              <a:rPr lang="zh-CN" altLang="en-US" sz="2400" b="0" i="0" dirty="0">
                <a:effectLst/>
                <a:latin typeface="+mn-ea"/>
              </a:rPr>
              <a:t>散点图展示训练结果。</a:t>
            </a:r>
            <a:endParaRPr lang="en-US" altLang="zh-CN" sz="2400" b="0" i="0" dirty="0">
              <a:effectLst/>
              <a:latin typeface="+mn-ea"/>
            </a:endParaRPr>
          </a:p>
        </p:txBody>
      </p:sp>
      <p:sp>
        <p:nvSpPr>
          <p:cNvPr id="4" name="标题 4">
            <a:extLst>
              <a:ext uri="{FF2B5EF4-FFF2-40B4-BE49-F238E27FC236}">
                <a16:creationId xmlns:a16="http://schemas.microsoft.com/office/drawing/2014/main" id="{D1328120-91E4-FCBA-6CE1-4A92AD75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实例测试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温度异常检测</a:t>
            </a:r>
          </a:p>
        </p:txBody>
      </p:sp>
    </p:spTree>
    <p:extLst>
      <p:ext uri="{BB962C8B-B14F-4D97-AF65-F5344CB8AC3E}">
        <p14:creationId xmlns:p14="http://schemas.microsoft.com/office/powerpoint/2010/main" val="41727058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41163-E9A2-8954-F38B-B3C5F3923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1FAD11B-B616-77D8-3D80-DFF8A1509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876" y="4331484"/>
            <a:ext cx="3263124" cy="23013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A34545A-7045-DB47-F53E-CAC7EC26C787}"/>
              </a:ext>
            </a:extLst>
          </p:cNvPr>
          <p:cNvSpPr txBox="1"/>
          <p:nvPr/>
        </p:nvSpPr>
        <p:spPr>
          <a:xfrm>
            <a:off x="11496600" y="6381328"/>
            <a:ext cx="432048" cy="3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22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3760F1-0792-2E62-37DA-7296AA6D4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204863"/>
            <a:ext cx="8856984" cy="153263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939CD81-ED80-DCF3-F429-D12981D45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3" y="1124744"/>
            <a:ext cx="10872028" cy="7200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D341B7-42C7-1DC5-B634-69F7698B7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258" y="2060848"/>
            <a:ext cx="3005186" cy="21266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24E2BA3-E34F-27B4-ED0E-D641F8E04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44" y="4725144"/>
            <a:ext cx="8620242" cy="15402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F28DBC8-601F-C0E8-CAC0-20A54FE08EB0}"/>
              </a:ext>
            </a:extLst>
          </p:cNvPr>
          <p:cNvSpPr txBox="1"/>
          <p:nvPr/>
        </p:nvSpPr>
        <p:spPr>
          <a:xfrm>
            <a:off x="222040" y="6265429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0" i="0" dirty="0">
                <a:effectLst/>
                <a:latin typeface="+mn-ea"/>
              </a:rPr>
              <a:t>7.</a:t>
            </a:r>
            <a:r>
              <a:rPr lang="zh-CN" altLang="en-US" sz="2400" b="0" i="0" dirty="0">
                <a:effectLst/>
                <a:latin typeface="+mn-ea"/>
              </a:rPr>
              <a:t>使用训练好的模型进行测试。</a:t>
            </a:r>
            <a:endParaRPr lang="en-US" altLang="zh-CN" sz="2400" b="0" i="0" dirty="0">
              <a:effectLst/>
              <a:latin typeface="+mn-ea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7D1BC2E-2673-8D83-52D2-8275AE09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0479088" cy="582613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实例测试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温度异常检测</a:t>
            </a:r>
          </a:p>
        </p:txBody>
      </p:sp>
    </p:spTree>
    <p:extLst>
      <p:ext uri="{BB962C8B-B14F-4D97-AF65-F5344CB8AC3E}">
        <p14:creationId xmlns:p14="http://schemas.microsoft.com/office/powerpoint/2010/main" val="37512922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CSNS讲演稿母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16876</TotalTime>
  <Pages>0</Pages>
  <Words>337</Words>
  <Characters>0</Characters>
  <Application>Microsoft Office PowerPoint</Application>
  <DocSecurity>0</DocSecurity>
  <PresentationFormat>宽屏</PresentationFormat>
  <Lines>0</Lines>
  <Paragraphs>66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等线</vt:lpstr>
      <vt:lpstr>等线 Light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1_CSNS讲演稿母板</vt:lpstr>
      <vt:lpstr>加速器机器学习即服务平台</vt:lpstr>
      <vt:lpstr>背景</vt:lpstr>
      <vt:lpstr>系统总体架构</vt:lpstr>
      <vt:lpstr>Demo系统搭建</vt:lpstr>
      <vt:lpstr>实例测试-温度异常检测</vt:lpstr>
      <vt:lpstr>实例测试-温度异常检测</vt:lpstr>
      <vt:lpstr>实例测试-温度异常检测</vt:lpstr>
      <vt:lpstr>实例测试-温度异常检测</vt:lpstr>
      <vt:lpstr>实例测试-温度异常检测</vt:lpstr>
      <vt:lpstr>PowerPoint 演示文稿</vt:lpstr>
    </vt:vector>
  </TitlesOfParts>
  <Manager/>
  <Company>MC SYSTEM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subject/>
  <dc:creator>MC SYSTEM</dc:creator>
  <cp:keywords/>
  <dc:description/>
  <cp:lastModifiedBy>zhangyl</cp:lastModifiedBy>
  <cp:revision>812</cp:revision>
  <dcterms:created xsi:type="dcterms:W3CDTF">2010-01-08T00:24:23Z</dcterms:created>
  <dcterms:modified xsi:type="dcterms:W3CDTF">2024-10-16T09:17:03Z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2052-10.1.0.5740</vt:lpwstr>
  </property>
</Properties>
</file>