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71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03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3104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473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5644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49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24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0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685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24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4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6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2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33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4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52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txStyles>
    <p:titleStyle>
      <a:lvl1pPr algn="l" defTabSz="457200" rtl="0" eaLnBrk="1" latinLnBrk="0" hangingPunct="1">
        <a:spcBef>
          <a:spcPts val="60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B6BF74-8F21-4B42-BB8F-E1B1BB6AE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6746" y="1713216"/>
            <a:ext cx="8915399" cy="2262781"/>
          </a:xfrm>
        </p:spPr>
        <p:txBody>
          <a:bodyPr anchor="ctr" anchorCtr="0"/>
          <a:lstStyle/>
          <a:p>
            <a:r>
              <a:rPr lang="zh-CN" altLang="en-US" dirty="0"/>
              <a:t>基于束测信息的故障检测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AEF7BBD-70A5-4991-8D2A-C1B8D78FE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6745" y="4109559"/>
            <a:ext cx="8915399" cy="1126283"/>
          </a:xfrm>
        </p:spPr>
        <p:txBody>
          <a:bodyPr anchor="ctr" anchorCtr="0">
            <a:normAutofit/>
          </a:bodyPr>
          <a:lstStyle/>
          <a:p>
            <a:pPr algn="r"/>
            <a:r>
              <a:rPr lang="zh-CN" altLang="en-US" sz="2800" dirty="0"/>
              <a:t>束测组</a:t>
            </a:r>
            <a:endParaRPr lang="en-US" altLang="zh-CN" sz="2800" dirty="0"/>
          </a:p>
          <a:p>
            <a:pPr algn="r"/>
            <a:r>
              <a:rPr lang="en-US" altLang="zh-CN" sz="2800" dirty="0"/>
              <a:t>2024.10.17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35095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472C5-5C24-48A2-A079-335BC5E4AB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 anchorCtr="1"/>
          <a:lstStyle/>
          <a:p>
            <a:r>
              <a:rPr lang="zh-CN" altLang="en-US" dirty="0"/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903112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873036-011D-4983-A095-BF3B269A9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452F7F-9DF0-44C2-BACF-44FAF0ED8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A03929E-9E8B-4E0F-A67A-37219AEE7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10" y="399515"/>
            <a:ext cx="10887075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66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C6FF44-1ED9-49E1-8341-39B2767F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机器学习在逐束团反馈系统的应用研究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AB255E-AB65-4FD0-A44D-13D729AED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286" y="3547939"/>
            <a:ext cx="4890510" cy="3130263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/>
              <a:t>FIR</a:t>
            </a:r>
            <a:r>
              <a:rPr lang="zh-CN" altLang="en-US" dirty="0"/>
              <a:t>滤波器的优点</a:t>
            </a:r>
            <a:endParaRPr lang="en-US" altLang="zh-CN" dirty="0"/>
          </a:p>
          <a:p>
            <a:pPr lvl="1">
              <a:buFont typeface="Wingdings" panose="05000000000000000000" pitchFamily="2" charset="2"/>
              <a:buChar char="p"/>
            </a:pPr>
            <a:r>
              <a:rPr lang="zh-CN" altLang="en-US" dirty="0"/>
              <a:t>很容易产生严格的</a:t>
            </a:r>
            <a:r>
              <a:rPr lang="zh-CN" altLang="en-US" dirty="0">
                <a:solidFill>
                  <a:srgbClr val="FF0000"/>
                </a:solidFill>
              </a:rPr>
              <a:t>线性相位</a:t>
            </a:r>
            <a:r>
              <a:rPr lang="zh-CN" altLang="en-US" dirty="0"/>
              <a:t>，避免被处理的信号产生相位失真</a:t>
            </a:r>
            <a:endParaRPr lang="en-US" altLang="zh-CN" dirty="0"/>
          </a:p>
          <a:p>
            <a:pPr lvl="1">
              <a:buFont typeface="Wingdings" panose="05000000000000000000" pitchFamily="2" charset="2"/>
              <a:buChar char="p"/>
            </a:pPr>
            <a:r>
              <a:rPr lang="zh-CN" altLang="en-US" dirty="0"/>
              <a:t>极点全部在原点（</a:t>
            </a:r>
            <a:r>
              <a:rPr lang="zh-CN" altLang="en-US" dirty="0">
                <a:solidFill>
                  <a:srgbClr val="FF0000"/>
                </a:solidFill>
              </a:rPr>
              <a:t>永远稳定</a:t>
            </a:r>
            <a:r>
              <a:rPr lang="zh-CN" altLang="en-US" dirty="0"/>
              <a:t>），无稳定性问题</a:t>
            </a:r>
            <a:endParaRPr lang="en-US" altLang="zh-CN" dirty="0"/>
          </a:p>
          <a:p>
            <a:pPr lvl="1">
              <a:buFont typeface="Wingdings" panose="05000000000000000000" pitchFamily="2" charset="2"/>
              <a:buChar char="p"/>
            </a:pPr>
            <a:r>
              <a:rPr lang="zh-CN" altLang="en-US" dirty="0"/>
              <a:t>任何一个非因果的有限长序列，总是可以通过一定延时，转变为</a:t>
            </a:r>
            <a:r>
              <a:rPr lang="zh-CN" altLang="en-US" dirty="0">
                <a:solidFill>
                  <a:srgbClr val="FF0000"/>
                </a:solidFill>
              </a:rPr>
              <a:t>因果序列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/>
              <a:t>FIR</a:t>
            </a:r>
            <a:r>
              <a:rPr lang="zh-CN" altLang="en-US" dirty="0"/>
              <a:t>滤波器的缺点</a:t>
            </a:r>
            <a:endParaRPr lang="en-US" altLang="zh-CN" dirty="0"/>
          </a:p>
          <a:p>
            <a:pPr lvl="1">
              <a:buFont typeface="Wingdings" panose="05000000000000000000" pitchFamily="2" charset="2"/>
              <a:buChar char="p"/>
            </a:pPr>
            <a:r>
              <a:rPr lang="zh-CN" altLang="en-US" dirty="0"/>
              <a:t>因为无极点，要获得好的过渡带特性，需要以较</a:t>
            </a:r>
            <a:r>
              <a:rPr lang="zh-CN" altLang="en-US" dirty="0">
                <a:solidFill>
                  <a:srgbClr val="FF0000"/>
                </a:solidFill>
              </a:rPr>
              <a:t>高阶数</a:t>
            </a:r>
            <a:r>
              <a:rPr lang="zh-CN" altLang="en-US" dirty="0"/>
              <a:t>为代价</a:t>
            </a:r>
            <a:endParaRPr lang="en-US" altLang="zh-CN" dirty="0"/>
          </a:p>
          <a:p>
            <a:pPr lvl="1">
              <a:buFont typeface="Wingdings" panose="05000000000000000000" pitchFamily="2" charset="2"/>
              <a:buChar char="p"/>
            </a:pPr>
            <a:r>
              <a:rPr lang="zh-CN" altLang="en-US" dirty="0"/>
              <a:t>无法利用模拟滤波器的设计结果，一般</a:t>
            </a:r>
            <a:r>
              <a:rPr lang="zh-CN" altLang="en-US" dirty="0">
                <a:solidFill>
                  <a:srgbClr val="FF0000"/>
                </a:solidFill>
              </a:rPr>
              <a:t>无解析公式</a:t>
            </a:r>
            <a:r>
              <a:rPr lang="zh-CN" altLang="en-US" dirty="0"/>
              <a:t>，要借助计算机辅助程序完成</a:t>
            </a:r>
          </a:p>
          <a:p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A62C341-710A-4076-9BC7-B4F0A760B21E}"/>
              </a:ext>
            </a:extLst>
          </p:cNvPr>
          <p:cNvGrpSpPr/>
          <p:nvPr/>
        </p:nvGrpSpPr>
        <p:grpSpPr>
          <a:xfrm>
            <a:off x="1065233" y="1621378"/>
            <a:ext cx="10976108" cy="2295893"/>
            <a:chOff x="705638" y="1261782"/>
            <a:chExt cx="10976108" cy="2295893"/>
          </a:xfrm>
        </p:grpSpPr>
        <p:pic>
          <p:nvPicPr>
            <p:cNvPr id="5" name="屏幕录制 3">
              <a:hlinkClick r:id="" action="ppaction://media"/>
              <a:extLst>
                <a:ext uri="{FF2B5EF4-FFF2-40B4-BE49-F238E27FC236}">
                  <a16:creationId xmlns:a16="http://schemas.microsoft.com/office/drawing/2014/main" id="{6A12E7E9-17D6-48D3-B221-0661CFA71CAD}"/>
                </a:ext>
              </a:extLst>
            </p:cNvPr>
            <p:cNvPicPr>
              <a:picLocks noChangeAspect="1"/>
            </p:cNvPicPr>
            <p:nvPr>
              <a:videoFile r:link="rId1"/>
              <p:extLst>
                <p:ext uri="{DAA4B4D4-6D71-4841-9C94-3DE7FCFB9230}">
                  <p14:media xmlns:p14="http://schemas.microsoft.com/office/powerpoint/2010/main" r:embed="rId2">
                    <p14:trim end="5344.8"/>
                  </p14:media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5928201" y="1287004"/>
              <a:ext cx="5753545" cy="196879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612B0EBD-C4F2-4728-B25B-7A97AB69F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5638" y="1261782"/>
              <a:ext cx="4546301" cy="2186437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C334DDE-9527-44AA-9ACD-46F64421184D}"/>
                </a:ext>
              </a:extLst>
            </p:cNvPr>
            <p:cNvSpPr/>
            <p:nvPr/>
          </p:nvSpPr>
          <p:spPr>
            <a:xfrm>
              <a:off x="7514813" y="3188343"/>
              <a:ext cx="25803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solidFill>
                    <a:prstClr val="black"/>
                  </a:solidFill>
                </a:rPr>
                <a:t>Neural Network structure</a:t>
              </a:r>
              <a:endParaRPr lang="zh-CN" altLang="en-US" dirty="0"/>
            </a:p>
          </p:txBody>
        </p:sp>
        <p:sp>
          <p:nvSpPr>
            <p:cNvPr id="8" name="箭头: 右 7">
              <a:extLst>
                <a:ext uri="{FF2B5EF4-FFF2-40B4-BE49-F238E27FC236}">
                  <a16:creationId xmlns:a16="http://schemas.microsoft.com/office/drawing/2014/main" id="{CA2F5F34-1711-47D7-998B-3983A92772A7}"/>
                </a:ext>
              </a:extLst>
            </p:cNvPr>
            <p:cNvSpPr/>
            <p:nvPr/>
          </p:nvSpPr>
          <p:spPr>
            <a:xfrm>
              <a:off x="5285270" y="1803231"/>
              <a:ext cx="390769" cy="663575"/>
            </a:xfrm>
            <a:prstGeom prst="rightArrow">
              <a:avLst/>
            </a:prstGeom>
            <a:solidFill>
              <a:srgbClr val="77B3D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8633E9E1-B92D-4C06-8777-2CB2BEA2249E}"/>
              </a:ext>
            </a:extLst>
          </p:cNvPr>
          <p:cNvSpPr txBox="1">
            <a:spLocks/>
          </p:cNvSpPr>
          <p:nvPr/>
        </p:nvSpPr>
        <p:spPr>
          <a:xfrm>
            <a:off x="6532652" y="3917271"/>
            <a:ext cx="4890510" cy="276093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/>
              <a:t>神经网络算法的工作原理</a:t>
            </a:r>
          </a:p>
          <a:p>
            <a:pPr lvl="1"/>
            <a:r>
              <a:rPr lang="zh-CN" altLang="en-US" dirty="0"/>
              <a:t>受人脑的启发，神经网络由高度互连的神经元网络组成，这些神经元将输入与所需输出相关联。通过反复修改联系的强度，对网络进行训练，使给定的输入映射到正确的响应。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/>
              <a:t>神经网络算法适合的场景</a:t>
            </a:r>
            <a:endParaRPr lang="en-US" altLang="zh-CN" dirty="0"/>
          </a:p>
          <a:p>
            <a:pPr lvl="1"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rgbClr val="FF0000"/>
                </a:solidFill>
              </a:rPr>
              <a:t>适用于高度非线性系统建模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zh-CN" altLang="en-US" dirty="0"/>
              <a:t>当数据逐渐增多，希望不断更新模型时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zh-CN" altLang="en-US" dirty="0"/>
              <a:t>当输入数据可能有意外变动时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rgbClr val="FF0000"/>
                </a:solidFill>
              </a:rPr>
              <a:t>当模型可解释性不是主要考虑因素时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389425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BF1641-AB70-445D-A626-6FC3A53E4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859" y="561654"/>
            <a:ext cx="8915400" cy="37776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机器学习在纵向相空间重建及束流参数获取的应用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实际上，在纵向相空间优化前，每一幅图像都包含了束流和加速器的诸多参数信息，比如注入束束长与能散、循环束束长与能散、纵向振荡频率与工作点、高频腔压与相位等。因此，建立广泛的机器学习数据，经过训练与测试，就能够从单幅图像获取得到如上诸多参数，并依次实现加速器的精确优化，或者精确反馈。如下图所示，即为通过条纹相机采集到的注入瞬态图像，经过训练后的深度神经网络处理后，获取到注入束初始状态分布，以及束流与加速器的参数等信息。</a:t>
            </a:r>
          </a:p>
          <a:p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3AFA0A33-51AE-4D62-8065-67980CD14B2E}"/>
              </a:ext>
            </a:extLst>
          </p:cNvPr>
          <p:cNvGrpSpPr/>
          <p:nvPr/>
        </p:nvGrpSpPr>
        <p:grpSpPr>
          <a:xfrm>
            <a:off x="2152989" y="3708971"/>
            <a:ext cx="7720478" cy="2853624"/>
            <a:chOff x="1587909" y="3018270"/>
            <a:chExt cx="8442059" cy="373953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EF7CFB7-B206-41E8-BDE8-0115979BF441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587909" y="3018270"/>
              <a:ext cx="8442059" cy="3370202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6F70E905-5A70-4499-81F6-DD827B033966}"/>
                </a:ext>
              </a:extLst>
            </p:cNvPr>
            <p:cNvSpPr txBox="1"/>
            <p:nvPr/>
          </p:nvSpPr>
          <p:spPr>
            <a:xfrm>
              <a:off x="1587909" y="6388472"/>
              <a:ext cx="84305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ELEGANT</a:t>
              </a:r>
              <a:r>
                <a:rPr lang="zh-CN" altLang="en-US" dirty="0"/>
                <a:t>模拟的</a:t>
              </a:r>
              <a:r>
                <a:rPr lang="en-US" altLang="zh-CN" dirty="0"/>
                <a:t>BEPCII </a:t>
              </a:r>
              <a:r>
                <a:rPr lang="zh-CN" altLang="en-US" dirty="0"/>
                <a:t>注入瞬态图像，经过深度神经网络，得到注入束初始分布。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434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201D1A-6CF2-465E-BC28-ADD701FC3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基于束测信息的故障检测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8CDD00-2585-4892-9334-5D1422A70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36333"/>
            <a:ext cx="8915400" cy="4304871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一、束测信息的准确性保证</a:t>
            </a:r>
            <a:endParaRPr lang="en-US" altLang="zh-CN" sz="2400" dirty="0"/>
          </a:p>
          <a:p>
            <a:pPr lvl="1"/>
            <a:r>
              <a:rPr lang="zh-CN" altLang="en-US" sz="2000" dirty="0"/>
              <a:t>提升测量数据的精度</a:t>
            </a:r>
            <a:endParaRPr lang="en-US" altLang="zh-CN" sz="2000" dirty="0"/>
          </a:p>
          <a:p>
            <a:pPr lvl="1"/>
            <a:r>
              <a:rPr lang="zh-CN" altLang="en-US" sz="2000" dirty="0"/>
              <a:t>数据互检</a:t>
            </a:r>
            <a:endParaRPr lang="en-US" altLang="zh-CN" sz="2000" dirty="0"/>
          </a:p>
          <a:p>
            <a:r>
              <a:rPr lang="zh-CN" altLang="en-US" sz="2400" dirty="0"/>
              <a:t>二、基于束测信息，监控加速器的工作状态</a:t>
            </a:r>
            <a:endParaRPr lang="en-US" altLang="zh-CN" sz="2400" dirty="0"/>
          </a:p>
          <a:p>
            <a:pPr lvl="1"/>
            <a:r>
              <a:rPr lang="zh-CN" altLang="en-US" sz="2000" dirty="0"/>
              <a:t>非拦截式束测设备：</a:t>
            </a:r>
            <a:r>
              <a:rPr lang="en-US" altLang="zh-CN" sz="2000" dirty="0"/>
              <a:t>BPM</a:t>
            </a:r>
            <a:r>
              <a:rPr lang="zh-CN" altLang="en-US" sz="2000" dirty="0"/>
              <a:t>、</a:t>
            </a:r>
            <a:r>
              <a:rPr lang="en-US" altLang="zh-CN" sz="2000" dirty="0"/>
              <a:t>BLM</a:t>
            </a:r>
            <a:r>
              <a:rPr lang="zh-CN" altLang="en-US" sz="2000" dirty="0"/>
              <a:t>、流强、同步光数据</a:t>
            </a:r>
            <a:endParaRPr lang="en-US" altLang="zh-CN" sz="2000" dirty="0"/>
          </a:p>
          <a:p>
            <a:pPr lvl="1"/>
            <a:r>
              <a:rPr lang="zh-CN" altLang="en-US" sz="2000" dirty="0"/>
              <a:t>数据的来源</a:t>
            </a:r>
            <a:endParaRPr lang="en-US" altLang="zh-CN" sz="2000" dirty="0"/>
          </a:p>
          <a:p>
            <a:pPr lvl="2"/>
            <a:r>
              <a:rPr lang="zh-CN" altLang="en-US" sz="1800" dirty="0"/>
              <a:t>历史数据库</a:t>
            </a:r>
            <a:endParaRPr lang="en-US" altLang="zh-CN" sz="1800" dirty="0"/>
          </a:p>
          <a:p>
            <a:pPr lvl="2"/>
            <a:r>
              <a:rPr lang="zh-CN" altLang="en-US" sz="1800" dirty="0"/>
              <a:t>实时数据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88362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69FBF-5E2C-487A-97CF-CDE9F5A8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一、束测信息的准确性保证</a:t>
            </a:r>
            <a:endParaRPr lang="en-US" altLang="zh-CN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EBCCE6-B532-4708-B33D-77B85D0D9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/>
              <a:t>提升测量数据的精度</a:t>
            </a:r>
            <a:endParaRPr lang="en-US" altLang="zh-CN" sz="2000" dirty="0"/>
          </a:p>
          <a:p>
            <a:pPr lvl="1"/>
            <a:r>
              <a:rPr lang="en-US" altLang="zh-CN" sz="1800" dirty="0"/>
              <a:t>BPM</a:t>
            </a:r>
          </a:p>
          <a:p>
            <a:pPr lvl="2"/>
            <a:r>
              <a:rPr lang="zh-CN" altLang="en-US" sz="1600" dirty="0"/>
              <a:t>提升</a:t>
            </a:r>
            <a:r>
              <a:rPr lang="en-US" altLang="zh-CN" sz="1600" dirty="0"/>
              <a:t>BPM</a:t>
            </a:r>
            <a:r>
              <a:rPr lang="zh-CN" altLang="en-US" sz="1600" dirty="0"/>
              <a:t>测量数据的准确性。</a:t>
            </a:r>
            <a:endParaRPr lang="en-US" altLang="zh-CN" sz="1600" dirty="0"/>
          </a:p>
          <a:p>
            <a:pPr lvl="3"/>
            <a:r>
              <a:rPr lang="zh-CN" altLang="en-US" sz="1400" dirty="0"/>
              <a:t>利用神经网络的方法，对</a:t>
            </a:r>
            <a:r>
              <a:rPr lang="en-US" altLang="zh-CN" sz="1400" dirty="0"/>
              <a:t>BPM</a:t>
            </a:r>
            <a:r>
              <a:rPr lang="zh-CN" altLang="en-US" sz="1400" dirty="0"/>
              <a:t> </a:t>
            </a:r>
            <a:r>
              <a:rPr lang="en-US" altLang="zh-CN" sz="1400" dirty="0"/>
              <a:t>mapping</a:t>
            </a:r>
            <a:r>
              <a:rPr lang="zh-CN" altLang="en-US" sz="1400" dirty="0"/>
              <a:t>数据进行学习，获得相应探头对应神经网络，从而根据实际测得电极信号，得出束流的位置。</a:t>
            </a:r>
            <a:endParaRPr lang="en-US" altLang="zh-CN" sz="1400" dirty="0"/>
          </a:p>
          <a:p>
            <a:pPr lvl="3"/>
            <a:r>
              <a:rPr lang="zh-CN" altLang="en-US" sz="1400" dirty="0"/>
              <a:t>这个方法可以媲美原来高阶以上多项式拟合的结果。 </a:t>
            </a:r>
            <a:endParaRPr lang="en-US" altLang="zh-CN" sz="1400" dirty="0"/>
          </a:p>
          <a:p>
            <a:pPr lvl="2"/>
            <a:r>
              <a:rPr lang="zh-CN" altLang="en-US" sz="1600" dirty="0">
                <a:sym typeface="+mn-ea"/>
              </a:rPr>
              <a:t>提升</a:t>
            </a:r>
            <a:r>
              <a:rPr lang="en-US" altLang="zh-CN" sz="1600" dirty="0">
                <a:sym typeface="+mn-ea"/>
              </a:rPr>
              <a:t>BPM</a:t>
            </a:r>
            <a:r>
              <a:rPr lang="zh-CN" altLang="en-US" sz="1600" dirty="0">
                <a:sym typeface="+mn-ea"/>
              </a:rPr>
              <a:t>测量系统的鲁棒性。自动判断异常电极数据，切换三电极</a:t>
            </a:r>
            <a:r>
              <a:rPr lang="en-US" altLang="zh-CN" sz="1600" dirty="0">
                <a:sym typeface="+mn-ea"/>
              </a:rPr>
              <a:t>/</a:t>
            </a:r>
            <a:r>
              <a:rPr lang="zh-CN" altLang="en-US" sz="1600" dirty="0">
                <a:sym typeface="+mn-ea"/>
              </a:rPr>
              <a:t>四电极测量数据</a:t>
            </a:r>
            <a:endParaRPr lang="en-US" altLang="zh-CN" sz="1600" dirty="0">
              <a:sym typeface="+mn-ea"/>
            </a:endParaRPr>
          </a:p>
          <a:p>
            <a:pPr lvl="2"/>
            <a:r>
              <a:rPr lang="zh-CN" altLang="en-US" sz="1600" dirty="0">
                <a:sym typeface="+mn-ea"/>
              </a:rPr>
              <a:t>期望：位置计算神经网络可以移植到自研</a:t>
            </a:r>
            <a:r>
              <a:rPr lang="en-US" altLang="zh-CN" sz="1600" dirty="0">
                <a:sym typeface="+mn-ea"/>
              </a:rPr>
              <a:t>BPM</a:t>
            </a:r>
            <a:r>
              <a:rPr lang="zh-CN" altLang="en-US" sz="1600" dirty="0">
                <a:sym typeface="+mn-ea"/>
              </a:rPr>
              <a:t>电子学中。</a:t>
            </a:r>
            <a:endParaRPr lang="en-US" altLang="zh-CN" sz="1600" dirty="0">
              <a:sym typeface="+mn-ea"/>
            </a:endParaRPr>
          </a:p>
          <a:p>
            <a:pPr lvl="2"/>
            <a:endParaRPr lang="en-US" altLang="zh-CN" sz="1600" dirty="0">
              <a:sym typeface="+mn-ea"/>
            </a:endParaRPr>
          </a:p>
          <a:p>
            <a:pPr lvl="1"/>
            <a:endParaRPr lang="en-US" altLang="zh-CN" dirty="0">
              <a:sym typeface="+mn-ea"/>
            </a:endParaRPr>
          </a:p>
          <a:p>
            <a:pPr lvl="2"/>
            <a:endParaRPr lang="en-US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739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625E87C-49DA-4F4C-8AA3-22CCC9564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080" y="1579730"/>
            <a:ext cx="6619810" cy="488536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22D3162-F68A-402F-A429-23BE57420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一、束测信息的准确性保证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B79395-B08C-431C-8921-8804B2A52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2897188" cy="3777622"/>
          </a:xfrm>
        </p:spPr>
        <p:txBody>
          <a:bodyPr/>
          <a:lstStyle/>
          <a:p>
            <a:r>
              <a:rPr lang="en-US" altLang="zh-CN" dirty="0"/>
              <a:t>ICT</a:t>
            </a:r>
          </a:p>
          <a:p>
            <a:pPr lvl="1"/>
            <a:r>
              <a:rPr lang="zh-CN" altLang="en-US" dirty="0"/>
              <a:t>会受现场其他设备干扰</a:t>
            </a:r>
            <a:endParaRPr lang="en-US" altLang="zh-CN" dirty="0"/>
          </a:p>
          <a:p>
            <a:pPr lvl="1"/>
            <a:r>
              <a:rPr lang="zh-CN" altLang="en-US" dirty="0"/>
              <a:t>需要探索合适的噪声去除机制，提升测量数据的质量。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6F34A8E-9A68-4CFE-9A92-F067F4BE3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025" y="3122393"/>
            <a:ext cx="6705920" cy="227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0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BF63C6-DE58-0589-C940-3B998BC98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一、束测信息的准确性保证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27EBD0-836A-50D1-44F2-14EDFA943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提升测量数据的精度</a:t>
            </a:r>
            <a:endParaRPr lang="en-US" altLang="zh-CN" sz="2400" dirty="0"/>
          </a:p>
          <a:p>
            <a:pPr lvl="1"/>
            <a:r>
              <a:rPr lang="en-US" altLang="zh-CN" sz="2000" dirty="0"/>
              <a:t>BLM</a:t>
            </a:r>
          </a:p>
          <a:p>
            <a:pPr lvl="2"/>
            <a:r>
              <a:rPr lang="zh-CN" altLang="en-US" sz="1800" dirty="0"/>
              <a:t>测量得到数据信息的复杂性</a:t>
            </a:r>
            <a:endParaRPr lang="en-US" altLang="zh-CN" sz="1800" dirty="0"/>
          </a:p>
          <a:p>
            <a:pPr lvl="3"/>
            <a:r>
              <a:rPr lang="zh-CN" altLang="en-US" sz="1600" dirty="0"/>
              <a:t>闪烁体型</a:t>
            </a:r>
            <a:r>
              <a:rPr lang="en-US" altLang="zh-CN" sz="1600" dirty="0"/>
              <a:t>BLM</a:t>
            </a:r>
            <a:r>
              <a:rPr lang="zh-CN" altLang="en-US" sz="1600" dirty="0"/>
              <a:t>非常灵敏，一些状态下，相邻闪烁体会测到同一次束损的信息</a:t>
            </a:r>
            <a:endParaRPr lang="en-US" altLang="zh-CN" sz="1600" dirty="0"/>
          </a:p>
          <a:p>
            <a:pPr lvl="3"/>
            <a:r>
              <a:rPr lang="en-US" altLang="zh-CN" sz="1600" dirty="0"/>
              <a:t>BII</a:t>
            </a:r>
            <a:r>
              <a:rPr lang="zh-CN" altLang="en-US" sz="1600" dirty="0"/>
              <a:t>双环结构，某些位置</a:t>
            </a:r>
            <a:r>
              <a:rPr lang="en-US" altLang="zh-CN" sz="1600" dirty="0"/>
              <a:t>BLM</a:t>
            </a:r>
            <a:r>
              <a:rPr lang="zh-CN" altLang="en-US" sz="1600" dirty="0"/>
              <a:t>可以测到两个环的束损信息</a:t>
            </a:r>
            <a:endParaRPr lang="en-US" altLang="zh-CN" sz="1600" dirty="0"/>
          </a:p>
          <a:p>
            <a:pPr lvl="2"/>
            <a:r>
              <a:rPr lang="zh-CN" altLang="en-US" sz="1800" dirty="0"/>
              <a:t>计划利用机器学习，提纯测量数据，从而更准确的给出束损的信息。</a:t>
            </a:r>
            <a:endParaRPr lang="en-US" altLang="zh-CN" sz="1800" dirty="0"/>
          </a:p>
          <a:p>
            <a:pPr lvl="2"/>
            <a:endParaRPr lang="en-US" altLang="zh-CN" sz="1800" dirty="0"/>
          </a:p>
          <a:p>
            <a:pPr lvl="2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5351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9E42050-DF3B-4B94-809D-CA3D3A49D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536" y="1905000"/>
            <a:ext cx="5383078" cy="333010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2E43D5A-166C-44CA-B73A-85860A09F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一、束测信息的准确性保证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536062-3A19-4D48-8CCF-D79900A4C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4674230" cy="3777622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2400" dirty="0"/>
              <a:t>工作点的测量</a:t>
            </a:r>
            <a:endParaRPr lang="en-US" altLang="zh-CN" sz="2400" dirty="0"/>
          </a:p>
          <a:p>
            <a:pPr lvl="1"/>
            <a:r>
              <a:rPr lang="zh-CN" altLang="en-US" sz="2000" dirty="0"/>
              <a:t>看到</a:t>
            </a:r>
            <a:r>
              <a:rPr lang="en-US" altLang="zh-CN" sz="2000" dirty="0"/>
              <a:t>CERN BBQ</a:t>
            </a:r>
            <a:r>
              <a:rPr lang="zh-CN" altLang="en-US" sz="2000" dirty="0"/>
              <a:t>测量工作点的频谱图，质量也不好</a:t>
            </a:r>
            <a:endParaRPr lang="en-US" altLang="zh-CN" sz="2000" dirty="0"/>
          </a:p>
          <a:p>
            <a:pPr lvl="1"/>
            <a:r>
              <a:rPr lang="zh-CN" altLang="en-US" sz="2000" dirty="0"/>
              <a:t>利用机器学习去提升数据质量</a:t>
            </a:r>
            <a:endParaRPr lang="en-US" altLang="zh-CN" sz="2000" dirty="0"/>
          </a:p>
          <a:p>
            <a:pPr lvl="2"/>
            <a:r>
              <a:rPr lang="en-US" altLang="zh-CN" sz="1800" dirty="0"/>
              <a:t>Artificial Neural Networks (ANNs), </a:t>
            </a:r>
          </a:p>
          <a:p>
            <a:pPr lvl="2"/>
            <a:r>
              <a:rPr lang="en-US" altLang="zh-CN" sz="1800" dirty="0"/>
              <a:t>a variant of Generative Adversarial Networks (GANs) </a:t>
            </a:r>
          </a:p>
          <a:p>
            <a:pPr lvl="1"/>
            <a:r>
              <a:rPr lang="zh-CN" altLang="en-US" sz="2000" dirty="0"/>
              <a:t>这也要求我们应该对频谱法测得信号，可以用机器学习的方法去提升数据质量。</a:t>
            </a:r>
            <a:br>
              <a:rPr lang="en-US" altLang="zh-CN" sz="2000" dirty="0"/>
            </a:br>
            <a:br>
              <a:rPr lang="en-US" altLang="zh-CN" sz="2000" dirty="0"/>
            </a:br>
            <a:endParaRPr lang="en-US" altLang="zh-CN" sz="20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3207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DD184A-B557-41CD-8AAA-167A6B81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一、束测信息的准确性保证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CC864A-2651-41C1-BC1F-461028077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数据互检</a:t>
            </a:r>
            <a:endParaRPr lang="en-US" altLang="zh-CN" dirty="0"/>
          </a:p>
          <a:p>
            <a:pPr lvl="1"/>
            <a:r>
              <a:rPr lang="zh-CN" altLang="en-US" dirty="0"/>
              <a:t>目前针对</a:t>
            </a:r>
            <a:r>
              <a:rPr lang="en-US" altLang="zh-CN" dirty="0"/>
              <a:t>BPM</a:t>
            </a:r>
            <a:r>
              <a:rPr lang="zh-CN" altLang="en-US" dirty="0"/>
              <a:t>开展一些工作</a:t>
            </a:r>
            <a:endParaRPr lang="en-US" altLang="zh-CN" dirty="0"/>
          </a:p>
          <a:p>
            <a:pPr lvl="2"/>
            <a:r>
              <a:rPr lang="zh-CN" altLang="en-US" dirty="0"/>
              <a:t>设备上线运行后，对于加速器特定区段所有</a:t>
            </a:r>
            <a:r>
              <a:rPr lang="en-US" altLang="zh-CN" dirty="0"/>
              <a:t>BPM</a:t>
            </a:r>
            <a:r>
              <a:rPr lang="zh-CN" altLang="en-US" dirty="0"/>
              <a:t>数据进行分析</a:t>
            </a:r>
            <a:endParaRPr lang="en-US" altLang="zh-CN" dirty="0"/>
          </a:p>
          <a:p>
            <a:pPr lvl="2"/>
            <a:r>
              <a:rPr lang="zh-CN" altLang="en-US" dirty="0">
                <a:sym typeface="+mn-ea"/>
              </a:rPr>
              <a:t>目前采用</a:t>
            </a:r>
            <a:r>
              <a:rPr lang="en-US" altLang="zh-CN" dirty="0">
                <a:sym typeface="+mn-ea"/>
              </a:rPr>
              <a:t>PCA</a:t>
            </a:r>
            <a:r>
              <a:rPr lang="zh-CN" altLang="en-US" dirty="0">
                <a:sym typeface="+mn-ea"/>
              </a:rPr>
              <a:t>处理方法，对在线</a:t>
            </a:r>
            <a:r>
              <a:rPr lang="en-US" altLang="zh-CN" dirty="0">
                <a:sym typeface="+mn-ea"/>
              </a:rPr>
              <a:t>BPM</a:t>
            </a:r>
            <a:r>
              <a:rPr lang="zh-CN" altLang="en-US" dirty="0">
                <a:sym typeface="+mn-ea"/>
              </a:rPr>
              <a:t>的数据进行分析，检测是否有异常数据</a:t>
            </a:r>
            <a:endParaRPr lang="en-US" altLang="zh-CN" dirty="0">
              <a:sym typeface="+mn-ea"/>
            </a:endParaRPr>
          </a:p>
          <a:p>
            <a:pPr lvl="2"/>
            <a:r>
              <a:rPr lang="zh-CN" altLang="en-US" dirty="0">
                <a:sym typeface="+mn-ea"/>
              </a:rPr>
              <a:t>同时，也可以根据</a:t>
            </a:r>
            <a:r>
              <a:rPr lang="en-US" altLang="zh-CN" dirty="0">
                <a:sym typeface="+mn-ea"/>
              </a:rPr>
              <a:t>PCA</a:t>
            </a:r>
            <a:r>
              <a:rPr lang="zh-CN" altLang="en-US" dirty="0">
                <a:sym typeface="+mn-ea"/>
              </a:rPr>
              <a:t>处理的结果，对数据进行降噪处理，提升数据质量。</a:t>
            </a:r>
            <a:endParaRPr lang="en-US" altLang="zh-CN" dirty="0">
              <a:sym typeface="+mn-ea"/>
            </a:endParaRPr>
          </a:p>
          <a:p>
            <a:pPr lvl="1"/>
            <a:r>
              <a:rPr lang="zh-CN" altLang="en-US" dirty="0">
                <a:sym typeface="+mn-ea"/>
              </a:rPr>
              <a:t>后期会对不同类型的束测设备测量的数据，进行相关性分析，建立他们之间联系，从而为发现异常设备打下基础。</a:t>
            </a:r>
            <a:endParaRPr lang="en-US" altLang="zh-CN" dirty="0">
              <a:sym typeface="+mn-ea"/>
            </a:endParaRPr>
          </a:p>
          <a:p>
            <a:pPr lvl="2"/>
            <a:endParaRPr lang="en-US" altLang="zh-CN" dirty="0">
              <a:sym typeface="+mn-ea"/>
            </a:endParaRP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380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5781D9-08BA-4BCF-A29A-03BFD369D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40367"/>
            <a:ext cx="8911687" cy="1280890"/>
          </a:xfrm>
        </p:spPr>
        <p:txBody>
          <a:bodyPr/>
          <a:lstStyle/>
          <a:p>
            <a:r>
              <a:rPr lang="zh-CN" altLang="en-US" dirty="0"/>
              <a:t>二、基于束测信息，监控加速器的工作状态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833DCD-3958-4A45-AB82-7963C2BE0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1349" y="1523182"/>
            <a:ext cx="8915400" cy="3777622"/>
          </a:xfrm>
        </p:spPr>
        <p:txBody>
          <a:bodyPr/>
          <a:lstStyle/>
          <a:p>
            <a:r>
              <a:rPr lang="zh-CN" altLang="en-US" dirty="0"/>
              <a:t>非拦截式束测设备：</a:t>
            </a:r>
            <a:r>
              <a:rPr lang="en-US" altLang="zh-CN" dirty="0"/>
              <a:t>BPM</a:t>
            </a:r>
            <a:r>
              <a:rPr lang="zh-CN" altLang="en-US" dirty="0"/>
              <a:t>、</a:t>
            </a:r>
            <a:r>
              <a:rPr lang="en-US" altLang="zh-CN" dirty="0"/>
              <a:t>BLM</a:t>
            </a:r>
            <a:r>
              <a:rPr lang="zh-CN" altLang="en-US" dirty="0"/>
              <a:t>、流强、同步光数据</a:t>
            </a:r>
            <a:endParaRPr lang="en-US" altLang="zh-CN" dirty="0"/>
          </a:p>
          <a:p>
            <a:r>
              <a:rPr lang="en-US" altLang="zh-CN" dirty="0"/>
              <a:t>2016</a:t>
            </a:r>
            <a:r>
              <a:rPr lang="zh-CN" altLang="en-US" dirty="0"/>
              <a:t>年，依托</a:t>
            </a:r>
            <a:r>
              <a:rPr lang="en-US" altLang="zh-CN" dirty="0"/>
              <a:t>BEPCII</a:t>
            </a:r>
            <a:r>
              <a:rPr lang="zh-CN" altLang="en-US" dirty="0"/>
              <a:t>各类束流测量数据及相关系统进行</a:t>
            </a:r>
            <a:r>
              <a:rPr lang="en-US" altLang="zh-CN" dirty="0"/>
              <a:t>《BEPC Ⅱ</a:t>
            </a:r>
            <a:r>
              <a:rPr lang="zh-CN" altLang="en-US" dirty="0"/>
              <a:t>加速器运行故障诊断分析研究</a:t>
            </a:r>
            <a:r>
              <a:rPr lang="en-US" altLang="zh-CN" dirty="0"/>
              <a:t>》</a:t>
            </a:r>
            <a:r>
              <a:rPr lang="zh-CN" altLang="en-US" dirty="0"/>
              <a:t>，较早开展了相关研究。</a:t>
            </a:r>
            <a:endParaRPr lang="en-US" altLang="zh-CN" dirty="0"/>
          </a:p>
          <a:p>
            <a:pPr lvl="1"/>
            <a:r>
              <a:rPr lang="zh-CN" altLang="en-US" sz="1400" dirty="0"/>
              <a:t>建立数据统计系统，对历史数据进行清洗加工，形成数据运行状态的统计图表</a:t>
            </a:r>
            <a:endParaRPr lang="en-US" altLang="zh-CN" sz="1400" dirty="0"/>
          </a:p>
          <a:p>
            <a:pPr lvl="1"/>
            <a:r>
              <a:rPr lang="zh-CN" altLang="en-US" sz="1400" dirty="0"/>
              <a:t>建立数据分析系统，对</a:t>
            </a:r>
            <a:r>
              <a:rPr lang="en-US" altLang="zh-CN" sz="1400" dirty="0"/>
              <a:t>BEPC Ⅱ</a:t>
            </a:r>
            <a:r>
              <a:rPr lang="zh-CN" altLang="en-US" sz="1400" dirty="0"/>
              <a:t>子系统的统计数据进行数据预处理，针对不同状态，做成相应的样本数据集</a:t>
            </a:r>
            <a:endParaRPr lang="en-US" altLang="zh-CN" sz="1400" dirty="0"/>
          </a:p>
          <a:p>
            <a:pPr lvl="1"/>
            <a:r>
              <a:rPr lang="zh-CN" altLang="en-US" sz="1400" dirty="0"/>
              <a:t>应用数据挖掘和机器学习（主要是聚类）相关算法，实现故障类别统计，黄金参数模型和子系统故障诊断等功能，实现了直流电流传感器（</a:t>
            </a:r>
            <a:r>
              <a:rPr lang="en-US" altLang="zh-CN" sz="1400" dirty="0"/>
              <a:t>DCCT</a:t>
            </a:r>
            <a:r>
              <a:rPr lang="zh-CN" altLang="en-US" sz="1400" dirty="0"/>
              <a:t>）、束流位置测量器（</a:t>
            </a:r>
            <a:r>
              <a:rPr lang="en-US" altLang="zh-CN" sz="1400" dirty="0"/>
              <a:t>BPM</a:t>
            </a:r>
            <a:r>
              <a:rPr lang="zh-CN" altLang="en-US" sz="1400" dirty="0"/>
              <a:t>）和冗余电源系统（</a:t>
            </a:r>
            <a:r>
              <a:rPr lang="en-US" altLang="zh-CN" sz="1400" dirty="0"/>
              <a:t>RPS</a:t>
            </a:r>
            <a:r>
              <a:rPr lang="zh-CN" altLang="en-US" sz="1400" dirty="0"/>
              <a:t>）三个子系统的部分故障诊断，分析了</a:t>
            </a:r>
            <a:r>
              <a:rPr lang="en-US" altLang="zh-CN" sz="1400" dirty="0"/>
              <a:t>4W1</a:t>
            </a:r>
            <a:r>
              <a:rPr lang="zh-CN" altLang="en-US" sz="1400" dirty="0"/>
              <a:t>电源故障问题</a:t>
            </a:r>
            <a:endParaRPr lang="en-US" altLang="zh-CN" sz="1400" dirty="0"/>
          </a:p>
          <a:p>
            <a:endParaRPr lang="en-US" altLang="zh-CN" dirty="0"/>
          </a:p>
          <a:p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94E3A70-4577-4AB6-8589-1C3395B04057}"/>
              </a:ext>
            </a:extLst>
          </p:cNvPr>
          <p:cNvGrpSpPr/>
          <p:nvPr/>
        </p:nvGrpSpPr>
        <p:grpSpPr>
          <a:xfrm>
            <a:off x="9059453" y="4077253"/>
            <a:ext cx="2525618" cy="2835088"/>
            <a:chOff x="9059453" y="4077253"/>
            <a:chExt cx="2525618" cy="2835088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7B00B7F5-5E19-4546-A530-BF00B90C2607}"/>
                </a:ext>
              </a:extLst>
            </p:cNvPr>
            <p:cNvSpPr txBox="1"/>
            <p:nvPr/>
          </p:nvSpPr>
          <p:spPr>
            <a:xfrm>
              <a:off x="9059453" y="6358343"/>
              <a:ext cx="242537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cluster Numbers =  1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finish all in 3.6444718536999936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score= 0.6149766684003111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67721632-9DB4-4365-8534-F6FDD6F21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4824" y="4538244"/>
              <a:ext cx="2400000" cy="180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41CA9A5-2EC1-4B1F-A426-3BF7BCEAAEB9}"/>
                </a:ext>
              </a:extLst>
            </p:cNvPr>
            <p:cNvSpPr/>
            <p:nvPr/>
          </p:nvSpPr>
          <p:spPr>
            <a:xfrm>
              <a:off x="9084824" y="4077253"/>
              <a:ext cx="2371925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20181010-R1OBPM15x-R4OBPM16x</a:t>
              </a:r>
              <a:endParaRPr lang="zh-CN" alt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eps=0.006</a:t>
              </a:r>
              <a:r>
                <a:rPr lang="zh-CN" altLang="en-US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zh-CN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min_sample=3</a:t>
              </a:r>
              <a:endParaRPr lang="zh-CN" alt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64241DFE-EEEC-4C86-A713-BC95D0946827}"/>
                </a:ext>
              </a:extLst>
            </p:cNvPr>
            <p:cNvSpPr txBox="1"/>
            <p:nvPr/>
          </p:nvSpPr>
          <p:spPr>
            <a:xfrm>
              <a:off x="10714434" y="6299616"/>
              <a:ext cx="87063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R1OBPM15x</a:t>
              </a:r>
              <a:endParaRPr lang="zh-CN" altLang="en-US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7B2B87BB-9E81-4E11-B6FD-A93E33A3BB73}"/>
              </a:ext>
            </a:extLst>
          </p:cNvPr>
          <p:cNvGrpSpPr/>
          <p:nvPr/>
        </p:nvGrpSpPr>
        <p:grpSpPr>
          <a:xfrm>
            <a:off x="707176" y="4078904"/>
            <a:ext cx="2908395" cy="2848183"/>
            <a:chOff x="707176" y="4078904"/>
            <a:chExt cx="2908395" cy="2848183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5041A6D2-B2EE-40B7-90BF-8D2F6BF7968E}"/>
                </a:ext>
              </a:extLst>
            </p:cNvPr>
            <p:cNvGrpSpPr/>
            <p:nvPr/>
          </p:nvGrpSpPr>
          <p:grpSpPr>
            <a:xfrm>
              <a:off x="707176" y="4078904"/>
              <a:ext cx="2908395" cy="2848183"/>
              <a:chOff x="707176" y="4078904"/>
              <a:chExt cx="2908395" cy="2848183"/>
            </a:xfrm>
          </p:grpSpPr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B59A967-EEDA-4CAF-87D5-588877F083B1}"/>
                  </a:ext>
                </a:extLst>
              </p:cNvPr>
              <p:cNvSpPr txBox="1"/>
              <p:nvPr/>
            </p:nvSpPr>
            <p:spPr>
              <a:xfrm>
                <a:off x="1038833" y="6373089"/>
                <a:ext cx="236567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cluster Numbers =  31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finish all in 16.437810807305446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score= 0.47287439626003713</a:t>
                </a:r>
              </a:p>
            </p:txBody>
          </p:sp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FABE5B20-2151-44A7-96E0-1E6AAD0883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4509" y="4538244"/>
                <a:ext cx="2400000" cy="1800000"/>
              </a:xfrm>
              <a:prstGeom prst="rect">
                <a:avLst/>
              </a:prstGeom>
            </p:spPr>
          </p:pic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23DB21C3-4286-498F-BF7B-358762BF838C}"/>
                  </a:ext>
                </a:extLst>
              </p:cNvPr>
              <p:cNvSpPr/>
              <p:nvPr/>
            </p:nvSpPr>
            <p:spPr>
              <a:xfrm>
                <a:off x="707176" y="4078904"/>
                <a:ext cx="2908395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20181002-20181010-R1OBPM15x-R4OBPM16x</a:t>
                </a:r>
                <a:endParaRPr lang="zh-CN" altLang="en-US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eps=0.006</a:t>
                </a:r>
                <a:r>
                  <a:rPr lang="zh-CN" alt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min_sample=3</a:t>
                </a:r>
                <a:endParaRPr lang="zh-CN" altLang="en-US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7EB99DFF-7BDB-422A-B46B-7F508723CAF0}"/>
                </a:ext>
              </a:extLst>
            </p:cNvPr>
            <p:cNvSpPr txBox="1"/>
            <p:nvPr/>
          </p:nvSpPr>
          <p:spPr>
            <a:xfrm>
              <a:off x="2707336" y="6300712"/>
              <a:ext cx="82741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R1OBPM15x</a:t>
              </a:r>
              <a:endParaRPr lang="zh-CN" altLang="en-US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C34D4DA-2E84-4C3A-B52E-7398BD541C5A}"/>
                </a:ext>
              </a:extLst>
            </p:cNvPr>
            <p:cNvSpPr txBox="1"/>
            <p:nvPr/>
          </p:nvSpPr>
          <p:spPr>
            <a:xfrm>
              <a:off x="791882" y="4503399"/>
              <a:ext cx="307777" cy="69948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R4OBPM16x</a:t>
              </a:r>
              <a:endParaRPr lang="zh-CN" altLang="en-US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6C1986F-3099-4BFE-BAB9-5000BA27531A}"/>
              </a:ext>
            </a:extLst>
          </p:cNvPr>
          <p:cNvGrpSpPr/>
          <p:nvPr/>
        </p:nvGrpSpPr>
        <p:grpSpPr>
          <a:xfrm>
            <a:off x="4849457" y="4113482"/>
            <a:ext cx="3044673" cy="2833044"/>
            <a:chOff x="4849457" y="4113482"/>
            <a:chExt cx="3044673" cy="2833044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4F2D9D2-E2A3-4F1C-9DFB-06B163DE262A}"/>
                </a:ext>
              </a:extLst>
            </p:cNvPr>
            <p:cNvSpPr txBox="1"/>
            <p:nvPr/>
          </p:nvSpPr>
          <p:spPr>
            <a:xfrm>
              <a:off x="5048776" y="6392528"/>
              <a:ext cx="241341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cluster Numbers =  5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finish all in 5.09792225621397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score= 0.6436854379857672</a:t>
              </a:r>
              <a:endParaRPr lang="zh-CN" alt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864A605D-EE7A-41F3-AD95-D7919480834E}"/>
                </a:ext>
              </a:extLst>
            </p:cNvPr>
            <p:cNvSpPr/>
            <p:nvPr/>
          </p:nvSpPr>
          <p:spPr>
            <a:xfrm>
              <a:off x="4894540" y="4113482"/>
              <a:ext cx="2999590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20181002-20181003-R1OBPM15x-R4OBPM16x</a:t>
              </a:r>
              <a:endParaRPr lang="zh-CN" alt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eps=0.012</a:t>
              </a:r>
              <a:r>
                <a:rPr lang="zh-CN" altLang="en-US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zh-CN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min_sample=5</a:t>
              </a:r>
              <a:endParaRPr lang="zh-CN" alt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DB4F008A-71AC-456F-8508-5C22C13EE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4521" y="4558343"/>
              <a:ext cx="2400000" cy="1800000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4B917F10-B3F6-4AEE-B879-E66016B7E472}"/>
                </a:ext>
              </a:extLst>
            </p:cNvPr>
            <p:cNvSpPr txBox="1"/>
            <p:nvPr/>
          </p:nvSpPr>
          <p:spPr>
            <a:xfrm>
              <a:off x="6750015" y="6319716"/>
              <a:ext cx="83593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R1OBPM15x</a:t>
              </a:r>
              <a:endParaRPr lang="zh-CN" altLang="en-US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761CAD70-6E17-455F-8104-595C06DE0C82}"/>
                </a:ext>
              </a:extLst>
            </p:cNvPr>
            <p:cNvSpPr txBox="1"/>
            <p:nvPr/>
          </p:nvSpPr>
          <p:spPr>
            <a:xfrm>
              <a:off x="4849457" y="4467510"/>
              <a:ext cx="307777" cy="7972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R4OBPM16x</a:t>
              </a:r>
              <a:endParaRPr lang="zh-CN" altLang="en-US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6999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D221D9-238A-4FCD-A823-19B4B1467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二、基于束测信息，监控加速器的工作状态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A61909-3E04-4D76-B43B-4C12BB901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基于</a:t>
            </a:r>
            <a:r>
              <a:rPr lang="en-US" altLang="zh-CN" dirty="0"/>
              <a:t>AI</a:t>
            </a:r>
            <a:r>
              <a:rPr lang="zh-CN" altLang="en-US" dirty="0"/>
              <a:t>发展趋势，目前安排组里学生继续投入此方向研究。</a:t>
            </a:r>
            <a:endParaRPr lang="en-US" altLang="zh-CN" dirty="0"/>
          </a:p>
          <a:p>
            <a:pPr lvl="1"/>
            <a:r>
              <a:rPr lang="zh-CN" altLang="en-US" dirty="0"/>
              <a:t>希望基于多种束测数据进行分析。</a:t>
            </a:r>
            <a:endParaRPr lang="en-US" altLang="zh-CN" dirty="0"/>
          </a:p>
          <a:p>
            <a:pPr lvl="2"/>
            <a:r>
              <a:rPr lang="zh-CN" altLang="en-US" dirty="0"/>
              <a:t>期望找出束测系统异常响应设备</a:t>
            </a:r>
            <a:endParaRPr lang="en-US" altLang="zh-CN" dirty="0"/>
          </a:p>
          <a:p>
            <a:pPr lvl="2"/>
            <a:r>
              <a:rPr lang="zh-CN" altLang="en-US" dirty="0"/>
              <a:t>在确保对应束测设备正常情况下，建立与加速器故障对应关系数据集，待数据积累一定量后，形成一定的判断机制。</a:t>
            </a:r>
            <a:endParaRPr lang="en-US" altLang="zh-CN" dirty="0"/>
          </a:p>
          <a:p>
            <a:r>
              <a:rPr lang="zh-CN" altLang="en-US" dirty="0"/>
              <a:t>数据的来源</a:t>
            </a:r>
            <a:endParaRPr lang="en-US" altLang="zh-CN" dirty="0"/>
          </a:p>
          <a:p>
            <a:pPr lvl="1"/>
            <a:r>
              <a:rPr lang="zh-CN" altLang="en-US" dirty="0"/>
              <a:t>历史数据库</a:t>
            </a:r>
            <a:endParaRPr lang="en-US" altLang="zh-CN" dirty="0"/>
          </a:p>
          <a:p>
            <a:pPr lvl="2"/>
            <a:r>
              <a:rPr lang="zh-CN" altLang="en-US" dirty="0"/>
              <a:t>目前多对历史数据进行分析</a:t>
            </a:r>
            <a:endParaRPr lang="en-US" altLang="zh-CN" dirty="0"/>
          </a:p>
          <a:p>
            <a:pPr lvl="1"/>
            <a:r>
              <a:rPr lang="zh-CN" altLang="en-US" dirty="0"/>
              <a:t>实时数据库</a:t>
            </a:r>
            <a:endParaRPr lang="en-US" altLang="zh-CN" dirty="0"/>
          </a:p>
          <a:p>
            <a:pPr lvl="2"/>
            <a:r>
              <a:rPr lang="zh-CN" altLang="en-US" dirty="0"/>
              <a:t>后期希望与离线分析相结合，发展一定的实时数据分析能力，为设备工作状态的监测提供一定的预判措施。</a:t>
            </a:r>
          </a:p>
        </p:txBody>
      </p:sp>
    </p:spTree>
    <p:extLst>
      <p:ext uri="{BB962C8B-B14F-4D97-AF65-F5344CB8AC3E}">
        <p14:creationId xmlns:p14="http://schemas.microsoft.com/office/powerpoint/2010/main" val="1480015582"/>
      </p:ext>
    </p:extLst>
  </p:cSld>
  <p:clrMapOvr>
    <a:masterClrMapping/>
  </p:clrMapOvr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756</TotalTime>
  <Words>1134</Words>
  <Application>Microsoft Office PowerPoint</Application>
  <PresentationFormat>宽屏</PresentationFormat>
  <Paragraphs>103</Paragraphs>
  <Slides>13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Times New Roman</vt:lpstr>
      <vt:lpstr>Wingdings</vt:lpstr>
      <vt:lpstr>Wingdings 3</vt:lpstr>
      <vt:lpstr>丝状</vt:lpstr>
      <vt:lpstr>基于束测信息的故障检测</vt:lpstr>
      <vt:lpstr>基于束测信息的故障检测</vt:lpstr>
      <vt:lpstr>一、束测信息的准确性保证</vt:lpstr>
      <vt:lpstr>一、束测信息的准确性保证</vt:lpstr>
      <vt:lpstr>一、束测信息的准确性保证</vt:lpstr>
      <vt:lpstr>一、束测信息的准确性保证</vt:lpstr>
      <vt:lpstr>一、束测信息的准确性保证</vt:lpstr>
      <vt:lpstr>二、基于束测信息，监控加速器的工作状态</vt:lpstr>
      <vt:lpstr>二、基于束测信息，监控加速器的工作状态</vt:lpstr>
      <vt:lpstr>谢谢！</vt:lpstr>
      <vt:lpstr>PowerPoint 演示文稿</vt:lpstr>
      <vt:lpstr>机器学习在逐束团反馈系统的应用研究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基于束测信息的故障检测</dc:title>
  <dc:creator>xutg</dc:creator>
  <cp:lastModifiedBy>x</cp:lastModifiedBy>
  <cp:revision>20</cp:revision>
  <dcterms:created xsi:type="dcterms:W3CDTF">2024-10-14T05:53:35Z</dcterms:created>
  <dcterms:modified xsi:type="dcterms:W3CDTF">2024-10-15T14:48:45Z</dcterms:modified>
</cp:coreProperties>
</file>