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85" r:id="rId5"/>
    <p:sldId id="259" r:id="rId6"/>
    <p:sldId id="281" r:id="rId7"/>
    <p:sldId id="260" r:id="rId8"/>
    <p:sldId id="283" r:id="rId9"/>
    <p:sldId id="282" r:id="rId10"/>
    <p:sldId id="284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4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7T03:38:09.54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7T03:36:47.42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72 78,'-1'0,"0"0,1 0,-1 0,1 0,-1 0,0 0,1 1,-1-1,0 0,1 0,-1 0,0 1,1-1,-1 0,1 1,-1-1,1 0,-1 1,0 0,-4 12,3-6,0-1,1-2,1-1,-1 0,-1 1,1-1,0 0,-1 0,1 0,-5 5,107-72,-97 60,-7 2,-13 0,6 1,9 1,-1 0,1 0,0-1,0 1,0 0,0-1,0 1,-1-1,1 1,0-1,0 0,0 1,0-1,1 0,-1 0,0 1,0-1,0 0,1 0,-1 0,0 0,1 0,-1 0,1 0,-1-1,1 1,-1 0,1 0,0 0,0 0,0-1,-1 1,1 0,0 0,0 0,1-1,-1 1,0 0,0 0,1 0,-1 0,0 0,1-1,0 0,-1 2,-1 0,1-1,-1 1,1 0,-1 0,1 0,-1 0,1 0,-1 0,1 0,-1 0,0 0,1 0,-1 1,1-1,-1 0,0 0,1 1,-36 12,4-1,32-12,0 1,-1-1,1 0,0 0,-1 0,1 0,0 0,-1 0,1 0,0 0,-1 0,1 0,-1 0,1 0,0 0,-1 0,1 0,0 0,-1 0,1-1,-1-4,10-9,-5 10,0 0,0 1,0 0,1 0,-1 0,1 0,0 1,10-3,-13 3,1 2,0-1,0 0,0 1,0-1,0 1,0 0,0 0,0 0,0 0,0 1,0-1,0 1,0 0,0 0,0 0,3 1,-5-1,-1-1,1 0,0 1,0-1,-1 1,1-1,0 1,-1 0,1-1,-1 1,1 0,-1-1,1 1,-1 0,1 0,-1-1,1 1,-1 0,0 0,0 0,1 0,-1-1,0 1,0 0,0 0,0 0,0 0,0 0,0-1,0 1,0 0,-1 0,1 0,0 0,0 0,-1-1,1 1,-1 0,1 0,0-1,-2 2,0 0,0 1,0-1,0 1,-1-1,1 0,-1 0,1 0,-1 0,-5 2,3-2,1 0,-1-1,0 0,0 1,0-2,0 1,0 0,0-1,0 0,0 0,0-1,-1 0,-8-2,13 3,1 0,-1-1,0 1,0-1,1 1,-1-1,0 1,1-1,-1 1,0-1,1 0,-1 1,1-1,-1 0,1 0,0 1,-1-1,1 0,0 0,-1 0,1 1,0-1,0 0,0 0,-1 0,1 0,0 0,0 1,1-1,-1 0,0 0,0 0,0 0,0 1,1-1,-1 0,0 0,1 0,-1 1,1-1,-1 0,1 0,-1 1,1-1,-1 0,1 1,0-1,-1 1,1-1,0 1,0-1,-1 1,1 0,0-1,1 1,1-1,-1 0,1 0,-1 1,1-1,-1 1,1 0,0 0,-1 0,1 0,3 1,-5-1,0 1,1-1,-1 0,0 0,0 1,0-1,0 1,0-1,0 1,0 0,0-1,0 1,0 0,0 0,0 0,0 0,0-1,-1 1,1 0,0 0,-1 0,1 1,-1-1,1 1,0-1,-1 0,0 0,0 0,0 0,-1-1,1 1,0 0,0 0,0 0,-1-1,1 1,0 0,-1 0,1-1,0 1,-1 0,1 0,-1-1,1 1,-1-1,0 1,1 0,-1-1,0 1,1-1,-1 0,0 1,1-1,-1 1,0-1,0 0,0 0,1 1,-3-1,0 1,0 0,-1 0,1-1,-1 1,1-1,-7 0,9 0,0 0,-1-1,1 1,0 0,0-1,0 1,0-1,0 1,0-1,0 1,0-1,0 0,0 1,1-1,-1 0,0 0,0 1,1-1,-1 0,0 0,1 0,-1 0,0-2,-4-11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7T03:38:28.75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7T03:36:01.35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176 2081,'0'0,"1"0,-1 0,0 1,1-1,-1 0,0 0,1 0,-1 0,0 0,1 1,-1-1,0 0,0 0,1 1,-1-1,0 0,0 0,0 1,1-1,-1 0,0 1,0-1,0 0,0 0,1 1,-1-1,0 0,0 1,0 1,34 85,-1-4,78 130,-63-127,8 7,-5-11,-29-47,37 45,12 19,-65-90,0-1,1 0,0 0,0 0,12 8,45 30,-17-12,-11-6,39 29,-64-50,-1-1,1 0,0-1,1 0,17 5,6-1,-4 0,1-1,0-2,37 2,215-7,-132-2,-94-1,0-2,96-19,-64-1,-53 13,-7 1,40-19,-42 16,51-15,146-33,-29-6,-144 40,-36 18,25-11,-12 8,0-2,31-21,8-4,9 1,-17 9,67-45,-56 26,112-78,-140 91,-1-2,-2-1,-2-3,-1 0,-2-3,43-70,27-43,-82 123,10-18,-2-1,-3-2,35-95,-62 147,56-159,-39 107,-9 30,-1-1,-1 0,-1 0,2-29,-7-144,-2 101,2 55,0 24,-1-1,0 1,-1 0,-6-27,1 25,0 0,-2 0,0 1,-2 1,0-1,-15-20,8 14,2 4,-1 0,-28-32,-9-1,47 49,0 0,-1 1,1 0,-1 1,-12-7,-16-11,-10-9,25 17,-19-15,-29-29,-129-106,188 158,-1 0,0 0,0 1,0 0,-14-4,-55-13,69 20,-3-1,-92-26,82 23,1 0,0 2,-1 0,0 1,0 2,0 0,-31 4,-71 12,-310-10,262-6,83 0,-99 2,103 8,-12-1,82-8,0 1,0 0,1 1,-1 1,0 1,1 0,-17 7,-35 21,-103 68,148-86,-65 46,7-5,-39 26,71-50,-9 8,-95 72,58-52,-27 20,49-28,-82 67,137-103,2 0,0 2,0-1,2 2,0 0,-17 34,10-12,7-12,-1 0,-1-1,-25 33,31-47,1 0,1 0,0 0,0 1,1 0,-4 17,6-20,-10 22,9-23,0 0,-3 12,1 6,1 1,2 0,1 0,0 39,2-54,-1-1,0 1,0 0,-7 17,4-15,1 0,-3 28,5 156,3-105,0-37,-2 72,-7-73,0-4,7-45,0 1,-1-1,0 0,0 0,-1 0,0-1,-1 1,1-1,-1 0,-1 0,-7 11,7-12,1 2,1-1,-1 0,1 1,1 0,-1-1,1 1,1 0,-2 15,2 3,3 45,-2-61,1-1,1 1,-1-1,2 1,3 10,-5-16,1-1,0 1,0 0,1-1,-1 1,1-1,-1 0,1 0,0 0,0 0,1 0,-1-1,0 0,6 3,-3-1,0 0,0 1,0 0,-1 0,1 0,-1 0,0 1,-1 0,0 0,1 0,-2 1,5 7,1 8,-1 0,9 36,-10-31,-3-7,12 29,1 5,0 1,-15-50,0 0,1 0,-1 0,1 0,0 0,1-1,-1 1,1-1,0 0,0 0,0 0,0-1,1 1,0-1,-1 0,8 3,1-1,0-1,0 0,1-1,-1 0,1-1,14 0,10 3,-14-2,0 2,-1 1,1 1,27 13,-16-8,54 14,-52-17,20 11,-20-6,-21-9,-6-3,18 8,-26-9,0 0,-1 0,1 0,0 0,0 0,-1 1,1-1,-1 0,1 1,-1-1,1 1,-1-1,0 1,0 0,1 1,-1 0,-1 0,1 0,-1-1,1 1,-1 0,0 0,-1-1,1 1,0 0,-1 0,1-1,-1 1,0 0,-2 4,-1 1,1-1,-1 1,-9 11,4-9,1 0,-1-1,-1 0,0-1,-13 10,1-5,-38 20,52-30,0 1,-1-1,1 0,-1-1,1 0,-1 0,-14 1,18-3,0-1,0 1,0-1,0 0,0 0,0 0,0 0,1-1,-1 0,1 0,-1 0,1-1,0 1,-1-1,-3-4,-8-8,1 0,1 0,1-2,0 1,1-2,-11-20,12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7T03:36:05.00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1498 792,'1'56,"1"-20,-6 44,4-77,0-1,-1 0,1 1,-1-1,0 0,0 1,0-1,0 0,0 0,-2 2,3-3,-1-1,1 1,-1-1,1 1,0-1,-1 0,1 1,-1-1,1 0,-1 0,1 1,-1-1,1 0,-1 0,1 0,-1 1,1-1,-1 0,0 0,1 0,-1 0,1 0,-1 0,1 0,-1 0,1-1,-1 1,1 0,-1 0,0 0,1 0,-1-1,1 1,0 0,-1-1,1 1,-1 0,1-1,-1 1,1 0,0-1,-1 1,1-1,0 1,-1-1,1 0,-6-7,0 0,1 0,0-1,-7-15,-10-40,5 14,-7-25,-4-11,12 52,-1 1,-1 0,-2 1,-29-37,-107-103,108 120,47 50,-1 0,1 0,-1 0,0 0,0 1,0-1,-3-2,4 4,0-1,-1 1,1 0,0-1,0 1,0 0,-1 0,1 0,0 0,0 0,-1 0,1 0,0 1,0-1,0 0,-3 2,-6 1,0 0,0 0,0-1,0 0,-22 1,0-3,0-2,0-1,-42-11,-84-22,72 10,22 5,-16-2,-126-37,105 33,95 26,5 1,-1 0,1 0,-1-1,1 1,-1 0,1-1,-1 1,1-1,0 0,-1 1,1-1,0 0,-1 0,0-1,2 2,0 0,0 0,0 0,0 0,0-1,0 1,0 0,0 0,0 0,0 0,0 0,0-1,0 1,0 0,0 0,0 0,0 0,0 0,0 0,0 0,0-1,1 1,-1 0,0 0,0 0,0 0,0 0,0 0,0 0,0 0,1 0,-1 0,0 0,0 0,0 0,0 0,0 0,0 0,1 0,-1 0,9-2,0 0,0 1,0 0,0 1,14 0,-5 1,98-1,-91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7T03:36:06.44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188 1,'-3'6,"-1"0,-1 0,-8 10,-4 5,16-21,-14 20,1 1,1 1,-20 41,25-43,1 1,0 1,2-1,-6 40,-16 135,23-175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7T03:36:29.34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131 1415,'1'2,"54"63,-47-54,-1 0,0 0,-1 1,7 18,17 44,2 9,-16-45,-11-26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7T03:36:29.34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457 490,'5'-6,"3"-2,1 0,10-8,38-24,-74 41,-9 4,-1 2,-1 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7T03:36:29.34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4413 1,'0'609,"1"-709,-2-134,0 211,-4-32,2 48,0 7,-3 13,5-11,-28 73,-12 32,-159 321,155-335,26-53,-73 164,12 4,57-150,-10 25,28-68,-2 0,1 0,-2-1,0 0,0 0,-1-1,-1 0,-11 12,-17 16,-32 48,-25 49,88-128,-31 50,-28 39,50-78,0-1,-29 28,35-40,-1 0,-22 13,21-14,0 1,-13 10,-27 34,39-38,0-1,-1 0,-1 0,0-2,-16 11,12-12,-96 56,91-50,-2-2,0-1,0-1,-1-1,-1-1,-55 12,60-20,1 0,-1-2,0-1,-33-4,33 2,-684-100,266 32,398 65,-232-39,217 32,1-2,-94-38,136 45,0 1,1-2,-1 0,-15-13,7 1,-28-30,26 24,-1 0,-42-30,30 26,0-2,-63-72,97 99,-1 1,1-1,0 0,1 0,-1 0,1-1,0 1,-3-12,4 6,-1 0,2 0,0 0,0-15,5-486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7T03:36:41.87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E72AF0-396A-41D4-BBC4-1B3A1B5538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5F2230A-9E56-40AE-8AAF-4A275C41CB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4752EB-7403-4FE5-88E6-95FC33C8C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0B6A-A808-468B-B964-0C9EED86731D}" type="datetimeFigureOut">
              <a:rPr lang="zh-CN" altLang="en-US" smtClean="0"/>
              <a:t>2024/10/14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6C148D-AF97-486D-AAE8-408E2DB1E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99F93DC-162D-4AC0-888F-3A3808FD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F9B4-76EA-41DE-BB25-73C7C51E2B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74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8B120A-B78E-463D-B8DC-7922BD6CD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046B3F1-6BA4-45C3-9435-30851B449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35C11A-5806-40E9-BD54-F53E267F8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0B6A-A808-468B-B964-0C9EED86731D}" type="datetimeFigureOut">
              <a:rPr lang="zh-CN" altLang="en-US" smtClean="0"/>
              <a:t>2024/10/14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BE4DDF-A94A-4543-B156-217389888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EB7C6A4-DCB4-427D-9D73-2E764A3D8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F9B4-76EA-41DE-BB25-73C7C51E2B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5622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F12D229-3366-4D83-B88D-965C6349C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E5B0EF9-A6EF-4D04-A747-022C090AA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939367-2709-4564-8F04-A35C5982D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0B6A-A808-468B-B964-0C9EED86731D}" type="datetimeFigureOut">
              <a:rPr lang="zh-CN" altLang="en-US" smtClean="0"/>
              <a:t>2024/10/14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C3C5FF3-E763-4689-A975-EA9FC38B7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CF977B-478C-4FB5-97FE-83FFF99AA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F9B4-76EA-41DE-BB25-73C7C51E2B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111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375CE7-3F60-4578-99ED-BE2185FE7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0507EC-6F0D-45D7-9300-2100948EE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60E9B18-879B-42F0-9A7D-2D1B92774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0B6A-A808-468B-B964-0C9EED86731D}" type="datetimeFigureOut">
              <a:rPr lang="zh-CN" altLang="en-US" smtClean="0"/>
              <a:t>2024/10/14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3577F9-54B6-4085-90EA-99585B8B7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DE35C9-315B-4ADB-A22D-F4CE81E4B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F9B4-76EA-41DE-BB25-73C7C51E2B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91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634D31-EAE9-492F-AB9E-34DD99CFE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EC61C0E-9786-4B6E-8E98-644738F6A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28950B-6637-4D74-8E75-34015DBCC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0B6A-A808-468B-B964-0C9EED86731D}" type="datetimeFigureOut">
              <a:rPr lang="zh-CN" altLang="en-US" smtClean="0"/>
              <a:t>2024/10/14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EE17A1-37AE-48FF-A095-40F0D5AF8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3F4796-0DAC-4C74-B63F-768B674F3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F9B4-76EA-41DE-BB25-73C7C51E2B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044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FFD80E-DE64-433C-94EF-7BC009068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3211A5-7E92-4674-8775-494AF480CF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6928E33-2BAA-42F0-8492-70A0C706E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2B65115-3F2A-4F1D-BCB5-3EED842B8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0B6A-A808-468B-B964-0C9EED86731D}" type="datetimeFigureOut">
              <a:rPr lang="zh-CN" altLang="en-US" smtClean="0"/>
              <a:t>2024/10/14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D2CDCEE-0808-463B-8163-B69ACF235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05ED40-A341-4381-BCCB-38E8E0DF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F9B4-76EA-41DE-BB25-73C7C51E2B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715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96805E-7EDB-4E91-AB92-8F5F3F81E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954CDF2-3B82-429D-B245-B72974002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1E2D76F-E057-4D4E-83D3-6B81A5F55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243406C-8030-4CAB-9994-77ED44F39A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01DE627-BD42-4356-8AB6-093B11650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C2905FA-FB11-431D-B3E6-994FC2864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0B6A-A808-468B-B964-0C9EED86731D}" type="datetimeFigureOut">
              <a:rPr lang="zh-CN" altLang="en-US" smtClean="0"/>
              <a:t>2024/10/14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01313D3-5A02-443D-8EF9-C4025760E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521D4E8-A1B6-49A6-9CF5-963D0C806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F9B4-76EA-41DE-BB25-73C7C51E2B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44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E7F8A4-9774-45F4-BEC7-61E3B06E7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A1E8FDD-5E12-4F6E-917C-92A48D1AB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0B6A-A808-468B-B964-0C9EED86731D}" type="datetimeFigureOut">
              <a:rPr lang="zh-CN" altLang="en-US" smtClean="0"/>
              <a:t>2024/10/14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CB6698F-DEFA-4F9D-A98E-48D636CF9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70AF71-C57C-4573-969E-EF0E89E1C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F9B4-76EA-41DE-BB25-73C7C51E2B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098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1F32854-28C3-4898-9991-15FA96E86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0B6A-A808-468B-B964-0C9EED86731D}" type="datetimeFigureOut">
              <a:rPr lang="zh-CN" altLang="en-US" smtClean="0"/>
              <a:t>2024/10/14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C960908-7BF5-49D2-95B5-36BC23DDB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16E9355-9621-41B8-97EF-B18D0987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F9B4-76EA-41DE-BB25-73C7C51E2B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1916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3A89F6-FD0A-40EA-824D-561E61A45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D86CC1-9DF0-4683-996F-6C0EDFEE8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197AF09-D393-4607-89C2-4E8B9E8BD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DAF3698-7CBA-4FCD-BFA5-3182CB37F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0B6A-A808-468B-B964-0C9EED86731D}" type="datetimeFigureOut">
              <a:rPr lang="zh-CN" altLang="en-US" smtClean="0"/>
              <a:t>2024/10/14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4D35A88-76E4-46AD-A3D1-BF5A28356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5BE2E03-5F99-4EA0-814C-D93E32C05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F9B4-76EA-41DE-BB25-73C7C51E2B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35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606204-F414-4CCF-B54D-03810EBE1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183BF4B-959A-4679-87CA-1FB8FA7B93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CDA8BE0-DE72-4B0A-97A7-EA263DD50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FC56A7-2C29-4F37-9D61-78C285DFB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0B6A-A808-468B-B964-0C9EED86731D}" type="datetimeFigureOut">
              <a:rPr lang="zh-CN" altLang="en-US" smtClean="0"/>
              <a:t>2024/10/14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8BDA146-118B-4A38-8611-CA3CBFEEE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B046127-F979-4B67-BCCF-054024DA6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F9B4-76EA-41DE-BB25-73C7C51E2B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3274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3955F0A-44D8-45B2-93D6-5E2D99B0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EC5BA4E-774A-4252-9AF8-C1DDBB598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DEBF8F-B04D-4226-A8B1-FAE0AB6613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10B6A-A808-468B-B964-0C9EED86731D}" type="datetimeFigureOut">
              <a:rPr lang="zh-CN" altLang="en-US" smtClean="0"/>
              <a:t>2024/10/14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3C92240-2526-4290-A9F1-F5868A097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8625E7-8C14-4492-883A-DB5EB935CD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5F9B4-76EA-41DE-BB25-73C7C51E2B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1627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ustomXml" Target="../ink/ink8.xml"/><Relationship Id="rId18" Type="http://schemas.openxmlformats.org/officeDocument/2006/relationships/image" Target="../media/image11.png"/><Relationship Id="rId3" Type="http://schemas.openxmlformats.org/officeDocument/2006/relationships/customXml" Target="../ink/ink3.xml"/><Relationship Id="rId7" Type="http://schemas.openxmlformats.org/officeDocument/2006/relationships/customXml" Target="../ink/ink5.xml"/><Relationship Id="rId12" Type="http://schemas.openxmlformats.org/officeDocument/2006/relationships/image" Target="../media/image9.png"/><Relationship Id="rId17" Type="http://schemas.openxmlformats.org/officeDocument/2006/relationships/customXml" Target="../ink/ink10.xml"/><Relationship Id="rId2" Type="http://schemas.openxmlformats.org/officeDocument/2006/relationships/image" Target="../media/image4.png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customXml" Target="../ink/ink7.xml"/><Relationship Id="rId5" Type="http://schemas.openxmlformats.org/officeDocument/2006/relationships/customXml" Target="../ink/ink4.xml"/><Relationship Id="rId15" Type="http://schemas.openxmlformats.org/officeDocument/2006/relationships/customXml" Target="../ink/ink9.xml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customXml" Target="../ink/ink6.xml"/><Relationship Id="rId1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EDADC1-3E8E-4051-8F98-7D6FCC9050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3721" y="1968005"/>
            <a:ext cx="7604555" cy="2387600"/>
          </a:xfrm>
        </p:spPr>
        <p:txBody>
          <a:bodyPr>
            <a:normAutofit/>
          </a:bodyPr>
          <a:lstStyle/>
          <a:p>
            <a:r>
              <a:rPr lang="zh-CN" altLang="en-US" sz="5400" dirty="0"/>
              <a:t>机器学习在直线加速器纵向补偿匹配的应用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CAC2815-8955-4652-B413-11CF162A4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355605"/>
            <a:ext cx="9144000" cy="1655762"/>
          </a:xfrm>
        </p:spPr>
        <p:txBody>
          <a:bodyPr/>
          <a:lstStyle/>
          <a:p>
            <a:r>
              <a:rPr lang="zh-CN" altLang="en-US" dirty="0"/>
              <a:t>冯昕苑</a:t>
            </a:r>
            <a:endParaRPr lang="en-US" altLang="zh-CN" dirty="0"/>
          </a:p>
          <a:p>
            <a:r>
              <a:rPr lang="zh-CN" altLang="en-US" dirty="0"/>
              <a:t>东莞研究部</a:t>
            </a:r>
            <a:endParaRPr lang="en-US" altLang="zh-CN" dirty="0"/>
          </a:p>
          <a:p>
            <a:r>
              <a:rPr lang="zh-CN" altLang="en-US" dirty="0"/>
              <a:t>加速器物理组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墨迹 3">
                <a:extLst>
                  <a:ext uri="{FF2B5EF4-FFF2-40B4-BE49-F238E27FC236}">
                    <a16:creationId xmlns:a16="http://schemas.microsoft.com/office/drawing/2014/main" id="{A28DA676-9D7C-4490-B732-A4077584B361}"/>
                  </a:ext>
                </a:extLst>
              </p14:cNvPr>
              <p14:cNvContentPartPr/>
              <p14:nvPr/>
            </p14:nvContentPartPr>
            <p14:xfrm>
              <a:off x="9934832" y="6024084"/>
              <a:ext cx="360" cy="360"/>
            </p14:xfrm>
          </p:contentPart>
        </mc:Choice>
        <mc:Fallback>
          <p:pic>
            <p:nvPicPr>
              <p:cNvPr id="4" name="墨迹 3">
                <a:extLst>
                  <a:ext uri="{FF2B5EF4-FFF2-40B4-BE49-F238E27FC236}">
                    <a16:creationId xmlns:a16="http://schemas.microsoft.com/office/drawing/2014/main" id="{A28DA676-9D7C-4490-B732-A4077584B36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925832" y="601508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墨迹 4">
                <a:extLst>
                  <a:ext uri="{FF2B5EF4-FFF2-40B4-BE49-F238E27FC236}">
                    <a16:creationId xmlns:a16="http://schemas.microsoft.com/office/drawing/2014/main" id="{F132EB35-54D2-4020-AD9C-41CC99F57A1B}"/>
                  </a:ext>
                </a:extLst>
              </p14:cNvPr>
              <p14:cNvContentPartPr/>
              <p14:nvPr/>
            </p14:nvContentPartPr>
            <p14:xfrm>
              <a:off x="7321232" y="5918964"/>
              <a:ext cx="360" cy="360"/>
            </p14:xfrm>
          </p:contentPart>
        </mc:Choice>
        <mc:Fallback>
          <p:pic>
            <p:nvPicPr>
              <p:cNvPr id="5" name="墨迹 4">
                <a:extLst>
                  <a:ext uri="{FF2B5EF4-FFF2-40B4-BE49-F238E27FC236}">
                    <a16:creationId xmlns:a16="http://schemas.microsoft.com/office/drawing/2014/main" id="{F132EB35-54D2-4020-AD9C-41CC99F57A1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12232" y="5909964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D26F7152-EDAF-4513-AC8E-C1460D989A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765" y="562233"/>
            <a:ext cx="5865781" cy="1230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129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4B5AE668-1417-49AE-931D-7EF8FFC1FDFD}"/>
              </a:ext>
            </a:extLst>
          </p:cNvPr>
          <p:cNvSpPr txBox="1"/>
          <p:nvPr/>
        </p:nvSpPr>
        <p:spPr>
          <a:xfrm>
            <a:off x="4430927" y="2921168"/>
            <a:ext cx="33301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/>
              <a:t>谢谢</a:t>
            </a:r>
          </a:p>
        </p:txBody>
      </p:sp>
    </p:spTree>
    <p:extLst>
      <p:ext uri="{BB962C8B-B14F-4D97-AF65-F5344CB8AC3E}">
        <p14:creationId xmlns:p14="http://schemas.microsoft.com/office/powerpoint/2010/main" val="1297160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C1A695-46AD-4666-A90D-94ED0C802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738B1C-7B7E-4A52-95AE-138075C10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zh-CN" altLang="en-US" dirty="0"/>
              <a:t>直线束流动力学的若干背景</a:t>
            </a:r>
            <a:endParaRPr lang="en-US" altLang="zh-CN" dirty="0"/>
          </a:p>
          <a:p>
            <a:r>
              <a:rPr lang="en-US" altLang="zh-CN" dirty="0"/>
              <a:t>2. </a:t>
            </a:r>
            <a:r>
              <a:rPr lang="zh-CN" altLang="en-US" dirty="0"/>
              <a:t>遗传算法与加速器参数优化</a:t>
            </a:r>
            <a:endParaRPr lang="en-US" altLang="zh-CN" dirty="0"/>
          </a:p>
          <a:p>
            <a:r>
              <a:rPr lang="en-US" altLang="zh-CN" dirty="0"/>
              <a:t>3. </a:t>
            </a:r>
            <a:r>
              <a:rPr lang="zh-CN" altLang="en-US" dirty="0"/>
              <a:t>预期应用场景</a:t>
            </a:r>
          </a:p>
        </p:txBody>
      </p:sp>
    </p:spTree>
    <p:extLst>
      <p:ext uri="{BB962C8B-B14F-4D97-AF65-F5344CB8AC3E}">
        <p14:creationId xmlns:p14="http://schemas.microsoft.com/office/powerpoint/2010/main" val="1030062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FE56E7-2373-45C5-85E3-B2875BCB5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直线束流动力学的若干背景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41663D-3CD7-4EE0-B9E1-C0EDA0DFD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171"/>
            <a:ext cx="10515600" cy="4351338"/>
          </a:xfrm>
        </p:spPr>
        <p:txBody>
          <a:bodyPr/>
          <a:lstStyle/>
          <a:p>
            <a:r>
              <a:rPr lang="en-US" altLang="zh-CN" dirty="0"/>
              <a:t>CSNS-II</a:t>
            </a:r>
            <a:r>
              <a:rPr lang="zh-CN" altLang="en-US" dirty="0"/>
              <a:t>的超导直线段设计了</a:t>
            </a:r>
            <a:r>
              <a:rPr lang="en-US" altLang="zh-CN" dirty="0"/>
              <a:t>44</a:t>
            </a:r>
            <a:r>
              <a:rPr lang="zh-CN" altLang="en-US" dirty="0"/>
              <a:t>个超导腔，包括</a:t>
            </a:r>
            <a:r>
              <a:rPr lang="en-US" altLang="zh-CN" dirty="0"/>
              <a:t>20</a:t>
            </a:r>
            <a:r>
              <a:rPr lang="zh-CN" altLang="en-US" dirty="0"/>
              <a:t>个</a:t>
            </a:r>
            <a:r>
              <a:rPr lang="en-US" altLang="zh-CN" dirty="0"/>
              <a:t>SPOKE</a:t>
            </a:r>
            <a:r>
              <a:rPr lang="zh-CN" altLang="en-US" dirty="0"/>
              <a:t>腔和</a:t>
            </a:r>
            <a:r>
              <a:rPr lang="en-US" altLang="zh-CN" dirty="0"/>
              <a:t>24</a:t>
            </a:r>
            <a:r>
              <a:rPr lang="zh-CN" altLang="en-US" dirty="0"/>
              <a:t>个椭球腔将束流从</a:t>
            </a:r>
            <a:r>
              <a:rPr lang="en-US" altLang="zh-CN" dirty="0"/>
              <a:t>80MeV</a:t>
            </a:r>
            <a:r>
              <a:rPr lang="zh-CN" altLang="en-US" dirty="0"/>
              <a:t>加速到</a:t>
            </a:r>
            <a:r>
              <a:rPr lang="en-US" altLang="zh-CN" dirty="0"/>
              <a:t>300MeV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超导腔运行存在不稳定的可能，为了保证束流通过超导段后的能量和能散等参数的稳定性，需要设计一套可以计算各种情况下都满足</a:t>
            </a:r>
            <a:r>
              <a:rPr lang="en-US" altLang="zh-CN" dirty="0"/>
              <a:t>RCS</a:t>
            </a:r>
            <a:r>
              <a:rPr lang="zh-CN" altLang="en-US" dirty="0"/>
              <a:t>注入要求的匹配系统。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CFBDC69-C150-4078-B800-981BFFA01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729" y="3583030"/>
            <a:ext cx="8804189" cy="222323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5F5449A7-586A-4765-B1F9-D9CB2442DF5E}"/>
              </a:ext>
            </a:extLst>
          </p:cNvPr>
          <p:cNvSpPr txBox="1"/>
          <p:nvPr/>
        </p:nvSpPr>
        <p:spPr>
          <a:xfrm>
            <a:off x="1099750" y="6054810"/>
            <a:ext cx="774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局部补偿的基本原理。 </a:t>
            </a:r>
            <a:r>
              <a:rPr lang="zh-CN" altLang="en-US" dirty="0">
                <a:highlight>
                  <a:srgbClr val="FF0000"/>
                </a:highlight>
              </a:rPr>
              <a:t>红色：失效腔 </a:t>
            </a:r>
            <a:r>
              <a:rPr lang="zh-CN" altLang="en-US" dirty="0">
                <a:highlight>
                  <a:srgbClr val="FFFF00"/>
                </a:highlight>
              </a:rPr>
              <a:t>黄色：补偿腔 </a:t>
            </a:r>
            <a:r>
              <a:rPr lang="zh-CN" altLang="en-US" dirty="0">
                <a:highlight>
                  <a:srgbClr val="00FF00"/>
                </a:highlight>
              </a:rPr>
              <a:t>绿色：正常运行腔</a:t>
            </a:r>
          </a:p>
        </p:txBody>
      </p:sp>
    </p:spTree>
    <p:extLst>
      <p:ext uri="{BB962C8B-B14F-4D97-AF65-F5344CB8AC3E}">
        <p14:creationId xmlns:p14="http://schemas.microsoft.com/office/powerpoint/2010/main" val="2395907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A7ECF7-1A12-4500-8C21-827245FAE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zh-CN" altLang="en-US" dirty="0"/>
              <a:t>补偿目标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257367-7F30-48FE-9925-7752E7161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768" y="3067479"/>
            <a:ext cx="10515600" cy="4351338"/>
          </a:xfrm>
        </p:spPr>
        <p:txBody>
          <a:bodyPr/>
          <a:lstStyle/>
          <a:p>
            <a:r>
              <a:rPr lang="zh-CN" altLang="en-US" dirty="0"/>
              <a:t>束流中心能量：</a:t>
            </a:r>
            <a:endParaRPr lang="en-US" altLang="zh-CN" dirty="0"/>
          </a:p>
          <a:p>
            <a:r>
              <a:rPr lang="zh-CN" altLang="en-US" dirty="0"/>
              <a:t>注入束流的中心能量的偏移对</a:t>
            </a:r>
            <a:r>
              <a:rPr lang="en-US" altLang="zh-CN" dirty="0"/>
              <a:t>RCS</a:t>
            </a:r>
            <a:r>
              <a:rPr lang="zh-CN" altLang="en-US" dirty="0"/>
              <a:t>环加速过程影响很大，能量变化将导致环不匹配产生大量束损。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束流能散：</a:t>
            </a:r>
            <a:endParaRPr lang="en-US" altLang="zh-CN" dirty="0"/>
          </a:p>
          <a:p>
            <a:r>
              <a:rPr lang="zh-CN" altLang="en-US" dirty="0"/>
              <a:t>能散控制不仅关系到直线加速器本身的加速效率，束晕粒子也影响</a:t>
            </a:r>
            <a:r>
              <a:rPr lang="en-US" altLang="zh-CN" dirty="0"/>
              <a:t>RCS</a:t>
            </a:r>
            <a:r>
              <a:rPr lang="zh-CN" altLang="en-US" dirty="0"/>
              <a:t>的注入，因此需要在保证能量的同时保持能散增长较小。</a:t>
            </a:r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74E8938-8004-42D2-88A7-B889BF3B2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1567" y="67478"/>
            <a:ext cx="4050959" cy="324642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墨迹 4">
                <a:extLst>
                  <a:ext uri="{FF2B5EF4-FFF2-40B4-BE49-F238E27FC236}">
                    <a16:creationId xmlns:a16="http://schemas.microsoft.com/office/drawing/2014/main" id="{3E7502A3-47A3-4CBD-9EE2-67E807F3ED85}"/>
                  </a:ext>
                </a:extLst>
              </p14:cNvPr>
              <p14:cNvContentPartPr/>
              <p14:nvPr/>
            </p14:nvContentPartPr>
            <p14:xfrm>
              <a:off x="8172632" y="1196951"/>
              <a:ext cx="1516320" cy="1310400"/>
            </p14:xfrm>
          </p:contentPart>
        </mc:Choice>
        <mc:Fallback>
          <p:pic>
            <p:nvPicPr>
              <p:cNvPr id="5" name="墨迹 4">
                <a:extLst>
                  <a:ext uri="{FF2B5EF4-FFF2-40B4-BE49-F238E27FC236}">
                    <a16:creationId xmlns:a16="http://schemas.microsoft.com/office/drawing/2014/main" id="{3E7502A3-47A3-4CBD-9EE2-67E807F3ED8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18992" y="1088951"/>
                <a:ext cx="1623960" cy="152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墨迹 5">
                <a:extLst>
                  <a:ext uri="{FF2B5EF4-FFF2-40B4-BE49-F238E27FC236}">
                    <a16:creationId xmlns:a16="http://schemas.microsoft.com/office/drawing/2014/main" id="{7E189E06-D1F8-4BBB-86D6-23D814D2C48B}"/>
                  </a:ext>
                </a:extLst>
              </p14:cNvPr>
              <p14:cNvContentPartPr/>
              <p14:nvPr/>
            </p14:nvContentPartPr>
            <p14:xfrm>
              <a:off x="8993792" y="1246991"/>
              <a:ext cx="540360" cy="358920"/>
            </p14:xfrm>
          </p:contentPart>
        </mc:Choice>
        <mc:Fallback>
          <p:pic>
            <p:nvPicPr>
              <p:cNvPr id="6" name="墨迹 5">
                <a:extLst>
                  <a:ext uri="{FF2B5EF4-FFF2-40B4-BE49-F238E27FC236}">
                    <a16:creationId xmlns:a16="http://schemas.microsoft.com/office/drawing/2014/main" id="{7E189E06-D1F8-4BBB-86D6-23D814D2C48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940152" y="1139351"/>
                <a:ext cx="648000" cy="57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墨迹 6">
                <a:extLst>
                  <a:ext uri="{FF2B5EF4-FFF2-40B4-BE49-F238E27FC236}">
                    <a16:creationId xmlns:a16="http://schemas.microsoft.com/office/drawing/2014/main" id="{96126528-251F-4F42-BBAC-43D8C7C4929F}"/>
                  </a:ext>
                </a:extLst>
              </p14:cNvPr>
              <p14:cNvContentPartPr/>
              <p14:nvPr/>
            </p14:nvContentPartPr>
            <p14:xfrm>
              <a:off x="9428672" y="1717151"/>
              <a:ext cx="67680" cy="196200"/>
            </p14:xfrm>
          </p:contentPart>
        </mc:Choice>
        <mc:Fallback>
          <p:pic>
            <p:nvPicPr>
              <p:cNvPr id="7" name="墨迹 6">
                <a:extLst>
                  <a:ext uri="{FF2B5EF4-FFF2-40B4-BE49-F238E27FC236}">
                    <a16:creationId xmlns:a16="http://schemas.microsoft.com/office/drawing/2014/main" id="{96126528-251F-4F42-BBAC-43D8C7C4929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375032" y="1609511"/>
                <a:ext cx="175320" cy="41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1" name="墨迹 10">
                <a:extLst>
                  <a:ext uri="{FF2B5EF4-FFF2-40B4-BE49-F238E27FC236}">
                    <a16:creationId xmlns:a16="http://schemas.microsoft.com/office/drawing/2014/main" id="{4497C1EE-B05A-44A2-9D8B-5E58B2A99920}"/>
                  </a:ext>
                </a:extLst>
              </p14:cNvPr>
              <p14:cNvContentPartPr/>
              <p14:nvPr/>
            </p14:nvContentPartPr>
            <p14:xfrm>
              <a:off x="8065712" y="1948631"/>
              <a:ext cx="65160" cy="126000"/>
            </p14:xfrm>
          </p:contentPart>
        </mc:Choice>
        <mc:Fallback>
          <p:pic>
            <p:nvPicPr>
              <p:cNvPr id="11" name="墨迹 10">
                <a:extLst>
                  <a:ext uri="{FF2B5EF4-FFF2-40B4-BE49-F238E27FC236}">
                    <a16:creationId xmlns:a16="http://schemas.microsoft.com/office/drawing/2014/main" id="{4497C1EE-B05A-44A2-9D8B-5E58B2A9992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011712" y="1840631"/>
                <a:ext cx="172800" cy="34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0" name="墨迹 9">
                <a:extLst>
                  <a:ext uri="{FF2B5EF4-FFF2-40B4-BE49-F238E27FC236}">
                    <a16:creationId xmlns:a16="http://schemas.microsoft.com/office/drawing/2014/main" id="{F7BB19AE-FEF2-4AAC-803B-A5B616AC1845}"/>
                  </a:ext>
                </a:extLst>
              </p14:cNvPr>
              <p14:cNvContentPartPr/>
              <p14:nvPr/>
            </p14:nvContentPartPr>
            <p14:xfrm>
              <a:off x="8183072" y="1587551"/>
              <a:ext cx="35640" cy="28440"/>
            </p14:xfrm>
          </p:contentPart>
        </mc:Choice>
        <mc:Fallback>
          <p:pic>
            <p:nvPicPr>
              <p:cNvPr id="10" name="墨迹 9">
                <a:extLst>
                  <a:ext uri="{FF2B5EF4-FFF2-40B4-BE49-F238E27FC236}">
                    <a16:creationId xmlns:a16="http://schemas.microsoft.com/office/drawing/2014/main" id="{F7BB19AE-FEF2-4AAC-803B-A5B616AC1845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129072" y="1479551"/>
                <a:ext cx="143280" cy="24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9" name="墨迹 8">
                <a:extLst>
                  <a:ext uri="{FF2B5EF4-FFF2-40B4-BE49-F238E27FC236}">
                    <a16:creationId xmlns:a16="http://schemas.microsoft.com/office/drawing/2014/main" id="{45349F5A-22CF-47E7-A571-FE3C6DFE0A74}"/>
                  </a:ext>
                </a:extLst>
              </p14:cNvPr>
              <p14:cNvContentPartPr/>
              <p14:nvPr/>
            </p14:nvContentPartPr>
            <p14:xfrm>
              <a:off x="8135192" y="1439231"/>
              <a:ext cx="1472400" cy="918720"/>
            </p14:xfrm>
          </p:contentPart>
        </mc:Choice>
        <mc:Fallback>
          <p:pic>
            <p:nvPicPr>
              <p:cNvPr id="9" name="墨迹 8">
                <a:extLst>
                  <a:ext uri="{FF2B5EF4-FFF2-40B4-BE49-F238E27FC236}">
                    <a16:creationId xmlns:a16="http://schemas.microsoft.com/office/drawing/2014/main" id="{45349F5A-22CF-47E7-A571-FE3C6DFE0A74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081192" y="1331591"/>
                <a:ext cx="1580040" cy="113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2" name="墨迹 11">
                <a:extLst>
                  <a:ext uri="{FF2B5EF4-FFF2-40B4-BE49-F238E27FC236}">
                    <a16:creationId xmlns:a16="http://schemas.microsoft.com/office/drawing/2014/main" id="{AA0CA795-7407-4670-BFE3-23B4504D4192}"/>
                  </a:ext>
                </a:extLst>
              </p14:cNvPr>
              <p14:cNvContentPartPr/>
              <p14:nvPr/>
            </p14:nvContentPartPr>
            <p14:xfrm>
              <a:off x="8865632" y="1785551"/>
              <a:ext cx="360" cy="360"/>
            </p14:xfrm>
          </p:contentPart>
        </mc:Choice>
        <mc:Fallback>
          <p:pic>
            <p:nvPicPr>
              <p:cNvPr id="12" name="墨迹 11">
                <a:extLst>
                  <a:ext uri="{FF2B5EF4-FFF2-40B4-BE49-F238E27FC236}">
                    <a16:creationId xmlns:a16="http://schemas.microsoft.com/office/drawing/2014/main" id="{AA0CA795-7407-4670-BFE3-23B4504D4192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856992" y="177655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3" name="墨迹 12">
                <a:extLst>
                  <a:ext uri="{FF2B5EF4-FFF2-40B4-BE49-F238E27FC236}">
                    <a16:creationId xmlns:a16="http://schemas.microsoft.com/office/drawing/2014/main" id="{834AFE36-537B-41FA-8595-4B6E1FACE827}"/>
                  </a:ext>
                </a:extLst>
              </p14:cNvPr>
              <p14:cNvContentPartPr/>
              <p14:nvPr/>
            </p14:nvContentPartPr>
            <p14:xfrm>
              <a:off x="8840072" y="1757471"/>
              <a:ext cx="50760" cy="51480"/>
            </p14:xfrm>
          </p:contentPart>
        </mc:Choice>
        <mc:Fallback>
          <p:pic>
            <p:nvPicPr>
              <p:cNvPr id="13" name="墨迹 12">
                <a:extLst>
                  <a:ext uri="{FF2B5EF4-FFF2-40B4-BE49-F238E27FC236}">
                    <a16:creationId xmlns:a16="http://schemas.microsoft.com/office/drawing/2014/main" id="{834AFE36-537B-41FA-8595-4B6E1FACE827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831072" y="1748831"/>
                <a:ext cx="68400" cy="6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27566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0D481B-0C7F-41C3-9CBA-30C08C646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 </a:t>
            </a:r>
            <a:r>
              <a:rPr lang="zh-CN" altLang="en-US" dirty="0"/>
              <a:t>遗传算法与加速器参数优化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18A6D0-99FC-4673-837E-DB5C58BB5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4D4D4D"/>
                </a:solidFill>
                <a:effectLst/>
                <a:latin typeface="-apple-system"/>
              </a:rPr>
              <a:t>遗传算法具有良好的全局搜索能力，可以快速地将解空间中的全体解搜索出，而不会陷入局部最优解的快速下降陷阱；并且利用它的内在并行性，可以方便地进行分布式计算，加快求解速度。</a:t>
            </a:r>
            <a:endParaRPr lang="en-US" altLang="zh-CN" b="0" i="0" dirty="0">
              <a:solidFill>
                <a:srgbClr val="4D4D4D"/>
              </a:solidFill>
              <a:effectLst/>
              <a:latin typeface="-apple-system"/>
            </a:endParaRPr>
          </a:p>
          <a:p>
            <a:endParaRPr lang="en-US" altLang="zh-CN" dirty="0">
              <a:solidFill>
                <a:srgbClr val="4D4D4D"/>
              </a:solidFill>
              <a:latin typeface="-apple-system"/>
            </a:endParaRPr>
          </a:p>
          <a:p>
            <a:endParaRPr lang="en-US" altLang="zh-CN" dirty="0">
              <a:solidFill>
                <a:srgbClr val="4D4D4D"/>
              </a:solidFill>
              <a:latin typeface="-apple-system"/>
            </a:endParaRPr>
          </a:p>
          <a:p>
            <a:r>
              <a:rPr lang="zh-CN" altLang="en-US" dirty="0">
                <a:solidFill>
                  <a:srgbClr val="4D4D4D"/>
                </a:solidFill>
                <a:latin typeface="-apple-system"/>
              </a:rPr>
              <a:t>利用遗传算法对超导腔参数进行优化，可以</a:t>
            </a:r>
            <a:endParaRPr lang="en-US" altLang="zh-CN" dirty="0">
              <a:solidFill>
                <a:srgbClr val="4D4D4D"/>
              </a:solidFill>
              <a:latin typeface="-apple-system"/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4D4D4D"/>
                </a:solidFill>
                <a:latin typeface="-apple-system"/>
              </a:rPr>
              <a:t>快速获得符合需求的参数组。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3DE79F3-C7B3-4CC8-B94F-FF74F530829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581768" y="3234484"/>
            <a:ext cx="2582561" cy="337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559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17663C-E9AD-4ACB-A3F3-AB953EEF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 </a:t>
            </a:r>
            <a:r>
              <a:rPr lang="zh-CN" altLang="en-US" dirty="0"/>
              <a:t>遗传算法与加速器参数优化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04DF5C-9D7A-497E-8CEA-804CB438D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     适应度算法优化过程                         最优适应度进化过程</a:t>
            </a:r>
          </a:p>
        </p:txBody>
      </p:sp>
      <p:pic>
        <p:nvPicPr>
          <p:cNvPr id="4" name="内容占位符 14">
            <a:extLst>
              <a:ext uri="{FF2B5EF4-FFF2-40B4-BE49-F238E27FC236}">
                <a16:creationId xmlns:a16="http://schemas.microsoft.com/office/drawing/2014/main" id="{901FA5CA-B33D-47ED-BDA2-4451172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587910"/>
            <a:ext cx="4329196" cy="324689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11E79F25-3EC1-4045-9679-815238844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226" y="2849783"/>
            <a:ext cx="3630867" cy="272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27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9F6EE5-28F2-4872-BEB3-271D5A6A7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</a:t>
            </a:r>
            <a:r>
              <a:rPr lang="zh-CN" altLang="en-US" dirty="0"/>
              <a:t>预期应用场景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A91C13-3945-41A4-B947-46DF8CE2E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zh-CN" altLang="en-US" b="1" dirty="0"/>
              <a:t>优化初始种群</a:t>
            </a:r>
            <a:r>
              <a:rPr lang="zh-CN" altLang="en-US" dirty="0"/>
              <a:t>：利用已有的实验数据，训练一个监督学习模型，生成接近最优失效恢复解的初始种群。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2. </a:t>
            </a:r>
            <a:r>
              <a:rPr lang="zh-CN" altLang="en-US" b="1" dirty="0"/>
              <a:t>动态调整进化参数</a:t>
            </a:r>
            <a:r>
              <a:rPr lang="zh-CN" altLang="en-US" dirty="0"/>
              <a:t>：通过强化学习算法动态调整交叉和变异概率，根据算法的收敛情况自适应调整这些操作。</a:t>
            </a:r>
          </a:p>
        </p:txBody>
      </p:sp>
    </p:spTree>
    <p:extLst>
      <p:ext uri="{BB962C8B-B14F-4D97-AF65-F5344CB8AC3E}">
        <p14:creationId xmlns:p14="http://schemas.microsoft.com/office/powerpoint/2010/main" val="1765793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B22618-F3A8-4DE7-8EF5-F43CA5DC3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3.1 </a:t>
            </a:r>
            <a:r>
              <a:rPr lang="zh-CN" altLang="en-US" dirty="0"/>
              <a:t>初始种群优化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403C5C1-E9E2-4CD9-855D-AE23ABA89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47854" cy="5100338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1. </a:t>
            </a:r>
            <a:r>
              <a:rPr lang="zh-CN" altLang="en-US" dirty="0"/>
              <a:t>基于历史数据的监督学习：</a:t>
            </a:r>
            <a:endParaRPr lang="en-US" altLang="zh-CN" dirty="0"/>
          </a:p>
          <a:p>
            <a:r>
              <a:rPr lang="zh-CN" altLang="en-US" dirty="0"/>
              <a:t>根据已有数据，训练输入高频变量和目标函数的映射关系，预测解的范围后，使用遗传算法进行求解。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基于聚类的初始化：</a:t>
            </a:r>
            <a:endParaRPr lang="en-US" altLang="zh-CN" dirty="0"/>
          </a:p>
          <a:p>
            <a:r>
              <a:rPr lang="zh-CN" altLang="en-US" dirty="0"/>
              <a:t>聚类方法可以用于将搜索空间中的点进行分类，并从不同的类中抽取代表性解，保证初始种群的多样性。这样可以避免初始种群过于集中在某个区域，从而提高遗传算法的探索能力。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/>
              <a:t>步骤</a:t>
            </a:r>
            <a:r>
              <a:rPr lang="zh-CN" altLang="en-US" dirty="0"/>
              <a:t>：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先在搜索空间中随机生成大量解。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使用聚类算法（如</a:t>
            </a:r>
            <a:r>
              <a:rPr lang="en-US" altLang="zh-CN" dirty="0"/>
              <a:t>K-means</a:t>
            </a:r>
            <a:r>
              <a:rPr lang="zh-CN" altLang="en-US" dirty="0"/>
              <a:t>、</a:t>
            </a:r>
            <a:r>
              <a:rPr lang="en-US" altLang="zh-CN" dirty="0"/>
              <a:t>DBSCAN</a:t>
            </a:r>
            <a:r>
              <a:rPr lang="zh-CN" altLang="en-US" dirty="0"/>
              <a:t>等）将这些解进行分组。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从每个聚类中选择若干个代表性个体作为初始种群。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7762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A02A3F-23DF-4A3B-B92A-E4B54F4C3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3.2 </a:t>
            </a:r>
            <a:r>
              <a:rPr lang="zh-CN" altLang="en-US" b="1" dirty="0"/>
              <a:t>动态调整进化参数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295265-9779-4D41-B392-40E3B25DA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/>
              <a:t>强化学习是一种通过与环境交互来学习最优策略的机器学习方法。在遗传算法中，强化学习可以用于动态调整</a:t>
            </a:r>
            <a:r>
              <a:rPr lang="zh-CN" altLang="en-US" dirty="0">
                <a:solidFill>
                  <a:srgbClr val="FF0000"/>
                </a:solidFill>
              </a:rPr>
              <a:t>交叉率</a:t>
            </a:r>
            <a:r>
              <a:rPr lang="zh-CN" altLang="en-US" dirty="0"/>
              <a:t>、</a:t>
            </a:r>
            <a:r>
              <a:rPr lang="zh-CN" altLang="en-US" dirty="0">
                <a:solidFill>
                  <a:srgbClr val="FF0000"/>
                </a:solidFill>
              </a:rPr>
              <a:t>变异率</a:t>
            </a:r>
            <a:r>
              <a:rPr lang="zh-CN" altLang="en-US" dirty="0"/>
              <a:t>和</a:t>
            </a:r>
            <a:r>
              <a:rPr lang="zh-CN" altLang="en-US" dirty="0">
                <a:solidFill>
                  <a:srgbClr val="FF0000"/>
                </a:solidFill>
              </a:rPr>
              <a:t>选择策略</a:t>
            </a:r>
            <a:r>
              <a:rPr lang="zh-CN" altLang="en-US" dirty="0"/>
              <a:t>，以提高算法的性能。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1.</a:t>
            </a:r>
            <a:r>
              <a:rPr lang="zh-CN" altLang="en-US" dirty="0"/>
              <a:t>将遗传算法的参数（如交叉率、变异率等）作为强化学习的行动（</a:t>
            </a:r>
            <a:r>
              <a:rPr lang="en-US" altLang="zh-CN" dirty="0"/>
              <a:t>action</a:t>
            </a:r>
            <a:r>
              <a:rPr lang="zh-CN" altLang="en-US" dirty="0"/>
              <a:t>）。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算法的每一代种群作为一个状态（</a:t>
            </a:r>
            <a:r>
              <a:rPr lang="en-US" altLang="zh-CN" dirty="0"/>
              <a:t>state</a:t>
            </a:r>
            <a:r>
              <a:rPr lang="zh-CN" altLang="en-US" dirty="0"/>
              <a:t>），种群的适应度变化或进化过程的质量作为奖励（</a:t>
            </a:r>
            <a:r>
              <a:rPr lang="en-US" altLang="zh-CN" dirty="0"/>
              <a:t>reward</a:t>
            </a:r>
            <a:r>
              <a:rPr lang="zh-CN" altLang="en-US" dirty="0"/>
              <a:t>）。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强化学习算法（如</a:t>
            </a:r>
            <a:r>
              <a:rPr lang="en-US" altLang="zh-CN" dirty="0"/>
              <a:t>Q-learning</a:t>
            </a:r>
            <a:r>
              <a:rPr lang="zh-CN" altLang="en-US" dirty="0"/>
              <a:t>或深度</a:t>
            </a:r>
            <a:r>
              <a:rPr lang="en-US" altLang="zh-CN" dirty="0"/>
              <a:t>Q</a:t>
            </a:r>
            <a:r>
              <a:rPr lang="zh-CN" altLang="en-US" dirty="0"/>
              <a:t>网络，</a:t>
            </a:r>
            <a:r>
              <a:rPr lang="en-US" altLang="zh-CN" dirty="0"/>
              <a:t>DQN</a:t>
            </a:r>
            <a:r>
              <a:rPr lang="zh-CN" altLang="en-US" dirty="0"/>
              <a:t>）通过不断迭代，学习如何在不同的状态下选择合适的参数组合，以最大化奖励。</a:t>
            </a:r>
          </a:p>
        </p:txBody>
      </p:sp>
    </p:spTree>
    <p:extLst>
      <p:ext uri="{BB962C8B-B14F-4D97-AF65-F5344CB8AC3E}">
        <p14:creationId xmlns:p14="http://schemas.microsoft.com/office/powerpoint/2010/main" val="3081499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TM04033925[[fn=水滴]]</Template>
  <TotalTime>3803</TotalTime>
  <Words>638</Words>
  <Application>Microsoft Office PowerPoint</Application>
  <PresentationFormat>宽屏</PresentationFormat>
  <Paragraphs>48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-apple-system</vt:lpstr>
      <vt:lpstr>等线</vt:lpstr>
      <vt:lpstr>等线 Light</vt:lpstr>
      <vt:lpstr>Arial</vt:lpstr>
      <vt:lpstr>Office 主题​​</vt:lpstr>
      <vt:lpstr>机器学习在直线加速器纵向补偿匹配的应用</vt:lpstr>
      <vt:lpstr>目录</vt:lpstr>
      <vt:lpstr>1.直线束流动力学的若干背景</vt:lpstr>
      <vt:lpstr>1. 补偿目标</vt:lpstr>
      <vt:lpstr>2. 遗传算法与加速器参数优化</vt:lpstr>
      <vt:lpstr>2. 遗传算法与加速器参数优化</vt:lpstr>
      <vt:lpstr>3. 预期应用场景</vt:lpstr>
      <vt:lpstr>3.1 初始种群优化</vt:lpstr>
      <vt:lpstr>3.2 动态调整进化参数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机器学习在直线束流动力学的应用</dc:title>
  <dc:creator>feng xinyuan</dc:creator>
  <cp:lastModifiedBy>feng xinyuan</cp:lastModifiedBy>
  <cp:revision>21</cp:revision>
  <dcterms:created xsi:type="dcterms:W3CDTF">2024-10-14T12:18:46Z</dcterms:created>
  <dcterms:modified xsi:type="dcterms:W3CDTF">2024-10-17T03:42:21Z</dcterms:modified>
</cp:coreProperties>
</file>