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56" r:id="rId3"/>
    <p:sldId id="257" r:id="rId4"/>
    <p:sldId id="258" r:id="rId5"/>
    <p:sldId id="327" r:id="rId6"/>
    <p:sldId id="315" r:id="rId7"/>
    <p:sldId id="470" r:id="rId8"/>
    <p:sldId id="472" r:id="rId9"/>
    <p:sldId id="471" r:id="rId10"/>
    <p:sldId id="474" r:id="rId11"/>
    <p:sldId id="475" r:id="rId12"/>
    <p:sldId id="468" r:id="rId13"/>
    <p:sldId id="469" r:id="rId14"/>
    <p:sldId id="473" r:id="rId15"/>
    <p:sldId id="276"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0000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26" autoAdjust="0"/>
  </p:normalViewPr>
  <p:slideViewPr>
    <p:cSldViewPr snapToGrid="0">
      <p:cViewPr>
        <p:scale>
          <a:sx n="75" d="100"/>
          <a:sy n="75" d="100"/>
        </p:scale>
        <p:origin x="704" y="4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0B6C9C-17ED-4167-BE8A-48B92E0F6565}" type="datetimeFigureOut">
              <a:rPr lang="zh-CN" altLang="en-US" smtClean="0"/>
              <a:t>2024/10/16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66D86-0F04-497D-9228-614A39DA7241}" type="slidenum">
              <a:rPr lang="zh-CN" altLang="en-US" smtClean="0"/>
              <a:t>‹#›</a:t>
            </a:fld>
            <a:endParaRPr lang="zh-CN" altLang="en-US"/>
          </a:p>
        </p:txBody>
      </p:sp>
    </p:spTree>
    <p:extLst>
      <p:ext uri="{BB962C8B-B14F-4D97-AF65-F5344CB8AC3E}">
        <p14:creationId xmlns:p14="http://schemas.microsoft.com/office/powerpoint/2010/main" val="4060249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B7FFB-EAC7-4639-9066-CB7A170E90A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74529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376215E-0406-4499-8375-A3D500F60AC2}" type="slidenum">
              <a:rPr lang="ko-KR" altLang="en-US" smtClean="0"/>
              <a:t>10</a:t>
            </a:fld>
            <a:endParaRPr lang="ko-KR" altLang="en-US"/>
          </a:p>
        </p:txBody>
      </p:sp>
    </p:spTree>
    <p:extLst>
      <p:ext uri="{BB962C8B-B14F-4D97-AF65-F5344CB8AC3E}">
        <p14:creationId xmlns:p14="http://schemas.microsoft.com/office/powerpoint/2010/main" val="1002841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376215E-0406-4499-8375-A3D500F60AC2}" type="slidenum">
              <a:rPr lang="ko-KR" altLang="en-US" smtClean="0"/>
              <a:t>11</a:t>
            </a:fld>
            <a:endParaRPr lang="ko-KR" altLang="en-US"/>
          </a:p>
        </p:txBody>
      </p:sp>
    </p:spTree>
    <p:extLst>
      <p:ext uri="{BB962C8B-B14F-4D97-AF65-F5344CB8AC3E}">
        <p14:creationId xmlns:p14="http://schemas.microsoft.com/office/powerpoint/2010/main" val="1802331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376215E-0406-4499-8375-A3D500F60AC2}" type="slidenum">
              <a:rPr lang="ko-KR" altLang="en-US" smtClean="0"/>
              <a:t>12</a:t>
            </a:fld>
            <a:endParaRPr lang="ko-KR" altLang="en-US"/>
          </a:p>
        </p:txBody>
      </p:sp>
    </p:spTree>
    <p:extLst>
      <p:ext uri="{BB962C8B-B14F-4D97-AF65-F5344CB8AC3E}">
        <p14:creationId xmlns:p14="http://schemas.microsoft.com/office/powerpoint/2010/main" val="3829392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376215E-0406-4499-8375-A3D500F60AC2}" type="slidenum">
              <a:rPr lang="ko-KR" altLang="en-US" smtClean="0"/>
              <a:t>13</a:t>
            </a:fld>
            <a:endParaRPr lang="ko-KR" altLang="en-US"/>
          </a:p>
        </p:txBody>
      </p:sp>
    </p:spTree>
    <p:extLst>
      <p:ext uri="{BB962C8B-B14F-4D97-AF65-F5344CB8AC3E}">
        <p14:creationId xmlns:p14="http://schemas.microsoft.com/office/powerpoint/2010/main" val="345300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8B7FFB-EAC7-4639-9066-CB7A170E90A3}" type="slidenum">
              <a:rPr lang="zh-CN" altLang="en-US" smtClean="0"/>
              <a:t>14</a:t>
            </a:fld>
            <a:endParaRPr lang="zh-CN" altLang="en-US"/>
          </a:p>
        </p:txBody>
      </p:sp>
    </p:spTree>
    <p:extLst>
      <p:ext uri="{BB962C8B-B14F-4D97-AF65-F5344CB8AC3E}">
        <p14:creationId xmlns:p14="http://schemas.microsoft.com/office/powerpoint/2010/main" val="2013159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B7FFB-EAC7-4639-9066-CB7A170E90A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2942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6215E-0406-4499-8375-A3D500F60AC2}" type="slidenum">
              <a:rPr kumimoji="0" lang="ko-KR" altLang="en-US" sz="1200" b="0" i="0" u="none" strike="noStrike" kern="1200" cap="none" spc="0" normalizeH="0" baseline="0" noProof="0" smtClean="0">
                <a:ln>
                  <a:noFill/>
                </a:ln>
                <a:solidFill>
                  <a:prstClr val="black"/>
                </a:solidFill>
                <a:effectLst/>
                <a:uLnTx/>
                <a:uFillTx/>
                <a:latin typeface="等线"/>
                <a:ea typeface="맑은 고딕" panose="020B0503020000020004" pitchFamily="34" charset="-127"/>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ko-KR" altLang="en-US" sz="1200" b="0" i="0" u="none" strike="noStrike" kern="1200" cap="none" spc="0" normalizeH="0" baseline="0" noProof="0">
              <a:ln>
                <a:noFill/>
              </a:ln>
              <a:solidFill>
                <a:prstClr val="black"/>
              </a:solidFill>
              <a:effectLst/>
              <a:uLnTx/>
              <a:uFillTx/>
              <a:latin typeface="等线"/>
              <a:ea typeface="맑은 고딕" panose="020B0503020000020004" pitchFamily="34" charset="-127"/>
              <a:cs typeface="+mn-cs"/>
            </a:endParaRPr>
          </a:p>
        </p:txBody>
      </p:sp>
    </p:spTree>
    <p:extLst>
      <p:ext uri="{BB962C8B-B14F-4D97-AF65-F5344CB8AC3E}">
        <p14:creationId xmlns:p14="http://schemas.microsoft.com/office/powerpoint/2010/main" val="1687868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6215E-0406-4499-8375-A3D500F60AC2}" type="slidenum">
              <a:rPr kumimoji="0" lang="ko-KR" altLang="en-US" sz="1200" b="0" i="0" u="none" strike="noStrike" kern="1200" cap="none" spc="0" normalizeH="0" baseline="0" noProof="0" smtClean="0">
                <a:ln>
                  <a:noFill/>
                </a:ln>
                <a:solidFill>
                  <a:prstClr val="black"/>
                </a:solidFill>
                <a:effectLst/>
                <a:uLnTx/>
                <a:uFillTx/>
                <a:latin typeface="等线"/>
                <a:ea typeface="맑은 고딕" panose="020B0503020000020004" pitchFamily="34" charset="-127"/>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ko-KR" altLang="en-US" sz="1200" b="0" i="0" u="none" strike="noStrike" kern="1200" cap="none" spc="0" normalizeH="0" baseline="0" noProof="0">
              <a:ln>
                <a:noFill/>
              </a:ln>
              <a:solidFill>
                <a:prstClr val="black"/>
              </a:solidFill>
              <a:effectLst/>
              <a:uLnTx/>
              <a:uFillTx/>
              <a:latin typeface="等线"/>
              <a:ea typeface="맑은 고딕" panose="020B0503020000020004" pitchFamily="34" charset="-127"/>
              <a:cs typeface="+mn-cs"/>
            </a:endParaRPr>
          </a:p>
        </p:txBody>
      </p:sp>
    </p:spTree>
    <p:extLst>
      <p:ext uri="{BB962C8B-B14F-4D97-AF65-F5344CB8AC3E}">
        <p14:creationId xmlns:p14="http://schemas.microsoft.com/office/powerpoint/2010/main" val="161874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376215E-0406-4499-8375-A3D500F60AC2}" type="slidenum">
              <a:rPr lang="ko-KR" altLang="en-US" smtClean="0"/>
              <a:t>5</a:t>
            </a:fld>
            <a:endParaRPr lang="ko-KR" altLang="en-US"/>
          </a:p>
        </p:txBody>
      </p:sp>
    </p:spTree>
    <p:extLst>
      <p:ext uri="{BB962C8B-B14F-4D97-AF65-F5344CB8AC3E}">
        <p14:creationId xmlns:p14="http://schemas.microsoft.com/office/powerpoint/2010/main" val="4199077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376215E-0406-4499-8375-A3D500F60AC2}" type="slidenum">
              <a:rPr lang="ko-KR" altLang="en-US" smtClean="0"/>
              <a:t>6</a:t>
            </a:fld>
            <a:endParaRPr lang="ko-KR" altLang="en-US"/>
          </a:p>
        </p:txBody>
      </p:sp>
    </p:spTree>
    <p:extLst>
      <p:ext uri="{BB962C8B-B14F-4D97-AF65-F5344CB8AC3E}">
        <p14:creationId xmlns:p14="http://schemas.microsoft.com/office/powerpoint/2010/main" val="2082946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376215E-0406-4499-8375-A3D500F60AC2}" type="slidenum">
              <a:rPr lang="ko-KR" altLang="en-US" smtClean="0"/>
              <a:t>7</a:t>
            </a:fld>
            <a:endParaRPr lang="ko-KR" altLang="en-US"/>
          </a:p>
        </p:txBody>
      </p:sp>
    </p:spTree>
    <p:extLst>
      <p:ext uri="{BB962C8B-B14F-4D97-AF65-F5344CB8AC3E}">
        <p14:creationId xmlns:p14="http://schemas.microsoft.com/office/powerpoint/2010/main" val="372621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376215E-0406-4499-8375-A3D500F60AC2}" type="slidenum">
              <a:rPr lang="ko-KR" altLang="en-US" smtClean="0"/>
              <a:t>8</a:t>
            </a:fld>
            <a:endParaRPr lang="ko-KR" altLang="en-US"/>
          </a:p>
        </p:txBody>
      </p:sp>
    </p:spTree>
    <p:extLst>
      <p:ext uri="{BB962C8B-B14F-4D97-AF65-F5344CB8AC3E}">
        <p14:creationId xmlns:p14="http://schemas.microsoft.com/office/powerpoint/2010/main" val="1002408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376215E-0406-4499-8375-A3D500F60AC2}" type="slidenum">
              <a:rPr lang="ko-KR" altLang="en-US" smtClean="0"/>
              <a:t>9</a:t>
            </a:fld>
            <a:endParaRPr lang="ko-KR" altLang="en-US"/>
          </a:p>
        </p:txBody>
      </p:sp>
    </p:spTree>
    <p:extLst>
      <p:ext uri="{BB962C8B-B14F-4D97-AF65-F5344CB8AC3E}">
        <p14:creationId xmlns:p14="http://schemas.microsoft.com/office/powerpoint/2010/main" val="1880090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C898A2-0D26-4CA3-A063-F23FF5E2BD2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3ED62A5-864C-4316-A0D5-C39838F8DE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263F8D3-5C27-4897-B981-89E95D9D36B7}"/>
              </a:ext>
            </a:extLst>
          </p:cNvPr>
          <p:cNvSpPr>
            <a:spLocks noGrp="1"/>
          </p:cNvSpPr>
          <p:nvPr>
            <p:ph type="dt" sz="half" idx="10"/>
          </p:nvPr>
        </p:nvSpPr>
        <p:spPr/>
        <p:txBody>
          <a:bodyPr/>
          <a:lstStyle/>
          <a:p>
            <a:fld id="{84DC8547-4AB7-48AC-9444-AA643D00DEBF}" type="datetime11">
              <a:rPr lang="zh-CN" altLang="en-US" smtClean="0"/>
              <a:t>10:40:07</a:t>
            </a:fld>
            <a:endParaRPr lang="zh-CN" altLang="en-US"/>
          </a:p>
        </p:txBody>
      </p:sp>
      <p:sp>
        <p:nvSpPr>
          <p:cNvPr id="5" name="页脚占位符 4">
            <a:extLst>
              <a:ext uri="{FF2B5EF4-FFF2-40B4-BE49-F238E27FC236}">
                <a16:creationId xmlns:a16="http://schemas.microsoft.com/office/drawing/2014/main" id="{E073C1B8-08A0-42B8-9F9D-9E787D0EB0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B982CB-1050-4448-BC47-8996E80C05A4}"/>
              </a:ext>
            </a:extLst>
          </p:cNvPr>
          <p:cNvSpPr>
            <a:spLocks noGrp="1"/>
          </p:cNvSpPr>
          <p:nvPr>
            <p:ph type="sldNum" sz="quarter" idx="12"/>
          </p:nvPr>
        </p:nvSpPr>
        <p:spPr/>
        <p:txBody>
          <a:bodyPr/>
          <a:lstStyle/>
          <a:p>
            <a:fld id="{B405F4EB-336E-4E2A-B965-526967B2EBAA}" type="slidenum">
              <a:rPr lang="zh-CN" altLang="en-US" smtClean="0"/>
              <a:t>‹#›</a:t>
            </a:fld>
            <a:endParaRPr lang="zh-CN" altLang="en-US"/>
          </a:p>
        </p:txBody>
      </p:sp>
    </p:spTree>
    <p:extLst>
      <p:ext uri="{BB962C8B-B14F-4D97-AF65-F5344CB8AC3E}">
        <p14:creationId xmlns:p14="http://schemas.microsoft.com/office/powerpoint/2010/main" val="3502293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8160F-445B-40E7-8E78-1638C8CDBF9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48C11E-5FAA-47DA-B2FB-FA3E49D60C0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9B921AF-8501-48BE-97BA-C084A2293342}"/>
              </a:ext>
            </a:extLst>
          </p:cNvPr>
          <p:cNvSpPr>
            <a:spLocks noGrp="1"/>
          </p:cNvSpPr>
          <p:nvPr>
            <p:ph type="dt" sz="half" idx="10"/>
          </p:nvPr>
        </p:nvSpPr>
        <p:spPr/>
        <p:txBody>
          <a:bodyPr/>
          <a:lstStyle/>
          <a:p>
            <a:fld id="{8D5CD974-D2FA-4348-A11B-CE2E187D2BBD}" type="datetime11">
              <a:rPr lang="zh-CN" altLang="en-US" smtClean="0"/>
              <a:t>10:40:07</a:t>
            </a:fld>
            <a:endParaRPr lang="zh-CN" altLang="en-US"/>
          </a:p>
        </p:txBody>
      </p:sp>
      <p:sp>
        <p:nvSpPr>
          <p:cNvPr id="5" name="页脚占位符 4">
            <a:extLst>
              <a:ext uri="{FF2B5EF4-FFF2-40B4-BE49-F238E27FC236}">
                <a16:creationId xmlns:a16="http://schemas.microsoft.com/office/drawing/2014/main" id="{8569D35C-C59F-4AAA-AD19-19FDD9B89F5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E2029BD-0CD4-4ED5-8268-5534B76D5D59}"/>
              </a:ext>
            </a:extLst>
          </p:cNvPr>
          <p:cNvSpPr>
            <a:spLocks noGrp="1"/>
          </p:cNvSpPr>
          <p:nvPr>
            <p:ph type="sldNum" sz="quarter" idx="12"/>
          </p:nvPr>
        </p:nvSpPr>
        <p:spPr/>
        <p:txBody>
          <a:bodyPr/>
          <a:lstStyle/>
          <a:p>
            <a:fld id="{B405F4EB-336E-4E2A-B965-526967B2EBAA}" type="slidenum">
              <a:rPr lang="zh-CN" altLang="en-US" smtClean="0"/>
              <a:t>‹#›</a:t>
            </a:fld>
            <a:endParaRPr lang="zh-CN" altLang="en-US"/>
          </a:p>
        </p:txBody>
      </p:sp>
    </p:spTree>
    <p:extLst>
      <p:ext uri="{BB962C8B-B14F-4D97-AF65-F5344CB8AC3E}">
        <p14:creationId xmlns:p14="http://schemas.microsoft.com/office/powerpoint/2010/main" val="946641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8EFA01-3A3D-473A-A1A1-0933193148D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B066F1-9332-4822-AB2D-469D098B010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90FD4A-D37A-4239-B063-39B251AC22A0}"/>
              </a:ext>
            </a:extLst>
          </p:cNvPr>
          <p:cNvSpPr>
            <a:spLocks noGrp="1"/>
          </p:cNvSpPr>
          <p:nvPr>
            <p:ph type="dt" sz="half" idx="10"/>
          </p:nvPr>
        </p:nvSpPr>
        <p:spPr/>
        <p:txBody>
          <a:bodyPr/>
          <a:lstStyle/>
          <a:p>
            <a:fld id="{DD398BB1-0221-41F1-9445-9D80B56C3980}" type="datetime11">
              <a:rPr lang="zh-CN" altLang="en-US" smtClean="0"/>
              <a:t>10:40:07</a:t>
            </a:fld>
            <a:endParaRPr lang="zh-CN" altLang="en-US"/>
          </a:p>
        </p:txBody>
      </p:sp>
      <p:sp>
        <p:nvSpPr>
          <p:cNvPr id="5" name="页脚占位符 4">
            <a:extLst>
              <a:ext uri="{FF2B5EF4-FFF2-40B4-BE49-F238E27FC236}">
                <a16:creationId xmlns:a16="http://schemas.microsoft.com/office/drawing/2014/main" id="{DBB4BA16-0DCB-4D73-9C5C-45F529FB2FB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A8E38A-1585-4D92-BEB1-0A5512F87510}"/>
              </a:ext>
            </a:extLst>
          </p:cNvPr>
          <p:cNvSpPr>
            <a:spLocks noGrp="1"/>
          </p:cNvSpPr>
          <p:nvPr>
            <p:ph type="sldNum" sz="quarter" idx="12"/>
          </p:nvPr>
        </p:nvSpPr>
        <p:spPr/>
        <p:txBody>
          <a:bodyPr/>
          <a:lstStyle/>
          <a:p>
            <a:fld id="{B405F4EB-336E-4E2A-B965-526967B2EBAA}" type="slidenum">
              <a:rPr lang="zh-CN" altLang="en-US" smtClean="0"/>
              <a:t>‹#›</a:t>
            </a:fld>
            <a:endParaRPr lang="zh-CN" altLang="en-US"/>
          </a:p>
        </p:txBody>
      </p:sp>
    </p:spTree>
    <p:extLst>
      <p:ext uri="{BB962C8B-B14F-4D97-AF65-F5344CB8AC3E}">
        <p14:creationId xmlns:p14="http://schemas.microsoft.com/office/powerpoint/2010/main" val="1429095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solidFill>
                  <a:schemeClr val="tx1"/>
                </a:solidFill>
              </a:defRPr>
            </a:lvl1pPr>
          </a:lstStyle>
          <a:p>
            <a:fld id="{6C948FEA-0067-4B8D-BA0C-AAAD98253C8E}" type="datetime11">
              <a:rPr lang="zh-CN" altLang="en-US" smtClean="0"/>
              <a:t>10:40:07</a:t>
            </a:fld>
            <a:endParaRPr lang="zh-CN" altLang="en-US" dirty="0"/>
          </a:p>
        </p:txBody>
      </p:sp>
      <p:sp>
        <p:nvSpPr>
          <p:cNvPr id="5" name="页脚占位符 4"/>
          <p:cNvSpPr>
            <a:spLocks noGrp="1"/>
          </p:cNvSpPr>
          <p:nvPr>
            <p:ph type="ftr" sz="quarter" idx="11"/>
          </p:nvPr>
        </p:nvSpPr>
        <p:spPr>
          <a:xfrm>
            <a:off x="7848600" y="6430433"/>
            <a:ext cx="4114800" cy="365125"/>
          </a:xfrm>
        </p:spPr>
        <p:txBody>
          <a:bodyPr/>
          <a:lstStyle/>
          <a:p>
            <a:endParaRPr lang="zh-CN" altLang="en-US" dirty="0"/>
          </a:p>
        </p:txBody>
      </p:sp>
      <p:sp>
        <p:nvSpPr>
          <p:cNvPr id="6" name="灯片编号占位符 5"/>
          <p:cNvSpPr>
            <a:spLocks noGrp="1"/>
          </p:cNvSpPr>
          <p:nvPr>
            <p:ph type="sldNum" sz="quarter" idx="12"/>
          </p:nvPr>
        </p:nvSpPr>
        <p:spPr>
          <a:xfrm>
            <a:off x="4724400" y="6356349"/>
            <a:ext cx="2743200" cy="365125"/>
          </a:xfrm>
        </p:spPr>
        <p:txBody>
          <a:bodyPr/>
          <a:lstStyle>
            <a:lvl1pPr algn="ctr">
              <a:defRPr sz="2400" b="1">
                <a:solidFill>
                  <a:schemeClr val="accent5">
                    <a:lumMod val="75000"/>
                  </a:schemeClr>
                </a:solidFill>
                <a:latin typeface="Times New Roman" panose="02020603050405020304" pitchFamily="18" charset="0"/>
                <a:cs typeface="Times New Roman" panose="02020603050405020304" pitchFamily="18" charset="0"/>
              </a:defRPr>
            </a:lvl1pPr>
          </a:lstStyle>
          <a:p>
            <a:fld id="{3F0AFB52-63A9-4747-94B2-769397FDE558}" type="slidenum">
              <a:rPr lang="zh-CN" altLang="en-US" smtClean="0"/>
              <a:pPr/>
              <a:t>‹#›</a:t>
            </a:fld>
            <a:endParaRPr lang="zh-CN" altLang="en-US" dirty="0"/>
          </a:p>
        </p:txBody>
      </p:sp>
    </p:spTree>
    <p:extLst>
      <p:ext uri="{BB962C8B-B14F-4D97-AF65-F5344CB8AC3E}">
        <p14:creationId xmlns:p14="http://schemas.microsoft.com/office/powerpoint/2010/main" val="2016898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144567E-8CBE-49FD-A667-3988843DA699}" type="datetime11">
              <a:rPr lang="zh-CN" altLang="en-US" smtClean="0"/>
              <a:t>10:40:07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0AFB52-63A9-4747-94B2-769397FDE558}" type="slidenum">
              <a:rPr lang="zh-CN" altLang="en-US" smtClean="0"/>
              <a:t>‹#›</a:t>
            </a:fld>
            <a:endParaRPr lang="zh-CN" altLang="en-US"/>
          </a:p>
        </p:txBody>
      </p:sp>
    </p:spTree>
    <p:extLst>
      <p:ext uri="{BB962C8B-B14F-4D97-AF65-F5344CB8AC3E}">
        <p14:creationId xmlns:p14="http://schemas.microsoft.com/office/powerpoint/2010/main" val="3144986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FEF87DF-EEE2-4B4D-B6F5-2FA75ABE54BD}" type="datetime11">
              <a:rPr lang="zh-CN" altLang="en-US" smtClean="0"/>
              <a:t>10:40:07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0AFB52-63A9-4747-94B2-769397FDE558}" type="slidenum">
              <a:rPr lang="zh-CN" altLang="en-US" smtClean="0"/>
              <a:t>‹#›</a:t>
            </a:fld>
            <a:endParaRPr lang="zh-CN" altLang="en-US"/>
          </a:p>
        </p:txBody>
      </p:sp>
    </p:spTree>
    <p:extLst>
      <p:ext uri="{BB962C8B-B14F-4D97-AF65-F5344CB8AC3E}">
        <p14:creationId xmlns:p14="http://schemas.microsoft.com/office/powerpoint/2010/main" val="2546166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F7FD989-332A-43AF-BDF2-192C31506F92}" type="datetime11">
              <a:rPr lang="zh-CN" altLang="en-US" smtClean="0"/>
              <a:t>10:40:07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F0AFB52-63A9-4747-94B2-769397FDE558}" type="slidenum">
              <a:rPr lang="zh-CN" altLang="en-US" smtClean="0"/>
              <a:t>‹#›</a:t>
            </a:fld>
            <a:endParaRPr lang="zh-CN" altLang="en-US"/>
          </a:p>
        </p:txBody>
      </p:sp>
    </p:spTree>
    <p:extLst>
      <p:ext uri="{BB962C8B-B14F-4D97-AF65-F5344CB8AC3E}">
        <p14:creationId xmlns:p14="http://schemas.microsoft.com/office/powerpoint/2010/main" val="1597854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7F4640-6E74-4742-9CD4-F74EDEE823DE}" type="datetime11">
              <a:rPr lang="zh-CN" altLang="en-US" smtClean="0"/>
              <a:t>10:40:07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F0AFB52-63A9-4747-94B2-769397FDE558}" type="slidenum">
              <a:rPr lang="zh-CN" altLang="en-US" smtClean="0"/>
              <a:t>‹#›</a:t>
            </a:fld>
            <a:endParaRPr lang="zh-CN" altLang="en-US"/>
          </a:p>
        </p:txBody>
      </p:sp>
    </p:spTree>
    <p:extLst>
      <p:ext uri="{BB962C8B-B14F-4D97-AF65-F5344CB8AC3E}">
        <p14:creationId xmlns:p14="http://schemas.microsoft.com/office/powerpoint/2010/main" val="2853435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4D58380-3888-4EDB-A0E6-5D7E60383D98}" type="datetime11">
              <a:rPr lang="zh-CN" altLang="en-US" smtClean="0"/>
              <a:t>10:40:07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F0AFB52-63A9-4747-94B2-769397FDE558}" type="slidenum">
              <a:rPr lang="zh-CN" altLang="en-US" smtClean="0"/>
              <a:t>‹#›</a:t>
            </a:fld>
            <a:endParaRPr lang="zh-CN" altLang="en-US"/>
          </a:p>
        </p:txBody>
      </p:sp>
    </p:spTree>
    <p:extLst>
      <p:ext uri="{BB962C8B-B14F-4D97-AF65-F5344CB8AC3E}">
        <p14:creationId xmlns:p14="http://schemas.microsoft.com/office/powerpoint/2010/main" val="517351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D207656-57CE-4827-8664-EB8A0E513DCC}" type="datetime11">
              <a:rPr lang="zh-CN" altLang="en-US" smtClean="0"/>
              <a:t>10:40:07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F0AFB52-63A9-4747-94B2-769397FDE558}" type="slidenum">
              <a:rPr lang="zh-CN" altLang="en-US" smtClean="0"/>
              <a:t>‹#›</a:t>
            </a:fld>
            <a:endParaRPr lang="zh-CN" altLang="en-US"/>
          </a:p>
        </p:txBody>
      </p:sp>
    </p:spTree>
    <p:extLst>
      <p:ext uri="{BB962C8B-B14F-4D97-AF65-F5344CB8AC3E}">
        <p14:creationId xmlns:p14="http://schemas.microsoft.com/office/powerpoint/2010/main" val="5365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A7F7D7B-BC88-46A7-AB50-7592AB462846}" type="datetime11">
              <a:rPr lang="zh-CN" altLang="en-US" smtClean="0"/>
              <a:t>10:40:07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F0AFB52-63A9-4747-94B2-769397FDE558}" type="slidenum">
              <a:rPr lang="zh-CN" altLang="en-US" smtClean="0"/>
              <a:t>‹#›</a:t>
            </a:fld>
            <a:endParaRPr lang="zh-CN" altLang="en-US"/>
          </a:p>
        </p:txBody>
      </p:sp>
    </p:spTree>
    <p:extLst>
      <p:ext uri="{BB962C8B-B14F-4D97-AF65-F5344CB8AC3E}">
        <p14:creationId xmlns:p14="http://schemas.microsoft.com/office/powerpoint/2010/main" val="227747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E8C1FB-C146-4A26-B6AD-F0F29C76B90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FD14DC-268D-4415-935D-9D8A5842F6E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AD8D611-3170-4965-9E7A-8A17BB138C36}"/>
              </a:ext>
            </a:extLst>
          </p:cNvPr>
          <p:cNvSpPr>
            <a:spLocks noGrp="1"/>
          </p:cNvSpPr>
          <p:nvPr>
            <p:ph type="dt" sz="half" idx="10"/>
          </p:nvPr>
        </p:nvSpPr>
        <p:spPr/>
        <p:txBody>
          <a:bodyPr/>
          <a:lstStyle/>
          <a:p>
            <a:fld id="{3DA74EA2-D973-4F28-B758-D8A8622E69BD}" type="datetime11">
              <a:rPr lang="zh-CN" altLang="en-US" smtClean="0"/>
              <a:t>10:40:07</a:t>
            </a:fld>
            <a:endParaRPr lang="zh-CN" altLang="en-US"/>
          </a:p>
        </p:txBody>
      </p:sp>
      <p:sp>
        <p:nvSpPr>
          <p:cNvPr id="5" name="页脚占位符 4">
            <a:extLst>
              <a:ext uri="{FF2B5EF4-FFF2-40B4-BE49-F238E27FC236}">
                <a16:creationId xmlns:a16="http://schemas.microsoft.com/office/drawing/2014/main" id="{67C6086B-28BD-470C-BF14-85ACC2CC7C1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DF5299-F6C5-4F33-A6D5-F33617251174}"/>
              </a:ext>
            </a:extLst>
          </p:cNvPr>
          <p:cNvSpPr>
            <a:spLocks noGrp="1"/>
          </p:cNvSpPr>
          <p:nvPr>
            <p:ph type="sldNum" sz="quarter" idx="12"/>
          </p:nvPr>
        </p:nvSpPr>
        <p:spPr/>
        <p:txBody>
          <a:bodyPr/>
          <a:lstStyle/>
          <a:p>
            <a:fld id="{B405F4EB-336E-4E2A-B965-526967B2EBAA}" type="slidenum">
              <a:rPr lang="zh-CN" altLang="en-US" smtClean="0"/>
              <a:t>‹#›</a:t>
            </a:fld>
            <a:endParaRPr lang="zh-CN" altLang="en-US"/>
          </a:p>
        </p:txBody>
      </p:sp>
    </p:spTree>
    <p:extLst>
      <p:ext uri="{BB962C8B-B14F-4D97-AF65-F5344CB8AC3E}">
        <p14:creationId xmlns:p14="http://schemas.microsoft.com/office/powerpoint/2010/main" val="2370772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794329E-D4C5-416D-B52C-BFE85F026EE2}" type="datetime11">
              <a:rPr lang="zh-CN" altLang="en-US" smtClean="0"/>
              <a:t>10:40:07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F0AFB52-63A9-4747-94B2-769397FDE558}" type="slidenum">
              <a:rPr lang="zh-CN" altLang="en-US" smtClean="0"/>
              <a:t>‹#›</a:t>
            </a:fld>
            <a:endParaRPr lang="zh-CN" altLang="en-US"/>
          </a:p>
        </p:txBody>
      </p:sp>
    </p:spTree>
    <p:extLst>
      <p:ext uri="{BB962C8B-B14F-4D97-AF65-F5344CB8AC3E}">
        <p14:creationId xmlns:p14="http://schemas.microsoft.com/office/powerpoint/2010/main" val="1596451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F469C56-5031-407E-8F05-91E3903E0AC0}" type="datetime11">
              <a:rPr lang="zh-CN" altLang="en-US" smtClean="0"/>
              <a:t>10:40:07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0AFB52-63A9-4747-94B2-769397FDE558}" type="slidenum">
              <a:rPr lang="zh-CN" altLang="en-US" smtClean="0"/>
              <a:t>‹#›</a:t>
            </a:fld>
            <a:endParaRPr lang="zh-CN" altLang="en-US"/>
          </a:p>
        </p:txBody>
      </p:sp>
    </p:spTree>
    <p:extLst>
      <p:ext uri="{BB962C8B-B14F-4D97-AF65-F5344CB8AC3E}">
        <p14:creationId xmlns:p14="http://schemas.microsoft.com/office/powerpoint/2010/main" val="3952981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551F47B-E17E-4653-B8D3-69173ACA7882}" type="datetime11">
              <a:rPr lang="zh-CN" altLang="en-US" smtClean="0"/>
              <a:t>10:40:07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0AFB52-63A9-4747-94B2-769397FDE558}" type="slidenum">
              <a:rPr lang="zh-CN" altLang="en-US" smtClean="0"/>
              <a:t>‹#›</a:t>
            </a:fld>
            <a:endParaRPr lang="zh-CN" altLang="en-US"/>
          </a:p>
        </p:txBody>
      </p:sp>
    </p:spTree>
    <p:extLst>
      <p:ext uri="{BB962C8B-B14F-4D97-AF65-F5344CB8AC3E}">
        <p14:creationId xmlns:p14="http://schemas.microsoft.com/office/powerpoint/2010/main" val="387123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3F32D-D966-4949-82A9-975EEED46F8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62699EB-68A6-49EE-B7A0-7848E1643F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D7561C7-5080-4A31-B971-7D3D0CA2CCE0}"/>
              </a:ext>
            </a:extLst>
          </p:cNvPr>
          <p:cNvSpPr>
            <a:spLocks noGrp="1"/>
          </p:cNvSpPr>
          <p:nvPr>
            <p:ph type="dt" sz="half" idx="10"/>
          </p:nvPr>
        </p:nvSpPr>
        <p:spPr/>
        <p:txBody>
          <a:bodyPr/>
          <a:lstStyle/>
          <a:p>
            <a:fld id="{106498C2-5A94-4FE7-8B3C-8D65EE74C878}" type="datetime11">
              <a:rPr lang="zh-CN" altLang="en-US" smtClean="0"/>
              <a:t>10:40:07</a:t>
            </a:fld>
            <a:endParaRPr lang="zh-CN" altLang="en-US"/>
          </a:p>
        </p:txBody>
      </p:sp>
      <p:sp>
        <p:nvSpPr>
          <p:cNvPr id="5" name="页脚占位符 4">
            <a:extLst>
              <a:ext uri="{FF2B5EF4-FFF2-40B4-BE49-F238E27FC236}">
                <a16:creationId xmlns:a16="http://schemas.microsoft.com/office/drawing/2014/main" id="{1F47D875-B4AA-44FD-8710-D31DC298CE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2848755-56F5-4D6C-87D8-AA492D01AB87}"/>
              </a:ext>
            </a:extLst>
          </p:cNvPr>
          <p:cNvSpPr>
            <a:spLocks noGrp="1"/>
          </p:cNvSpPr>
          <p:nvPr>
            <p:ph type="sldNum" sz="quarter" idx="12"/>
          </p:nvPr>
        </p:nvSpPr>
        <p:spPr/>
        <p:txBody>
          <a:bodyPr/>
          <a:lstStyle/>
          <a:p>
            <a:fld id="{B405F4EB-336E-4E2A-B965-526967B2EBAA}" type="slidenum">
              <a:rPr lang="zh-CN" altLang="en-US" smtClean="0"/>
              <a:t>‹#›</a:t>
            </a:fld>
            <a:endParaRPr lang="zh-CN" altLang="en-US"/>
          </a:p>
        </p:txBody>
      </p:sp>
    </p:spTree>
    <p:extLst>
      <p:ext uri="{BB962C8B-B14F-4D97-AF65-F5344CB8AC3E}">
        <p14:creationId xmlns:p14="http://schemas.microsoft.com/office/powerpoint/2010/main" val="1224243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550374-4FDC-4123-A41E-932272E25A9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AFE12B2-1DF3-4E88-AAE2-5B2BF852839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F8B5D29-8411-4F66-A88C-17C1D687989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02F16D5-A380-4F72-8836-4F75D117EEA2}"/>
              </a:ext>
            </a:extLst>
          </p:cNvPr>
          <p:cNvSpPr>
            <a:spLocks noGrp="1"/>
          </p:cNvSpPr>
          <p:nvPr>
            <p:ph type="dt" sz="half" idx="10"/>
          </p:nvPr>
        </p:nvSpPr>
        <p:spPr/>
        <p:txBody>
          <a:bodyPr/>
          <a:lstStyle/>
          <a:p>
            <a:fld id="{AFD9F14B-569B-41AF-BD4F-332390BB4ABB}" type="datetime11">
              <a:rPr lang="zh-CN" altLang="en-US" smtClean="0"/>
              <a:t>10:40:07</a:t>
            </a:fld>
            <a:endParaRPr lang="zh-CN" altLang="en-US"/>
          </a:p>
        </p:txBody>
      </p:sp>
      <p:sp>
        <p:nvSpPr>
          <p:cNvPr id="6" name="页脚占位符 5">
            <a:extLst>
              <a:ext uri="{FF2B5EF4-FFF2-40B4-BE49-F238E27FC236}">
                <a16:creationId xmlns:a16="http://schemas.microsoft.com/office/drawing/2014/main" id="{B6365CD2-9CB4-4FA9-A8A3-9E266C124A8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E1431F8-F792-4FC5-856E-59CB95F2C805}"/>
              </a:ext>
            </a:extLst>
          </p:cNvPr>
          <p:cNvSpPr>
            <a:spLocks noGrp="1"/>
          </p:cNvSpPr>
          <p:nvPr>
            <p:ph type="sldNum" sz="quarter" idx="12"/>
          </p:nvPr>
        </p:nvSpPr>
        <p:spPr/>
        <p:txBody>
          <a:bodyPr/>
          <a:lstStyle/>
          <a:p>
            <a:fld id="{B405F4EB-336E-4E2A-B965-526967B2EBAA}" type="slidenum">
              <a:rPr lang="zh-CN" altLang="en-US" smtClean="0"/>
              <a:t>‹#›</a:t>
            </a:fld>
            <a:endParaRPr lang="zh-CN" altLang="en-US"/>
          </a:p>
        </p:txBody>
      </p:sp>
    </p:spTree>
    <p:extLst>
      <p:ext uri="{BB962C8B-B14F-4D97-AF65-F5344CB8AC3E}">
        <p14:creationId xmlns:p14="http://schemas.microsoft.com/office/powerpoint/2010/main" val="159177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C605F-3274-4653-8258-D94A6175D94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0118797-0E2D-4C6A-BC0E-0775A95128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C67B779-5DC8-426D-9F79-ADAC6D91EE2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6231E8FA-40A5-4079-9E9C-306200CD8B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32E2AB-7DA7-4B4F-B9B9-97A0B19171B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2E61054-B9C4-4988-9511-56258C47F6B7}"/>
              </a:ext>
            </a:extLst>
          </p:cNvPr>
          <p:cNvSpPr>
            <a:spLocks noGrp="1"/>
          </p:cNvSpPr>
          <p:nvPr>
            <p:ph type="dt" sz="half" idx="10"/>
          </p:nvPr>
        </p:nvSpPr>
        <p:spPr/>
        <p:txBody>
          <a:bodyPr/>
          <a:lstStyle/>
          <a:p>
            <a:fld id="{B6927BDC-A557-4F77-ACBC-0296CCFC0AF2}" type="datetime11">
              <a:rPr lang="zh-CN" altLang="en-US" smtClean="0"/>
              <a:t>10:40:07</a:t>
            </a:fld>
            <a:endParaRPr lang="zh-CN" altLang="en-US"/>
          </a:p>
        </p:txBody>
      </p:sp>
      <p:sp>
        <p:nvSpPr>
          <p:cNvPr id="8" name="页脚占位符 7">
            <a:extLst>
              <a:ext uri="{FF2B5EF4-FFF2-40B4-BE49-F238E27FC236}">
                <a16:creationId xmlns:a16="http://schemas.microsoft.com/office/drawing/2014/main" id="{6A8FFC68-D17E-4857-B018-1C9464CECFC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F23A534-C8BE-4C70-A64B-92C853716BA6}"/>
              </a:ext>
            </a:extLst>
          </p:cNvPr>
          <p:cNvSpPr>
            <a:spLocks noGrp="1"/>
          </p:cNvSpPr>
          <p:nvPr>
            <p:ph type="sldNum" sz="quarter" idx="12"/>
          </p:nvPr>
        </p:nvSpPr>
        <p:spPr/>
        <p:txBody>
          <a:bodyPr/>
          <a:lstStyle/>
          <a:p>
            <a:fld id="{B405F4EB-336E-4E2A-B965-526967B2EBAA}" type="slidenum">
              <a:rPr lang="zh-CN" altLang="en-US" smtClean="0"/>
              <a:t>‹#›</a:t>
            </a:fld>
            <a:endParaRPr lang="zh-CN" altLang="en-US"/>
          </a:p>
        </p:txBody>
      </p:sp>
    </p:spTree>
    <p:extLst>
      <p:ext uri="{BB962C8B-B14F-4D97-AF65-F5344CB8AC3E}">
        <p14:creationId xmlns:p14="http://schemas.microsoft.com/office/powerpoint/2010/main" val="2331626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A1A60C-D493-4552-B4FD-B341D104D44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70F5D81-DF37-4E2F-8D14-2C43A1A430E4}"/>
              </a:ext>
            </a:extLst>
          </p:cNvPr>
          <p:cNvSpPr>
            <a:spLocks noGrp="1"/>
          </p:cNvSpPr>
          <p:nvPr>
            <p:ph type="dt" sz="half" idx="10"/>
          </p:nvPr>
        </p:nvSpPr>
        <p:spPr/>
        <p:txBody>
          <a:bodyPr/>
          <a:lstStyle/>
          <a:p>
            <a:fld id="{DECBB0C2-424C-4F9E-BE64-745AB8972851}" type="datetime11">
              <a:rPr lang="zh-CN" altLang="en-US" smtClean="0"/>
              <a:t>10:40:07</a:t>
            </a:fld>
            <a:endParaRPr lang="zh-CN" altLang="en-US"/>
          </a:p>
        </p:txBody>
      </p:sp>
      <p:sp>
        <p:nvSpPr>
          <p:cNvPr id="4" name="页脚占位符 3">
            <a:extLst>
              <a:ext uri="{FF2B5EF4-FFF2-40B4-BE49-F238E27FC236}">
                <a16:creationId xmlns:a16="http://schemas.microsoft.com/office/drawing/2014/main" id="{11667C33-4E92-4877-8EA0-D4138AEEC05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940A427-B369-4A2A-B48B-386F6E469779}"/>
              </a:ext>
            </a:extLst>
          </p:cNvPr>
          <p:cNvSpPr>
            <a:spLocks noGrp="1"/>
          </p:cNvSpPr>
          <p:nvPr>
            <p:ph type="sldNum" sz="quarter" idx="12"/>
          </p:nvPr>
        </p:nvSpPr>
        <p:spPr/>
        <p:txBody>
          <a:bodyPr/>
          <a:lstStyle/>
          <a:p>
            <a:fld id="{B405F4EB-336E-4E2A-B965-526967B2EBAA}" type="slidenum">
              <a:rPr lang="zh-CN" altLang="en-US" smtClean="0"/>
              <a:t>‹#›</a:t>
            </a:fld>
            <a:endParaRPr lang="zh-CN" altLang="en-US"/>
          </a:p>
        </p:txBody>
      </p:sp>
    </p:spTree>
    <p:extLst>
      <p:ext uri="{BB962C8B-B14F-4D97-AF65-F5344CB8AC3E}">
        <p14:creationId xmlns:p14="http://schemas.microsoft.com/office/powerpoint/2010/main" val="2085755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224DCB8-B448-4B55-A8F9-1097AF22557B}"/>
              </a:ext>
            </a:extLst>
          </p:cNvPr>
          <p:cNvSpPr>
            <a:spLocks noGrp="1"/>
          </p:cNvSpPr>
          <p:nvPr>
            <p:ph type="dt" sz="half" idx="10"/>
          </p:nvPr>
        </p:nvSpPr>
        <p:spPr/>
        <p:txBody>
          <a:bodyPr/>
          <a:lstStyle/>
          <a:p>
            <a:fld id="{C7B9BBB3-630A-4921-B5B8-1FD468AF746C}" type="datetime11">
              <a:rPr lang="zh-CN" altLang="en-US" smtClean="0"/>
              <a:t>10:40:07</a:t>
            </a:fld>
            <a:endParaRPr lang="zh-CN" altLang="en-US"/>
          </a:p>
        </p:txBody>
      </p:sp>
      <p:sp>
        <p:nvSpPr>
          <p:cNvPr id="3" name="页脚占位符 2">
            <a:extLst>
              <a:ext uri="{FF2B5EF4-FFF2-40B4-BE49-F238E27FC236}">
                <a16:creationId xmlns:a16="http://schemas.microsoft.com/office/drawing/2014/main" id="{B1F93596-EA96-413D-AE91-2519999A18C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2B25AD1-4B97-4436-95E3-21116ED3270C}"/>
              </a:ext>
            </a:extLst>
          </p:cNvPr>
          <p:cNvSpPr>
            <a:spLocks noGrp="1"/>
          </p:cNvSpPr>
          <p:nvPr>
            <p:ph type="sldNum" sz="quarter" idx="12"/>
          </p:nvPr>
        </p:nvSpPr>
        <p:spPr/>
        <p:txBody>
          <a:bodyPr/>
          <a:lstStyle/>
          <a:p>
            <a:fld id="{B405F4EB-336E-4E2A-B965-526967B2EBAA}" type="slidenum">
              <a:rPr lang="zh-CN" altLang="en-US" smtClean="0"/>
              <a:t>‹#›</a:t>
            </a:fld>
            <a:endParaRPr lang="zh-CN" altLang="en-US"/>
          </a:p>
        </p:txBody>
      </p:sp>
    </p:spTree>
    <p:extLst>
      <p:ext uri="{BB962C8B-B14F-4D97-AF65-F5344CB8AC3E}">
        <p14:creationId xmlns:p14="http://schemas.microsoft.com/office/powerpoint/2010/main" val="970034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0F368D-041A-4A50-94DF-D882217BC7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618386C-CA86-4B78-AD7F-89704ED72C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616060F-5977-476B-AA1D-440D5ACEE2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E36581F-0EFC-4B40-B0C6-7CE5A5B96041}"/>
              </a:ext>
            </a:extLst>
          </p:cNvPr>
          <p:cNvSpPr>
            <a:spLocks noGrp="1"/>
          </p:cNvSpPr>
          <p:nvPr>
            <p:ph type="dt" sz="half" idx="10"/>
          </p:nvPr>
        </p:nvSpPr>
        <p:spPr/>
        <p:txBody>
          <a:bodyPr/>
          <a:lstStyle/>
          <a:p>
            <a:fld id="{0FEED344-45EA-4006-A5CF-445297EB2C8A}" type="datetime11">
              <a:rPr lang="zh-CN" altLang="en-US" smtClean="0"/>
              <a:t>10:40:07</a:t>
            </a:fld>
            <a:endParaRPr lang="zh-CN" altLang="en-US"/>
          </a:p>
        </p:txBody>
      </p:sp>
      <p:sp>
        <p:nvSpPr>
          <p:cNvPr id="6" name="页脚占位符 5">
            <a:extLst>
              <a:ext uri="{FF2B5EF4-FFF2-40B4-BE49-F238E27FC236}">
                <a16:creationId xmlns:a16="http://schemas.microsoft.com/office/drawing/2014/main" id="{CF0A1819-88FC-4832-B3B0-EDB6D74BA26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9C5A9E-DC10-4B1B-8A49-6A2A845B03AC}"/>
              </a:ext>
            </a:extLst>
          </p:cNvPr>
          <p:cNvSpPr>
            <a:spLocks noGrp="1"/>
          </p:cNvSpPr>
          <p:nvPr>
            <p:ph type="sldNum" sz="quarter" idx="12"/>
          </p:nvPr>
        </p:nvSpPr>
        <p:spPr/>
        <p:txBody>
          <a:bodyPr/>
          <a:lstStyle/>
          <a:p>
            <a:fld id="{B405F4EB-336E-4E2A-B965-526967B2EBAA}" type="slidenum">
              <a:rPr lang="zh-CN" altLang="en-US" smtClean="0"/>
              <a:t>‹#›</a:t>
            </a:fld>
            <a:endParaRPr lang="zh-CN" altLang="en-US"/>
          </a:p>
        </p:txBody>
      </p:sp>
    </p:spTree>
    <p:extLst>
      <p:ext uri="{BB962C8B-B14F-4D97-AF65-F5344CB8AC3E}">
        <p14:creationId xmlns:p14="http://schemas.microsoft.com/office/powerpoint/2010/main" val="178812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593DD7-6E0E-40CF-A07C-26BAE28FE7F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DBCD30-0BCC-499E-A8A0-B52EE7276B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D44ADFF-9C85-4E67-82B0-7B7A445BA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91FD633-A9DB-4482-A5B1-A28251CACA49}"/>
              </a:ext>
            </a:extLst>
          </p:cNvPr>
          <p:cNvSpPr>
            <a:spLocks noGrp="1"/>
          </p:cNvSpPr>
          <p:nvPr>
            <p:ph type="dt" sz="half" idx="10"/>
          </p:nvPr>
        </p:nvSpPr>
        <p:spPr/>
        <p:txBody>
          <a:bodyPr/>
          <a:lstStyle/>
          <a:p>
            <a:fld id="{7FE5EAAC-2BD1-4A2C-92AE-8BB10D33527D}" type="datetime11">
              <a:rPr lang="zh-CN" altLang="en-US" smtClean="0"/>
              <a:t>10:40:07</a:t>
            </a:fld>
            <a:endParaRPr lang="zh-CN" altLang="en-US"/>
          </a:p>
        </p:txBody>
      </p:sp>
      <p:sp>
        <p:nvSpPr>
          <p:cNvPr id="6" name="页脚占位符 5">
            <a:extLst>
              <a:ext uri="{FF2B5EF4-FFF2-40B4-BE49-F238E27FC236}">
                <a16:creationId xmlns:a16="http://schemas.microsoft.com/office/drawing/2014/main" id="{B8508619-E377-4875-AAF5-75E0DB45FD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899114A-08E0-4990-B398-F3C625AAA738}"/>
              </a:ext>
            </a:extLst>
          </p:cNvPr>
          <p:cNvSpPr>
            <a:spLocks noGrp="1"/>
          </p:cNvSpPr>
          <p:nvPr>
            <p:ph type="sldNum" sz="quarter" idx="12"/>
          </p:nvPr>
        </p:nvSpPr>
        <p:spPr/>
        <p:txBody>
          <a:bodyPr/>
          <a:lstStyle/>
          <a:p>
            <a:fld id="{B405F4EB-336E-4E2A-B965-526967B2EBAA}" type="slidenum">
              <a:rPr lang="zh-CN" altLang="en-US" smtClean="0"/>
              <a:t>‹#›</a:t>
            </a:fld>
            <a:endParaRPr lang="zh-CN" altLang="en-US"/>
          </a:p>
        </p:txBody>
      </p:sp>
    </p:spTree>
    <p:extLst>
      <p:ext uri="{BB962C8B-B14F-4D97-AF65-F5344CB8AC3E}">
        <p14:creationId xmlns:p14="http://schemas.microsoft.com/office/powerpoint/2010/main" val="1168010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6F7F41-9B0E-473A-B44C-A8E59E51EF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EDA62ED-D502-49B6-93FD-72EEFB9C6F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D3A3D4-1357-415D-AA2D-1EF1B53697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330D2D-24FD-422F-82AB-213A30EF121D}" type="datetime11">
              <a:rPr lang="zh-CN" altLang="en-US" smtClean="0"/>
              <a:t>10:40:07</a:t>
            </a:fld>
            <a:endParaRPr lang="zh-CN" altLang="en-US"/>
          </a:p>
        </p:txBody>
      </p:sp>
      <p:sp>
        <p:nvSpPr>
          <p:cNvPr id="5" name="页脚占位符 4">
            <a:extLst>
              <a:ext uri="{FF2B5EF4-FFF2-40B4-BE49-F238E27FC236}">
                <a16:creationId xmlns:a16="http://schemas.microsoft.com/office/drawing/2014/main" id="{A980E3D3-929D-4DC7-8C55-AE931AE9DA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DA6AC20-7D6E-4140-9638-7C4EF5759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5F4EB-336E-4E2A-B965-526967B2EBAA}" type="slidenum">
              <a:rPr lang="zh-CN" altLang="en-US" smtClean="0"/>
              <a:t>‹#›</a:t>
            </a:fld>
            <a:endParaRPr lang="zh-CN" altLang="en-US"/>
          </a:p>
        </p:txBody>
      </p:sp>
    </p:spTree>
    <p:extLst>
      <p:ext uri="{BB962C8B-B14F-4D97-AF65-F5344CB8AC3E}">
        <p14:creationId xmlns:p14="http://schemas.microsoft.com/office/powerpoint/2010/main" val="564874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A60F4-6138-47E8-86B7-44F3D3B3B2DA}" type="datetime11">
              <a:rPr lang="zh-CN" altLang="en-US" smtClean="0"/>
              <a:t>10:40:07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0AFB52-63A9-4747-94B2-769397FDE558}" type="slidenum">
              <a:rPr lang="zh-CN" altLang="en-US" smtClean="0"/>
              <a:t>‹#›</a:t>
            </a:fld>
            <a:endParaRPr lang="zh-CN" altLang="en-US"/>
          </a:p>
        </p:txBody>
      </p:sp>
    </p:spTree>
    <p:extLst>
      <p:ext uri="{BB962C8B-B14F-4D97-AF65-F5344CB8AC3E}">
        <p14:creationId xmlns:p14="http://schemas.microsoft.com/office/powerpoint/2010/main" val="3178926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jpe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4.png"/><Relationship Id="rId10" Type="http://schemas.openxmlformats.org/officeDocument/2006/relationships/image" Target="../media/image27.jpeg"/><Relationship Id="rId4" Type="http://schemas.openxmlformats.org/officeDocument/2006/relationships/image" Target="../media/image2.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jpe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jpe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0890A42-6BC7-4A02-BEAD-370E38CC2055}"/>
              </a:ext>
            </a:extLst>
          </p:cNvPr>
          <p:cNvPicPr>
            <a:picLocks noChangeAspect="1"/>
          </p:cNvPicPr>
          <p:nvPr/>
        </p:nvPicPr>
        <p:blipFill>
          <a:blip r:embed="rId3"/>
          <a:stretch>
            <a:fillRect/>
          </a:stretch>
        </p:blipFill>
        <p:spPr>
          <a:xfrm>
            <a:off x="0" y="803275"/>
            <a:ext cx="6373640" cy="5429250"/>
          </a:xfrm>
          <a:prstGeom prst="rect">
            <a:avLst/>
          </a:prstGeom>
        </p:spPr>
      </p:pic>
      <p:sp>
        <p:nvSpPr>
          <p:cNvPr id="8" name="Rectangle 2"/>
          <p:cNvSpPr txBox="1">
            <a:spLocks noChangeArrowheads="1"/>
          </p:cNvSpPr>
          <p:nvPr/>
        </p:nvSpPr>
        <p:spPr>
          <a:xfrm>
            <a:off x="515339" y="1455040"/>
            <a:ext cx="11161319" cy="1969245"/>
          </a:xfrm>
          <a:prstGeom prst="rect">
            <a:avLst/>
          </a:prstGeom>
        </p:spPr>
        <p:txBody>
          <a:bodyPr vert="horz" lIns="121920" tIns="60960" rIns="121920" bIns="6096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lvl="0">
              <a:spcBef>
                <a:spcPts val="4200"/>
              </a:spcBef>
            </a:pPr>
            <a:r>
              <a:rPr lang="en-US" altLang="zh-CN" b="1" spc="300" dirty="0">
                <a:solidFill>
                  <a:srgbClr val="FF0000"/>
                </a:solidFill>
                <a:latin typeface="微软雅黑" panose="020B0503020204020204" pitchFamily="34" charset="-122"/>
                <a:ea typeface="微软雅黑" panose="020B0503020204020204" pitchFamily="34" charset="-122"/>
              </a:rPr>
              <a:t>AI</a:t>
            </a:r>
            <a:r>
              <a:rPr lang="en-US" altLang="zh-CN" b="1" spc="300" dirty="0">
                <a:latin typeface="微软雅黑" panose="020B0503020204020204" pitchFamily="34" charset="-122"/>
                <a:ea typeface="微软雅黑" panose="020B0503020204020204" pitchFamily="34" charset="-122"/>
              </a:rPr>
              <a:t> for </a:t>
            </a:r>
            <a:r>
              <a:rPr lang="en-US" altLang="zh-CN" b="1" spc="300" dirty="0">
                <a:solidFill>
                  <a:srgbClr val="0000FF"/>
                </a:solidFill>
                <a:latin typeface="微软雅黑" panose="020B0503020204020204" pitchFamily="34" charset="-122"/>
                <a:ea typeface="微软雅黑" panose="020B0503020204020204" pitchFamily="34" charset="-122"/>
              </a:rPr>
              <a:t>Cryogenics</a:t>
            </a:r>
            <a:r>
              <a:rPr lang="en-US" altLang="zh-CN" b="1" spc="300" dirty="0">
                <a:latin typeface="微软雅黑" panose="020B0503020204020204" pitchFamily="34" charset="-122"/>
                <a:ea typeface="微软雅黑" panose="020B0503020204020204" pitchFamily="34" charset="-122"/>
              </a:rPr>
              <a:t>——</a:t>
            </a:r>
          </a:p>
          <a:p>
            <a:pPr lvl="0">
              <a:spcBef>
                <a:spcPts val="4200"/>
              </a:spcBef>
            </a:pPr>
            <a:r>
              <a:rPr lang="zh-CN" altLang="en-US" b="1" spc="300" dirty="0">
                <a:latin typeface="微软雅黑" panose="020B0503020204020204" pitchFamily="34" charset="-122"/>
                <a:ea typeface="微软雅黑" panose="020B0503020204020204" pitchFamily="34" charset="-122"/>
              </a:rPr>
              <a:t>低温系统建模与控制</a:t>
            </a:r>
            <a:endParaRPr kumimoji="0" lang="en-US" altLang="ko-KR" sz="2400" b="1" i="0" u="none" strike="noStrike" kern="1200" cap="none" spc="30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10" name="Rectangle 4"/>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11" name="Rectangle 6"/>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12" name="Rectangle 8"/>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14" name="Rectangle 2"/>
          <p:cNvSpPr txBox="1">
            <a:spLocks noChangeArrowheads="1"/>
          </p:cNvSpPr>
          <p:nvPr/>
        </p:nvSpPr>
        <p:spPr>
          <a:xfrm>
            <a:off x="1325880" y="3727145"/>
            <a:ext cx="9540240" cy="1257149"/>
          </a:xfrm>
          <a:prstGeom prst="rect">
            <a:avLst/>
          </a:prstGeom>
        </p:spPr>
        <p:txBody>
          <a:bodyPr vert="horz" lIns="121920" tIns="60960" rIns="121920" bIns="6096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lvl="0">
              <a:spcBef>
                <a:spcPct val="50000"/>
              </a:spcBef>
              <a:defRPr/>
            </a:pPr>
            <a:r>
              <a:rPr lang="zh-CN" altLang="en-US" sz="2800" b="1" dirty="0">
                <a:solidFill>
                  <a:prstClr val="black"/>
                </a:solidFill>
                <a:latin typeface="黑体" panose="02010609060101010101" pitchFamily="49" charset="-122"/>
                <a:ea typeface="黑体" panose="02010609060101010101" pitchFamily="49" charset="-122"/>
              </a:rPr>
              <a:t>加速器中心 低温组</a:t>
            </a:r>
            <a:endParaRPr lang="en-US" altLang="zh-CN" sz="2800" b="1" dirty="0">
              <a:solidFill>
                <a:prstClr val="black"/>
              </a:solidFill>
              <a:latin typeface="黑体" panose="02010609060101010101" pitchFamily="49" charset="-122"/>
              <a:ea typeface="黑体" panose="02010609060101010101" pitchFamily="49" charset="-122"/>
            </a:endParaRPr>
          </a:p>
          <a:p>
            <a:pPr lvl="0">
              <a:spcBef>
                <a:spcPct val="50000"/>
              </a:spcBef>
              <a:defRPr/>
            </a:pP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常正则</a:t>
            </a:r>
            <a:endParaRPr kumimoji="0" lang="en-US" altLang="ko-KR" sz="2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endParaRPr>
          </a:p>
        </p:txBody>
      </p:sp>
      <p:sp>
        <p:nvSpPr>
          <p:cNvPr id="13" name="직사각형 12"/>
          <p:cNvSpPr/>
          <p:nvPr/>
        </p:nvSpPr>
        <p:spPr>
          <a:xfrm>
            <a:off x="0" y="6233249"/>
            <a:ext cx="10044392" cy="631887"/>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pic>
        <p:nvPicPr>
          <p:cNvPr id="2" name="图片 1"/>
          <p:cNvPicPr>
            <a:picLocks noChangeAspect="1"/>
          </p:cNvPicPr>
          <p:nvPr/>
        </p:nvPicPr>
        <p:blipFill>
          <a:blip r:embed="rId4"/>
          <a:stretch>
            <a:fillRect/>
          </a:stretch>
        </p:blipFill>
        <p:spPr>
          <a:xfrm>
            <a:off x="7783207" y="6233249"/>
            <a:ext cx="4408793" cy="631887"/>
          </a:xfrm>
          <a:prstGeom prst="rect">
            <a:avLst/>
          </a:prstGeom>
        </p:spPr>
      </p:pic>
      <p:sp>
        <p:nvSpPr>
          <p:cNvPr id="16" name="Rectangle 2"/>
          <p:cNvSpPr txBox="1">
            <a:spLocks noChangeArrowheads="1"/>
          </p:cNvSpPr>
          <p:nvPr/>
        </p:nvSpPr>
        <p:spPr>
          <a:xfrm>
            <a:off x="-1" y="5243946"/>
            <a:ext cx="12192000" cy="400751"/>
          </a:xfrm>
          <a:prstGeom prst="rect">
            <a:avLst/>
          </a:prstGeom>
        </p:spPr>
        <p:txBody>
          <a:bodyPr vert="horz" lIns="121920" tIns="60960" rIns="121920" bIns="6096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R="0" lvl="0" algn="ctr" defTabSz="914400" rtl="0" eaLnBrk="1" fontAlgn="auto" latinLnBrk="1" hangingPunct="1">
              <a:lnSpc>
                <a:spcPct val="100000"/>
              </a:lnSpc>
              <a:spcBef>
                <a:spcPct val="50000"/>
              </a:spcBef>
              <a:spcAft>
                <a:spcPts val="0"/>
              </a:spcAft>
              <a:buClrTx/>
              <a:buSzTx/>
              <a:buFontTx/>
              <a:buNone/>
              <a:tabLst/>
              <a:defRPr/>
            </a:pPr>
            <a:r>
              <a:rPr kumimoji="0" lang="en-US" altLang="zh-CN" sz="2133"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j-cs"/>
              </a:rPr>
              <a:t>2024/10</a:t>
            </a:r>
            <a:endParaRPr kumimoji="0" lang="en-US" altLang="ko-KR" sz="2133"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j-cs"/>
            </a:endParaRPr>
          </a:p>
        </p:txBody>
      </p:sp>
      <p:sp>
        <p:nvSpPr>
          <p:cNvPr id="4" name="灯片编号占位符 3"/>
          <p:cNvSpPr>
            <a:spLocks noGrp="1"/>
          </p:cNvSpPr>
          <p:nvPr>
            <p:ph type="sldNum" sz="quarter" idx="12"/>
          </p:nvPr>
        </p:nvSpPr>
        <p:spPr/>
        <p:txBody>
          <a:bodyPr/>
          <a:lstStyle/>
          <a:p>
            <a:fld id="{3F0AFB52-63A9-4747-94B2-769397FDE558}" type="slidenum">
              <a:rPr lang="zh-CN" altLang="en-US" smtClean="0"/>
              <a:pPr/>
              <a:t>1</a:t>
            </a:fld>
            <a:endParaRPr lang="zh-CN" altLang="en-US" dirty="0"/>
          </a:p>
        </p:txBody>
      </p:sp>
      <p:sp>
        <p:nvSpPr>
          <p:cNvPr id="5" name="日期占位符 4"/>
          <p:cNvSpPr>
            <a:spLocks noGrp="1"/>
          </p:cNvSpPr>
          <p:nvPr>
            <p:ph type="dt" sz="half" idx="10"/>
          </p:nvPr>
        </p:nvSpPr>
        <p:spPr/>
        <p:txBody>
          <a:bodyPr/>
          <a:lstStyle/>
          <a:p>
            <a:fld id="{CAF29DF6-78F7-42A1-ACC4-220BCB1EC21F}" type="datetime11">
              <a:rPr lang="zh-CN" altLang="en-US" smtClean="0"/>
              <a:t>10:40:07</a:t>
            </a:fld>
            <a:endParaRPr lang="zh-CN" altLang="en-US" dirty="0"/>
          </a:p>
        </p:txBody>
      </p:sp>
      <p:pic>
        <p:nvPicPr>
          <p:cNvPr id="17" name="图片 16" descr="http://i01.yizimg.com/uploads/succcaseimages/415780/2016630-161445306.jpg">
            <a:extLst>
              <a:ext uri="{FF2B5EF4-FFF2-40B4-BE49-F238E27FC236}">
                <a16:creationId xmlns:a16="http://schemas.microsoft.com/office/drawing/2014/main" id="{5691DCAF-3EE3-4E83-9918-FFC3EACA0A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040313"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36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143340" y="68628"/>
            <a:ext cx="10914897" cy="866381"/>
          </a:xfrm>
          <a:prstGeom prst="rect">
            <a:avLst/>
          </a:prstGeom>
        </p:spPr>
        <p:txBody>
          <a:bodyPr vert="horz" lIns="121920" tIns="60960" rIns="121920" bIns="6096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L="596885" indent="-355591" algn="l">
              <a:spcBef>
                <a:spcPct val="50000"/>
              </a:spcBef>
            </a:pPr>
            <a:r>
              <a:rPr lang="en-US" altLang="zh-CN" sz="3600" b="1" dirty="0">
                <a:solidFill>
                  <a:srgbClr val="0000C4"/>
                </a:solidFill>
                <a:latin typeface="黑体" panose="02010609060101010101" pitchFamily="49" charset="-122"/>
                <a:ea typeface="黑体" panose="02010609060101010101" pitchFamily="49" charset="-122"/>
              </a:rPr>
              <a:t>4 </a:t>
            </a:r>
            <a:r>
              <a:rPr lang="zh-CN" altLang="en-US" sz="3600" b="1" dirty="0">
                <a:solidFill>
                  <a:srgbClr val="0000C4"/>
                </a:solidFill>
                <a:latin typeface="黑体" panose="02010609060101010101" pitchFamily="49" charset="-122"/>
                <a:ea typeface="黑体" panose="02010609060101010101" pitchFamily="49" charset="-122"/>
              </a:rPr>
              <a:t>控制</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利用深度强化学习处理难控工况</a:t>
            </a:r>
          </a:p>
        </p:txBody>
      </p:sp>
      <p:sp>
        <p:nvSpPr>
          <p:cNvPr id="10" name="Rectangle 4"/>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1" name="Rectangle 6"/>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2" name="Rectangle 8"/>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41" name="직사각형 40"/>
          <p:cNvSpPr/>
          <p:nvPr/>
        </p:nvSpPr>
        <p:spPr>
          <a:xfrm>
            <a:off x="1" y="935010"/>
            <a:ext cx="12192000" cy="45719"/>
          </a:xfrm>
          <a:prstGeom prst="rect">
            <a:avLst/>
          </a:prstGeom>
          <a:gradFill flip="none" rotWithShape="1">
            <a:gsLst>
              <a:gs pos="3000">
                <a:srgbClr val="0000FF"/>
              </a:gs>
              <a:gs pos="48000">
                <a:srgbClr val="A8BFE7"/>
              </a:gs>
              <a:gs pos="100000">
                <a:srgbClr val="FFFF00">
                  <a:alpha val="14000"/>
                </a:srgbClr>
              </a:gs>
              <a:gs pos="70000">
                <a:srgbClr val="AEC3E9"/>
              </a:gs>
              <a:gs pos="90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42" name="직사각형 41"/>
          <p:cNvSpPr/>
          <p:nvPr/>
        </p:nvSpPr>
        <p:spPr>
          <a:xfrm>
            <a:off x="-11955" y="6233249"/>
            <a:ext cx="10044392" cy="631887"/>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2437" y="6233248"/>
            <a:ext cx="2159563" cy="63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图片 17"/>
          <p:cNvPicPr>
            <a:picLocks noChangeAspect="1"/>
          </p:cNvPicPr>
          <p:nvPr/>
        </p:nvPicPr>
        <p:blipFill>
          <a:blip r:embed="rId4"/>
          <a:stretch>
            <a:fillRect/>
          </a:stretch>
        </p:blipFill>
        <p:spPr>
          <a:xfrm>
            <a:off x="7783207" y="6233249"/>
            <a:ext cx="4408793" cy="631887"/>
          </a:xfrm>
          <a:prstGeom prst="rect">
            <a:avLst/>
          </a:prstGeom>
        </p:spPr>
      </p:pic>
      <p:pic>
        <p:nvPicPr>
          <p:cNvPr id="3" name="图片 2"/>
          <p:cNvPicPr>
            <a:picLocks noChangeAspect="1"/>
          </p:cNvPicPr>
          <p:nvPr/>
        </p:nvPicPr>
        <p:blipFill>
          <a:blip r:embed="rId5"/>
          <a:stretch>
            <a:fillRect/>
          </a:stretch>
        </p:blipFill>
        <p:spPr>
          <a:xfrm>
            <a:off x="10857414" y="6439"/>
            <a:ext cx="1233784" cy="915388"/>
          </a:xfrm>
          <a:prstGeom prst="rect">
            <a:avLst/>
          </a:prstGeom>
        </p:spPr>
      </p:pic>
      <p:sp>
        <p:nvSpPr>
          <p:cNvPr id="4" name="灯片编号占位符 3"/>
          <p:cNvSpPr>
            <a:spLocks noGrp="1"/>
          </p:cNvSpPr>
          <p:nvPr>
            <p:ph type="sldNum" sz="quarter" idx="12"/>
          </p:nvPr>
        </p:nvSpPr>
        <p:spPr/>
        <p:txBody>
          <a:bodyPr/>
          <a:lstStyle/>
          <a:p>
            <a:fld id="{3F0AFB52-63A9-4747-94B2-769397FDE558}" type="slidenum">
              <a:rPr lang="zh-CN" altLang="en-US" smtClean="0"/>
              <a:pPr/>
              <a:t>10</a:t>
            </a:fld>
            <a:endParaRPr lang="zh-CN" altLang="en-US" dirty="0"/>
          </a:p>
        </p:txBody>
      </p:sp>
      <p:sp>
        <p:nvSpPr>
          <p:cNvPr id="6" name="日期占位符 5"/>
          <p:cNvSpPr>
            <a:spLocks noGrp="1"/>
          </p:cNvSpPr>
          <p:nvPr>
            <p:ph type="dt" sz="half" idx="10"/>
          </p:nvPr>
        </p:nvSpPr>
        <p:spPr/>
        <p:txBody>
          <a:bodyPr/>
          <a:lstStyle/>
          <a:p>
            <a:fld id="{63849CED-BC34-434D-BDDD-B5DDF3E1E606}" type="datetime11">
              <a:rPr lang="zh-CN" altLang="en-US" smtClean="0"/>
              <a:t>18:10:15</a:t>
            </a:fld>
            <a:endParaRPr lang="zh-CN" altLang="en-US"/>
          </a:p>
        </p:txBody>
      </p:sp>
      <p:sp>
        <p:nvSpPr>
          <p:cNvPr id="15" name="矩形 14">
            <a:extLst>
              <a:ext uri="{FF2B5EF4-FFF2-40B4-BE49-F238E27FC236}">
                <a16:creationId xmlns:a16="http://schemas.microsoft.com/office/drawing/2014/main" id="{8743FA81-9451-4A40-8CBF-29D2DFA7B43A}"/>
              </a:ext>
            </a:extLst>
          </p:cNvPr>
          <p:cNvSpPr/>
          <p:nvPr/>
        </p:nvSpPr>
        <p:spPr>
          <a:xfrm>
            <a:off x="281639" y="1135717"/>
            <a:ext cx="11509062" cy="1889876"/>
          </a:xfrm>
          <a:prstGeom prst="rect">
            <a:avLst/>
          </a:prstGeom>
        </p:spPr>
        <p:txBody>
          <a:bodyPr wrap="square">
            <a:spAutoFit/>
          </a:bodyPr>
          <a:lstStyle/>
          <a:p>
            <a:pPr marL="0" algn="l" rtl="0" eaLnBrk="1" latinLnBrk="0" hangingPunct="1">
              <a:lnSpc>
                <a:spcPct val="150000"/>
              </a:lnSpc>
              <a:spcBef>
                <a:spcPts val="0"/>
              </a:spcBef>
              <a:spcAft>
                <a:spcPts val="0"/>
              </a:spcAft>
            </a:pPr>
            <a:r>
              <a:rPr lang="en-US" altLang="zh-CN" sz="2000" kern="1200" dirty="0">
                <a:solidFill>
                  <a:srgbClr val="000000"/>
                </a:solidFill>
                <a:effectLst/>
                <a:latin typeface="微软雅黑" panose="020B0503020204020204" pitchFamily="34" charset="-122"/>
                <a:ea typeface="微软雅黑" panose="020B0503020204020204" pitchFamily="34" charset="-122"/>
                <a:cs typeface="+mn-cs"/>
              </a:rPr>
              <a:t> </a:t>
            </a:r>
            <a:r>
              <a:rPr lang="en-US" altLang="zh-CN" sz="2000" b="1" kern="1200" dirty="0">
                <a:solidFill>
                  <a:srgbClr val="000000"/>
                </a:solidFill>
                <a:effectLst/>
                <a:latin typeface="微软雅黑" panose="020B0503020204020204" pitchFamily="34" charset="-122"/>
                <a:ea typeface="微软雅黑" panose="020B0503020204020204" pitchFamily="34" charset="-122"/>
                <a:cs typeface="+mn-cs"/>
              </a:rPr>
              <a:t>Actor-Critic </a:t>
            </a:r>
            <a:r>
              <a:rPr lang="zh-CN" altLang="zh-CN" sz="2000" b="1" kern="1200" dirty="0">
                <a:solidFill>
                  <a:srgbClr val="000000"/>
                </a:solidFill>
                <a:effectLst/>
                <a:latin typeface="微软雅黑" panose="020B0503020204020204" pitchFamily="34" charset="-122"/>
                <a:ea typeface="微软雅黑" panose="020B0503020204020204" pitchFamily="34" charset="-122"/>
                <a:cs typeface="+mn-cs"/>
              </a:rPr>
              <a:t>算法是实现强化学习控制的基础</a:t>
            </a:r>
            <a:endParaRPr lang="zh-CN" altLang="zh-CN" sz="2000" dirty="0">
              <a:effectLst/>
            </a:endParaRPr>
          </a:p>
          <a:p>
            <a:pPr marL="0" algn="l" rtl="0" eaLnBrk="1" latinLnBrk="0" hangingPunct="1">
              <a:lnSpc>
                <a:spcPct val="150000"/>
              </a:lnSpc>
              <a:spcBef>
                <a:spcPts val="0"/>
              </a:spcBef>
              <a:spcAft>
                <a:spcPts val="0"/>
              </a:spcAft>
            </a:pPr>
            <a:r>
              <a:rPr lang="zh-CN" altLang="zh-CN" sz="2000" kern="1200" dirty="0">
                <a:solidFill>
                  <a:srgbClr val="000000"/>
                </a:solidFill>
                <a:effectLst/>
                <a:latin typeface="微软雅黑" panose="020B0503020204020204" pitchFamily="34" charset="-122"/>
                <a:ea typeface="微软雅黑" panose="020B0503020204020204" pitchFamily="34" charset="-122"/>
                <a:cs typeface="+mn-cs"/>
              </a:rPr>
              <a:t>价值网络用于评估每个动作产生的价值期望。</a:t>
            </a:r>
            <a:endParaRPr lang="zh-CN" altLang="zh-CN" sz="2000" dirty="0">
              <a:effectLst/>
            </a:endParaRPr>
          </a:p>
          <a:p>
            <a:pPr marL="0" algn="l" rtl="0" eaLnBrk="1" latinLnBrk="0" hangingPunct="1">
              <a:lnSpc>
                <a:spcPct val="150000"/>
              </a:lnSpc>
              <a:spcBef>
                <a:spcPts val="0"/>
              </a:spcBef>
              <a:spcAft>
                <a:spcPts val="0"/>
              </a:spcAft>
            </a:pPr>
            <a:r>
              <a:rPr lang="zh-CN" altLang="zh-CN" sz="2000" kern="1200" dirty="0">
                <a:solidFill>
                  <a:srgbClr val="000000"/>
                </a:solidFill>
                <a:effectLst/>
                <a:latin typeface="微软雅黑" panose="020B0503020204020204" pitchFamily="34" charset="-122"/>
                <a:ea typeface="微软雅黑" panose="020B0503020204020204" pitchFamily="34" charset="-122"/>
                <a:cs typeface="+mn-cs"/>
              </a:rPr>
              <a:t>策略网络则根据返回的价值生成动作。</a:t>
            </a:r>
            <a:endParaRPr lang="zh-CN" altLang="zh-CN" sz="2000" dirty="0">
              <a:effectLst/>
            </a:endParaRPr>
          </a:p>
          <a:p>
            <a:pPr marL="0" algn="l" rtl="0" eaLnBrk="1" latinLnBrk="0" hangingPunct="1">
              <a:lnSpc>
                <a:spcPct val="150000"/>
              </a:lnSpc>
              <a:spcBef>
                <a:spcPts val="0"/>
              </a:spcBef>
              <a:spcAft>
                <a:spcPts val="0"/>
              </a:spcAft>
            </a:pPr>
            <a:r>
              <a:rPr lang="zh-CN" altLang="zh-CN" sz="2000" kern="1200" dirty="0">
                <a:solidFill>
                  <a:srgbClr val="000000"/>
                </a:solidFill>
                <a:effectLst/>
                <a:latin typeface="微软雅黑" panose="020B0503020204020204" pitchFamily="34" charset="-122"/>
                <a:ea typeface="微软雅黑" panose="020B0503020204020204" pitchFamily="34" charset="-122"/>
                <a:cs typeface="+mn-cs"/>
              </a:rPr>
              <a:t>哪种强化学习框架的表现更佳？</a:t>
            </a:r>
            <a:r>
              <a:rPr lang="en-US" altLang="zh-CN" sz="2000" kern="1200" dirty="0">
                <a:solidFill>
                  <a:srgbClr val="000000"/>
                </a:solidFill>
                <a:effectLst/>
                <a:latin typeface="微软雅黑" panose="020B0503020204020204" pitchFamily="34" charset="-122"/>
                <a:ea typeface="微软雅黑" panose="020B0503020204020204" pitchFamily="34" charset="-122"/>
                <a:cs typeface="+mn-cs"/>
              </a:rPr>
              <a:t>A3C</a:t>
            </a:r>
            <a:r>
              <a:rPr lang="zh-CN" altLang="zh-CN" sz="2000" kern="1200" dirty="0">
                <a:solidFill>
                  <a:srgbClr val="000000"/>
                </a:solidFill>
                <a:effectLst/>
                <a:latin typeface="微软雅黑" panose="020B0503020204020204" pitchFamily="34" charset="-122"/>
                <a:ea typeface="微软雅黑" panose="020B0503020204020204" pitchFamily="34" charset="-122"/>
                <a:cs typeface="+mn-cs"/>
              </a:rPr>
              <a:t>？</a:t>
            </a:r>
            <a:r>
              <a:rPr lang="en-US" altLang="zh-CN" sz="2000" kern="1200" dirty="0">
                <a:solidFill>
                  <a:srgbClr val="000000"/>
                </a:solidFill>
                <a:effectLst/>
                <a:latin typeface="微软雅黑" panose="020B0503020204020204" pitchFamily="34" charset="-122"/>
                <a:ea typeface="微软雅黑" panose="020B0503020204020204" pitchFamily="34" charset="-122"/>
                <a:cs typeface="+mn-cs"/>
              </a:rPr>
              <a:t>PPO</a:t>
            </a:r>
            <a:r>
              <a:rPr lang="zh-CN" altLang="zh-CN" sz="2000" kern="1200" dirty="0">
                <a:solidFill>
                  <a:srgbClr val="000000"/>
                </a:solidFill>
                <a:effectLst/>
                <a:latin typeface="微软雅黑" panose="020B0503020204020204" pitchFamily="34" charset="-122"/>
                <a:ea typeface="微软雅黑" panose="020B0503020204020204" pitchFamily="34" charset="-122"/>
                <a:cs typeface="+mn-cs"/>
              </a:rPr>
              <a:t>？</a:t>
            </a:r>
            <a:r>
              <a:rPr lang="en-US" altLang="zh-CN" sz="2000" kern="1200" dirty="0">
                <a:solidFill>
                  <a:srgbClr val="000000"/>
                </a:solidFill>
                <a:effectLst/>
                <a:latin typeface="微软雅黑" panose="020B0503020204020204" pitchFamily="34" charset="-122"/>
                <a:ea typeface="微软雅黑" panose="020B0503020204020204" pitchFamily="34" charset="-122"/>
                <a:cs typeface="+mn-cs"/>
              </a:rPr>
              <a:t>DDPG</a:t>
            </a:r>
            <a:r>
              <a:rPr lang="zh-CN" altLang="zh-CN" sz="2000" kern="1200" dirty="0">
                <a:solidFill>
                  <a:srgbClr val="000000"/>
                </a:solidFill>
                <a:effectLst/>
                <a:latin typeface="微软雅黑" panose="020B0503020204020204" pitchFamily="34" charset="-122"/>
                <a:ea typeface="微软雅黑" panose="020B0503020204020204" pitchFamily="34" charset="-122"/>
                <a:cs typeface="+mn-cs"/>
              </a:rPr>
              <a:t>？</a:t>
            </a:r>
            <a:r>
              <a:rPr lang="en-US" altLang="zh-CN" sz="2000" kern="1200" dirty="0">
                <a:solidFill>
                  <a:srgbClr val="000000"/>
                </a:solidFill>
                <a:effectLst/>
                <a:latin typeface="微软雅黑" panose="020B0503020204020204" pitchFamily="34" charset="-122"/>
                <a:ea typeface="微软雅黑" panose="020B0503020204020204" pitchFamily="34" charset="-122"/>
                <a:cs typeface="+mn-cs"/>
              </a:rPr>
              <a:t>——</a:t>
            </a:r>
            <a:r>
              <a:rPr lang="zh-CN" altLang="zh-CN" sz="2000" b="1" kern="1200" dirty="0">
                <a:solidFill>
                  <a:srgbClr val="0000FF"/>
                </a:solidFill>
                <a:effectLst/>
                <a:latin typeface="微软雅黑" panose="020B0503020204020204" pitchFamily="34" charset="-122"/>
                <a:ea typeface="微软雅黑" panose="020B0503020204020204" pitchFamily="34" charset="-122"/>
                <a:cs typeface="+mn-cs"/>
              </a:rPr>
              <a:t>下一步研究的重点之一。</a:t>
            </a:r>
            <a:endParaRPr lang="zh-CN" altLang="zh-CN" sz="2000" dirty="0">
              <a:effectLst/>
            </a:endParaRPr>
          </a:p>
        </p:txBody>
      </p:sp>
      <p:pic>
        <p:nvPicPr>
          <p:cNvPr id="19" name="Picture 2">
            <a:extLst>
              <a:ext uri="{FF2B5EF4-FFF2-40B4-BE49-F238E27FC236}">
                <a16:creationId xmlns:a16="http://schemas.microsoft.com/office/drawing/2014/main" id="{20BE76D5-CD44-4ABB-B41D-5AB69F37FA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520" y="3298230"/>
            <a:ext cx="5373305" cy="266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id="{361CDBCF-4F50-434D-9166-DEBB22E893E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3396" y="3004887"/>
            <a:ext cx="4981084" cy="291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5940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143340" y="68628"/>
            <a:ext cx="10914897" cy="866381"/>
          </a:xfrm>
          <a:prstGeom prst="rect">
            <a:avLst/>
          </a:prstGeom>
        </p:spPr>
        <p:txBody>
          <a:bodyPr vert="horz" lIns="121920" tIns="60960" rIns="121920" bIns="6096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L="596885" indent="-355591" algn="l">
              <a:spcBef>
                <a:spcPct val="50000"/>
              </a:spcBef>
            </a:pPr>
            <a:r>
              <a:rPr lang="en-US" altLang="zh-CN" sz="3600" b="1" dirty="0">
                <a:solidFill>
                  <a:srgbClr val="0000C4"/>
                </a:solidFill>
                <a:latin typeface="黑体" panose="02010609060101010101" pitchFamily="49" charset="-122"/>
                <a:ea typeface="黑体" panose="02010609060101010101" pitchFamily="49" charset="-122"/>
              </a:rPr>
              <a:t>5 </a:t>
            </a:r>
            <a:r>
              <a:rPr lang="zh-CN" altLang="en-US" sz="3600" b="1" dirty="0">
                <a:solidFill>
                  <a:srgbClr val="0000C4"/>
                </a:solidFill>
                <a:latin typeface="黑体" panose="02010609060101010101" pitchFamily="49" charset="-122"/>
                <a:ea typeface="黑体" panose="02010609060101010101" pitchFamily="49" charset="-122"/>
              </a:rPr>
              <a:t>反演</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利用</a:t>
            </a:r>
            <a:r>
              <a:rPr lang="en-US" altLang="zh-CN" sz="3600" b="1" dirty="0">
                <a:latin typeface="黑体" panose="02010609060101010101" pitchFamily="49" charset="-122"/>
                <a:ea typeface="黑体" panose="02010609060101010101" pitchFamily="49" charset="-122"/>
              </a:rPr>
              <a:t>PINN</a:t>
            </a:r>
            <a:r>
              <a:rPr lang="zh-CN" altLang="en-US" sz="3600" b="1" dirty="0">
                <a:latin typeface="黑体" panose="02010609060101010101" pitchFamily="49" charset="-122"/>
                <a:ea typeface="黑体" panose="02010609060101010101" pitchFamily="49" charset="-122"/>
              </a:rPr>
              <a:t>重构局部关键物理场</a:t>
            </a:r>
          </a:p>
        </p:txBody>
      </p:sp>
      <p:sp>
        <p:nvSpPr>
          <p:cNvPr id="10" name="Rectangle 4"/>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1" name="Rectangle 6"/>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2" name="Rectangle 8"/>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41" name="직사각형 40"/>
          <p:cNvSpPr/>
          <p:nvPr/>
        </p:nvSpPr>
        <p:spPr>
          <a:xfrm>
            <a:off x="1" y="935010"/>
            <a:ext cx="12192000" cy="45719"/>
          </a:xfrm>
          <a:prstGeom prst="rect">
            <a:avLst/>
          </a:prstGeom>
          <a:gradFill flip="none" rotWithShape="1">
            <a:gsLst>
              <a:gs pos="3000">
                <a:srgbClr val="0000FF"/>
              </a:gs>
              <a:gs pos="48000">
                <a:srgbClr val="A8BFE7"/>
              </a:gs>
              <a:gs pos="100000">
                <a:srgbClr val="FFFF00">
                  <a:alpha val="14000"/>
                </a:srgbClr>
              </a:gs>
              <a:gs pos="70000">
                <a:srgbClr val="AEC3E9"/>
              </a:gs>
              <a:gs pos="90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42" name="직사각형 41"/>
          <p:cNvSpPr/>
          <p:nvPr/>
        </p:nvSpPr>
        <p:spPr>
          <a:xfrm>
            <a:off x="-11955" y="6233249"/>
            <a:ext cx="10044392" cy="631887"/>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2437" y="6233248"/>
            <a:ext cx="2159563" cy="63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图片 17"/>
          <p:cNvPicPr>
            <a:picLocks noChangeAspect="1"/>
          </p:cNvPicPr>
          <p:nvPr/>
        </p:nvPicPr>
        <p:blipFill>
          <a:blip r:embed="rId4"/>
          <a:stretch>
            <a:fillRect/>
          </a:stretch>
        </p:blipFill>
        <p:spPr>
          <a:xfrm>
            <a:off x="7783207" y="6233249"/>
            <a:ext cx="4408793" cy="631887"/>
          </a:xfrm>
          <a:prstGeom prst="rect">
            <a:avLst/>
          </a:prstGeom>
        </p:spPr>
      </p:pic>
      <p:pic>
        <p:nvPicPr>
          <p:cNvPr id="3" name="图片 2"/>
          <p:cNvPicPr>
            <a:picLocks noChangeAspect="1"/>
          </p:cNvPicPr>
          <p:nvPr/>
        </p:nvPicPr>
        <p:blipFill>
          <a:blip r:embed="rId5"/>
          <a:stretch>
            <a:fillRect/>
          </a:stretch>
        </p:blipFill>
        <p:spPr>
          <a:xfrm>
            <a:off x="10857414" y="6439"/>
            <a:ext cx="1233784" cy="915388"/>
          </a:xfrm>
          <a:prstGeom prst="rect">
            <a:avLst/>
          </a:prstGeom>
        </p:spPr>
      </p:pic>
      <p:sp>
        <p:nvSpPr>
          <p:cNvPr id="4" name="灯片编号占位符 3"/>
          <p:cNvSpPr>
            <a:spLocks noGrp="1"/>
          </p:cNvSpPr>
          <p:nvPr>
            <p:ph type="sldNum" sz="quarter" idx="12"/>
          </p:nvPr>
        </p:nvSpPr>
        <p:spPr/>
        <p:txBody>
          <a:bodyPr/>
          <a:lstStyle/>
          <a:p>
            <a:fld id="{3F0AFB52-63A9-4747-94B2-769397FDE558}" type="slidenum">
              <a:rPr lang="zh-CN" altLang="en-US" smtClean="0"/>
              <a:pPr/>
              <a:t>11</a:t>
            </a:fld>
            <a:endParaRPr lang="zh-CN" altLang="en-US" dirty="0"/>
          </a:p>
        </p:txBody>
      </p:sp>
      <p:sp>
        <p:nvSpPr>
          <p:cNvPr id="6" name="日期占位符 5"/>
          <p:cNvSpPr>
            <a:spLocks noGrp="1"/>
          </p:cNvSpPr>
          <p:nvPr>
            <p:ph type="dt" sz="half" idx="10"/>
          </p:nvPr>
        </p:nvSpPr>
        <p:spPr/>
        <p:txBody>
          <a:bodyPr/>
          <a:lstStyle/>
          <a:p>
            <a:fld id="{63849CED-BC34-434D-BDDD-B5DDF3E1E606}" type="datetime11">
              <a:rPr lang="zh-CN" altLang="en-US" smtClean="0"/>
              <a:t>16:42:26</a:t>
            </a:fld>
            <a:endParaRPr lang="zh-CN" altLang="en-US"/>
          </a:p>
        </p:txBody>
      </p:sp>
      <p:sp>
        <p:nvSpPr>
          <p:cNvPr id="48" name="文本框 47">
            <a:extLst>
              <a:ext uri="{FF2B5EF4-FFF2-40B4-BE49-F238E27FC236}">
                <a16:creationId xmlns:a16="http://schemas.microsoft.com/office/drawing/2014/main" id="{FBA70ECC-3B8E-496C-B913-E0FE26B99064}"/>
              </a:ext>
            </a:extLst>
          </p:cNvPr>
          <p:cNvSpPr txBox="1"/>
          <p:nvPr/>
        </p:nvSpPr>
        <p:spPr>
          <a:xfrm>
            <a:off x="378550" y="1748790"/>
            <a:ext cx="5050699" cy="1850443"/>
          </a:xfrm>
          <a:prstGeom prst="rect">
            <a:avLst/>
          </a:prstGeom>
          <a:ln w="19050">
            <a:noFill/>
          </a:ln>
          <a:effectLst>
            <a:glow rad="50800">
              <a:schemeClr val="accent1">
                <a:satMod val="175000"/>
                <a:alpha val="10000"/>
              </a:schemeClr>
            </a:glow>
          </a:effectLst>
        </p:spPr>
        <p:txBody>
          <a:bodyPr wrap="square">
            <a:spAutoFit/>
            <a:extLst>
              <a:ext uri="{4A0BC546-FE56-4ADE-93B0-CB8AF2F6F144}">
                <wpsdc:textFrameExt xmlns:wpsdc="http://www.wps.cn/officeDocument/2022/drawingmlCustomData" xmlns="" type="text"/>
              </a:ext>
            </a:extLst>
          </a:bodyPr>
          <a:lstStyle/>
          <a:p>
            <a:pPr marL="285750" indent="-285750" algn="l" defTabSz="914400" fontAlgn="auto">
              <a:lnSpc>
                <a:spcPts val="2800"/>
              </a:lnSpc>
              <a:buClrTx/>
              <a:buSzTx/>
              <a:buFont typeface="Wingdings" panose="05000000000000000000" charset="0"/>
              <a:buChar char="n"/>
            </a:pPr>
            <a:r>
              <a:rPr lang="zh-CN" altLang="en-US" sz="1600" dirty="0">
                <a:latin typeface="Arial" panose="020B0604020202020204" pitchFamily="34" charset="0"/>
                <a:ea typeface="微软雅黑" panose="020B0503020204020204" charset="-122"/>
                <a:sym typeface="+mn-ea"/>
              </a:rPr>
              <a:t>RF过程:温度测量的改进（温度测点难以反应</a:t>
            </a:r>
            <a:r>
              <a:rPr lang="en-US" altLang="zh-CN" sz="1600" dirty="0">
                <a:solidFill>
                  <a:srgbClr val="000000"/>
                </a:solidFill>
                <a:latin typeface="Times New Roman" panose="02020603050405020304"/>
                <a:ea typeface="仿宋" panose="02010609060101010101" charset="-122"/>
                <a:sym typeface="+mn-ea"/>
              </a:rPr>
              <a:t>Nb</a:t>
            </a:r>
            <a:r>
              <a:rPr lang="en-US" altLang="zh-CN" sz="1600" baseline="-25000" dirty="0">
                <a:solidFill>
                  <a:srgbClr val="000000"/>
                </a:solidFill>
                <a:latin typeface="Times New Roman" panose="02020603050405020304"/>
                <a:ea typeface="仿宋" panose="02010609060101010101" charset="-122"/>
                <a:sym typeface="+mn-ea"/>
              </a:rPr>
              <a:t>3</a:t>
            </a:r>
            <a:r>
              <a:rPr lang="en-US" altLang="zh-CN" sz="1600" dirty="0">
                <a:solidFill>
                  <a:srgbClr val="000000"/>
                </a:solidFill>
                <a:latin typeface="Times New Roman" panose="02020603050405020304"/>
                <a:ea typeface="仿宋" panose="02010609060101010101" charset="-122"/>
                <a:sym typeface="+mn-ea"/>
              </a:rPr>
              <a:t>Sn</a:t>
            </a:r>
            <a:r>
              <a:rPr lang="zh-CN" altLang="en-US" sz="1600" dirty="0">
                <a:latin typeface="Arial" panose="020B0604020202020204" pitchFamily="34" charset="0"/>
                <a:ea typeface="微软雅黑" panose="020B0503020204020204" charset="-122"/>
                <a:sym typeface="+mn-ea"/>
              </a:rPr>
              <a:t>温度，</a:t>
            </a:r>
            <a:r>
              <a:rPr lang="en-US" altLang="zh-CN" sz="1600" i="1" dirty="0">
                <a:latin typeface="Arial" panose="020B0604020202020204" pitchFamily="34" charset="0"/>
                <a:ea typeface="微软雅黑" panose="020B0503020204020204" charset="-122"/>
                <a:sym typeface="+mn-ea"/>
              </a:rPr>
              <a:t>k</a:t>
            </a:r>
            <a:r>
              <a:rPr lang="zh-CN" altLang="en-US" sz="1600" dirty="0">
                <a:latin typeface="Arial" panose="020B0604020202020204" pitchFamily="34" charset="0"/>
                <a:ea typeface="微软雅黑" panose="020B0503020204020204" charset="-122"/>
                <a:sym typeface="+mn-ea"/>
              </a:rPr>
              <a:t>、</a:t>
            </a:r>
            <a:r>
              <a:rPr lang="zh-CN" altLang="en-US" sz="1600" i="1" dirty="0">
                <a:latin typeface="Arial" panose="020B0604020202020204" pitchFamily="34" charset="0"/>
                <a:ea typeface="微软雅黑" panose="020B0503020204020204" charset="-122"/>
                <a:cs typeface="Arial" panose="020B0604020202020204" pitchFamily="34" charset="0"/>
                <a:sym typeface="+mn-ea"/>
              </a:rPr>
              <a:t>α</a:t>
            </a:r>
            <a:r>
              <a:rPr lang="zh-CN" altLang="en-US" sz="1600" dirty="0">
                <a:latin typeface="Arial" panose="020B0604020202020204" pitchFamily="34" charset="0"/>
                <a:ea typeface="微软雅黑" panose="020B0503020204020204" charset="-122"/>
                <a:sym typeface="+mn-ea"/>
              </a:rPr>
              <a:t>）；</a:t>
            </a:r>
            <a:endParaRPr lang="zh-CN" altLang="en-US" sz="1600" dirty="0">
              <a:latin typeface="Arial" panose="020B0604020202020204" pitchFamily="34" charset="0"/>
              <a:ea typeface="微软雅黑" panose="020B0503020204020204" charset="-122"/>
            </a:endParaRPr>
          </a:p>
          <a:p>
            <a:pPr marL="285750" indent="-285750" algn="l" defTabSz="914400" fontAlgn="auto">
              <a:lnSpc>
                <a:spcPts val="2800"/>
              </a:lnSpc>
              <a:buClrTx/>
              <a:buSzTx/>
              <a:buFont typeface="Wingdings" panose="05000000000000000000" charset="0"/>
              <a:buChar char="n"/>
            </a:pPr>
            <a:r>
              <a:rPr lang="zh-CN" altLang="en-US" sz="1600" dirty="0">
                <a:latin typeface="Arial" panose="020B0604020202020204" pitchFamily="34" charset="0"/>
                <a:ea typeface="微软雅黑" panose="020B0503020204020204" charset="-122"/>
                <a:sym typeface="+mn-ea"/>
              </a:rPr>
              <a:t>设计阶段：已知边界、初始条件模拟温度场；</a:t>
            </a:r>
            <a:endParaRPr lang="zh-CN" altLang="en-US" sz="1600" dirty="0">
              <a:latin typeface="Arial" panose="020B0604020202020204" pitchFamily="34" charset="0"/>
              <a:ea typeface="微软雅黑" panose="020B0503020204020204" charset="-122"/>
            </a:endParaRPr>
          </a:p>
          <a:p>
            <a:pPr marL="285750" indent="-285750" algn="l" defTabSz="914400" fontAlgn="auto">
              <a:lnSpc>
                <a:spcPts val="2800"/>
              </a:lnSpc>
              <a:buClrTx/>
              <a:buSzTx/>
              <a:buFont typeface="Wingdings" panose="05000000000000000000" charset="0"/>
              <a:buChar char="n"/>
            </a:pPr>
            <a:r>
              <a:rPr lang="zh-CN" altLang="en-US" sz="1600" b="1" dirty="0">
                <a:solidFill>
                  <a:srgbClr val="0000FF"/>
                </a:solidFill>
                <a:latin typeface="Arial" panose="020B0604020202020204" pitchFamily="34" charset="0"/>
                <a:ea typeface="微软雅黑" panose="020B0503020204020204" charset="-122"/>
                <a:sym typeface="+mn-ea"/>
              </a:rPr>
              <a:t>实验、分析阶段：</a:t>
            </a:r>
            <a:r>
              <a:rPr lang="zh-CN" altLang="en-US" sz="1600" dirty="0">
                <a:solidFill>
                  <a:srgbClr val="0000FF"/>
                </a:solidFill>
                <a:latin typeface="Arial" panose="020B0604020202020204" pitchFamily="34" charset="0"/>
                <a:ea typeface="微软雅黑" panose="020B0503020204020204" charset="-122"/>
                <a:sym typeface="+mn-ea"/>
              </a:rPr>
              <a:t>已知部分温度数据（测点），推测边界条件、三维温度场，属于传热反问题（</a:t>
            </a:r>
            <a:r>
              <a:rPr lang="zh-CN" altLang="en-US" sz="1600" dirty="0">
                <a:solidFill>
                  <a:srgbClr val="0000FF"/>
                </a:solidFill>
                <a:sym typeface="+mn-ea"/>
              </a:rPr>
              <a:t>IHCP</a:t>
            </a:r>
            <a:r>
              <a:rPr lang="zh-CN" altLang="en-US" sz="1600" dirty="0">
                <a:solidFill>
                  <a:srgbClr val="0000FF"/>
                </a:solidFill>
                <a:latin typeface="Arial" panose="020B0604020202020204" pitchFamily="34" charset="0"/>
                <a:ea typeface="微软雅黑" panose="020B0503020204020204" charset="-122"/>
                <a:sym typeface="+mn-ea"/>
              </a:rPr>
              <a:t>）</a:t>
            </a:r>
          </a:p>
        </p:txBody>
      </p:sp>
      <p:sp>
        <p:nvSpPr>
          <p:cNvPr id="49" name="文本框 48">
            <a:extLst>
              <a:ext uri="{FF2B5EF4-FFF2-40B4-BE49-F238E27FC236}">
                <a16:creationId xmlns:a16="http://schemas.microsoft.com/office/drawing/2014/main" id="{EDAA16C7-53A5-4F41-BB46-69096DB3ED66}"/>
              </a:ext>
            </a:extLst>
          </p:cNvPr>
          <p:cNvSpPr txBox="1"/>
          <p:nvPr/>
        </p:nvSpPr>
        <p:spPr>
          <a:xfrm>
            <a:off x="378550" y="3963427"/>
            <a:ext cx="5065939" cy="1886585"/>
          </a:xfrm>
          <a:prstGeom prst="rect">
            <a:avLst/>
          </a:prstGeom>
          <a:ln w="19050">
            <a:noFill/>
          </a:ln>
          <a:effectLst>
            <a:glow rad="50800">
              <a:schemeClr val="accent1">
                <a:satMod val="175000"/>
                <a:alpha val="10000"/>
              </a:schemeClr>
            </a:glow>
          </a:effectLst>
        </p:spPr>
        <p:txBody>
          <a:bodyPr wrap="square">
            <a:spAutoFit/>
            <a:extLst>
              <a:ext uri="{4A0BC546-FE56-4ADE-93B0-CB8AF2F6F144}">
                <wpsdc:textFrameExt xmlns:wpsdc="http://www.wps.cn/officeDocument/2022/drawingmlCustomData" xmlns="" type="text"/>
              </a:ext>
            </a:extLst>
          </a:bodyPr>
          <a:lstStyle/>
          <a:p>
            <a:pPr marL="285750" indent="-285750" algn="l" defTabSz="914400" fontAlgn="auto">
              <a:lnSpc>
                <a:spcPts val="2800"/>
              </a:lnSpc>
              <a:buClrTx/>
              <a:buSzTx/>
              <a:buFont typeface="Wingdings" panose="05000000000000000000" charset="0"/>
              <a:buChar char="n"/>
            </a:pPr>
            <a:r>
              <a:rPr lang="zh-CN" altLang="en-US" sz="1600" dirty="0">
                <a:latin typeface="Arial" panose="020B0604020202020204" pitchFamily="34" charset="0"/>
                <a:ea typeface="微软雅黑" panose="020B0503020204020204" charset="-122"/>
                <a:sym typeface="+mn-ea"/>
              </a:rPr>
              <a:t>经大量数据训练的</a:t>
            </a:r>
            <a:r>
              <a:rPr lang="zh-CN" altLang="en-US" sz="1600" b="1" dirty="0">
                <a:solidFill>
                  <a:srgbClr val="0000FF"/>
                </a:solidFill>
                <a:latin typeface="Arial" panose="020B0604020202020204" pitchFamily="34" charset="0"/>
                <a:ea typeface="微软雅黑" panose="020B0503020204020204" charset="-122"/>
                <a:sym typeface="+mn-ea"/>
              </a:rPr>
              <a:t>PINN</a:t>
            </a:r>
            <a:r>
              <a:rPr lang="zh-CN" altLang="en-US" sz="1600" dirty="0">
                <a:latin typeface="Arial" panose="020B0604020202020204" pitchFamily="34" charset="0"/>
                <a:ea typeface="微软雅黑" panose="020B0503020204020204" charset="-122"/>
                <a:sym typeface="+mn-ea"/>
              </a:rPr>
              <a:t>具有求解IHCP的独特优势，能实现温度场及边界（RF loss）重建</a:t>
            </a:r>
          </a:p>
          <a:p>
            <a:pPr marL="285750" indent="-285750" algn="l" defTabSz="914400" fontAlgn="auto">
              <a:lnSpc>
                <a:spcPts val="2800"/>
              </a:lnSpc>
              <a:buClrTx/>
              <a:buSzTx/>
              <a:buFont typeface="Wingdings" panose="05000000000000000000" charset="0"/>
              <a:buChar char="n"/>
            </a:pPr>
            <a:r>
              <a:rPr lang="zh-CN" altLang="en-US" sz="1600" dirty="0">
                <a:latin typeface="Arial" panose="020B0604020202020204" pitchFamily="34" charset="0"/>
                <a:ea typeface="微软雅黑" panose="020B0503020204020204" charset="-122"/>
                <a:sym typeface="+mn-ea"/>
              </a:rPr>
              <a:t>替代传统T-mapping，实现全域温度的快速响应，定位发热异常区域、内壁温度场</a:t>
            </a:r>
          </a:p>
          <a:p>
            <a:pPr marL="285750" indent="-285750" algn="l" defTabSz="914400" fontAlgn="auto">
              <a:lnSpc>
                <a:spcPts val="2800"/>
              </a:lnSpc>
              <a:buClrTx/>
              <a:buSzTx/>
              <a:buFont typeface="Wingdings" panose="05000000000000000000" charset="0"/>
              <a:buChar char="n"/>
            </a:pPr>
            <a:r>
              <a:rPr lang="en-US" altLang="zh-CN" sz="1600" b="1" dirty="0">
                <a:solidFill>
                  <a:srgbClr val="0000FF"/>
                </a:solidFill>
                <a:latin typeface="Arial" panose="020B0604020202020204" pitchFamily="34" charset="0"/>
                <a:ea typeface="微软雅黑" panose="020B0503020204020204" charset="-122"/>
                <a:sym typeface="+mn-ea"/>
              </a:rPr>
              <a:t>“</a:t>
            </a:r>
            <a:r>
              <a:rPr lang="zh-CN" altLang="en-US" sz="1600" b="1" dirty="0">
                <a:solidFill>
                  <a:srgbClr val="0000FF"/>
                </a:solidFill>
                <a:latin typeface="Arial" panose="020B0604020202020204" pitchFamily="34" charset="0"/>
                <a:ea typeface="微软雅黑" panose="020B0503020204020204" charset="-122"/>
                <a:sym typeface="+mn-ea"/>
              </a:rPr>
              <a:t>知果寻因，由粗到细</a:t>
            </a:r>
            <a:r>
              <a:rPr lang="en-US" altLang="zh-CN" sz="1600" b="1" dirty="0">
                <a:solidFill>
                  <a:srgbClr val="0000FF"/>
                </a:solidFill>
                <a:latin typeface="Arial" panose="020B0604020202020204" pitchFamily="34" charset="0"/>
                <a:ea typeface="微软雅黑" panose="020B0503020204020204" charset="-122"/>
                <a:sym typeface="+mn-ea"/>
              </a:rPr>
              <a:t>”</a:t>
            </a:r>
          </a:p>
        </p:txBody>
      </p:sp>
      <p:sp>
        <p:nvSpPr>
          <p:cNvPr id="50" name="文本框 49">
            <a:extLst>
              <a:ext uri="{FF2B5EF4-FFF2-40B4-BE49-F238E27FC236}">
                <a16:creationId xmlns:a16="http://schemas.microsoft.com/office/drawing/2014/main" id="{983F6489-5DEA-46EA-BFD9-BD98A527F0C0}"/>
              </a:ext>
            </a:extLst>
          </p:cNvPr>
          <p:cNvSpPr txBox="1"/>
          <p:nvPr/>
        </p:nvSpPr>
        <p:spPr>
          <a:xfrm>
            <a:off x="352425" y="1209552"/>
            <a:ext cx="4947285" cy="368300"/>
          </a:xfrm>
          <a:prstGeom prst="rect">
            <a:avLst/>
          </a:prstGeom>
          <a:noFill/>
        </p:spPr>
        <p:txBody>
          <a:bodyPr wrap="square" rtlCol="0" anchor="t">
            <a:spAutoFit/>
          </a:bodyPr>
          <a:lstStyle/>
          <a:p>
            <a:pPr algn="l"/>
            <a:r>
              <a:rPr lang="en-US" altLang="zh-CN" b="1" dirty="0">
                <a:latin typeface="Arial" panose="020B0604020202020204" pitchFamily="34" charset="0"/>
                <a:ea typeface="微软雅黑" panose="020B0503020204020204" charset="-122"/>
                <a:sym typeface="+mn-ea"/>
              </a:rPr>
              <a:t> </a:t>
            </a:r>
            <a:r>
              <a:rPr lang="zh-CN" altLang="en-US" b="1" dirty="0">
                <a:latin typeface="Arial" panose="020B0604020202020204" pitchFamily="34" charset="0"/>
                <a:ea typeface="微软雅黑" panose="020B0503020204020204" charset="-122"/>
                <a:sym typeface="+mn-ea"/>
              </a:rPr>
              <a:t>出发点：解决测量难题</a:t>
            </a:r>
          </a:p>
        </p:txBody>
      </p:sp>
      <p:grpSp>
        <p:nvGrpSpPr>
          <p:cNvPr id="51" name="组合 50">
            <a:extLst>
              <a:ext uri="{FF2B5EF4-FFF2-40B4-BE49-F238E27FC236}">
                <a16:creationId xmlns:a16="http://schemas.microsoft.com/office/drawing/2014/main" id="{0671ED91-5B7C-48B2-BFD3-C3615F849209}"/>
              </a:ext>
            </a:extLst>
          </p:cNvPr>
          <p:cNvGrpSpPr/>
          <p:nvPr/>
        </p:nvGrpSpPr>
        <p:grpSpPr>
          <a:xfrm>
            <a:off x="5647887" y="3844378"/>
            <a:ext cx="6055995" cy="2486660"/>
            <a:chOff x="8826" y="2269"/>
            <a:chExt cx="9537" cy="3916"/>
          </a:xfrm>
        </p:grpSpPr>
        <p:pic>
          <p:nvPicPr>
            <p:cNvPr id="52" name="图片 51">
              <a:extLst>
                <a:ext uri="{FF2B5EF4-FFF2-40B4-BE49-F238E27FC236}">
                  <a16:creationId xmlns:a16="http://schemas.microsoft.com/office/drawing/2014/main" id="{1981730F-670B-45CF-9C37-A1E5CB5B7A65}"/>
                </a:ext>
              </a:extLst>
            </p:cNvPr>
            <p:cNvPicPr>
              <a:picLocks noChangeAspect="1"/>
            </p:cNvPicPr>
            <p:nvPr/>
          </p:nvPicPr>
          <p:blipFill>
            <a:blip r:embed="rId6"/>
            <a:stretch>
              <a:fillRect/>
            </a:stretch>
          </p:blipFill>
          <p:spPr>
            <a:xfrm>
              <a:off x="8960" y="3036"/>
              <a:ext cx="7680" cy="2670"/>
            </a:xfrm>
            <a:prstGeom prst="rect">
              <a:avLst/>
            </a:prstGeom>
          </p:spPr>
        </p:pic>
        <p:sp>
          <p:nvSpPr>
            <p:cNvPr id="53" name="文本框 52">
              <a:extLst>
                <a:ext uri="{FF2B5EF4-FFF2-40B4-BE49-F238E27FC236}">
                  <a16:creationId xmlns:a16="http://schemas.microsoft.com/office/drawing/2014/main" id="{66818A7A-1299-4F7D-94B3-68EACB8F0526}"/>
                </a:ext>
              </a:extLst>
            </p:cNvPr>
            <p:cNvSpPr txBox="1"/>
            <p:nvPr/>
          </p:nvSpPr>
          <p:spPr>
            <a:xfrm>
              <a:off x="9454" y="3325"/>
              <a:ext cx="3158" cy="434"/>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lang="zh-CN" altLang="en-US" sz="1200">
                  <a:solidFill>
                    <a:schemeClr val="accent5">
                      <a:lumMod val="75000"/>
                    </a:schemeClr>
                  </a:solidFill>
                  <a:latin typeface="Times New Roman" panose="02020603050405020304" pitchFamily="18" charset="0"/>
                  <a:ea typeface="微软雅黑" panose="020B0503020204020204" charset="-122"/>
                  <a:cs typeface="Times New Roman" panose="02020603050405020304" pitchFamily="18" charset="0"/>
                </a:rPr>
                <a:t>内、外温度</a:t>
              </a:r>
            </a:p>
          </p:txBody>
        </p:sp>
        <p:sp>
          <p:nvSpPr>
            <p:cNvPr id="54" name="圆角矩形 60">
              <a:extLst>
                <a:ext uri="{FF2B5EF4-FFF2-40B4-BE49-F238E27FC236}">
                  <a16:creationId xmlns:a16="http://schemas.microsoft.com/office/drawing/2014/main" id="{BC13017B-201C-4ACA-B5BE-0F8B65667987}"/>
                </a:ext>
              </a:extLst>
            </p:cNvPr>
            <p:cNvSpPr/>
            <p:nvPr/>
          </p:nvSpPr>
          <p:spPr>
            <a:xfrm>
              <a:off x="8826" y="2269"/>
              <a:ext cx="9535" cy="623"/>
            </a:xfrm>
            <a:prstGeom prst="roundRect">
              <a:avLst>
                <a:gd name="adj" fmla="val 1617"/>
              </a:avLst>
            </a:prstGeom>
            <a:solidFill>
              <a:srgbClr val="0070C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latin typeface="Arial" panose="020B0604020202020204" pitchFamily="34" charset="0"/>
                  <a:ea typeface="微软雅黑" panose="020B0503020204020204" charset="-122"/>
                  <a:sym typeface="+mn-ea"/>
                </a:rPr>
                <a:t>温度测量方案的不足</a:t>
              </a:r>
            </a:p>
          </p:txBody>
        </p:sp>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187B20EB-C68D-41FB-A33B-08CE089AD1E6}"/>
                    </a:ext>
                  </a:extLst>
                </p:cNvPr>
                <p:cNvSpPr txBox="1"/>
                <p:nvPr/>
              </p:nvSpPr>
              <p:spPr>
                <a:xfrm>
                  <a:off x="16501" y="3036"/>
                  <a:ext cx="1862" cy="3149"/>
                </a:xfrm>
                <a:prstGeom prst="rect">
                  <a:avLst/>
                </a:prstGeom>
                <a:noFill/>
              </p:spPr>
              <p:txBody>
                <a:bodyPr wrap="square" rtlCol="0" anchor="t">
                  <a:spAutoFit/>
                </a:bodyPr>
                <a:lstStyle/>
                <a:p>
                  <a:pPr indent="0" fontAlgn="auto">
                    <a:lnSpc>
                      <a:spcPts val="2400"/>
                    </a:lnSpc>
                  </a:pPr>
                  <a14:m>
                    <m:oMath xmlns:m="http://schemas.openxmlformats.org/officeDocument/2006/math">
                      <m:r>
                        <a:rPr lang="en-US" altLang="zh-CN" sz="1200" b="1">
                          <a:solidFill>
                            <a:schemeClr val="accent3"/>
                          </a:solidFill>
                          <a:latin typeface="Cambria Math" panose="02040503050406030204" pitchFamily="18" charset="0"/>
                          <a:ea typeface="微软雅黑" panose="020B0503020204020204" charset="-122"/>
                          <a:cs typeface="Cambria Math" panose="02040503050406030204" pitchFamily="18" charset="0"/>
                        </a:rPr>
                        <m:t>∆</m:t>
                      </m:r>
                      <m:r>
                        <a:rPr lang="en-US" altLang="zh-CN" sz="1200" b="1">
                          <a:solidFill>
                            <a:schemeClr val="accent3"/>
                          </a:solidFill>
                          <a:latin typeface="Cambria Math" panose="02040503050406030204" pitchFamily="18" charset="0"/>
                          <a:ea typeface="微软雅黑" panose="020B0503020204020204" charset="-122"/>
                          <a:cs typeface="Cambria Math" panose="02040503050406030204" pitchFamily="18" charset="0"/>
                        </a:rPr>
                        <m:t>𝐓</m:t>
                      </m:r>
                      <m:r>
                        <a:rPr lang="en-US" altLang="zh-CN" sz="1200" b="1">
                          <a:solidFill>
                            <a:schemeClr val="accent3"/>
                          </a:solidFill>
                          <a:latin typeface="Cambria Math" panose="02040503050406030204" pitchFamily="18" charset="0"/>
                          <a:ea typeface="微软雅黑" panose="020B0503020204020204" charset="-122"/>
                          <a:cs typeface="Cambria Math" panose="02040503050406030204" pitchFamily="18" charset="0"/>
                        </a:rPr>
                        <m:t>&gt;</m:t>
                      </m:r>
                      <m:r>
                        <a:rPr lang="en-US" altLang="zh-CN" sz="1200" b="1">
                          <a:solidFill>
                            <a:schemeClr val="accent3"/>
                          </a:solidFill>
                          <a:latin typeface="Cambria Math" panose="02040503050406030204" pitchFamily="18" charset="0"/>
                          <a:ea typeface="微软雅黑" panose="020B0503020204020204" charset="-122"/>
                          <a:cs typeface="Cambria Math" panose="02040503050406030204" pitchFamily="18" charset="0"/>
                        </a:rPr>
                        <m:t>𝟎</m:t>
                      </m:r>
                      <m:r>
                        <a:rPr lang="en-US" altLang="zh-CN" sz="1200" b="1">
                          <a:solidFill>
                            <a:schemeClr val="accent3"/>
                          </a:solidFill>
                          <a:latin typeface="Cambria Math" panose="02040503050406030204" pitchFamily="18" charset="0"/>
                          <a:ea typeface="微软雅黑" panose="020B0503020204020204" charset="-122"/>
                          <a:cs typeface="Cambria Math" panose="02040503050406030204" pitchFamily="18" charset="0"/>
                        </a:rPr>
                        <m:t>.</m:t>
                      </m:r>
                      <m:r>
                        <a:rPr lang="en-US" altLang="zh-CN" sz="1200" b="1">
                          <a:solidFill>
                            <a:schemeClr val="accent3"/>
                          </a:solidFill>
                          <a:latin typeface="Cambria Math" panose="02040503050406030204" pitchFamily="18" charset="0"/>
                          <a:ea typeface="微软雅黑" panose="020B0503020204020204" charset="-122"/>
                          <a:cs typeface="Cambria Math" panose="02040503050406030204" pitchFamily="18" charset="0"/>
                        </a:rPr>
                        <m:t>𝟓</m:t>
                      </m:r>
                    </m:oMath>
                  </a14:m>
                  <a:r>
                    <a:rPr lang="en-US" altLang="zh-CN" sz="1200" b="1">
                      <a:solidFill>
                        <a:schemeClr val="accent3"/>
                      </a:solidFill>
                      <a:latin typeface="Arial" panose="020B0604020202020204" pitchFamily="34" charset="0"/>
                      <a:ea typeface="微软雅黑" panose="020B0503020204020204" charset="-122"/>
                      <a:sym typeface="+mn-ea"/>
                    </a:rPr>
                    <a:t>K</a:t>
                  </a:r>
                  <a:r>
                    <a:rPr lang="zh-CN" altLang="en-US" sz="1200" b="1">
                      <a:solidFill>
                        <a:schemeClr val="accent3"/>
                      </a:solidFill>
                      <a:latin typeface="Arial" panose="020B0604020202020204" pitchFamily="34" charset="0"/>
                      <a:ea typeface="微软雅黑" panose="020B0503020204020204" charset="-122"/>
                      <a:sym typeface="+mn-ea"/>
                    </a:rPr>
                    <a:t>；</a:t>
                  </a:r>
                  <a:endParaRPr lang="en-US" altLang="zh-CN" sz="1200" b="1">
                    <a:solidFill>
                      <a:schemeClr val="accent3"/>
                    </a:solidFill>
                    <a:latin typeface="Arial" panose="020B0604020202020204" pitchFamily="34" charset="0"/>
                    <a:ea typeface="微软雅黑" panose="020B0503020204020204" charset="-122"/>
                    <a:sym typeface="+mn-ea"/>
                  </a:endParaRPr>
                </a:p>
                <a:p>
                  <a:pPr indent="0" fontAlgn="auto">
                    <a:lnSpc>
                      <a:spcPts val="2400"/>
                    </a:lnSpc>
                  </a:pPr>
                  <a:r>
                    <a:rPr lang="en-US" altLang="zh-CN" sz="1400" b="1">
                      <a:solidFill>
                        <a:schemeClr val="accent3"/>
                      </a:solidFill>
                      <a:latin typeface="Arial" panose="020B0604020202020204" pitchFamily="34" charset="0"/>
                      <a:ea typeface="微软雅黑" panose="020B0503020204020204" charset="-122"/>
                      <a:sym typeface="+mn-ea"/>
                    </a:rPr>
                    <a:t>k</a:t>
                  </a:r>
                  <a:r>
                    <a:rPr lang="zh-CN" altLang="en-US" sz="1200" b="1">
                      <a:solidFill>
                        <a:schemeClr val="accent3"/>
                      </a:solidFill>
                      <a:latin typeface="Arial" panose="020B0604020202020204" pitchFamily="34" charset="0"/>
                      <a:ea typeface="微软雅黑" panose="020B0503020204020204" charset="-122"/>
                      <a:sym typeface="+mn-ea"/>
                    </a:rPr>
                    <a:t>低四个量级</a:t>
                  </a:r>
                </a:p>
                <a:p>
                  <a:pPr indent="0" fontAlgn="auto">
                    <a:lnSpc>
                      <a:spcPts val="2400"/>
                    </a:lnSpc>
                  </a:pPr>
                  <a:r>
                    <a:rPr lang="en-US" altLang="zh-CN" sz="1400" b="1">
                      <a:solidFill>
                        <a:schemeClr val="accent3"/>
                      </a:solidFill>
                      <a:latin typeface="Arial" panose="020B0604020202020204" pitchFamily="34" charset="0"/>
                      <a:ea typeface="微软雅黑" panose="020B0503020204020204" charset="-122"/>
                      <a:sym typeface="+mn-ea"/>
                    </a:rPr>
                    <a:t>α</a:t>
                  </a:r>
                  <a:r>
                    <a:rPr lang="zh-CN" altLang="en-US" sz="1200" b="1">
                      <a:solidFill>
                        <a:schemeClr val="accent3"/>
                      </a:solidFill>
                      <a:latin typeface="Arial" panose="020B0604020202020204" pitchFamily="34" charset="0"/>
                      <a:ea typeface="微软雅黑" panose="020B0503020204020204" charset="-122"/>
                      <a:sym typeface="+mn-ea"/>
                    </a:rPr>
                    <a:t>低两个量级</a:t>
                  </a:r>
                </a:p>
                <a:p>
                  <a:pPr indent="0" fontAlgn="auto">
                    <a:lnSpc>
                      <a:spcPts val="2400"/>
                    </a:lnSpc>
                  </a:pPr>
                  <a:r>
                    <a:rPr lang="zh-CN" altLang="en-US" sz="1200" b="1">
                      <a:solidFill>
                        <a:schemeClr val="accent3"/>
                      </a:solidFill>
                      <a:latin typeface="Arial" panose="020B0604020202020204" pitchFamily="34" charset="0"/>
                      <a:ea typeface="微软雅黑" panose="020B0503020204020204" charset="-122"/>
                      <a:sym typeface="+mn-ea"/>
                    </a:rPr>
                    <a:t>只能稀疏测量外壁面。</a:t>
                  </a:r>
                </a:p>
                <a:p>
                  <a:endParaRPr lang="zh-CN" altLang="en-US" sz="1200" b="1">
                    <a:solidFill>
                      <a:schemeClr val="accent3"/>
                    </a:solidFill>
                    <a:latin typeface="Arial" panose="020B0604020202020204" pitchFamily="34" charset="0"/>
                    <a:ea typeface="微软雅黑" panose="020B0503020204020204" charset="-122"/>
                    <a:sym typeface="+mn-ea"/>
                  </a:endParaRPr>
                </a:p>
                <a:p>
                  <a:endParaRPr lang="zh-CN" altLang="en-US" sz="1200" b="1">
                    <a:solidFill>
                      <a:schemeClr val="accent3"/>
                    </a:solidFill>
                    <a:latin typeface="Arial" panose="020B0604020202020204" pitchFamily="34" charset="0"/>
                    <a:ea typeface="微软雅黑" panose="020B0503020204020204" charset="-122"/>
                    <a:sym typeface="+mn-ea"/>
                  </a:endParaRPr>
                </a:p>
              </p:txBody>
            </p:sp>
          </mc:Choice>
          <mc:Fallback xmlns="">
            <p:sp>
              <p:nvSpPr>
                <p:cNvPr id="65" name="文本框 64"/>
                <p:cNvSpPr txBox="1">
                  <a:spLocks noRot="1" noChangeAspect="1" noMove="1" noResize="1" noEditPoints="1" noAdjustHandles="1" noChangeArrowheads="1" noChangeShapeType="1" noTextEdit="1"/>
                </p:cNvSpPr>
                <p:nvPr/>
              </p:nvSpPr>
              <p:spPr>
                <a:xfrm>
                  <a:off x="16501" y="3036"/>
                  <a:ext cx="1862" cy="3149"/>
                </a:xfrm>
                <a:prstGeom prst="rect">
                  <a:avLst/>
                </a:prstGeom>
                <a:blipFill rotWithShape="1">
                  <a:blip r:embed="rId7"/>
                </a:blipFill>
              </p:spPr>
              <p:txBody>
                <a:bodyPr/>
                <a:lstStyle/>
                <a:p>
                  <a:r>
                    <a:rPr lang="zh-CN" altLang="en-US">
                      <a:noFill/>
                    </a:rPr>
                    <a:t> </a:t>
                  </a:r>
                </a:p>
              </p:txBody>
            </p:sp>
          </mc:Fallback>
        </mc:AlternateContent>
        <p:sp>
          <p:nvSpPr>
            <p:cNvPr id="56" name="文本框 55">
              <a:extLst>
                <a:ext uri="{FF2B5EF4-FFF2-40B4-BE49-F238E27FC236}">
                  <a16:creationId xmlns:a16="http://schemas.microsoft.com/office/drawing/2014/main" id="{F8CE078D-A35E-480E-8930-329C42FD23BD}"/>
                </a:ext>
              </a:extLst>
            </p:cNvPr>
            <p:cNvSpPr txBox="1"/>
            <p:nvPr/>
          </p:nvSpPr>
          <p:spPr>
            <a:xfrm>
              <a:off x="8842" y="3036"/>
              <a:ext cx="9396" cy="2789"/>
            </a:xfrm>
            <a:prstGeom prst="rect">
              <a:avLst/>
            </a:prstGeom>
            <a:ln w="19050">
              <a:solidFill>
                <a:srgbClr val="0070C0"/>
              </a:solidFill>
            </a:ln>
            <a:effectLst>
              <a:glow rad="50800">
                <a:schemeClr val="accent1">
                  <a:satMod val="175000"/>
                  <a:alpha val="10000"/>
                </a:schemeClr>
              </a:glow>
            </a:effectLst>
          </p:spPr>
          <p:txBody>
            <a:bodyPr wrap="square">
              <a:noAutofit/>
              <a:extLst>
                <a:ext uri="{4A0BC546-FE56-4ADE-93B0-CB8AF2F6F144}">
                  <wpsdc:textFrameExt xmlns:wpsdc="http://www.wps.cn/officeDocument/2022/drawingmlCustomData" xmlns="" type="text"/>
                </a:ext>
              </a:extLst>
            </a:bodyPr>
            <a:lstStyle/>
            <a:p>
              <a:pPr marL="285750" indent="-285750" algn="l" defTabSz="914400" fontAlgn="auto">
                <a:lnSpc>
                  <a:spcPts val="2800"/>
                </a:lnSpc>
                <a:buClrTx/>
                <a:buSzTx/>
                <a:buFont typeface="Wingdings" panose="05000000000000000000" charset="0"/>
                <a:buChar char="n"/>
              </a:pPr>
              <a:endParaRPr lang="en-US" altLang="zh-CN" sz="1600" b="1">
                <a:solidFill>
                  <a:srgbClr val="0070C0"/>
                </a:solidFill>
                <a:latin typeface="Arial" panose="020B0604020202020204" pitchFamily="34" charset="0"/>
                <a:ea typeface="微软雅黑" panose="020B0503020204020204" charset="-122"/>
                <a:sym typeface="+mn-ea"/>
              </a:endParaRPr>
            </a:p>
          </p:txBody>
        </p:sp>
      </p:grpSp>
      <p:grpSp>
        <p:nvGrpSpPr>
          <p:cNvPr id="57" name="组合 56">
            <a:extLst>
              <a:ext uri="{FF2B5EF4-FFF2-40B4-BE49-F238E27FC236}">
                <a16:creationId xmlns:a16="http://schemas.microsoft.com/office/drawing/2014/main" id="{0BCD41FE-A29E-4FE2-9F0B-28AE2247431B}"/>
              </a:ext>
            </a:extLst>
          </p:cNvPr>
          <p:cNvGrpSpPr/>
          <p:nvPr/>
        </p:nvGrpSpPr>
        <p:grpSpPr>
          <a:xfrm>
            <a:off x="5645347" y="1044927"/>
            <a:ext cx="6149975" cy="2754630"/>
            <a:chOff x="8820" y="6070"/>
            <a:chExt cx="9685" cy="4338"/>
          </a:xfrm>
        </p:grpSpPr>
        <p:grpSp>
          <p:nvGrpSpPr>
            <p:cNvPr id="58" name="组合 57">
              <a:extLst>
                <a:ext uri="{FF2B5EF4-FFF2-40B4-BE49-F238E27FC236}">
                  <a16:creationId xmlns:a16="http://schemas.microsoft.com/office/drawing/2014/main" id="{6538114D-2872-48D3-9370-3807D078F80C}"/>
                </a:ext>
              </a:extLst>
            </p:cNvPr>
            <p:cNvGrpSpPr/>
            <p:nvPr/>
          </p:nvGrpSpPr>
          <p:grpSpPr>
            <a:xfrm>
              <a:off x="8826" y="6841"/>
              <a:ext cx="6618" cy="3474"/>
              <a:chOff x="8849" y="6159"/>
              <a:chExt cx="6618" cy="3474"/>
            </a:xfrm>
          </p:grpSpPr>
          <p:pic>
            <p:nvPicPr>
              <p:cNvPr id="62" name="图片 61">
                <a:extLst>
                  <a:ext uri="{FF2B5EF4-FFF2-40B4-BE49-F238E27FC236}">
                    <a16:creationId xmlns:a16="http://schemas.microsoft.com/office/drawing/2014/main" id="{8ADA2843-F188-48B5-95FA-AC2542E6A9F1}"/>
                  </a:ext>
                </a:extLst>
              </p:cNvPr>
              <p:cNvPicPr>
                <a:picLocks noChangeAspect="1"/>
              </p:cNvPicPr>
              <p:nvPr/>
            </p:nvPicPr>
            <p:blipFill>
              <a:blip r:embed="rId8"/>
              <a:stretch>
                <a:fillRect/>
              </a:stretch>
            </p:blipFill>
            <p:spPr>
              <a:xfrm>
                <a:off x="8849" y="6159"/>
                <a:ext cx="4330" cy="3474"/>
              </a:xfrm>
              <a:prstGeom prst="rect">
                <a:avLst/>
              </a:prstGeom>
            </p:spPr>
          </p:pic>
          <p:grpSp>
            <p:nvGrpSpPr>
              <p:cNvPr id="63" name="组合 62">
                <a:extLst>
                  <a:ext uri="{FF2B5EF4-FFF2-40B4-BE49-F238E27FC236}">
                    <a16:creationId xmlns:a16="http://schemas.microsoft.com/office/drawing/2014/main" id="{0FED2A47-9A3C-4095-B2E6-3D1F304B8EB0}"/>
                  </a:ext>
                </a:extLst>
              </p:cNvPr>
              <p:cNvGrpSpPr/>
              <p:nvPr/>
            </p:nvGrpSpPr>
            <p:grpSpPr>
              <a:xfrm>
                <a:off x="13199" y="6185"/>
                <a:ext cx="2268" cy="3398"/>
                <a:chOff x="13198" y="5970"/>
                <a:chExt cx="2268" cy="3398"/>
              </a:xfrm>
            </p:grpSpPr>
            <p:pic>
              <p:nvPicPr>
                <p:cNvPr id="66" name="图片 65">
                  <a:extLst>
                    <a:ext uri="{FF2B5EF4-FFF2-40B4-BE49-F238E27FC236}">
                      <a16:creationId xmlns:a16="http://schemas.microsoft.com/office/drawing/2014/main" id="{1A286664-A3B7-4869-8C79-E253337034B8}"/>
                    </a:ext>
                  </a:extLst>
                </p:cNvPr>
                <p:cNvPicPr>
                  <a:picLocks noChangeAspect="1"/>
                </p:cNvPicPr>
                <p:nvPr/>
              </p:nvPicPr>
              <p:blipFill>
                <a:blip r:embed="rId9"/>
                <a:srcRect l="14932"/>
                <a:stretch>
                  <a:fillRect/>
                </a:stretch>
              </p:blipFill>
              <p:spPr>
                <a:xfrm rot="16200000">
                  <a:off x="13608" y="7510"/>
                  <a:ext cx="1447" cy="2268"/>
                </a:xfrm>
                <a:prstGeom prst="rect">
                  <a:avLst/>
                </a:prstGeom>
              </p:spPr>
            </p:pic>
            <p:pic>
              <p:nvPicPr>
                <p:cNvPr id="67" name="图片 66" descr="75ce7a29c6074ec54b76664b60ef38f">
                  <a:extLst>
                    <a:ext uri="{FF2B5EF4-FFF2-40B4-BE49-F238E27FC236}">
                      <a16:creationId xmlns:a16="http://schemas.microsoft.com/office/drawing/2014/main" id="{20207AA9-7BD8-4974-B9F4-AE3CA7DCB528}"/>
                    </a:ext>
                  </a:extLst>
                </p:cNvPr>
                <p:cNvPicPr>
                  <a:picLocks noChangeAspect="1"/>
                </p:cNvPicPr>
                <p:nvPr/>
              </p:nvPicPr>
              <p:blipFill>
                <a:blip r:embed="rId10"/>
                <a:srcRect t="11508" r="14683" b="21605"/>
                <a:stretch>
                  <a:fillRect/>
                </a:stretch>
              </p:blipFill>
              <p:spPr>
                <a:xfrm>
                  <a:off x="13200" y="5970"/>
                  <a:ext cx="2266" cy="1951"/>
                </a:xfrm>
                <a:prstGeom prst="rect">
                  <a:avLst/>
                </a:prstGeom>
              </p:spPr>
            </p:pic>
            <p:sp>
              <p:nvSpPr>
                <p:cNvPr id="68" name="椭圆 67">
                  <a:extLst>
                    <a:ext uri="{FF2B5EF4-FFF2-40B4-BE49-F238E27FC236}">
                      <a16:creationId xmlns:a16="http://schemas.microsoft.com/office/drawing/2014/main" id="{5E01206D-03BA-4924-B096-3A6052A13194}"/>
                    </a:ext>
                  </a:extLst>
                </p:cNvPr>
                <p:cNvSpPr/>
                <p:nvPr/>
              </p:nvSpPr>
              <p:spPr>
                <a:xfrm>
                  <a:off x="14470" y="6866"/>
                  <a:ext cx="480" cy="620"/>
                </a:xfrm>
                <a:prstGeom prst="ellipse">
                  <a:avLst/>
                </a:prstGeom>
                <a:noFill/>
                <a:ln w="28575">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64" name="直接箭头连接符 63">
                <a:extLst>
                  <a:ext uri="{FF2B5EF4-FFF2-40B4-BE49-F238E27FC236}">
                    <a16:creationId xmlns:a16="http://schemas.microsoft.com/office/drawing/2014/main" id="{7E785290-2593-4D8F-A449-9DD42C1EF5A3}"/>
                  </a:ext>
                </a:extLst>
              </p:cNvPr>
              <p:cNvCxnSpPr/>
              <p:nvPr/>
            </p:nvCxnSpPr>
            <p:spPr>
              <a:xfrm>
                <a:off x="10982" y="6456"/>
                <a:ext cx="3428" cy="759"/>
              </a:xfrm>
              <a:prstGeom prst="straightConnector1">
                <a:avLst/>
              </a:prstGeom>
              <a:ln w="19050">
                <a:solidFill>
                  <a:schemeClr val="accent3"/>
                </a:solidFill>
                <a:prstDash val="sysDash"/>
                <a:tailEnd type="arrow"/>
              </a:ln>
            </p:spPr>
            <p:style>
              <a:lnRef idx="2">
                <a:schemeClr val="accent1"/>
              </a:lnRef>
              <a:fillRef idx="0">
                <a:srgbClr val="FFFFFF"/>
              </a:fillRef>
              <a:effectRef idx="0">
                <a:srgbClr val="FFFFFF"/>
              </a:effectRef>
              <a:fontRef idx="minor">
                <a:schemeClr val="tx1"/>
              </a:fontRef>
            </p:style>
          </p:cxnSp>
          <p:cxnSp>
            <p:nvCxnSpPr>
              <p:cNvPr id="65" name="直接箭头连接符 64">
                <a:extLst>
                  <a:ext uri="{FF2B5EF4-FFF2-40B4-BE49-F238E27FC236}">
                    <a16:creationId xmlns:a16="http://schemas.microsoft.com/office/drawing/2014/main" id="{0FD9417E-46F0-40E8-B668-B4734BD720A0}"/>
                  </a:ext>
                </a:extLst>
              </p:cNvPr>
              <p:cNvCxnSpPr/>
              <p:nvPr/>
            </p:nvCxnSpPr>
            <p:spPr>
              <a:xfrm>
                <a:off x="10781" y="8506"/>
                <a:ext cx="2399" cy="245"/>
              </a:xfrm>
              <a:prstGeom prst="straightConnector1">
                <a:avLst/>
              </a:prstGeom>
              <a:ln w="19050">
                <a:solidFill>
                  <a:schemeClr val="accent3"/>
                </a:solidFill>
                <a:prstDash val="sysDash"/>
                <a:tailEnd type="arrow"/>
              </a:ln>
            </p:spPr>
            <p:style>
              <a:lnRef idx="2">
                <a:schemeClr val="accent1"/>
              </a:lnRef>
              <a:fillRef idx="0">
                <a:srgbClr val="FFFFFF"/>
              </a:fillRef>
              <a:effectRef idx="0">
                <a:srgbClr val="FFFFFF"/>
              </a:effectRef>
              <a:fontRef idx="minor">
                <a:schemeClr val="tx1"/>
              </a:fontRef>
            </p:style>
          </p:cxnSp>
        </p:grpSp>
        <p:sp>
          <p:nvSpPr>
            <p:cNvPr id="59" name="文本框 58">
              <a:extLst>
                <a:ext uri="{FF2B5EF4-FFF2-40B4-BE49-F238E27FC236}">
                  <a16:creationId xmlns:a16="http://schemas.microsoft.com/office/drawing/2014/main" id="{6D718659-44A1-463E-A119-67485BDFBDAE}"/>
                </a:ext>
              </a:extLst>
            </p:cNvPr>
            <p:cNvSpPr txBox="1"/>
            <p:nvPr/>
          </p:nvSpPr>
          <p:spPr>
            <a:xfrm>
              <a:off x="15565" y="6841"/>
              <a:ext cx="2940" cy="3429"/>
            </a:xfrm>
            <a:prstGeom prst="rect">
              <a:avLst/>
            </a:prstGeom>
          </p:spPr>
          <p:txBody>
            <a:bodyPr wrap="square">
              <a:noAutofit/>
              <a:extLst>
                <a:ext uri="{4A0BC546-FE56-4ADE-93B0-CB8AF2F6F144}">
                  <wpsdc:textFrameExt xmlns:wpsdc="http://www.wps.cn/officeDocument/2022/drawingmlCustomData" xmlns="" type="text"/>
                </a:ext>
              </a:extLst>
            </a:bodyPr>
            <a:lstStyle/>
            <a:p>
              <a:pPr marL="285750" indent="-285750" algn="l">
                <a:lnSpc>
                  <a:spcPts val="2800"/>
                </a:lnSpc>
                <a:buClrTx/>
                <a:buSzTx/>
                <a:buFont typeface="Wingdings" panose="05000000000000000000" charset="0"/>
                <a:buChar char="n"/>
              </a:pPr>
              <a:r>
                <a:rPr lang="zh-CN" altLang="en-US" sz="1600" dirty="0">
                  <a:latin typeface="Arial" panose="020B0604020202020204" pitchFamily="34" charset="0"/>
                  <a:ea typeface="微软雅黑" panose="020B0503020204020204" charset="-122"/>
                </a:rPr>
                <a:t>给出温度曲线，得到加热器功率设置；</a:t>
              </a:r>
            </a:p>
            <a:p>
              <a:pPr marL="285750" indent="-285750" algn="l">
                <a:lnSpc>
                  <a:spcPts val="2800"/>
                </a:lnSpc>
                <a:buClrTx/>
                <a:buSzTx/>
                <a:buFont typeface="Wingdings" panose="05000000000000000000" charset="0"/>
                <a:buChar char="n"/>
              </a:pPr>
              <a:r>
                <a:rPr lang="zh-CN" altLang="en-US" sz="1600" dirty="0">
                  <a:latin typeface="Arial" panose="020B0604020202020204" pitchFamily="34" charset="0"/>
                  <a:ea typeface="微软雅黑" panose="020B0503020204020204" charset="-122"/>
                </a:rPr>
                <a:t>监测</a:t>
              </a:r>
              <a:r>
                <a:rPr lang="en-US" altLang="zh-CN" sz="1600" dirty="0">
                  <a:latin typeface="Arial" panose="020B0604020202020204" pitchFamily="34" charset="0"/>
                  <a:ea typeface="微软雅黑" panose="020B0503020204020204" charset="-122"/>
                </a:rPr>
                <a:t>T</a:t>
              </a:r>
              <a:r>
                <a:rPr lang="zh-CN" altLang="en-US" sz="1600" dirty="0">
                  <a:latin typeface="Arial" panose="020B0604020202020204" pitchFamily="34" charset="0"/>
                  <a:ea typeface="微软雅黑" panose="020B0503020204020204" charset="-122"/>
                </a:rPr>
                <a:t>、调整</a:t>
              </a:r>
              <a:r>
                <a:rPr lang="en-US" altLang="zh-CN" sz="1600" dirty="0">
                  <a:latin typeface="Arial" panose="020B0604020202020204" pitchFamily="34" charset="0"/>
                  <a:ea typeface="微软雅黑" panose="020B0503020204020204" charset="-122"/>
                </a:rPr>
                <a:t>H;</a:t>
              </a:r>
            </a:p>
            <a:p>
              <a:pPr marL="285750" indent="-285750" algn="l">
                <a:lnSpc>
                  <a:spcPts val="2800"/>
                </a:lnSpc>
                <a:buClrTx/>
                <a:buSzTx/>
                <a:buFont typeface="Wingdings" panose="05000000000000000000" charset="0"/>
                <a:buChar char="n"/>
              </a:pPr>
              <a:endParaRPr lang="en-US" altLang="zh-CN" sz="1600" dirty="0">
                <a:latin typeface="Arial" panose="020B0604020202020204" pitchFamily="34" charset="0"/>
                <a:ea typeface="微软雅黑" panose="020B0503020204020204" charset="-122"/>
              </a:endParaRPr>
            </a:p>
          </p:txBody>
        </p:sp>
        <p:sp>
          <p:nvSpPr>
            <p:cNvPr id="60" name="圆角矩形 75">
              <a:extLst>
                <a:ext uri="{FF2B5EF4-FFF2-40B4-BE49-F238E27FC236}">
                  <a16:creationId xmlns:a16="http://schemas.microsoft.com/office/drawing/2014/main" id="{660CE43C-E9FF-4F86-B0D5-F13FCBBE5A71}"/>
                </a:ext>
              </a:extLst>
            </p:cNvPr>
            <p:cNvSpPr/>
            <p:nvPr/>
          </p:nvSpPr>
          <p:spPr>
            <a:xfrm>
              <a:off x="8826" y="6070"/>
              <a:ext cx="9535" cy="623"/>
            </a:xfrm>
            <a:prstGeom prst="roundRect">
              <a:avLst>
                <a:gd name="adj" fmla="val 1617"/>
              </a:avLst>
            </a:prstGeom>
            <a:solidFill>
              <a:srgbClr val="0070C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dirty="0">
                  <a:latin typeface="Arial" panose="020B0604020202020204" pitchFamily="34" charset="0"/>
                  <a:ea typeface="微软雅黑" panose="020B0503020204020204" charset="-122"/>
                  <a:sym typeface="+mn-ea"/>
                </a:rPr>
                <a:t>温度测量、控制方案</a:t>
              </a:r>
            </a:p>
          </p:txBody>
        </p:sp>
        <p:sp>
          <p:nvSpPr>
            <p:cNvPr id="61" name="文本框 60">
              <a:extLst>
                <a:ext uri="{FF2B5EF4-FFF2-40B4-BE49-F238E27FC236}">
                  <a16:creationId xmlns:a16="http://schemas.microsoft.com/office/drawing/2014/main" id="{473D594F-0577-4328-95C7-19F6BF2BF2ED}"/>
                </a:ext>
              </a:extLst>
            </p:cNvPr>
            <p:cNvSpPr txBox="1"/>
            <p:nvPr/>
          </p:nvSpPr>
          <p:spPr>
            <a:xfrm>
              <a:off x="8820" y="6840"/>
              <a:ext cx="9542" cy="3568"/>
            </a:xfrm>
            <a:prstGeom prst="rect">
              <a:avLst/>
            </a:prstGeom>
            <a:ln w="19050">
              <a:solidFill>
                <a:srgbClr val="0070C0"/>
              </a:solidFill>
            </a:ln>
            <a:effectLst>
              <a:glow rad="50800">
                <a:schemeClr val="accent1">
                  <a:satMod val="175000"/>
                  <a:alpha val="10000"/>
                </a:schemeClr>
              </a:glow>
            </a:effectLst>
          </p:spPr>
          <p:txBody>
            <a:bodyPr wrap="square">
              <a:noAutofit/>
              <a:extLst>
                <a:ext uri="{4A0BC546-FE56-4ADE-93B0-CB8AF2F6F144}">
                  <wpsdc:textFrameExt xmlns:wpsdc="http://www.wps.cn/officeDocument/2022/drawingmlCustomData" xmlns="" type="text"/>
                </a:ext>
              </a:extLst>
            </a:bodyPr>
            <a:lstStyle/>
            <a:p>
              <a:pPr marL="285750" indent="-285750" algn="l" defTabSz="914400" fontAlgn="auto">
                <a:lnSpc>
                  <a:spcPts val="2800"/>
                </a:lnSpc>
                <a:buClrTx/>
                <a:buSzTx/>
                <a:buFont typeface="Wingdings" panose="05000000000000000000" charset="0"/>
                <a:buChar char="n"/>
              </a:pPr>
              <a:endParaRPr lang="en-US" altLang="zh-CN" sz="1600" b="1">
                <a:solidFill>
                  <a:srgbClr val="0070C0"/>
                </a:solidFill>
                <a:latin typeface="Arial" panose="020B0604020202020204" pitchFamily="34" charset="0"/>
                <a:ea typeface="微软雅黑" panose="020B0503020204020204" charset="-122"/>
                <a:sym typeface="+mn-ea"/>
              </a:endParaRPr>
            </a:p>
          </p:txBody>
        </p:sp>
      </p:grpSp>
    </p:spTree>
    <p:extLst>
      <p:ext uri="{BB962C8B-B14F-4D97-AF65-F5344CB8AC3E}">
        <p14:creationId xmlns:p14="http://schemas.microsoft.com/office/powerpoint/2010/main" val="1413236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143340" y="68628"/>
            <a:ext cx="10914897" cy="866381"/>
          </a:xfrm>
          <a:prstGeom prst="rect">
            <a:avLst/>
          </a:prstGeom>
        </p:spPr>
        <p:txBody>
          <a:bodyPr vert="horz" lIns="121920" tIns="60960" rIns="121920" bIns="6096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L="596885" indent="-355591" algn="l">
              <a:spcBef>
                <a:spcPct val="50000"/>
              </a:spcBef>
            </a:pPr>
            <a:r>
              <a:rPr lang="en-US" altLang="zh-CN" sz="3600" b="1" dirty="0">
                <a:solidFill>
                  <a:srgbClr val="0000C4"/>
                </a:solidFill>
                <a:latin typeface="黑体" panose="02010609060101010101" pitchFamily="49" charset="-122"/>
                <a:ea typeface="黑体" panose="02010609060101010101" pitchFamily="49" charset="-122"/>
              </a:rPr>
              <a:t>5 </a:t>
            </a:r>
            <a:r>
              <a:rPr lang="zh-CN" altLang="en-US" sz="3600" b="1" dirty="0">
                <a:solidFill>
                  <a:srgbClr val="0000C4"/>
                </a:solidFill>
                <a:latin typeface="黑体" panose="02010609060101010101" pitchFamily="49" charset="-122"/>
                <a:ea typeface="黑体" panose="02010609060101010101" pitchFamily="49" charset="-122"/>
              </a:rPr>
              <a:t>反演</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利用</a:t>
            </a:r>
            <a:r>
              <a:rPr lang="en-US" altLang="zh-CN" sz="3600" b="1" dirty="0">
                <a:latin typeface="黑体" panose="02010609060101010101" pitchFamily="49" charset="-122"/>
                <a:ea typeface="黑体" panose="02010609060101010101" pitchFamily="49" charset="-122"/>
              </a:rPr>
              <a:t>PINN</a:t>
            </a:r>
            <a:r>
              <a:rPr lang="zh-CN" altLang="en-US" sz="3600" b="1" dirty="0">
                <a:latin typeface="黑体" panose="02010609060101010101" pitchFamily="49" charset="-122"/>
                <a:ea typeface="黑体" panose="02010609060101010101" pitchFamily="49" charset="-122"/>
              </a:rPr>
              <a:t>重构局部关键温度场</a:t>
            </a:r>
          </a:p>
        </p:txBody>
      </p:sp>
      <p:sp>
        <p:nvSpPr>
          <p:cNvPr id="10" name="Rectangle 4"/>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1" name="Rectangle 6"/>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2" name="Rectangle 8"/>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41" name="직사각형 40"/>
          <p:cNvSpPr/>
          <p:nvPr/>
        </p:nvSpPr>
        <p:spPr>
          <a:xfrm>
            <a:off x="1" y="935010"/>
            <a:ext cx="12192000" cy="45719"/>
          </a:xfrm>
          <a:prstGeom prst="rect">
            <a:avLst/>
          </a:prstGeom>
          <a:gradFill flip="none" rotWithShape="1">
            <a:gsLst>
              <a:gs pos="3000">
                <a:srgbClr val="0000FF"/>
              </a:gs>
              <a:gs pos="48000">
                <a:srgbClr val="A8BFE7"/>
              </a:gs>
              <a:gs pos="100000">
                <a:srgbClr val="FFFF00">
                  <a:alpha val="14000"/>
                </a:srgbClr>
              </a:gs>
              <a:gs pos="70000">
                <a:srgbClr val="AEC3E9"/>
              </a:gs>
              <a:gs pos="90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42" name="직사각형 41"/>
          <p:cNvSpPr/>
          <p:nvPr/>
        </p:nvSpPr>
        <p:spPr>
          <a:xfrm>
            <a:off x="-11955" y="6233249"/>
            <a:ext cx="10044392" cy="631887"/>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2437" y="6233248"/>
            <a:ext cx="2159563" cy="63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图片 17"/>
          <p:cNvPicPr>
            <a:picLocks noChangeAspect="1"/>
          </p:cNvPicPr>
          <p:nvPr/>
        </p:nvPicPr>
        <p:blipFill>
          <a:blip r:embed="rId4"/>
          <a:stretch>
            <a:fillRect/>
          </a:stretch>
        </p:blipFill>
        <p:spPr>
          <a:xfrm>
            <a:off x="7783207" y="6233249"/>
            <a:ext cx="4408793" cy="631887"/>
          </a:xfrm>
          <a:prstGeom prst="rect">
            <a:avLst/>
          </a:prstGeom>
        </p:spPr>
      </p:pic>
      <p:pic>
        <p:nvPicPr>
          <p:cNvPr id="3" name="图片 2"/>
          <p:cNvPicPr>
            <a:picLocks noChangeAspect="1"/>
          </p:cNvPicPr>
          <p:nvPr/>
        </p:nvPicPr>
        <p:blipFill>
          <a:blip r:embed="rId5"/>
          <a:stretch>
            <a:fillRect/>
          </a:stretch>
        </p:blipFill>
        <p:spPr>
          <a:xfrm>
            <a:off x="10857414" y="6439"/>
            <a:ext cx="1233784" cy="915388"/>
          </a:xfrm>
          <a:prstGeom prst="rect">
            <a:avLst/>
          </a:prstGeom>
        </p:spPr>
      </p:pic>
      <p:sp>
        <p:nvSpPr>
          <p:cNvPr id="4" name="灯片编号占位符 3"/>
          <p:cNvSpPr>
            <a:spLocks noGrp="1"/>
          </p:cNvSpPr>
          <p:nvPr>
            <p:ph type="sldNum" sz="quarter" idx="12"/>
          </p:nvPr>
        </p:nvSpPr>
        <p:spPr/>
        <p:txBody>
          <a:bodyPr/>
          <a:lstStyle/>
          <a:p>
            <a:fld id="{3F0AFB52-63A9-4747-94B2-769397FDE558}" type="slidenum">
              <a:rPr lang="zh-CN" altLang="en-US" smtClean="0"/>
              <a:pPr/>
              <a:t>12</a:t>
            </a:fld>
            <a:endParaRPr lang="zh-CN" altLang="en-US" dirty="0"/>
          </a:p>
        </p:txBody>
      </p:sp>
      <p:sp>
        <p:nvSpPr>
          <p:cNvPr id="6" name="日期占位符 5"/>
          <p:cNvSpPr>
            <a:spLocks noGrp="1"/>
          </p:cNvSpPr>
          <p:nvPr>
            <p:ph type="dt" sz="half" idx="10"/>
          </p:nvPr>
        </p:nvSpPr>
        <p:spPr/>
        <p:txBody>
          <a:bodyPr/>
          <a:lstStyle/>
          <a:p>
            <a:fld id="{63849CED-BC34-434D-BDDD-B5DDF3E1E606}" type="datetime11">
              <a:rPr lang="zh-CN" altLang="en-US" smtClean="0"/>
              <a:t>16:43:55</a:t>
            </a:fld>
            <a:endParaRPr lang="zh-CN" altLang="en-US"/>
          </a:p>
        </p:txBody>
      </p:sp>
      <p:pic>
        <p:nvPicPr>
          <p:cNvPr id="34" name="图片 33">
            <a:extLst>
              <a:ext uri="{FF2B5EF4-FFF2-40B4-BE49-F238E27FC236}">
                <a16:creationId xmlns:a16="http://schemas.microsoft.com/office/drawing/2014/main" id="{E8CA3F0D-E76F-4455-9EC5-C8724729A62A}"/>
              </a:ext>
            </a:extLst>
          </p:cNvPr>
          <p:cNvPicPr>
            <a:picLocks noChangeAspect="1"/>
          </p:cNvPicPr>
          <p:nvPr/>
        </p:nvPicPr>
        <p:blipFill>
          <a:blip r:embed="rId6"/>
          <a:stretch>
            <a:fillRect/>
          </a:stretch>
        </p:blipFill>
        <p:spPr>
          <a:xfrm>
            <a:off x="4912360" y="4237872"/>
            <a:ext cx="2189480" cy="1858645"/>
          </a:xfrm>
          <a:prstGeom prst="rect">
            <a:avLst/>
          </a:prstGeom>
          <a:ln w="12700">
            <a:solidFill>
              <a:srgbClr val="0070C0"/>
            </a:solidFill>
          </a:ln>
        </p:spPr>
      </p:pic>
      <p:pic>
        <p:nvPicPr>
          <p:cNvPr id="35" name="图片 34">
            <a:extLst>
              <a:ext uri="{FF2B5EF4-FFF2-40B4-BE49-F238E27FC236}">
                <a16:creationId xmlns:a16="http://schemas.microsoft.com/office/drawing/2014/main" id="{ADB3359F-07E4-4C79-9094-F67DED32DACF}"/>
              </a:ext>
            </a:extLst>
          </p:cNvPr>
          <p:cNvPicPr>
            <a:picLocks noChangeAspect="1"/>
          </p:cNvPicPr>
          <p:nvPr/>
        </p:nvPicPr>
        <p:blipFill>
          <a:blip r:embed="rId7"/>
          <a:stretch>
            <a:fillRect/>
          </a:stretch>
        </p:blipFill>
        <p:spPr>
          <a:xfrm>
            <a:off x="6235065" y="1513087"/>
            <a:ext cx="5132590" cy="3845231"/>
          </a:xfrm>
          <a:prstGeom prst="rect">
            <a:avLst/>
          </a:prstGeom>
        </p:spPr>
      </p:pic>
      <p:sp>
        <p:nvSpPr>
          <p:cNvPr id="36" name="圆角矩形 45">
            <a:extLst>
              <a:ext uri="{FF2B5EF4-FFF2-40B4-BE49-F238E27FC236}">
                <a16:creationId xmlns:a16="http://schemas.microsoft.com/office/drawing/2014/main" id="{4B408F40-5403-4D34-B58D-EE50B34DDA4D}"/>
              </a:ext>
            </a:extLst>
          </p:cNvPr>
          <p:cNvSpPr/>
          <p:nvPr/>
        </p:nvSpPr>
        <p:spPr>
          <a:xfrm>
            <a:off x="5047975" y="1117460"/>
            <a:ext cx="6068318" cy="395479"/>
          </a:xfrm>
          <a:prstGeom prst="roundRect">
            <a:avLst>
              <a:gd name="adj" fmla="val 1617"/>
            </a:avLst>
          </a:prstGeom>
          <a:solidFill>
            <a:srgbClr val="0070C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latin typeface="Arial" panose="020B0604020202020204" pitchFamily="34" charset="0"/>
                <a:ea typeface="微软雅黑" panose="020B0503020204020204" charset="-122"/>
                <a:sym typeface="+mn-ea"/>
              </a:rPr>
              <a:t>拟采用的研究方法</a:t>
            </a:r>
          </a:p>
        </p:txBody>
      </p:sp>
      <p:sp>
        <p:nvSpPr>
          <p:cNvPr id="37" name="文本框 36">
            <a:extLst>
              <a:ext uri="{FF2B5EF4-FFF2-40B4-BE49-F238E27FC236}">
                <a16:creationId xmlns:a16="http://schemas.microsoft.com/office/drawing/2014/main" id="{42C31FDD-861E-4CB8-85DB-E09051EFE3E4}"/>
              </a:ext>
            </a:extLst>
          </p:cNvPr>
          <p:cNvSpPr txBox="1"/>
          <p:nvPr/>
        </p:nvSpPr>
        <p:spPr>
          <a:xfrm>
            <a:off x="430530" y="1652787"/>
            <a:ext cx="4293870" cy="2245360"/>
          </a:xfrm>
          <a:prstGeom prst="rect">
            <a:avLst/>
          </a:prstGeom>
          <a:ln w="19050">
            <a:noFill/>
          </a:ln>
          <a:effectLst>
            <a:glow rad="50800">
              <a:schemeClr val="accent1">
                <a:satMod val="175000"/>
                <a:alpha val="10000"/>
              </a:schemeClr>
            </a:glow>
          </a:effectLst>
        </p:spPr>
        <p:txBody>
          <a:bodyPr wrap="square">
            <a:spAutoFit/>
            <a:extLst>
              <a:ext uri="{4A0BC546-FE56-4ADE-93B0-CB8AF2F6F144}">
                <wpsdc:textFrameExt xmlns:wpsdc="http://www.wps.cn/officeDocument/2022/drawingmlCustomData" xmlns="" type="text"/>
              </a:ext>
            </a:extLst>
          </a:bodyPr>
          <a:lstStyle/>
          <a:p>
            <a:pPr marL="285750" indent="-285750" algn="l" defTabSz="266700" fontAlgn="auto">
              <a:lnSpc>
                <a:spcPts val="2800"/>
              </a:lnSpc>
              <a:spcBef>
                <a:spcPct val="0"/>
              </a:spcBef>
              <a:spcAft>
                <a:spcPct val="0"/>
              </a:spcAft>
              <a:buFont typeface="Wingdings" panose="05000000000000000000" charset="0"/>
              <a:buChar char="n"/>
            </a:pPr>
            <a:r>
              <a:rPr lang="zh-CN" altLang="en-US" sz="1600" dirty="0">
                <a:latin typeface="Arial" panose="020B0604020202020204" pitchFamily="34" charset="0"/>
                <a:ea typeface="微软雅黑" panose="020B0503020204020204" charset="-122"/>
                <a:sym typeface="+mn-ea"/>
              </a:rPr>
              <a:t>数据：多尺度传热模型，特定边界条件、物性参数下的温度场数据</a:t>
            </a:r>
            <a:r>
              <a:rPr lang="zh-CN" altLang="en-US" sz="1600" dirty="0">
                <a:solidFill>
                  <a:srgbClr val="0000FF"/>
                </a:solidFill>
                <a:latin typeface="Arial" panose="020B0604020202020204" pitchFamily="34" charset="0"/>
                <a:ea typeface="微软雅黑" panose="020B0503020204020204" charset="-122"/>
                <a:sym typeface="+mn-ea"/>
              </a:rPr>
              <a:t>（</a:t>
            </a:r>
            <a:r>
              <a:rPr lang="zh-CN" altLang="en-US" sz="1600" b="1" dirty="0">
                <a:solidFill>
                  <a:srgbClr val="0000FF"/>
                </a:solidFill>
                <a:latin typeface="Arial" panose="020B0604020202020204" pitchFamily="34" charset="0"/>
                <a:ea typeface="微软雅黑" panose="020B0503020204020204" charset="-122"/>
                <a:sym typeface="+mn-ea"/>
              </a:rPr>
              <a:t>采样点）</a:t>
            </a:r>
            <a:endParaRPr lang="zh-CN" altLang="en-US" sz="1600" dirty="0">
              <a:solidFill>
                <a:srgbClr val="0000FF"/>
              </a:solidFill>
              <a:latin typeface="Arial" panose="020B0604020202020204" pitchFamily="34" charset="0"/>
              <a:ea typeface="微软雅黑" panose="020B0503020204020204" charset="-122"/>
              <a:sym typeface="+mn-ea"/>
            </a:endParaRPr>
          </a:p>
          <a:p>
            <a:pPr marL="285750" indent="-285750" algn="l" defTabSz="266700" fontAlgn="auto">
              <a:lnSpc>
                <a:spcPts val="2800"/>
              </a:lnSpc>
              <a:spcBef>
                <a:spcPct val="0"/>
              </a:spcBef>
              <a:spcAft>
                <a:spcPct val="0"/>
              </a:spcAft>
              <a:buFont typeface="Wingdings" panose="05000000000000000000" charset="0"/>
              <a:buChar char="n"/>
            </a:pPr>
            <a:r>
              <a:rPr lang="zh-CN" altLang="en-US" sz="1600" dirty="0">
                <a:latin typeface="Arial" panose="020B0604020202020204" pitchFamily="34" charset="0"/>
                <a:ea typeface="微软雅黑" panose="020B0503020204020204" charset="-122"/>
                <a:sym typeface="+mn-ea"/>
              </a:rPr>
              <a:t>训练PINN，提高其准确性、可靠性；</a:t>
            </a:r>
          </a:p>
          <a:p>
            <a:pPr marL="285750" indent="-285750" algn="l" defTabSz="266700" fontAlgn="auto">
              <a:lnSpc>
                <a:spcPts val="2800"/>
              </a:lnSpc>
              <a:spcBef>
                <a:spcPct val="0"/>
              </a:spcBef>
              <a:spcAft>
                <a:spcPct val="0"/>
              </a:spcAft>
              <a:buFont typeface="Wingdings" panose="05000000000000000000" charset="0"/>
              <a:buChar char="n"/>
            </a:pPr>
            <a:r>
              <a:rPr lang="zh-CN" altLang="en-US" sz="1600" b="1" dirty="0">
                <a:solidFill>
                  <a:srgbClr val="0000FF"/>
                </a:solidFill>
                <a:latin typeface="Arial" panose="020B0604020202020204" pitchFamily="34" charset="0"/>
                <a:ea typeface="微软雅黑" panose="020B0503020204020204" charset="-122"/>
                <a:sym typeface="+mn-ea"/>
              </a:rPr>
              <a:t>采用点的位置、噪声对PINN反演可信度、鲁棒性的影响（不适定性）；</a:t>
            </a:r>
            <a:endParaRPr lang="zh-CN" altLang="en-US" sz="1600" dirty="0">
              <a:solidFill>
                <a:srgbClr val="0000FF"/>
              </a:solidFill>
              <a:latin typeface="Arial" panose="020B0604020202020204" pitchFamily="34" charset="0"/>
              <a:ea typeface="微软雅黑" panose="020B0503020204020204" charset="-122"/>
              <a:sym typeface="+mn-ea"/>
            </a:endParaRPr>
          </a:p>
          <a:p>
            <a:pPr marL="285750" indent="-285750" algn="l" defTabSz="266700" fontAlgn="auto">
              <a:lnSpc>
                <a:spcPts val="2800"/>
              </a:lnSpc>
              <a:spcBef>
                <a:spcPct val="0"/>
              </a:spcBef>
              <a:spcAft>
                <a:spcPct val="0"/>
              </a:spcAft>
              <a:buFont typeface="Wingdings" panose="05000000000000000000" charset="0"/>
              <a:buChar char="n"/>
            </a:pPr>
            <a:r>
              <a:rPr lang="zh-CN" altLang="en-US" sz="1600" dirty="0">
                <a:latin typeface="Arial" panose="020B0604020202020204" pitchFamily="34" charset="0"/>
                <a:ea typeface="微软雅黑" panose="020B0503020204020204" charset="-122"/>
                <a:sym typeface="+mn-ea"/>
              </a:rPr>
              <a:t>指导温度传感器、加热器的布局；</a:t>
            </a:r>
          </a:p>
        </p:txBody>
      </p:sp>
      <p:sp>
        <p:nvSpPr>
          <p:cNvPr id="38" name="文本框 37">
            <a:extLst>
              <a:ext uri="{FF2B5EF4-FFF2-40B4-BE49-F238E27FC236}">
                <a16:creationId xmlns:a16="http://schemas.microsoft.com/office/drawing/2014/main" id="{4BEC386E-1D75-4495-9C9C-2D897E1E4581}"/>
              </a:ext>
            </a:extLst>
          </p:cNvPr>
          <p:cNvSpPr txBox="1"/>
          <p:nvPr/>
        </p:nvSpPr>
        <p:spPr>
          <a:xfrm>
            <a:off x="1759585" y="1226702"/>
            <a:ext cx="1804035" cy="347345"/>
          </a:xfrm>
          <a:prstGeom prst="rect">
            <a:avLst/>
          </a:prstGeom>
          <a:noFill/>
        </p:spPr>
        <p:txBody>
          <a:bodyPr wrap="square" rtlCol="0" anchor="t">
            <a:spAutoFit/>
          </a:bodyPr>
          <a:lstStyle/>
          <a:p>
            <a:pPr indent="0" algn="l" defTabSz="266700" fontAlgn="auto">
              <a:lnSpc>
                <a:spcPts val="2000"/>
              </a:lnSpc>
              <a:spcBef>
                <a:spcPct val="0"/>
              </a:spcBef>
              <a:spcAft>
                <a:spcPct val="0"/>
              </a:spcAft>
            </a:pPr>
            <a:endParaRPr lang="zh-CN" altLang="en-US" sz="1600" b="1">
              <a:latin typeface="Arial" panose="020B0604020202020204" pitchFamily="34" charset="0"/>
              <a:ea typeface="微软雅黑" panose="020B0503020204020204" charset="-122"/>
              <a:sym typeface="+mn-ea"/>
            </a:endParaRPr>
          </a:p>
        </p:txBody>
      </p:sp>
      <p:sp>
        <p:nvSpPr>
          <p:cNvPr id="39" name="文本框 38">
            <a:extLst>
              <a:ext uri="{FF2B5EF4-FFF2-40B4-BE49-F238E27FC236}">
                <a16:creationId xmlns:a16="http://schemas.microsoft.com/office/drawing/2014/main" id="{70B5C213-E085-49D7-BCA3-A9D2EDD85031}"/>
              </a:ext>
            </a:extLst>
          </p:cNvPr>
          <p:cNvSpPr txBox="1"/>
          <p:nvPr/>
        </p:nvSpPr>
        <p:spPr>
          <a:xfrm>
            <a:off x="429895" y="4454407"/>
            <a:ext cx="4294505" cy="1424940"/>
          </a:xfrm>
          <a:prstGeom prst="rect">
            <a:avLst/>
          </a:prstGeom>
          <a:ln w="19050">
            <a:noFill/>
          </a:ln>
          <a:effectLst>
            <a:glow rad="50800">
              <a:schemeClr val="accent1">
                <a:satMod val="175000"/>
                <a:alpha val="10000"/>
              </a:schemeClr>
            </a:glow>
          </a:effectLst>
        </p:spPr>
        <p:txBody>
          <a:bodyPr wrap="square">
            <a:spAutoFit/>
            <a:extLst>
              <a:ext uri="{4A0BC546-FE56-4ADE-93B0-CB8AF2F6F144}">
                <wpsdc:textFrameExt xmlns:wpsdc="http://www.wps.cn/officeDocument/2022/drawingmlCustomData" xmlns="" type="text"/>
              </a:ext>
            </a:extLst>
          </a:bodyPr>
          <a:lstStyle/>
          <a:p>
            <a:pPr indent="0" algn="l" defTabSz="266700" fontAlgn="auto">
              <a:lnSpc>
                <a:spcPts val="2600"/>
              </a:lnSpc>
              <a:spcBef>
                <a:spcPct val="0"/>
              </a:spcBef>
              <a:spcAft>
                <a:spcPct val="0"/>
              </a:spcAft>
            </a:pPr>
            <a:r>
              <a:rPr lang="zh-CN" altLang="en-US" sz="1600" dirty="0">
                <a:latin typeface="Arial" panose="020B0604020202020204" pitchFamily="34" charset="0"/>
                <a:ea typeface="微软雅黑" panose="020B0503020204020204" charset="-122"/>
                <a:sym typeface="+mn-ea"/>
              </a:rPr>
              <a:t>输入传感器采集数据（噪声）</a:t>
            </a:r>
            <a:r>
              <a:rPr lang="en-US" altLang="zh-CN" sz="1600" dirty="0">
                <a:latin typeface="Arial" panose="020B0604020202020204" pitchFamily="34" charset="0"/>
                <a:ea typeface="微软雅黑" panose="020B0503020204020204" charset="-122"/>
                <a:sym typeface="+mn-ea"/>
              </a:rPr>
              <a:t>,</a:t>
            </a:r>
            <a:r>
              <a:rPr lang="zh-CN" altLang="en-US" sz="1600" dirty="0">
                <a:latin typeface="Arial" panose="020B0604020202020204" pitchFamily="34" charset="0"/>
                <a:ea typeface="微软雅黑" panose="020B0503020204020204" charset="-122"/>
                <a:sym typeface="+mn-ea"/>
              </a:rPr>
              <a:t>得到：</a:t>
            </a:r>
          </a:p>
          <a:p>
            <a:pPr marL="285750" indent="-285750" algn="l" defTabSz="266700" fontAlgn="auto">
              <a:lnSpc>
                <a:spcPts val="2600"/>
              </a:lnSpc>
              <a:spcBef>
                <a:spcPct val="0"/>
              </a:spcBef>
              <a:spcAft>
                <a:spcPct val="0"/>
              </a:spcAft>
              <a:buFont typeface="Wingdings" panose="05000000000000000000" charset="0"/>
              <a:buChar char="n"/>
            </a:pPr>
            <a:r>
              <a:rPr lang="zh-CN" altLang="en-US" sz="1600" dirty="0">
                <a:latin typeface="Arial" panose="020B0604020202020204" pitchFamily="34" charset="0"/>
                <a:ea typeface="微软雅黑" panose="020B0503020204020204" charset="-122"/>
                <a:sym typeface="+mn-ea"/>
              </a:rPr>
              <a:t>三维温度场（降温阶段）</a:t>
            </a:r>
          </a:p>
          <a:p>
            <a:pPr marL="285750" indent="-285750" algn="l" defTabSz="266700" fontAlgn="auto">
              <a:lnSpc>
                <a:spcPts val="2600"/>
              </a:lnSpc>
              <a:spcBef>
                <a:spcPct val="0"/>
              </a:spcBef>
              <a:spcAft>
                <a:spcPct val="0"/>
              </a:spcAft>
              <a:buFont typeface="Wingdings" panose="05000000000000000000" charset="0"/>
              <a:buChar char="n"/>
            </a:pPr>
            <a:r>
              <a:rPr lang="zh-CN" altLang="en-US" sz="1600" dirty="0">
                <a:latin typeface="Arial" panose="020B0604020202020204" pitchFamily="34" charset="0"/>
                <a:ea typeface="微软雅黑" panose="020B0503020204020204" charset="-122"/>
                <a:sym typeface="+mn-ea"/>
              </a:rPr>
              <a:t>电磁损耗分布（</a:t>
            </a:r>
            <a:r>
              <a:rPr lang="en-US" altLang="zh-CN" sz="1600" dirty="0">
                <a:latin typeface="Arial" panose="020B0604020202020204" pitchFamily="34" charset="0"/>
                <a:ea typeface="微软雅黑" panose="020B0503020204020204" charset="-122"/>
                <a:sym typeface="+mn-ea"/>
              </a:rPr>
              <a:t>BC</a:t>
            </a:r>
            <a:r>
              <a:rPr lang="zh-CN" altLang="en-US" sz="1600" dirty="0">
                <a:latin typeface="Arial" panose="020B0604020202020204" pitchFamily="34" charset="0"/>
                <a:ea typeface="微软雅黑" panose="020B0503020204020204" charset="-122"/>
                <a:sym typeface="+mn-ea"/>
              </a:rPr>
              <a:t>）</a:t>
            </a:r>
          </a:p>
          <a:p>
            <a:pPr marL="285750" indent="-285750" algn="l" defTabSz="266700" fontAlgn="auto">
              <a:lnSpc>
                <a:spcPts val="2600"/>
              </a:lnSpc>
              <a:spcBef>
                <a:spcPct val="0"/>
              </a:spcBef>
              <a:spcAft>
                <a:spcPct val="0"/>
              </a:spcAft>
              <a:buFont typeface="Wingdings" panose="05000000000000000000" charset="0"/>
              <a:buChar char="n"/>
            </a:pPr>
            <a:r>
              <a:rPr lang="zh-CN" altLang="en-US" sz="1600" dirty="0">
                <a:latin typeface="Arial" panose="020B0604020202020204" pitchFamily="34" charset="0"/>
                <a:ea typeface="微软雅黑" panose="020B0503020204020204" charset="-122"/>
                <a:sym typeface="+mn-ea"/>
              </a:rPr>
              <a:t>定量分析Q值下降与温度场演化。</a:t>
            </a:r>
          </a:p>
        </p:txBody>
      </p:sp>
      <p:sp>
        <p:nvSpPr>
          <p:cNvPr id="40" name="圆角矩形 10">
            <a:extLst>
              <a:ext uri="{FF2B5EF4-FFF2-40B4-BE49-F238E27FC236}">
                <a16:creationId xmlns:a16="http://schemas.microsoft.com/office/drawing/2014/main" id="{5D8C104E-105F-4102-8CF5-73B2C39188A5}"/>
              </a:ext>
            </a:extLst>
          </p:cNvPr>
          <p:cNvSpPr/>
          <p:nvPr/>
        </p:nvSpPr>
        <p:spPr>
          <a:xfrm>
            <a:off x="429895" y="1178442"/>
            <a:ext cx="4294505" cy="395605"/>
          </a:xfrm>
          <a:prstGeom prst="roundRect">
            <a:avLst>
              <a:gd name="adj" fmla="val 1617"/>
            </a:avLst>
          </a:prstGeom>
          <a:solidFill>
            <a:srgbClr val="0070C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indent="0" algn="ctr" defTabSz="266700" fontAlgn="auto">
              <a:lnSpc>
                <a:spcPts val="2000"/>
              </a:lnSpc>
              <a:spcBef>
                <a:spcPct val="0"/>
              </a:spcBef>
              <a:spcAft>
                <a:spcPct val="0"/>
              </a:spcAft>
            </a:pPr>
            <a:r>
              <a:rPr lang="zh-CN" altLang="en-US" b="1">
                <a:latin typeface="Arial" panose="020B0604020202020204" pitchFamily="34" charset="0"/>
                <a:ea typeface="微软雅黑" panose="020B0503020204020204" charset="-122"/>
                <a:sym typeface="+mn-ea"/>
              </a:rPr>
              <a:t>训练阶段</a:t>
            </a:r>
          </a:p>
        </p:txBody>
      </p:sp>
      <p:sp>
        <p:nvSpPr>
          <p:cNvPr id="43" name="圆角矩形 11">
            <a:extLst>
              <a:ext uri="{FF2B5EF4-FFF2-40B4-BE49-F238E27FC236}">
                <a16:creationId xmlns:a16="http://schemas.microsoft.com/office/drawing/2014/main" id="{5B8AE188-A193-47BB-BADA-180E63E068DA}"/>
              </a:ext>
            </a:extLst>
          </p:cNvPr>
          <p:cNvSpPr/>
          <p:nvPr/>
        </p:nvSpPr>
        <p:spPr>
          <a:xfrm>
            <a:off x="429895" y="4020067"/>
            <a:ext cx="4294505" cy="395605"/>
          </a:xfrm>
          <a:prstGeom prst="roundRect">
            <a:avLst>
              <a:gd name="adj" fmla="val 1617"/>
            </a:avLst>
          </a:prstGeom>
          <a:solidFill>
            <a:srgbClr val="0070C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indent="0" algn="ctr" defTabSz="266700" fontAlgn="auto">
              <a:lnSpc>
                <a:spcPts val="2000"/>
              </a:lnSpc>
              <a:spcBef>
                <a:spcPct val="0"/>
              </a:spcBef>
              <a:spcAft>
                <a:spcPct val="0"/>
              </a:spcAft>
            </a:pPr>
            <a:r>
              <a:rPr lang="zh-CN" altLang="en-US" b="1">
                <a:latin typeface="Arial" panose="020B0604020202020204" pitchFamily="34" charset="0"/>
                <a:ea typeface="微软雅黑" panose="020B0503020204020204" charset="-122"/>
                <a:sym typeface="+mn-ea"/>
              </a:rPr>
              <a:t>实验、分析阶段</a:t>
            </a:r>
          </a:p>
        </p:txBody>
      </p:sp>
      <p:sp>
        <p:nvSpPr>
          <p:cNvPr id="44" name="文本框 43">
            <a:extLst>
              <a:ext uri="{FF2B5EF4-FFF2-40B4-BE49-F238E27FC236}">
                <a16:creationId xmlns:a16="http://schemas.microsoft.com/office/drawing/2014/main" id="{6745EF84-9410-4AF4-A8CC-986504E80E1F}"/>
              </a:ext>
            </a:extLst>
          </p:cNvPr>
          <p:cNvSpPr txBox="1"/>
          <p:nvPr/>
        </p:nvSpPr>
        <p:spPr>
          <a:xfrm>
            <a:off x="6148070" y="4997967"/>
            <a:ext cx="828040" cy="337185"/>
          </a:xfrm>
          <a:prstGeom prst="rect">
            <a:avLst/>
          </a:prstGeom>
          <a:noFill/>
        </p:spPr>
        <p:txBody>
          <a:bodyPr wrap="square" rtlCol="0" anchor="t">
            <a:spAutoFit/>
          </a:bodyPr>
          <a:lstStyle/>
          <a:p>
            <a:r>
              <a:rPr lang="zh-CN" altLang="en-US" sz="1600" b="1">
                <a:solidFill>
                  <a:srgbClr val="0070C0"/>
                </a:solidFill>
                <a:sym typeface="+mn-ea"/>
              </a:rPr>
              <a:t>IHCP</a:t>
            </a:r>
          </a:p>
        </p:txBody>
      </p:sp>
      <p:pic>
        <p:nvPicPr>
          <p:cNvPr id="45" name="图片 44">
            <a:extLst>
              <a:ext uri="{FF2B5EF4-FFF2-40B4-BE49-F238E27FC236}">
                <a16:creationId xmlns:a16="http://schemas.microsoft.com/office/drawing/2014/main" id="{E1EE4F45-805F-41BB-8487-72AE657717F4}"/>
              </a:ext>
            </a:extLst>
          </p:cNvPr>
          <p:cNvPicPr>
            <a:picLocks noChangeAspect="1"/>
          </p:cNvPicPr>
          <p:nvPr/>
        </p:nvPicPr>
        <p:blipFill>
          <a:blip r:embed="rId8"/>
          <a:stretch>
            <a:fillRect/>
          </a:stretch>
        </p:blipFill>
        <p:spPr>
          <a:xfrm>
            <a:off x="5010150" y="1574047"/>
            <a:ext cx="1789430" cy="1514475"/>
          </a:xfrm>
          <a:prstGeom prst="rect">
            <a:avLst/>
          </a:prstGeom>
          <a:ln w="12700">
            <a:solidFill>
              <a:schemeClr val="accent3"/>
            </a:solidFill>
          </a:ln>
        </p:spPr>
      </p:pic>
      <p:cxnSp>
        <p:nvCxnSpPr>
          <p:cNvPr id="46" name="直接箭头连接符 45">
            <a:extLst>
              <a:ext uri="{FF2B5EF4-FFF2-40B4-BE49-F238E27FC236}">
                <a16:creationId xmlns:a16="http://schemas.microsoft.com/office/drawing/2014/main" id="{B9C379A9-9810-4554-AD26-0697A65B347B}"/>
              </a:ext>
            </a:extLst>
          </p:cNvPr>
          <p:cNvCxnSpPr/>
          <p:nvPr/>
        </p:nvCxnSpPr>
        <p:spPr>
          <a:xfrm flipH="1" flipV="1">
            <a:off x="6060440" y="3094237"/>
            <a:ext cx="808355" cy="188595"/>
          </a:xfrm>
          <a:prstGeom prst="straightConnector1">
            <a:avLst/>
          </a:prstGeom>
          <a:ln>
            <a:solidFill>
              <a:schemeClr val="accent3"/>
            </a:solidFill>
            <a:tailEnd type="arrow"/>
          </a:ln>
        </p:spPr>
        <p:style>
          <a:lnRef idx="2">
            <a:schemeClr val="accent1"/>
          </a:lnRef>
          <a:fillRef idx="0">
            <a:srgbClr val="FFFFFF"/>
          </a:fillRef>
          <a:effectRef idx="0">
            <a:srgbClr val="FFFFFF"/>
          </a:effectRef>
          <a:fontRef idx="minor">
            <a:schemeClr val="tx1"/>
          </a:fontRef>
        </p:style>
      </p:cxnSp>
    </p:spTree>
    <p:extLst>
      <p:ext uri="{BB962C8B-B14F-4D97-AF65-F5344CB8AC3E}">
        <p14:creationId xmlns:p14="http://schemas.microsoft.com/office/powerpoint/2010/main" val="1006134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143340" y="68628"/>
            <a:ext cx="10914897" cy="866381"/>
          </a:xfrm>
          <a:prstGeom prst="rect">
            <a:avLst/>
          </a:prstGeom>
        </p:spPr>
        <p:txBody>
          <a:bodyPr vert="horz" lIns="121920" tIns="60960" rIns="121920" bIns="6096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L="596885" indent="-355591" algn="l">
              <a:spcBef>
                <a:spcPct val="50000"/>
              </a:spcBef>
            </a:pPr>
            <a:r>
              <a:rPr lang="zh-CN" altLang="en-US" sz="3600" b="1" dirty="0">
                <a:latin typeface="黑体" panose="02010609060101010101" pitchFamily="49" charset="-122"/>
                <a:ea typeface="黑体" panose="02010609060101010101" pitchFamily="49" charset="-122"/>
              </a:rPr>
              <a:t>总结</a:t>
            </a:r>
          </a:p>
        </p:txBody>
      </p:sp>
      <p:sp>
        <p:nvSpPr>
          <p:cNvPr id="10" name="Rectangle 4"/>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1" name="Rectangle 6"/>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2" name="Rectangle 8"/>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41" name="직사각형 40"/>
          <p:cNvSpPr/>
          <p:nvPr/>
        </p:nvSpPr>
        <p:spPr>
          <a:xfrm>
            <a:off x="1" y="935010"/>
            <a:ext cx="12192000" cy="45719"/>
          </a:xfrm>
          <a:prstGeom prst="rect">
            <a:avLst/>
          </a:prstGeom>
          <a:gradFill flip="none" rotWithShape="1">
            <a:gsLst>
              <a:gs pos="3000">
                <a:srgbClr val="0000FF"/>
              </a:gs>
              <a:gs pos="48000">
                <a:srgbClr val="A8BFE7"/>
              </a:gs>
              <a:gs pos="100000">
                <a:srgbClr val="FFFF00">
                  <a:alpha val="14000"/>
                </a:srgbClr>
              </a:gs>
              <a:gs pos="70000">
                <a:srgbClr val="AEC3E9"/>
              </a:gs>
              <a:gs pos="90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42" name="직사각형 41"/>
          <p:cNvSpPr/>
          <p:nvPr/>
        </p:nvSpPr>
        <p:spPr>
          <a:xfrm>
            <a:off x="-11955" y="6233249"/>
            <a:ext cx="10044392" cy="631887"/>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2437" y="6233248"/>
            <a:ext cx="2159563" cy="63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图片 17"/>
          <p:cNvPicPr>
            <a:picLocks noChangeAspect="1"/>
          </p:cNvPicPr>
          <p:nvPr/>
        </p:nvPicPr>
        <p:blipFill>
          <a:blip r:embed="rId4"/>
          <a:stretch>
            <a:fillRect/>
          </a:stretch>
        </p:blipFill>
        <p:spPr>
          <a:xfrm>
            <a:off x="7783207" y="6233249"/>
            <a:ext cx="4408793" cy="631887"/>
          </a:xfrm>
          <a:prstGeom prst="rect">
            <a:avLst/>
          </a:prstGeom>
        </p:spPr>
      </p:pic>
      <p:pic>
        <p:nvPicPr>
          <p:cNvPr id="3" name="图片 2"/>
          <p:cNvPicPr>
            <a:picLocks noChangeAspect="1"/>
          </p:cNvPicPr>
          <p:nvPr/>
        </p:nvPicPr>
        <p:blipFill>
          <a:blip r:embed="rId5"/>
          <a:stretch>
            <a:fillRect/>
          </a:stretch>
        </p:blipFill>
        <p:spPr>
          <a:xfrm>
            <a:off x="10857414" y="6439"/>
            <a:ext cx="1233784" cy="915388"/>
          </a:xfrm>
          <a:prstGeom prst="rect">
            <a:avLst/>
          </a:prstGeom>
        </p:spPr>
      </p:pic>
      <p:sp>
        <p:nvSpPr>
          <p:cNvPr id="4" name="灯片编号占位符 3"/>
          <p:cNvSpPr>
            <a:spLocks noGrp="1"/>
          </p:cNvSpPr>
          <p:nvPr>
            <p:ph type="sldNum" sz="quarter" idx="12"/>
          </p:nvPr>
        </p:nvSpPr>
        <p:spPr/>
        <p:txBody>
          <a:bodyPr/>
          <a:lstStyle/>
          <a:p>
            <a:fld id="{3F0AFB52-63A9-4747-94B2-769397FDE558}" type="slidenum">
              <a:rPr lang="zh-CN" altLang="en-US" smtClean="0"/>
              <a:pPr/>
              <a:t>13</a:t>
            </a:fld>
            <a:endParaRPr lang="zh-CN" altLang="en-US" dirty="0"/>
          </a:p>
        </p:txBody>
      </p:sp>
      <p:sp>
        <p:nvSpPr>
          <p:cNvPr id="6" name="日期占位符 5"/>
          <p:cNvSpPr>
            <a:spLocks noGrp="1"/>
          </p:cNvSpPr>
          <p:nvPr>
            <p:ph type="dt" sz="half" idx="10"/>
          </p:nvPr>
        </p:nvSpPr>
        <p:spPr/>
        <p:txBody>
          <a:bodyPr/>
          <a:lstStyle/>
          <a:p>
            <a:fld id="{63849CED-BC34-434D-BDDD-B5DDF3E1E606}" type="datetime11">
              <a:rPr lang="zh-CN" altLang="en-US" smtClean="0"/>
              <a:t>18:05:15</a:t>
            </a:fld>
            <a:endParaRPr lang="zh-CN" altLang="en-US"/>
          </a:p>
        </p:txBody>
      </p:sp>
      <p:sp>
        <p:nvSpPr>
          <p:cNvPr id="38" name="文本框 37">
            <a:extLst>
              <a:ext uri="{FF2B5EF4-FFF2-40B4-BE49-F238E27FC236}">
                <a16:creationId xmlns:a16="http://schemas.microsoft.com/office/drawing/2014/main" id="{4BEC386E-1D75-4495-9C9C-2D897E1E4581}"/>
              </a:ext>
            </a:extLst>
          </p:cNvPr>
          <p:cNvSpPr txBox="1"/>
          <p:nvPr/>
        </p:nvSpPr>
        <p:spPr>
          <a:xfrm>
            <a:off x="1759585" y="1226702"/>
            <a:ext cx="1804035" cy="347345"/>
          </a:xfrm>
          <a:prstGeom prst="rect">
            <a:avLst/>
          </a:prstGeom>
          <a:noFill/>
        </p:spPr>
        <p:txBody>
          <a:bodyPr wrap="square" rtlCol="0" anchor="t">
            <a:spAutoFit/>
          </a:bodyPr>
          <a:lstStyle/>
          <a:p>
            <a:pPr indent="0" algn="l" defTabSz="266700" fontAlgn="auto">
              <a:lnSpc>
                <a:spcPts val="2000"/>
              </a:lnSpc>
              <a:spcBef>
                <a:spcPct val="0"/>
              </a:spcBef>
              <a:spcAft>
                <a:spcPct val="0"/>
              </a:spcAft>
            </a:pPr>
            <a:endParaRPr lang="zh-CN" altLang="en-US" sz="1600" b="1">
              <a:latin typeface="Arial" panose="020B0604020202020204" pitchFamily="34" charset="0"/>
              <a:ea typeface="微软雅黑" panose="020B0503020204020204" charset="-122"/>
              <a:sym typeface="+mn-ea"/>
            </a:endParaRPr>
          </a:p>
        </p:txBody>
      </p:sp>
      <p:sp>
        <p:nvSpPr>
          <p:cNvPr id="39" name="文本框 38">
            <a:extLst>
              <a:ext uri="{FF2B5EF4-FFF2-40B4-BE49-F238E27FC236}">
                <a16:creationId xmlns:a16="http://schemas.microsoft.com/office/drawing/2014/main" id="{70B5C213-E085-49D7-BCA3-A9D2EDD85031}"/>
              </a:ext>
            </a:extLst>
          </p:cNvPr>
          <p:cNvSpPr txBox="1"/>
          <p:nvPr/>
        </p:nvSpPr>
        <p:spPr>
          <a:xfrm>
            <a:off x="474460" y="1180982"/>
            <a:ext cx="11260340" cy="4675062"/>
          </a:xfrm>
          <a:prstGeom prst="rect">
            <a:avLst/>
          </a:prstGeom>
          <a:ln w="19050">
            <a:noFill/>
          </a:ln>
          <a:effectLst>
            <a:glow rad="50800">
              <a:schemeClr val="accent1">
                <a:satMod val="175000"/>
                <a:alpha val="10000"/>
              </a:schemeClr>
            </a:glow>
          </a:effectLst>
        </p:spPr>
        <p:txBody>
          <a:bodyPr wrap="square">
            <a:spAutoFit/>
            <a:extLst>
              <a:ext uri="{4A0BC546-FE56-4ADE-93B0-CB8AF2F6F144}">
                <wpsdc:textFrameExt xmlns="" xmlns:wpsdc="http://www.wps.cn/officeDocument/2022/drawingmlCustomData" type="text"/>
              </a:ext>
            </a:extLst>
          </a:bodyPr>
          <a:lstStyle/>
          <a:p>
            <a:pPr marL="285750" indent="-285750" algn="l" defTabSz="266700" fontAlgn="auto">
              <a:lnSpc>
                <a:spcPct val="200000"/>
              </a:lnSpc>
              <a:spcBef>
                <a:spcPct val="0"/>
              </a:spcBef>
              <a:spcAft>
                <a:spcPct val="0"/>
              </a:spcAft>
              <a:buFont typeface="Wingdings" panose="05000000000000000000" pitchFamily="2" charset="2"/>
              <a:buChar char="p"/>
            </a:pPr>
            <a:r>
              <a:rPr lang="zh-CN" altLang="en-US" sz="2200" dirty="0">
                <a:latin typeface="Arial" panose="020B0604020202020204" pitchFamily="34" charset="0"/>
                <a:ea typeface="微软雅黑" panose="020B0503020204020204" charset="-122"/>
                <a:sym typeface="+mn-ea"/>
              </a:rPr>
              <a:t>加速器中心低温组开展</a:t>
            </a:r>
            <a:r>
              <a:rPr lang="en-US" altLang="zh-CN" sz="2200" dirty="0">
                <a:latin typeface="Arial" panose="020B0604020202020204" pitchFamily="34" charset="0"/>
                <a:ea typeface="微软雅黑" panose="020B0503020204020204" charset="-122"/>
                <a:sym typeface="+mn-ea"/>
              </a:rPr>
              <a:t>AI for cryogenics</a:t>
            </a:r>
            <a:r>
              <a:rPr lang="zh-CN" altLang="en-US" sz="2200" dirty="0">
                <a:latin typeface="Arial" panose="020B0604020202020204" pitchFamily="34" charset="0"/>
                <a:ea typeface="微软雅黑" panose="020B0503020204020204" charset="-122"/>
                <a:sym typeface="+mn-ea"/>
              </a:rPr>
              <a:t>的研究已经有四、五年之久，先后在多个应用层面开展了不同类型的研究。</a:t>
            </a:r>
            <a:endParaRPr lang="en-US" altLang="zh-CN" sz="2200" dirty="0">
              <a:latin typeface="Arial" panose="020B0604020202020204" pitchFamily="34" charset="0"/>
              <a:ea typeface="微软雅黑" panose="020B0503020204020204" charset="-122"/>
              <a:sym typeface="+mn-ea"/>
            </a:endParaRPr>
          </a:p>
          <a:p>
            <a:pPr marL="285750" indent="-285750" algn="l" defTabSz="266700" fontAlgn="auto">
              <a:lnSpc>
                <a:spcPct val="200000"/>
              </a:lnSpc>
              <a:spcBef>
                <a:spcPct val="0"/>
              </a:spcBef>
              <a:spcAft>
                <a:spcPct val="0"/>
              </a:spcAft>
              <a:buFont typeface="Wingdings" panose="05000000000000000000" pitchFamily="2" charset="2"/>
              <a:buChar char="p"/>
            </a:pPr>
            <a:r>
              <a:rPr lang="zh-CN" altLang="en-US" sz="2200" dirty="0">
                <a:latin typeface="Arial" panose="020B0604020202020204" pitchFamily="34" charset="0"/>
                <a:ea typeface="微软雅黑" panose="020B0503020204020204" charset="-122"/>
                <a:sym typeface="+mn-ea"/>
              </a:rPr>
              <a:t>部分早期工作已取得一定成果并且实际应用到了大科学装置的建设和运行中，效果良好。</a:t>
            </a:r>
            <a:endParaRPr lang="en-US" altLang="zh-CN" sz="2200" dirty="0">
              <a:latin typeface="Arial" panose="020B0604020202020204" pitchFamily="34" charset="0"/>
              <a:ea typeface="微软雅黑" panose="020B0503020204020204" charset="-122"/>
              <a:sym typeface="+mn-ea"/>
            </a:endParaRPr>
          </a:p>
          <a:p>
            <a:pPr marL="285750" indent="-285750" algn="l" defTabSz="266700" fontAlgn="auto">
              <a:lnSpc>
                <a:spcPct val="200000"/>
              </a:lnSpc>
              <a:spcBef>
                <a:spcPct val="0"/>
              </a:spcBef>
              <a:spcAft>
                <a:spcPct val="0"/>
              </a:spcAft>
              <a:buFont typeface="Wingdings" panose="05000000000000000000" pitchFamily="2" charset="2"/>
              <a:buChar char="p"/>
            </a:pPr>
            <a:r>
              <a:rPr lang="zh-CN" altLang="en-US" sz="2200" dirty="0">
                <a:latin typeface="Arial" panose="020B0604020202020204" pitchFamily="34" charset="0"/>
                <a:ea typeface="微软雅黑" panose="020B0503020204020204" charset="-122"/>
                <a:sym typeface="+mn-ea"/>
              </a:rPr>
              <a:t>后续工作仍在不断推进中，同时也在组织更多人力和资源投入其中。</a:t>
            </a:r>
            <a:endParaRPr lang="en-US" altLang="zh-CN" sz="2200" dirty="0">
              <a:latin typeface="Arial" panose="020B0604020202020204" pitchFamily="34" charset="0"/>
              <a:ea typeface="微软雅黑" panose="020B0503020204020204" charset="-122"/>
              <a:sym typeface="+mn-ea"/>
            </a:endParaRPr>
          </a:p>
          <a:p>
            <a:pPr marL="285750" indent="-285750" algn="l" defTabSz="266700" fontAlgn="auto">
              <a:lnSpc>
                <a:spcPct val="200000"/>
              </a:lnSpc>
              <a:spcBef>
                <a:spcPct val="0"/>
              </a:spcBef>
              <a:spcAft>
                <a:spcPct val="0"/>
              </a:spcAft>
              <a:buFont typeface="Wingdings" panose="05000000000000000000" pitchFamily="2" charset="2"/>
              <a:buChar char="p"/>
            </a:pPr>
            <a:r>
              <a:rPr lang="zh-CN" altLang="en-US" sz="2200" dirty="0">
                <a:latin typeface="Arial" panose="020B0604020202020204" pitchFamily="34" charset="0"/>
                <a:ea typeface="微软雅黑" panose="020B0503020204020204" charset="-122"/>
                <a:sym typeface="+mn-ea"/>
              </a:rPr>
              <a:t>基于数据科学的</a:t>
            </a:r>
            <a:r>
              <a:rPr lang="en-US" altLang="zh-CN" sz="2200" dirty="0">
                <a:latin typeface="Arial" panose="020B0604020202020204" pitchFamily="34" charset="0"/>
                <a:ea typeface="微软雅黑" panose="020B0503020204020204" charset="-122"/>
                <a:sym typeface="+mn-ea"/>
              </a:rPr>
              <a:t>AI</a:t>
            </a:r>
            <a:r>
              <a:rPr lang="zh-CN" altLang="en-US" sz="2200" dirty="0">
                <a:latin typeface="Arial" panose="020B0604020202020204" pitchFamily="34" charset="0"/>
                <a:ea typeface="微软雅黑" panose="020B0503020204020204" charset="-122"/>
                <a:sym typeface="+mn-ea"/>
              </a:rPr>
              <a:t>技术提供了全新的研究范式，是一个非常有用的科学工具，可以从不同角度解决一些传统手段不易解决的问题。</a:t>
            </a:r>
            <a:endParaRPr lang="en-US" altLang="zh-CN" sz="2200" dirty="0">
              <a:latin typeface="Arial" panose="020B0604020202020204" pitchFamily="34" charset="0"/>
              <a:ea typeface="微软雅黑" panose="020B0503020204020204" charset="-122"/>
              <a:sym typeface="+mn-ea"/>
            </a:endParaRPr>
          </a:p>
          <a:p>
            <a:pPr marL="285750" indent="-285750" algn="l" defTabSz="266700" fontAlgn="auto">
              <a:lnSpc>
                <a:spcPct val="200000"/>
              </a:lnSpc>
              <a:spcBef>
                <a:spcPct val="0"/>
              </a:spcBef>
              <a:spcAft>
                <a:spcPct val="0"/>
              </a:spcAft>
              <a:buFont typeface="Wingdings" panose="05000000000000000000" pitchFamily="2" charset="2"/>
              <a:buChar char="p"/>
            </a:pPr>
            <a:endParaRPr lang="zh-CN" altLang="en-US" sz="2000" dirty="0">
              <a:latin typeface="Arial" panose="020B0604020202020204" pitchFamily="34" charset="0"/>
              <a:ea typeface="微软雅黑" panose="020B0503020204020204" charset="-122"/>
              <a:sym typeface="+mn-ea"/>
            </a:endParaRPr>
          </a:p>
        </p:txBody>
      </p:sp>
    </p:spTree>
    <p:extLst>
      <p:ext uri="{BB962C8B-B14F-4D97-AF65-F5344CB8AC3E}">
        <p14:creationId xmlns:p14="http://schemas.microsoft.com/office/powerpoint/2010/main" val="2179150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1" name="Rectangle 6"/>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2" name="Rectangle 8"/>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3" name="직사각형 12"/>
          <p:cNvSpPr/>
          <p:nvPr/>
        </p:nvSpPr>
        <p:spPr>
          <a:xfrm>
            <a:off x="0" y="6233249"/>
            <a:ext cx="10044392" cy="631887"/>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2" name="图片 1"/>
          <p:cNvPicPr>
            <a:picLocks noChangeAspect="1"/>
          </p:cNvPicPr>
          <p:nvPr/>
        </p:nvPicPr>
        <p:blipFill>
          <a:blip r:embed="rId3"/>
          <a:stretch>
            <a:fillRect/>
          </a:stretch>
        </p:blipFill>
        <p:spPr>
          <a:xfrm>
            <a:off x="7783207" y="6233249"/>
            <a:ext cx="4408793" cy="631887"/>
          </a:xfrm>
          <a:prstGeom prst="rect">
            <a:avLst/>
          </a:prstGeom>
        </p:spPr>
      </p:pic>
      <p:sp>
        <p:nvSpPr>
          <p:cNvPr id="5" name="灯片编号占位符 4"/>
          <p:cNvSpPr>
            <a:spLocks noGrp="1"/>
          </p:cNvSpPr>
          <p:nvPr>
            <p:ph type="sldNum" sz="quarter" idx="12"/>
          </p:nvPr>
        </p:nvSpPr>
        <p:spPr/>
        <p:txBody>
          <a:bodyPr/>
          <a:lstStyle/>
          <a:p>
            <a:fld id="{3F0AFB52-63A9-4747-94B2-769397FDE558}" type="slidenum">
              <a:rPr lang="zh-CN" altLang="en-US" smtClean="0"/>
              <a:t>14</a:t>
            </a:fld>
            <a:endParaRPr lang="zh-CN" altLang="en-US" dirty="0"/>
          </a:p>
        </p:txBody>
      </p:sp>
      <p:sp>
        <p:nvSpPr>
          <p:cNvPr id="14" name="직사각형 40"/>
          <p:cNvSpPr/>
          <p:nvPr/>
        </p:nvSpPr>
        <p:spPr>
          <a:xfrm>
            <a:off x="1" y="935010"/>
            <a:ext cx="12192000" cy="45719"/>
          </a:xfrm>
          <a:prstGeom prst="rect">
            <a:avLst/>
          </a:prstGeom>
          <a:gradFill flip="none" rotWithShape="1">
            <a:gsLst>
              <a:gs pos="3000">
                <a:srgbClr val="0000FF"/>
              </a:gs>
              <a:gs pos="48000">
                <a:srgbClr val="A8BFE7"/>
              </a:gs>
              <a:gs pos="100000">
                <a:srgbClr val="FFFF00">
                  <a:alpha val="14000"/>
                </a:srgbClr>
              </a:gs>
              <a:gs pos="70000">
                <a:srgbClr val="AEC3E9"/>
              </a:gs>
              <a:gs pos="90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15" name="图片 14"/>
          <p:cNvPicPr>
            <a:picLocks noChangeAspect="1"/>
          </p:cNvPicPr>
          <p:nvPr/>
        </p:nvPicPr>
        <p:blipFill>
          <a:blip r:embed="rId4"/>
          <a:stretch>
            <a:fillRect/>
          </a:stretch>
        </p:blipFill>
        <p:spPr>
          <a:xfrm>
            <a:off x="10857414" y="6439"/>
            <a:ext cx="1233784" cy="915388"/>
          </a:xfrm>
          <a:prstGeom prst="rect">
            <a:avLst/>
          </a:prstGeom>
        </p:spPr>
      </p:pic>
      <p:sp>
        <p:nvSpPr>
          <p:cNvPr id="3" name="日期占位符 2"/>
          <p:cNvSpPr>
            <a:spLocks noGrp="1"/>
          </p:cNvSpPr>
          <p:nvPr>
            <p:ph type="dt" sz="half" idx="10"/>
          </p:nvPr>
        </p:nvSpPr>
        <p:spPr/>
        <p:txBody>
          <a:bodyPr/>
          <a:lstStyle/>
          <a:p>
            <a:fld id="{CF5A2F17-D12E-460E-92E5-70FE058A4F44}" type="datetime11">
              <a:rPr lang="zh-CN" altLang="en-US" smtClean="0"/>
              <a:t>10:40:07</a:t>
            </a:fld>
            <a:endParaRPr lang="zh-CN" altLang="en-US" dirty="0"/>
          </a:p>
        </p:txBody>
      </p:sp>
      <p:sp>
        <p:nvSpPr>
          <p:cNvPr id="16" name="Rectangle 2">
            <a:extLst>
              <a:ext uri="{FF2B5EF4-FFF2-40B4-BE49-F238E27FC236}">
                <a16:creationId xmlns:a16="http://schemas.microsoft.com/office/drawing/2014/main" id="{AEDA0A05-04D6-418E-9907-B84930D691FB}"/>
              </a:ext>
            </a:extLst>
          </p:cNvPr>
          <p:cNvSpPr txBox="1">
            <a:spLocks noChangeArrowheads="1"/>
          </p:cNvSpPr>
          <p:nvPr/>
        </p:nvSpPr>
        <p:spPr>
          <a:xfrm>
            <a:off x="626823" y="1843661"/>
            <a:ext cx="10938354" cy="2195170"/>
          </a:xfrm>
          <a:prstGeom prst="rect">
            <a:avLst/>
          </a:prstGeom>
          <a:ln>
            <a:noFill/>
          </a:ln>
        </p:spPr>
        <p:txBody>
          <a:bodyPr vert="horz" lIns="121920" tIns="60960" rIns="121920" bIns="6096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L="596885" indent="-355591">
              <a:spcBef>
                <a:spcPct val="50000"/>
              </a:spcBef>
            </a:pPr>
            <a:r>
              <a:rPr lang="zh-CN" altLang="en-US" sz="5400" b="1" dirty="0">
                <a:gradFill>
                  <a:gsLst>
                    <a:gs pos="0">
                      <a:schemeClr val="tx1">
                        <a:lumMod val="75000"/>
                        <a:lumOff val="25000"/>
                      </a:schemeClr>
                    </a:gs>
                    <a:gs pos="77000">
                      <a:schemeClr val="accent4">
                        <a:lumMod val="40000"/>
                        <a:lumOff val="60000"/>
                        <a:shade val="67500"/>
                        <a:satMod val="115000"/>
                      </a:schemeClr>
                    </a:gs>
                    <a:gs pos="100000">
                      <a:schemeClr val="accent4">
                        <a:lumMod val="40000"/>
                        <a:lumOff val="60000"/>
                        <a:shade val="100000"/>
                        <a:satMod val="115000"/>
                      </a:schemeClr>
                    </a:gs>
                  </a:gsLst>
                  <a:lin ang="0" scaled="1"/>
                </a:gra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谢谢！</a:t>
            </a:r>
            <a:endParaRPr lang="en-US" altLang="zh-CN" sz="5400" b="1" dirty="0">
              <a:gradFill>
                <a:gsLst>
                  <a:gs pos="0">
                    <a:schemeClr val="tx1">
                      <a:lumMod val="75000"/>
                      <a:lumOff val="25000"/>
                    </a:schemeClr>
                  </a:gs>
                  <a:gs pos="77000">
                    <a:schemeClr val="accent4">
                      <a:lumMod val="40000"/>
                      <a:lumOff val="60000"/>
                      <a:shade val="67500"/>
                      <a:satMod val="115000"/>
                    </a:schemeClr>
                  </a:gs>
                  <a:gs pos="100000">
                    <a:schemeClr val="accent4">
                      <a:lumMod val="40000"/>
                      <a:lumOff val="60000"/>
                      <a:shade val="100000"/>
                      <a:satMod val="115000"/>
                    </a:schemeClr>
                  </a:gs>
                </a:gsLst>
                <a:lin ang="0" scaled="1"/>
              </a:gra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9A6D91F6-821B-45CF-940C-168D8F6000A9}"/>
              </a:ext>
            </a:extLst>
          </p:cNvPr>
          <p:cNvSpPr txBox="1"/>
          <p:nvPr/>
        </p:nvSpPr>
        <p:spPr>
          <a:xfrm>
            <a:off x="3048000" y="4038831"/>
            <a:ext cx="6096000" cy="1015663"/>
          </a:xfrm>
          <a:prstGeom prst="rect">
            <a:avLst/>
          </a:prstGeom>
          <a:noFill/>
        </p:spPr>
        <p:txBody>
          <a:bodyPr wrap="square">
            <a:spAutoFit/>
          </a:bodyPr>
          <a:lstStyle/>
          <a:p>
            <a:pPr lvl="0" algn="ctr">
              <a:spcBef>
                <a:spcPct val="50000"/>
              </a:spcBef>
              <a:defRPr/>
            </a:pPr>
            <a:r>
              <a:rPr kumimoji="0" lang="zh-CN" altLang="en-US" sz="2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常正则</a:t>
            </a:r>
            <a:endParaRPr kumimoji="0" lang="en-US" altLang="zh-CN" sz="2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endParaRPr>
          </a:p>
          <a:p>
            <a:pPr lvl="0" algn="ctr">
              <a:spcBef>
                <a:spcPct val="50000"/>
              </a:spcBef>
              <a:defRPr/>
            </a:pPr>
            <a:r>
              <a:rPr kumimoji="0" lang="en-US" altLang="zh-CN" sz="2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changzz@ihep.ac.cn</a:t>
            </a:r>
            <a:endParaRPr kumimoji="0" lang="en-US" altLang="ko-KR" sz="2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319868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11" name="Rectangle 6"/>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12" name="Rectangle 8"/>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13" name="직사각형 12"/>
          <p:cNvSpPr/>
          <p:nvPr/>
        </p:nvSpPr>
        <p:spPr>
          <a:xfrm>
            <a:off x="0" y="6233249"/>
            <a:ext cx="10044392" cy="631887"/>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pic>
        <p:nvPicPr>
          <p:cNvPr id="2" name="图片 1"/>
          <p:cNvPicPr>
            <a:picLocks noChangeAspect="1"/>
          </p:cNvPicPr>
          <p:nvPr/>
        </p:nvPicPr>
        <p:blipFill>
          <a:blip r:embed="rId3"/>
          <a:stretch>
            <a:fillRect/>
          </a:stretch>
        </p:blipFill>
        <p:spPr>
          <a:xfrm>
            <a:off x="7783207" y="6233249"/>
            <a:ext cx="4408793" cy="631887"/>
          </a:xfrm>
          <a:prstGeom prst="rect">
            <a:avLst/>
          </a:prstGeom>
        </p:spPr>
      </p:pic>
      <p:sp>
        <p:nvSpPr>
          <p:cNvPr id="3" name="文本框 2">
            <a:extLst>
              <a:ext uri="{FF2B5EF4-FFF2-40B4-BE49-F238E27FC236}">
                <a16:creationId xmlns:a16="http://schemas.microsoft.com/office/drawing/2014/main" id="{12B84DB4-4E6F-442D-8E86-29DBF2F53C09}"/>
              </a:ext>
            </a:extLst>
          </p:cNvPr>
          <p:cNvSpPr txBox="1"/>
          <p:nvPr/>
        </p:nvSpPr>
        <p:spPr>
          <a:xfrm>
            <a:off x="3889663" y="107975"/>
            <a:ext cx="4412673" cy="76944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pPr algn="ctr"/>
            <a:r>
              <a:rPr lang="en-US" altLang="zh-CN" sz="44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zh-CN" altLang="en-US" sz="44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8" name="图片 27">
            <a:extLst>
              <a:ext uri="{FF2B5EF4-FFF2-40B4-BE49-F238E27FC236}">
                <a16:creationId xmlns:a16="http://schemas.microsoft.com/office/drawing/2014/main" id="{1EC67F91-23AF-4562-B81C-1A86C80B0267}"/>
              </a:ext>
            </a:extLst>
          </p:cNvPr>
          <p:cNvPicPr>
            <a:picLocks noChangeAspect="1"/>
          </p:cNvPicPr>
          <p:nvPr/>
        </p:nvPicPr>
        <p:blipFill>
          <a:blip r:embed="rId4"/>
          <a:stretch>
            <a:fillRect/>
          </a:stretch>
        </p:blipFill>
        <p:spPr>
          <a:xfrm>
            <a:off x="10857414" y="6439"/>
            <a:ext cx="1233784" cy="915388"/>
          </a:xfrm>
          <a:prstGeom prst="rect">
            <a:avLst/>
          </a:prstGeom>
        </p:spPr>
      </p:pic>
      <p:sp>
        <p:nvSpPr>
          <p:cNvPr id="29" name="직사각형 40">
            <a:extLst>
              <a:ext uri="{FF2B5EF4-FFF2-40B4-BE49-F238E27FC236}">
                <a16:creationId xmlns:a16="http://schemas.microsoft.com/office/drawing/2014/main" id="{0A964F35-AC4C-46B6-8E80-46D88EC792E6}"/>
              </a:ext>
            </a:extLst>
          </p:cNvPr>
          <p:cNvSpPr/>
          <p:nvPr/>
        </p:nvSpPr>
        <p:spPr>
          <a:xfrm>
            <a:off x="1" y="935010"/>
            <a:ext cx="12192000" cy="45719"/>
          </a:xfrm>
          <a:prstGeom prst="rect">
            <a:avLst/>
          </a:prstGeom>
          <a:gradFill flip="none" rotWithShape="1">
            <a:gsLst>
              <a:gs pos="3000">
                <a:srgbClr val="0000FF"/>
              </a:gs>
              <a:gs pos="48000">
                <a:srgbClr val="A8BFE7"/>
              </a:gs>
              <a:gs pos="100000">
                <a:srgbClr val="FFFF00">
                  <a:alpha val="14000"/>
                </a:srgbClr>
              </a:gs>
              <a:gs pos="70000">
                <a:srgbClr val="AEC3E9"/>
              </a:gs>
              <a:gs pos="90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5" name="灯片编号占位符 4"/>
          <p:cNvSpPr>
            <a:spLocks noGrp="1"/>
          </p:cNvSpPr>
          <p:nvPr>
            <p:ph type="sldNum" sz="quarter" idx="12"/>
          </p:nvPr>
        </p:nvSpPr>
        <p:spPr/>
        <p:txBody>
          <a:bodyPr/>
          <a:lstStyle/>
          <a:p>
            <a:fld id="{3F0AFB52-63A9-4747-94B2-769397FDE558}" type="slidenum">
              <a:rPr lang="zh-CN" altLang="en-US" smtClean="0"/>
              <a:pPr/>
              <a:t>2</a:t>
            </a:fld>
            <a:endParaRPr lang="zh-CN" altLang="en-US" dirty="0"/>
          </a:p>
        </p:txBody>
      </p:sp>
      <p:sp>
        <p:nvSpPr>
          <p:cNvPr id="6" name="日期占位符 5"/>
          <p:cNvSpPr>
            <a:spLocks noGrp="1"/>
          </p:cNvSpPr>
          <p:nvPr>
            <p:ph type="dt" sz="half" idx="10"/>
          </p:nvPr>
        </p:nvSpPr>
        <p:spPr/>
        <p:txBody>
          <a:bodyPr/>
          <a:lstStyle/>
          <a:p>
            <a:fld id="{B5A95F7A-12D2-4668-9156-B48319E7B983}" type="datetime11">
              <a:rPr lang="zh-CN" altLang="en-US" smtClean="0"/>
              <a:t>10:40:07</a:t>
            </a:fld>
            <a:endParaRPr lang="zh-CN" altLang="en-US" dirty="0"/>
          </a:p>
        </p:txBody>
      </p:sp>
      <p:sp>
        <p:nvSpPr>
          <p:cNvPr id="20" name="Rectangle 1">
            <a:extLst>
              <a:ext uri="{FF2B5EF4-FFF2-40B4-BE49-F238E27FC236}">
                <a16:creationId xmlns:a16="http://schemas.microsoft.com/office/drawing/2014/main" id="{D7A7B832-4CC7-4372-8ECA-ABAEBAEB463F}"/>
              </a:ext>
            </a:extLst>
          </p:cNvPr>
          <p:cNvSpPr/>
          <p:nvPr/>
        </p:nvSpPr>
        <p:spPr>
          <a:xfrm>
            <a:off x="1515248" y="1353135"/>
            <a:ext cx="648072" cy="584775"/>
          </a:xfrm>
          <a:prstGeom prst="rect">
            <a:avLst/>
          </a:prstGeom>
          <a:solidFill>
            <a:schemeClr val="accent5">
              <a:lumMod val="75000"/>
            </a:schemeClr>
          </a:solidFill>
          <a:ln>
            <a:noFill/>
          </a:ln>
          <a:effectLst>
            <a:glow rad="101600">
              <a:schemeClr val="bg2">
                <a:alpha val="40000"/>
              </a:schemeClr>
            </a:glow>
            <a:softEdge rad="25400"/>
          </a:effectLst>
        </p:spPr>
        <p:style>
          <a:lnRef idx="0">
            <a:scrgbClr r="0" g="0" b="0"/>
          </a:lnRef>
          <a:fillRef idx="0">
            <a:scrgbClr r="0" g="0" b="0"/>
          </a:fillRef>
          <a:effectRef idx="0">
            <a:scrgbClr r="0" g="0" b="0"/>
          </a:effectRef>
          <a:fontRef idx="minor">
            <a:schemeClr val="lt1"/>
          </a:fontRef>
        </p:style>
        <p:txBody>
          <a:bodyPr spcCol="360000" rtlCol="0" anchor="ctr">
            <a:spAutoFit/>
          </a:bodyPr>
          <a:lstStyle/>
          <a:p>
            <a:pPr algn="ctr"/>
            <a:r>
              <a:rPr lang="en-US" sz="3200" b="1" dirty="0">
                <a:solidFill>
                  <a:schemeClr val="bg1"/>
                </a:solidFill>
                <a:latin typeface="黑体" panose="02010609060101010101" pitchFamily="49" charset="-122"/>
                <a:ea typeface="黑体" panose="02010609060101010101" pitchFamily="49" charset="-122"/>
              </a:rPr>
              <a:t>1</a:t>
            </a:r>
            <a:endParaRPr lang="en-GB" sz="3200" b="1" dirty="0">
              <a:solidFill>
                <a:schemeClr val="bg1"/>
              </a:solidFill>
              <a:latin typeface="黑体" panose="02010609060101010101" pitchFamily="49" charset="-122"/>
              <a:ea typeface="黑体" panose="02010609060101010101" pitchFamily="49" charset="-122"/>
            </a:endParaRPr>
          </a:p>
        </p:txBody>
      </p:sp>
      <p:sp>
        <p:nvSpPr>
          <p:cNvPr id="22" name="Rectangle 4">
            <a:extLst>
              <a:ext uri="{FF2B5EF4-FFF2-40B4-BE49-F238E27FC236}">
                <a16:creationId xmlns:a16="http://schemas.microsoft.com/office/drawing/2014/main" id="{667AC8D5-4B7D-4521-BF97-9ED4C7F0EC9F}"/>
              </a:ext>
            </a:extLst>
          </p:cNvPr>
          <p:cNvSpPr/>
          <p:nvPr/>
        </p:nvSpPr>
        <p:spPr>
          <a:xfrm>
            <a:off x="1515248" y="2269933"/>
            <a:ext cx="648072" cy="584775"/>
          </a:xfrm>
          <a:prstGeom prst="rect">
            <a:avLst/>
          </a:prstGeom>
          <a:solidFill>
            <a:schemeClr val="accent5">
              <a:lumMod val="75000"/>
            </a:schemeClr>
          </a:solidFill>
          <a:ln>
            <a:noFill/>
          </a:ln>
          <a:effectLst>
            <a:glow rad="101600">
              <a:schemeClr val="bg2">
                <a:alpha val="40000"/>
              </a:schemeClr>
            </a:glow>
            <a:softEdge rad="25400"/>
          </a:effectLst>
        </p:spPr>
        <p:style>
          <a:lnRef idx="0">
            <a:scrgbClr r="0" g="0" b="0"/>
          </a:lnRef>
          <a:fillRef idx="0">
            <a:scrgbClr r="0" g="0" b="0"/>
          </a:fillRef>
          <a:effectRef idx="0">
            <a:scrgbClr r="0" g="0" b="0"/>
          </a:effectRef>
          <a:fontRef idx="minor">
            <a:schemeClr val="lt1"/>
          </a:fontRef>
        </p:style>
        <p:txBody>
          <a:bodyPr spcCol="360000" rtlCol="0" anchor="ctr">
            <a:spAutoFit/>
          </a:bodyPr>
          <a:lstStyle/>
          <a:p>
            <a:pPr algn="ctr"/>
            <a:r>
              <a:rPr lang="en-US" sz="3200" b="1" dirty="0">
                <a:solidFill>
                  <a:schemeClr val="bg1"/>
                </a:solidFill>
                <a:latin typeface="黑体" panose="02010609060101010101" pitchFamily="49" charset="-122"/>
                <a:ea typeface="黑体" panose="02010609060101010101" pitchFamily="49" charset="-122"/>
              </a:rPr>
              <a:t>2</a:t>
            </a:r>
            <a:endParaRPr lang="en-GB" sz="3200" b="1" dirty="0">
              <a:solidFill>
                <a:schemeClr val="bg1"/>
              </a:solidFill>
              <a:latin typeface="黑体" panose="02010609060101010101" pitchFamily="49" charset="-122"/>
              <a:ea typeface="黑体" panose="02010609060101010101" pitchFamily="49" charset="-122"/>
            </a:endParaRPr>
          </a:p>
        </p:txBody>
      </p:sp>
      <p:sp>
        <p:nvSpPr>
          <p:cNvPr id="24" name="Rectangle 6">
            <a:extLst>
              <a:ext uri="{FF2B5EF4-FFF2-40B4-BE49-F238E27FC236}">
                <a16:creationId xmlns:a16="http://schemas.microsoft.com/office/drawing/2014/main" id="{32187416-6428-4860-92AD-23D381ABBE71}"/>
              </a:ext>
            </a:extLst>
          </p:cNvPr>
          <p:cNvSpPr/>
          <p:nvPr/>
        </p:nvSpPr>
        <p:spPr>
          <a:xfrm>
            <a:off x="1515248" y="3209045"/>
            <a:ext cx="648072" cy="584775"/>
          </a:xfrm>
          <a:prstGeom prst="rect">
            <a:avLst/>
          </a:prstGeom>
          <a:solidFill>
            <a:schemeClr val="accent5">
              <a:lumMod val="75000"/>
            </a:schemeClr>
          </a:solidFill>
          <a:ln>
            <a:noFill/>
          </a:ln>
          <a:effectLst>
            <a:glow rad="101600">
              <a:schemeClr val="bg2">
                <a:alpha val="40000"/>
              </a:schemeClr>
            </a:glow>
            <a:softEdge rad="25400"/>
          </a:effectLst>
        </p:spPr>
        <p:style>
          <a:lnRef idx="0">
            <a:scrgbClr r="0" g="0" b="0"/>
          </a:lnRef>
          <a:fillRef idx="0">
            <a:scrgbClr r="0" g="0" b="0"/>
          </a:fillRef>
          <a:effectRef idx="0">
            <a:scrgbClr r="0" g="0" b="0"/>
          </a:effectRef>
          <a:fontRef idx="minor">
            <a:schemeClr val="lt1"/>
          </a:fontRef>
        </p:style>
        <p:txBody>
          <a:bodyPr spcCol="360000" rtlCol="0" anchor="ctr">
            <a:spAutoFit/>
          </a:bodyPr>
          <a:lstStyle/>
          <a:p>
            <a:pPr algn="ctr"/>
            <a:r>
              <a:rPr lang="en-US" sz="3200" b="1" dirty="0">
                <a:solidFill>
                  <a:schemeClr val="bg1"/>
                </a:solidFill>
                <a:latin typeface="黑体" panose="02010609060101010101" pitchFamily="49" charset="-122"/>
                <a:ea typeface="黑体" panose="02010609060101010101" pitchFamily="49" charset="-122"/>
              </a:rPr>
              <a:t>3</a:t>
            </a:r>
            <a:endParaRPr lang="en-GB" sz="3200" b="1" dirty="0">
              <a:solidFill>
                <a:schemeClr val="bg1"/>
              </a:solidFill>
              <a:latin typeface="黑体" panose="02010609060101010101" pitchFamily="49" charset="-122"/>
              <a:ea typeface="黑体" panose="02010609060101010101" pitchFamily="49" charset="-122"/>
            </a:endParaRPr>
          </a:p>
        </p:txBody>
      </p:sp>
      <p:sp>
        <p:nvSpPr>
          <p:cNvPr id="27" name="Rectangle 8">
            <a:extLst>
              <a:ext uri="{FF2B5EF4-FFF2-40B4-BE49-F238E27FC236}">
                <a16:creationId xmlns:a16="http://schemas.microsoft.com/office/drawing/2014/main" id="{7F198616-B547-42B2-85D4-A9677D9435A3}"/>
              </a:ext>
            </a:extLst>
          </p:cNvPr>
          <p:cNvSpPr/>
          <p:nvPr/>
        </p:nvSpPr>
        <p:spPr>
          <a:xfrm>
            <a:off x="1515248" y="4148157"/>
            <a:ext cx="648072" cy="584775"/>
          </a:xfrm>
          <a:prstGeom prst="rect">
            <a:avLst/>
          </a:prstGeom>
          <a:solidFill>
            <a:schemeClr val="accent5">
              <a:lumMod val="75000"/>
            </a:schemeClr>
          </a:solidFill>
          <a:ln>
            <a:noFill/>
          </a:ln>
          <a:effectLst>
            <a:glow rad="101600">
              <a:schemeClr val="bg2">
                <a:alpha val="40000"/>
              </a:schemeClr>
            </a:glow>
            <a:softEdge rad="25400"/>
          </a:effectLst>
        </p:spPr>
        <p:style>
          <a:lnRef idx="0">
            <a:scrgbClr r="0" g="0" b="0"/>
          </a:lnRef>
          <a:fillRef idx="0">
            <a:scrgbClr r="0" g="0" b="0"/>
          </a:fillRef>
          <a:effectRef idx="0">
            <a:scrgbClr r="0" g="0" b="0"/>
          </a:effectRef>
          <a:fontRef idx="minor">
            <a:schemeClr val="lt1"/>
          </a:fontRef>
        </p:style>
        <p:txBody>
          <a:bodyPr spcCol="360000" rtlCol="0" anchor="ctr">
            <a:spAutoFit/>
          </a:bodyPr>
          <a:lstStyle/>
          <a:p>
            <a:pPr algn="ctr"/>
            <a:r>
              <a:rPr lang="en-US" sz="3200" b="1" dirty="0">
                <a:solidFill>
                  <a:schemeClr val="bg1"/>
                </a:solidFill>
                <a:latin typeface="黑体" panose="02010609060101010101" pitchFamily="49" charset="-122"/>
                <a:ea typeface="黑体" panose="02010609060101010101" pitchFamily="49" charset="-122"/>
              </a:rPr>
              <a:t>4</a:t>
            </a:r>
            <a:endParaRPr lang="en-GB" sz="3200" b="1" dirty="0">
              <a:solidFill>
                <a:schemeClr val="bg1"/>
              </a:solidFill>
              <a:latin typeface="黑体" panose="02010609060101010101" pitchFamily="49" charset="-122"/>
              <a:ea typeface="黑体" panose="02010609060101010101" pitchFamily="49" charset="-122"/>
            </a:endParaRPr>
          </a:p>
        </p:txBody>
      </p:sp>
      <p:sp>
        <p:nvSpPr>
          <p:cNvPr id="31" name="Rectangle 10">
            <a:extLst>
              <a:ext uri="{FF2B5EF4-FFF2-40B4-BE49-F238E27FC236}">
                <a16:creationId xmlns:a16="http://schemas.microsoft.com/office/drawing/2014/main" id="{C80E2105-B353-4541-BF05-8C77F8C29B0D}"/>
              </a:ext>
            </a:extLst>
          </p:cNvPr>
          <p:cNvSpPr/>
          <p:nvPr/>
        </p:nvSpPr>
        <p:spPr>
          <a:xfrm>
            <a:off x="2384559" y="2261259"/>
            <a:ext cx="7992888" cy="58477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glow rad="101600">
              <a:schemeClr val="bg2">
                <a:alpha val="40000"/>
              </a:schemeClr>
            </a:glow>
            <a:softEdge rad="25400"/>
          </a:effectLst>
        </p:spPr>
        <p:style>
          <a:lnRef idx="0">
            <a:scrgbClr r="0" g="0" b="0"/>
          </a:lnRef>
          <a:fillRef idx="0">
            <a:scrgbClr r="0" g="0" b="0"/>
          </a:fillRef>
          <a:effectRef idx="0">
            <a:scrgbClr r="0" g="0" b="0"/>
          </a:effectRef>
          <a:fontRef idx="minor">
            <a:schemeClr val="lt1"/>
          </a:fontRef>
        </p:style>
        <p:txBody>
          <a:bodyPr spcCol="360000" rtlCol="0" anchor="ctr">
            <a:spAutoFit/>
          </a:bodyPr>
          <a:lstStyle/>
          <a:p>
            <a:pPr algn="ctr" defTabSz="1280160" latinLnBrk="1" hangingPunct="0"/>
            <a:r>
              <a:rPr lang="zh-CN" altLang="en-US" sz="3200" b="1" dirty="0">
                <a:solidFill>
                  <a:schemeClr val="bg1"/>
                </a:solidFill>
                <a:latin typeface="黑体" panose="02010609060101010101" pitchFamily="49" charset="-122"/>
                <a:ea typeface="黑体" panose="02010609060101010101" pitchFamily="49" charset="-122"/>
                <a:cs typeface="Arial"/>
                <a:sym typeface="Arial"/>
              </a:rPr>
              <a:t>建模</a:t>
            </a:r>
            <a:r>
              <a:rPr lang="en-US" altLang="zh-CN" sz="3200" b="1" dirty="0">
                <a:solidFill>
                  <a:schemeClr val="bg1"/>
                </a:solidFill>
                <a:latin typeface="黑体" panose="02010609060101010101" pitchFamily="49" charset="-122"/>
                <a:ea typeface="黑体" panose="02010609060101010101" pitchFamily="49" charset="-122"/>
                <a:cs typeface="Arial"/>
                <a:sym typeface="Arial"/>
              </a:rPr>
              <a:t>——</a:t>
            </a:r>
            <a:r>
              <a:rPr lang="zh-CN" altLang="en-US" sz="3200" b="1" dirty="0">
                <a:solidFill>
                  <a:schemeClr val="bg1"/>
                </a:solidFill>
                <a:latin typeface="黑体" panose="02010609060101010101" pitchFamily="49" charset="-122"/>
                <a:ea typeface="黑体" panose="02010609060101010101" pitchFamily="49" charset="-122"/>
                <a:cs typeface="Arial"/>
                <a:sym typeface="Arial"/>
              </a:rPr>
              <a:t>利用神经网络构建代理模型</a:t>
            </a:r>
            <a:endParaRPr lang="en-US" altLang="zh-CN" sz="3200" b="1" dirty="0">
              <a:solidFill>
                <a:schemeClr val="bg1"/>
              </a:solidFill>
              <a:latin typeface="黑体" panose="02010609060101010101" pitchFamily="49" charset="-122"/>
              <a:ea typeface="黑体" panose="02010609060101010101" pitchFamily="49" charset="-122"/>
              <a:cs typeface="Arial"/>
              <a:sym typeface="Arial"/>
            </a:endParaRPr>
          </a:p>
        </p:txBody>
      </p:sp>
      <p:sp>
        <p:nvSpPr>
          <p:cNvPr id="32" name="Rectangle 11">
            <a:extLst>
              <a:ext uri="{FF2B5EF4-FFF2-40B4-BE49-F238E27FC236}">
                <a16:creationId xmlns:a16="http://schemas.microsoft.com/office/drawing/2014/main" id="{AFEDC903-3520-4EAC-8904-B8A913108749}"/>
              </a:ext>
            </a:extLst>
          </p:cNvPr>
          <p:cNvSpPr/>
          <p:nvPr/>
        </p:nvSpPr>
        <p:spPr>
          <a:xfrm>
            <a:off x="2384559" y="3209045"/>
            <a:ext cx="7992888" cy="58477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glow rad="101600">
              <a:schemeClr val="bg2">
                <a:alpha val="40000"/>
              </a:schemeClr>
            </a:glow>
            <a:softEdge rad="25400"/>
          </a:effectLst>
        </p:spPr>
        <p:style>
          <a:lnRef idx="0">
            <a:scrgbClr r="0" g="0" b="0"/>
          </a:lnRef>
          <a:fillRef idx="0">
            <a:scrgbClr r="0" g="0" b="0"/>
          </a:fillRef>
          <a:effectRef idx="0">
            <a:scrgbClr r="0" g="0" b="0"/>
          </a:effectRef>
          <a:fontRef idx="minor">
            <a:schemeClr val="lt1"/>
          </a:fontRef>
        </p:style>
        <p:txBody>
          <a:bodyPr spcCol="360000" rtlCol="0" anchor="ctr">
            <a:spAutoFit/>
          </a:bodyPr>
          <a:lstStyle/>
          <a:p>
            <a:pPr algn="ctr" defTabSz="1280160" latinLnBrk="1" hangingPunct="0"/>
            <a:r>
              <a:rPr lang="zh-CN" altLang="en-US" sz="3200" b="1" dirty="0">
                <a:solidFill>
                  <a:schemeClr val="bg1"/>
                </a:solidFill>
                <a:latin typeface="黑体" panose="02010609060101010101" pitchFamily="49" charset="-122"/>
                <a:ea typeface="黑体" panose="02010609060101010101" pitchFamily="49" charset="-122"/>
                <a:cs typeface="Arial"/>
                <a:sym typeface="Arial"/>
              </a:rPr>
              <a:t>优化</a:t>
            </a:r>
            <a:r>
              <a:rPr lang="en-US" altLang="zh-CN" sz="3200" b="1" dirty="0">
                <a:solidFill>
                  <a:schemeClr val="bg1"/>
                </a:solidFill>
                <a:latin typeface="黑体" panose="02010609060101010101" pitchFamily="49" charset="-122"/>
                <a:ea typeface="黑体" panose="02010609060101010101" pitchFamily="49" charset="-122"/>
                <a:cs typeface="Arial"/>
                <a:sym typeface="Arial"/>
              </a:rPr>
              <a:t>——</a:t>
            </a:r>
            <a:r>
              <a:rPr lang="zh-CN" altLang="en-US" sz="3200" b="1" dirty="0">
                <a:solidFill>
                  <a:schemeClr val="bg1"/>
                </a:solidFill>
                <a:latin typeface="黑体" panose="02010609060101010101" pitchFamily="49" charset="-122"/>
                <a:ea typeface="黑体" panose="02010609060101010101" pitchFamily="49" charset="-122"/>
                <a:cs typeface="Arial"/>
                <a:sym typeface="Arial"/>
              </a:rPr>
              <a:t>利用强化学习进行在线参数优化</a:t>
            </a:r>
            <a:endParaRPr lang="en-GB" altLang="zh-CN" sz="3200" b="1" dirty="0">
              <a:solidFill>
                <a:schemeClr val="bg1"/>
              </a:solidFill>
              <a:latin typeface="黑体" panose="02010609060101010101" pitchFamily="49" charset="-122"/>
              <a:ea typeface="黑体" panose="02010609060101010101" pitchFamily="49" charset="-122"/>
              <a:cs typeface="Arial"/>
              <a:sym typeface="Arial"/>
            </a:endParaRPr>
          </a:p>
        </p:txBody>
      </p:sp>
      <p:sp>
        <p:nvSpPr>
          <p:cNvPr id="33" name="Rectangle 12">
            <a:extLst>
              <a:ext uri="{FF2B5EF4-FFF2-40B4-BE49-F238E27FC236}">
                <a16:creationId xmlns:a16="http://schemas.microsoft.com/office/drawing/2014/main" id="{B1BBEA50-E6FF-474C-949C-562CCFE95B0D}"/>
              </a:ext>
            </a:extLst>
          </p:cNvPr>
          <p:cNvSpPr/>
          <p:nvPr/>
        </p:nvSpPr>
        <p:spPr>
          <a:xfrm>
            <a:off x="2384559" y="4148157"/>
            <a:ext cx="7992888" cy="58477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glow rad="101600">
              <a:schemeClr val="bg2">
                <a:alpha val="40000"/>
              </a:schemeClr>
            </a:glow>
            <a:softEdge rad="25400"/>
          </a:effectLst>
        </p:spPr>
        <p:style>
          <a:lnRef idx="0">
            <a:scrgbClr r="0" g="0" b="0"/>
          </a:lnRef>
          <a:fillRef idx="0">
            <a:scrgbClr r="0" g="0" b="0"/>
          </a:fillRef>
          <a:effectRef idx="0">
            <a:scrgbClr r="0" g="0" b="0"/>
          </a:effectRef>
          <a:fontRef idx="minor">
            <a:schemeClr val="lt1"/>
          </a:fontRef>
        </p:style>
        <p:txBody>
          <a:bodyPr spcCol="360000" rtlCol="0" anchor="ctr">
            <a:spAutoFit/>
          </a:bodyPr>
          <a:lstStyle/>
          <a:p>
            <a:pPr algn="ctr" defTabSz="1280160" latinLnBrk="1" hangingPunct="0"/>
            <a:r>
              <a:rPr lang="zh-CN" altLang="en-US" sz="3200" b="1" dirty="0">
                <a:solidFill>
                  <a:schemeClr val="bg1"/>
                </a:solidFill>
                <a:latin typeface="黑体" panose="02010609060101010101" pitchFamily="49" charset="-122"/>
                <a:ea typeface="黑体" panose="02010609060101010101" pitchFamily="49" charset="-122"/>
                <a:cs typeface="Arial"/>
                <a:sym typeface="Arial"/>
              </a:rPr>
              <a:t>控制</a:t>
            </a:r>
            <a:r>
              <a:rPr lang="en-US" altLang="zh-CN" sz="3200" b="1" dirty="0">
                <a:solidFill>
                  <a:schemeClr val="bg1"/>
                </a:solidFill>
                <a:latin typeface="黑体" panose="02010609060101010101" pitchFamily="49" charset="-122"/>
                <a:ea typeface="黑体" panose="02010609060101010101" pitchFamily="49" charset="-122"/>
                <a:cs typeface="Arial"/>
                <a:sym typeface="Arial"/>
              </a:rPr>
              <a:t>——</a:t>
            </a:r>
            <a:r>
              <a:rPr lang="zh-CN" altLang="en-US" sz="3200" b="1" dirty="0">
                <a:solidFill>
                  <a:schemeClr val="bg1"/>
                </a:solidFill>
                <a:latin typeface="黑体" panose="02010609060101010101" pitchFamily="49" charset="-122"/>
                <a:ea typeface="黑体" panose="02010609060101010101" pitchFamily="49" charset="-122"/>
                <a:cs typeface="Arial"/>
                <a:sym typeface="Arial"/>
              </a:rPr>
              <a:t>利用深度强化学习处理难控工况</a:t>
            </a:r>
            <a:endParaRPr lang="en-US" altLang="zh-CN" sz="3200" b="1" dirty="0">
              <a:solidFill>
                <a:schemeClr val="bg1"/>
              </a:solidFill>
              <a:latin typeface="黑体" panose="02010609060101010101" pitchFamily="49" charset="-122"/>
              <a:ea typeface="黑体" panose="02010609060101010101" pitchFamily="49" charset="-122"/>
              <a:cs typeface="Arial"/>
              <a:sym typeface="Arial"/>
            </a:endParaRPr>
          </a:p>
        </p:txBody>
      </p:sp>
      <p:sp>
        <p:nvSpPr>
          <p:cNvPr id="34" name="Rectangle 8">
            <a:extLst>
              <a:ext uri="{FF2B5EF4-FFF2-40B4-BE49-F238E27FC236}">
                <a16:creationId xmlns:a16="http://schemas.microsoft.com/office/drawing/2014/main" id="{D4005D70-2E5C-4A38-9A94-DB8D897C58A2}"/>
              </a:ext>
            </a:extLst>
          </p:cNvPr>
          <p:cNvSpPr/>
          <p:nvPr/>
        </p:nvSpPr>
        <p:spPr>
          <a:xfrm>
            <a:off x="1515248" y="5069442"/>
            <a:ext cx="648072" cy="584775"/>
          </a:xfrm>
          <a:prstGeom prst="rect">
            <a:avLst/>
          </a:prstGeom>
          <a:solidFill>
            <a:schemeClr val="accent5">
              <a:lumMod val="75000"/>
            </a:schemeClr>
          </a:solidFill>
          <a:ln>
            <a:noFill/>
          </a:ln>
          <a:effectLst>
            <a:glow rad="101600">
              <a:schemeClr val="bg2">
                <a:alpha val="40000"/>
              </a:schemeClr>
            </a:glow>
            <a:softEdge rad="25400"/>
          </a:effectLst>
        </p:spPr>
        <p:style>
          <a:lnRef idx="0">
            <a:scrgbClr r="0" g="0" b="0"/>
          </a:lnRef>
          <a:fillRef idx="0">
            <a:scrgbClr r="0" g="0" b="0"/>
          </a:fillRef>
          <a:effectRef idx="0">
            <a:scrgbClr r="0" g="0" b="0"/>
          </a:effectRef>
          <a:fontRef idx="minor">
            <a:schemeClr val="lt1"/>
          </a:fontRef>
        </p:style>
        <p:txBody>
          <a:bodyPr spcCol="360000" rtlCol="0" anchor="ctr">
            <a:spAutoFit/>
          </a:bodyPr>
          <a:lstStyle/>
          <a:p>
            <a:pPr algn="ctr"/>
            <a:r>
              <a:rPr lang="en-US" sz="3200" b="1" dirty="0">
                <a:solidFill>
                  <a:schemeClr val="bg1"/>
                </a:solidFill>
                <a:latin typeface="黑体" panose="02010609060101010101" pitchFamily="49" charset="-122"/>
                <a:ea typeface="黑体" panose="02010609060101010101" pitchFamily="49" charset="-122"/>
              </a:rPr>
              <a:t>5</a:t>
            </a:r>
            <a:endParaRPr lang="en-GB" sz="3200" b="1" dirty="0">
              <a:solidFill>
                <a:schemeClr val="bg1"/>
              </a:solidFill>
              <a:latin typeface="黑体" panose="02010609060101010101" pitchFamily="49" charset="-122"/>
              <a:ea typeface="黑体" panose="02010609060101010101" pitchFamily="49" charset="-122"/>
            </a:endParaRPr>
          </a:p>
        </p:txBody>
      </p:sp>
      <p:sp>
        <p:nvSpPr>
          <p:cNvPr id="35" name="Rectangle 12">
            <a:extLst>
              <a:ext uri="{FF2B5EF4-FFF2-40B4-BE49-F238E27FC236}">
                <a16:creationId xmlns:a16="http://schemas.microsoft.com/office/drawing/2014/main" id="{E551D129-980A-4806-A099-082B47F1BBEC}"/>
              </a:ext>
            </a:extLst>
          </p:cNvPr>
          <p:cNvSpPr/>
          <p:nvPr/>
        </p:nvSpPr>
        <p:spPr>
          <a:xfrm>
            <a:off x="2384559" y="5069442"/>
            <a:ext cx="7992888" cy="58477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glow rad="101600">
              <a:schemeClr val="bg2">
                <a:alpha val="40000"/>
              </a:schemeClr>
            </a:glow>
            <a:softEdge rad="25400"/>
          </a:effectLst>
        </p:spPr>
        <p:style>
          <a:lnRef idx="0">
            <a:scrgbClr r="0" g="0" b="0"/>
          </a:lnRef>
          <a:fillRef idx="0">
            <a:scrgbClr r="0" g="0" b="0"/>
          </a:fillRef>
          <a:effectRef idx="0">
            <a:scrgbClr r="0" g="0" b="0"/>
          </a:effectRef>
          <a:fontRef idx="minor">
            <a:schemeClr val="lt1"/>
          </a:fontRef>
        </p:style>
        <p:txBody>
          <a:bodyPr spcCol="360000" rtlCol="0" anchor="ctr">
            <a:spAutoFit/>
          </a:bodyPr>
          <a:lstStyle/>
          <a:p>
            <a:pPr algn="ctr" defTabSz="1280160" latinLnBrk="1" hangingPunct="0"/>
            <a:r>
              <a:rPr lang="zh-CN" altLang="en-US" sz="3200" b="1" dirty="0">
                <a:solidFill>
                  <a:schemeClr val="bg1"/>
                </a:solidFill>
                <a:latin typeface="黑体" panose="02010609060101010101" pitchFamily="49" charset="-122"/>
                <a:ea typeface="黑体" panose="02010609060101010101" pitchFamily="49" charset="-122"/>
                <a:cs typeface="Arial"/>
                <a:sym typeface="Arial"/>
              </a:rPr>
              <a:t>反演</a:t>
            </a:r>
            <a:r>
              <a:rPr lang="en-US" altLang="zh-CN" sz="3200" b="1" dirty="0">
                <a:solidFill>
                  <a:schemeClr val="bg1"/>
                </a:solidFill>
                <a:latin typeface="黑体" panose="02010609060101010101" pitchFamily="49" charset="-122"/>
                <a:ea typeface="黑体" panose="02010609060101010101" pitchFamily="49" charset="-122"/>
                <a:cs typeface="Arial"/>
                <a:sym typeface="Arial"/>
              </a:rPr>
              <a:t>——</a:t>
            </a:r>
            <a:r>
              <a:rPr lang="zh-CN" altLang="en-US" sz="3200" b="1" dirty="0">
                <a:solidFill>
                  <a:schemeClr val="bg1"/>
                </a:solidFill>
                <a:latin typeface="黑体" panose="02010609060101010101" pitchFamily="49" charset="-122"/>
                <a:ea typeface="黑体" panose="02010609060101010101" pitchFamily="49" charset="-122"/>
                <a:cs typeface="Arial"/>
                <a:sym typeface="Arial"/>
              </a:rPr>
              <a:t>利用</a:t>
            </a:r>
            <a:r>
              <a:rPr lang="en-US" altLang="zh-CN" sz="3200" b="1" dirty="0">
                <a:solidFill>
                  <a:schemeClr val="bg1"/>
                </a:solidFill>
                <a:latin typeface="黑体" panose="02010609060101010101" pitchFamily="49" charset="-122"/>
                <a:ea typeface="黑体" panose="02010609060101010101" pitchFamily="49" charset="-122"/>
                <a:cs typeface="Arial"/>
                <a:sym typeface="Arial"/>
              </a:rPr>
              <a:t>PINN</a:t>
            </a:r>
            <a:r>
              <a:rPr lang="zh-CN" altLang="en-US" sz="3200" b="1" dirty="0">
                <a:solidFill>
                  <a:schemeClr val="bg1"/>
                </a:solidFill>
                <a:latin typeface="黑体" panose="02010609060101010101" pitchFamily="49" charset="-122"/>
                <a:ea typeface="黑体" panose="02010609060101010101" pitchFamily="49" charset="-122"/>
                <a:cs typeface="Arial"/>
                <a:sym typeface="Arial"/>
              </a:rPr>
              <a:t>重构局部关键物理场</a:t>
            </a:r>
            <a:endParaRPr lang="en-GB" altLang="zh-CN" sz="3200" b="1" dirty="0">
              <a:solidFill>
                <a:schemeClr val="bg1"/>
              </a:solidFill>
              <a:latin typeface="黑体" panose="02010609060101010101" pitchFamily="49" charset="-122"/>
              <a:ea typeface="黑体" panose="02010609060101010101" pitchFamily="49" charset="-122"/>
              <a:cs typeface="Arial"/>
              <a:sym typeface="Arial"/>
            </a:endParaRPr>
          </a:p>
        </p:txBody>
      </p:sp>
      <p:sp>
        <p:nvSpPr>
          <p:cNvPr id="36" name="Rectangle 10">
            <a:extLst>
              <a:ext uri="{FF2B5EF4-FFF2-40B4-BE49-F238E27FC236}">
                <a16:creationId xmlns:a16="http://schemas.microsoft.com/office/drawing/2014/main" id="{3BFFB2CC-AEC6-48CE-AEB2-937036A21F05}"/>
              </a:ext>
            </a:extLst>
          </p:cNvPr>
          <p:cNvSpPr/>
          <p:nvPr/>
        </p:nvSpPr>
        <p:spPr>
          <a:xfrm>
            <a:off x="2384559" y="1329810"/>
            <a:ext cx="7992888" cy="58477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glow rad="101600">
              <a:schemeClr val="bg2">
                <a:alpha val="40000"/>
              </a:schemeClr>
            </a:glow>
            <a:softEdge rad="25400"/>
          </a:effectLst>
        </p:spPr>
        <p:style>
          <a:lnRef idx="0">
            <a:scrgbClr r="0" g="0" b="0"/>
          </a:lnRef>
          <a:fillRef idx="0">
            <a:scrgbClr r="0" g="0" b="0"/>
          </a:fillRef>
          <a:effectRef idx="0">
            <a:scrgbClr r="0" g="0" b="0"/>
          </a:effectRef>
          <a:fontRef idx="minor">
            <a:schemeClr val="lt1"/>
          </a:fontRef>
        </p:style>
        <p:txBody>
          <a:bodyPr spcCol="360000" rtlCol="0" anchor="ctr">
            <a:spAutoFit/>
          </a:bodyPr>
          <a:lstStyle/>
          <a:p>
            <a:pPr algn="ctr" defTabSz="1280160" latinLnBrk="1" hangingPunct="0"/>
            <a:r>
              <a:rPr lang="zh-CN" altLang="en-US" sz="3200" b="1" dirty="0">
                <a:solidFill>
                  <a:schemeClr val="bg1"/>
                </a:solidFill>
                <a:latin typeface="黑体" panose="02010609060101010101" pitchFamily="49" charset="-122"/>
                <a:ea typeface="黑体" panose="02010609060101010101" pitchFamily="49" charset="-122"/>
                <a:cs typeface="Arial"/>
                <a:sym typeface="Arial"/>
              </a:rPr>
              <a:t>背景介绍</a:t>
            </a:r>
            <a:endParaRPr lang="en-US" sz="3200" b="1" dirty="0">
              <a:solidFill>
                <a:schemeClr val="bg1"/>
              </a:solidFill>
              <a:latin typeface="黑体" panose="02010609060101010101" pitchFamily="49" charset="-122"/>
              <a:ea typeface="黑体" panose="02010609060101010101" pitchFamily="49" charset="-122"/>
              <a:cs typeface="Arial"/>
              <a:sym typeface="Arial"/>
            </a:endParaRPr>
          </a:p>
        </p:txBody>
      </p:sp>
    </p:spTree>
    <p:extLst>
      <p:ext uri="{BB962C8B-B14F-4D97-AF65-F5344CB8AC3E}">
        <p14:creationId xmlns:p14="http://schemas.microsoft.com/office/powerpoint/2010/main" val="3273461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143340" y="68628"/>
            <a:ext cx="10914897" cy="866381"/>
          </a:xfrm>
          <a:prstGeom prst="rect">
            <a:avLst/>
          </a:prstGeom>
        </p:spPr>
        <p:txBody>
          <a:bodyPr vert="horz" lIns="121920" tIns="60960" rIns="121920" bIns="6096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L="596885" marR="0" lvl="0" indent="-355591" algn="l" defTabSz="914400" rtl="0" eaLnBrk="1" fontAlgn="auto" latinLnBrk="1" hangingPunct="1">
              <a:lnSpc>
                <a:spcPct val="100000"/>
              </a:lnSpc>
              <a:spcBef>
                <a:spcPct val="50000"/>
              </a:spcBef>
              <a:spcAft>
                <a:spcPts val="0"/>
              </a:spcAft>
              <a:buClrTx/>
              <a:buSzTx/>
              <a:buFontTx/>
              <a:buNone/>
              <a:tabLst/>
              <a:defRPr/>
            </a:pPr>
            <a:r>
              <a:rPr kumimoji="0" lang="en-US" altLang="zh-CN" sz="3600" b="1" i="0" u="none" strike="noStrike" kern="1200" cap="none" spc="0" normalizeH="0" baseline="0" noProof="0" dirty="0">
                <a:ln>
                  <a:noFill/>
                </a:ln>
                <a:solidFill>
                  <a:srgbClr val="0000C4"/>
                </a:solidFill>
                <a:effectLst/>
                <a:uLnTx/>
                <a:uFillTx/>
                <a:latin typeface="黑体" panose="02010609060101010101" pitchFamily="49" charset="-122"/>
                <a:ea typeface="黑体" panose="02010609060101010101" pitchFamily="49" charset="-122"/>
                <a:cs typeface="+mj-cs"/>
              </a:rPr>
              <a:t>1 </a:t>
            </a:r>
            <a:r>
              <a:rPr kumimoji="0" lang="zh-CN" altLang="en-US" sz="3600" b="1" i="0" u="none" strike="noStrike" kern="1200" cap="none" spc="0" normalizeH="0" baseline="0" noProof="0" dirty="0">
                <a:ln>
                  <a:noFill/>
                </a:ln>
                <a:solidFill>
                  <a:srgbClr val="0000C4"/>
                </a:solidFill>
                <a:effectLst/>
                <a:uLnTx/>
                <a:uFillTx/>
                <a:latin typeface="黑体" panose="02010609060101010101" pitchFamily="49" charset="-122"/>
                <a:ea typeface="黑体" panose="02010609060101010101" pitchFamily="49" charset="-122"/>
                <a:cs typeface="+mj-cs"/>
              </a:rPr>
              <a:t>背景介绍</a:t>
            </a:r>
            <a:r>
              <a:rPr kumimoji="0" lang="en-US" altLang="zh-CN" sz="36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j-cs"/>
              </a:rPr>
              <a:t>——</a:t>
            </a:r>
            <a:r>
              <a:rPr kumimoji="0" lang="zh-CN" altLang="en-US" sz="36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j-cs"/>
              </a:rPr>
              <a:t>大型低温系统</a:t>
            </a:r>
            <a:endParaRPr kumimoji="0" lang="en-US" altLang="ko-KR" sz="3600" b="0" i="1"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j-cs"/>
            </a:endParaRPr>
          </a:p>
        </p:txBody>
      </p:sp>
      <p:sp>
        <p:nvSpPr>
          <p:cNvPr id="10" name="Rectangle 4"/>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sp>
        <p:nvSpPr>
          <p:cNvPr id="11" name="Rectangle 6"/>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sp>
        <p:nvSpPr>
          <p:cNvPr id="12" name="Rectangle 8"/>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sp>
        <p:nvSpPr>
          <p:cNvPr id="41" name="직사각형 40"/>
          <p:cNvSpPr/>
          <p:nvPr/>
        </p:nvSpPr>
        <p:spPr>
          <a:xfrm>
            <a:off x="1" y="935010"/>
            <a:ext cx="12192000" cy="45719"/>
          </a:xfrm>
          <a:prstGeom prst="rect">
            <a:avLst/>
          </a:prstGeom>
          <a:gradFill flip="none" rotWithShape="1">
            <a:gsLst>
              <a:gs pos="3000">
                <a:srgbClr val="0000FF"/>
              </a:gs>
              <a:gs pos="48000">
                <a:srgbClr val="A8BFE7"/>
              </a:gs>
              <a:gs pos="100000">
                <a:srgbClr val="FFFF00">
                  <a:alpha val="14000"/>
                </a:srgbClr>
              </a:gs>
              <a:gs pos="70000">
                <a:srgbClr val="AEC3E9"/>
              </a:gs>
              <a:gs pos="90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42" name="직사각형 41"/>
          <p:cNvSpPr/>
          <p:nvPr/>
        </p:nvSpPr>
        <p:spPr>
          <a:xfrm>
            <a:off x="-11955" y="6233249"/>
            <a:ext cx="10044392" cy="631887"/>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2437" y="6233248"/>
            <a:ext cx="2159563" cy="63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图片 17"/>
          <p:cNvPicPr>
            <a:picLocks noChangeAspect="1"/>
          </p:cNvPicPr>
          <p:nvPr/>
        </p:nvPicPr>
        <p:blipFill>
          <a:blip r:embed="rId4"/>
          <a:stretch>
            <a:fillRect/>
          </a:stretch>
        </p:blipFill>
        <p:spPr>
          <a:xfrm>
            <a:off x="7783207" y="6233249"/>
            <a:ext cx="4408793" cy="631887"/>
          </a:xfrm>
          <a:prstGeom prst="rect">
            <a:avLst/>
          </a:prstGeom>
        </p:spPr>
      </p:pic>
      <p:pic>
        <p:nvPicPr>
          <p:cNvPr id="3" name="图片 2"/>
          <p:cNvPicPr>
            <a:picLocks noChangeAspect="1"/>
          </p:cNvPicPr>
          <p:nvPr/>
        </p:nvPicPr>
        <p:blipFill>
          <a:blip r:embed="rId5"/>
          <a:stretch>
            <a:fillRect/>
          </a:stretch>
        </p:blipFill>
        <p:spPr>
          <a:xfrm>
            <a:off x="10857414" y="6439"/>
            <a:ext cx="1233784" cy="915388"/>
          </a:xfrm>
          <a:prstGeom prst="rect">
            <a:avLst/>
          </a:prstGeom>
        </p:spPr>
      </p:pic>
      <p:sp>
        <p:nvSpPr>
          <p:cNvPr id="25" name="Rectangle 2"/>
          <p:cNvSpPr txBox="1">
            <a:spLocks noChangeArrowheads="1"/>
          </p:cNvSpPr>
          <p:nvPr/>
        </p:nvSpPr>
        <p:spPr>
          <a:xfrm>
            <a:off x="1513176" y="4604982"/>
            <a:ext cx="2294673" cy="400751"/>
          </a:xfrm>
          <a:prstGeom prst="rect">
            <a:avLst/>
          </a:prstGeom>
        </p:spPr>
        <p:txBody>
          <a:bodyPr vert="horz" lIns="121920" tIns="60960" rIns="121920" bIns="6096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1" hangingPunct="1">
              <a:lnSpc>
                <a:spcPct val="100000"/>
              </a:lnSpc>
              <a:spcBef>
                <a:spcPct val="0"/>
              </a:spcBef>
              <a:spcAft>
                <a:spcPts val="0"/>
              </a:spcAft>
              <a:buClrTx/>
              <a:buSzTx/>
              <a:buFontTx/>
              <a:buNone/>
              <a:tabLst/>
              <a:defRPr/>
            </a:pPr>
            <a:endParaRPr kumimoji="0" lang="ko-KR" altLang="en-US" sz="2400" b="0" i="1" u="sng" strike="noStrike" kern="1200" cap="none" spc="0" normalizeH="0" baseline="0" noProof="0" dirty="0">
              <a:ln w="3175">
                <a:solidFill>
                  <a:srgbClr val="FF0000"/>
                </a:solidFill>
              </a:ln>
              <a:solidFill>
                <a:prstClr val="black"/>
              </a:solidFill>
              <a:effectLst/>
              <a:uLnTx/>
              <a:uFillTx/>
              <a:latin typeface="微软雅黑" panose="020B0503020204020204" pitchFamily="34" charset="-122"/>
              <a:ea typeface="Kozuka Gothic Pr6N B" pitchFamily="34" charset="-128"/>
              <a:cs typeface="+mj-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0AFB52-63A9-4747-94B2-769397FDE558}" type="slidenum">
              <a:rPr kumimoji="0" lang="zh-CN" altLang="en-US" sz="2400" b="1" i="0" u="none" strike="noStrike" kern="1200" cap="none" spc="0" normalizeH="0" baseline="0" noProof="0" smtClean="0">
                <a:ln>
                  <a:noFill/>
                </a:ln>
                <a:solidFill>
                  <a:srgbClr val="4472C4">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zh-CN" altLang="en-US" sz="24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日期占位符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849CED-BC34-434D-BDDD-B5DDF3E1E606}" type="datetime11">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11:38:19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矩形 4">
            <a:extLst>
              <a:ext uri="{FF2B5EF4-FFF2-40B4-BE49-F238E27FC236}">
                <a16:creationId xmlns:a16="http://schemas.microsoft.com/office/drawing/2014/main" id="{ADAA771E-5219-45BE-A978-7F15724C3911}"/>
              </a:ext>
            </a:extLst>
          </p:cNvPr>
          <p:cNvSpPr/>
          <p:nvPr/>
        </p:nvSpPr>
        <p:spPr>
          <a:xfrm>
            <a:off x="393378" y="1103829"/>
            <a:ext cx="11509062" cy="1422954"/>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超导加速器、超导磁体、航天发射平台等用冷量庞大的科学工程，需要配套建设</a:t>
            </a:r>
            <a:r>
              <a:rPr kumimoji="0" lang="zh-CN" altLang="en-US" sz="20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大型低温系统</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高能所内为</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BEPC</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HEPS</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PAPS</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CSNS</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等项目建设和运行了多套大型低温系统，同时还在规划设计</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CEPC</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超大型低温系统。</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7" name="图片 16">
            <a:extLst>
              <a:ext uri="{FF2B5EF4-FFF2-40B4-BE49-F238E27FC236}">
                <a16:creationId xmlns:a16="http://schemas.microsoft.com/office/drawing/2014/main" id="{7DBB80C3-794E-4F84-BC48-30A2C8D1F2FA}"/>
              </a:ext>
            </a:extLst>
          </p:cNvPr>
          <p:cNvPicPr>
            <a:picLocks noChangeAspect="1"/>
          </p:cNvPicPr>
          <p:nvPr/>
        </p:nvPicPr>
        <p:blipFill rotWithShape="1">
          <a:blip r:embed="rId6"/>
          <a:srcRect r="17674"/>
          <a:stretch/>
        </p:blipFill>
        <p:spPr>
          <a:xfrm>
            <a:off x="958529" y="2913024"/>
            <a:ext cx="4029515" cy="2681637"/>
          </a:xfrm>
          <a:prstGeom prst="rect">
            <a:avLst/>
          </a:prstGeom>
        </p:spPr>
      </p:pic>
      <p:pic>
        <p:nvPicPr>
          <p:cNvPr id="9" name="图片 8">
            <a:extLst>
              <a:ext uri="{FF2B5EF4-FFF2-40B4-BE49-F238E27FC236}">
                <a16:creationId xmlns:a16="http://schemas.microsoft.com/office/drawing/2014/main" id="{255BE95C-DE5F-4551-80C2-7AA940D4F009}"/>
              </a:ext>
            </a:extLst>
          </p:cNvPr>
          <p:cNvPicPr>
            <a:picLocks noChangeAspect="1"/>
          </p:cNvPicPr>
          <p:nvPr/>
        </p:nvPicPr>
        <p:blipFill>
          <a:blip r:embed="rId7"/>
          <a:stretch>
            <a:fillRect/>
          </a:stretch>
        </p:blipFill>
        <p:spPr>
          <a:xfrm>
            <a:off x="5542691" y="3185703"/>
            <a:ext cx="6119934" cy="1895329"/>
          </a:xfrm>
          <a:prstGeom prst="rect">
            <a:avLst/>
          </a:prstGeom>
        </p:spPr>
      </p:pic>
      <p:sp>
        <p:nvSpPr>
          <p:cNvPr id="19" name="矩形 18">
            <a:extLst>
              <a:ext uri="{FF2B5EF4-FFF2-40B4-BE49-F238E27FC236}">
                <a16:creationId xmlns:a16="http://schemas.microsoft.com/office/drawing/2014/main" id="{7CE9D28F-FE55-487C-BAD2-F13C52636BD0}"/>
              </a:ext>
            </a:extLst>
          </p:cNvPr>
          <p:cNvSpPr/>
          <p:nvPr/>
        </p:nvSpPr>
        <p:spPr>
          <a:xfrm>
            <a:off x="4380659" y="5738324"/>
            <a:ext cx="343068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PAPS</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和</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CSNS-II</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氦低温系统示意</a:t>
            </a:r>
          </a:p>
        </p:txBody>
      </p:sp>
    </p:spTree>
    <p:extLst>
      <p:ext uri="{BB962C8B-B14F-4D97-AF65-F5344CB8AC3E}">
        <p14:creationId xmlns:p14="http://schemas.microsoft.com/office/powerpoint/2010/main" val="2954565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143340" y="68628"/>
            <a:ext cx="10914897" cy="866381"/>
          </a:xfrm>
          <a:prstGeom prst="rect">
            <a:avLst/>
          </a:prstGeom>
        </p:spPr>
        <p:txBody>
          <a:bodyPr vert="horz" lIns="121920" tIns="60960" rIns="121920" bIns="6096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L="596885" marR="0" lvl="0" indent="-355591" algn="l" defTabSz="914400" rtl="0" eaLnBrk="1" fontAlgn="auto" latinLnBrk="1" hangingPunct="1">
              <a:lnSpc>
                <a:spcPct val="100000"/>
              </a:lnSpc>
              <a:spcBef>
                <a:spcPct val="50000"/>
              </a:spcBef>
              <a:spcAft>
                <a:spcPts val="0"/>
              </a:spcAft>
              <a:buClrTx/>
              <a:buSzTx/>
              <a:buFontTx/>
              <a:buNone/>
              <a:tabLst/>
              <a:defRPr/>
            </a:pPr>
            <a:r>
              <a:rPr kumimoji="0" lang="en-US" altLang="zh-CN" sz="3600" b="1" i="0" u="none" strike="noStrike" kern="1200" cap="none" spc="0" normalizeH="0" baseline="0" noProof="0" dirty="0">
                <a:ln>
                  <a:noFill/>
                </a:ln>
                <a:solidFill>
                  <a:srgbClr val="0000C4"/>
                </a:solidFill>
                <a:effectLst/>
                <a:uLnTx/>
                <a:uFillTx/>
                <a:latin typeface="黑体" panose="02010609060101010101" pitchFamily="49" charset="-122"/>
                <a:ea typeface="黑体" panose="02010609060101010101" pitchFamily="49" charset="-122"/>
                <a:cs typeface="+mj-cs"/>
              </a:rPr>
              <a:t>1 </a:t>
            </a:r>
            <a:r>
              <a:rPr kumimoji="0" lang="zh-CN" altLang="en-US" sz="3600" b="1" i="0" u="none" strike="noStrike" kern="1200" cap="none" spc="0" normalizeH="0" baseline="0" noProof="0" dirty="0">
                <a:ln>
                  <a:noFill/>
                </a:ln>
                <a:solidFill>
                  <a:srgbClr val="0000C4"/>
                </a:solidFill>
                <a:effectLst/>
                <a:uLnTx/>
                <a:uFillTx/>
                <a:latin typeface="黑体" panose="02010609060101010101" pitchFamily="49" charset="-122"/>
                <a:ea typeface="黑体" panose="02010609060101010101" pitchFamily="49" charset="-122"/>
                <a:cs typeface="+mj-cs"/>
              </a:rPr>
              <a:t>背景介绍</a:t>
            </a:r>
            <a:r>
              <a:rPr kumimoji="0" lang="en-US" altLang="zh-CN" sz="36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j-cs"/>
              </a:rPr>
              <a:t>——</a:t>
            </a:r>
            <a:r>
              <a:rPr kumimoji="0" lang="zh-CN" altLang="en-US" sz="36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j-cs"/>
              </a:rPr>
              <a:t>大型低温系统</a:t>
            </a:r>
            <a:endParaRPr kumimoji="0" lang="en-US" altLang="ko-KR" sz="3600" b="0" i="1"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j-cs"/>
            </a:endParaRPr>
          </a:p>
        </p:txBody>
      </p:sp>
      <p:sp>
        <p:nvSpPr>
          <p:cNvPr id="10" name="Rectangle 4"/>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sp>
        <p:nvSpPr>
          <p:cNvPr id="11" name="Rectangle 6"/>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sp>
        <p:nvSpPr>
          <p:cNvPr id="12" name="Rectangle 8"/>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sp>
        <p:nvSpPr>
          <p:cNvPr id="41" name="직사각형 40"/>
          <p:cNvSpPr/>
          <p:nvPr/>
        </p:nvSpPr>
        <p:spPr>
          <a:xfrm>
            <a:off x="1" y="935010"/>
            <a:ext cx="12192000" cy="45719"/>
          </a:xfrm>
          <a:prstGeom prst="rect">
            <a:avLst/>
          </a:prstGeom>
          <a:gradFill flip="none" rotWithShape="1">
            <a:gsLst>
              <a:gs pos="3000">
                <a:srgbClr val="0000FF"/>
              </a:gs>
              <a:gs pos="48000">
                <a:srgbClr val="A8BFE7"/>
              </a:gs>
              <a:gs pos="100000">
                <a:srgbClr val="FFFF00">
                  <a:alpha val="14000"/>
                </a:srgbClr>
              </a:gs>
              <a:gs pos="70000">
                <a:srgbClr val="AEC3E9"/>
              </a:gs>
              <a:gs pos="90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42" name="직사각형 41"/>
          <p:cNvSpPr/>
          <p:nvPr/>
        </p:nvSpPr>
        <p:spPr>
          <a:xfrm>
            <a:off x="-11955" y="6233249"/>
            <a:ext cx="10044392" cy="631887"/>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2437" y="6233248"/>
            <a:ext cx="2159563" cy="63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图片 17"/>
          <p:cNvPicPr>
            <a:picLocks noChangeAspect="1"/>
          </p:cNvPicPr>
          <p:nvPr/>
        </p:nvPicPr>
        <p:blipFill>
          <a:blip r:embed="rId4"/>
          <a:stretch>
            <a:fillRect/>
          </a:stretch>
        </p:blipFill>
        <p:spPr>
          <a:xfrm>
            <a:off x="7783207" y="6233249"/>
            <a:ext cx="4408793" cy="631887"/>
          </a:xfrm>
          <a:prstGeom prst="rect">
            <a:avLst/>
          </a:prstGeom>
        </p:spPr>
      </p:pic>
      <p:pic>
        <p:nvPicPr>
          <p:cNvPr id="3" name="图片 2"/>
          <p:cNvPicPr>
            <a:picLocks noChangeAspect="1"/>
          </p:cNvPicPr>
          <p:nvPr/>
        </p:nvPicPr>
        <p:blipFill>
          <a:blip r:embed="rId5"/>
          <a:stretch>
            <a:fillRect/>
          </a:stretch>
        </p:blipFill>
        <p:spPr>
          <a:xfrm>
            <a:off x="10857414" y="6439"/>
            <a:ext cx="1233784" cy="915388"/>
          </a:xfrm>
          <a:prstGeom prst="rect">
            <a:avLst/>
          </a:prstGeom>
        </p:spPr>
      </p:pic>
      <p:sp>
        <p:nvSpPr>
          <p:cNvPr id="25" name="Rectangle 2"/>
          <p:cNvSpPr txBox="1">
            <a:spLocks noChangeArrowheads="1"/>
          </p:cNvSpPr>
          <p:nvPr/>
        </p:nvSpPr>
        <p:spPr>
          <a:xfrm>
            <a:off x="1513176" y="4604982"/>
            <a:ext cx="2294673" cy="400751"/>
          </a:xfrm>
          <a:prstGeom prst="rect">
            <a:avLst/>
          </a:prstGeom>
        </p:spPr>
        <p:txBody>
          <a:bodyPr vert="horz" lIns="121920" tIns="60960" rIns="121920" bIns="6096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1" hangingPunct="1">
              <a:lnSpc>
                <a:spcPct val="100000"/>
              </a:lnSpc>
              <a:spcBef>
                <a:spcPct val="0"/>
              </a:spcBef>
              <a:spcAft>
                <a:spcPts val="0"/>
              </a:spcAft>
              <a:buClrTx/>
              <a:buSzTx/>
              <a:buFontTx/>
              <a:buNone/>
              <a:tabLst/>
              <a:defRPr/>
            </a:pPr>
            <a:endParaRPr kumimoji="0" lang="ko-KR" altLang="en-US" sz="2400" b="0" i="1" u="sng" strike="noStrike" kern="1200" cap="none" spc="0" normalizeH="0" baseline="0" noProof="0" dirty="0">
              <a:ln w="3175">
                <a:solidFill>
                  <a:srgbClr val="FF0000"/>
                </a:solidFill>
              </a:ln>
              <a:solidFill>
                <a:prstClr val="black"/>
              </a:solidFill>
              <a:effectLst/>
              <a:uLnTx/>
              <a:uFillTx/>
              <a:latin typeface="微软雅黑" panose="020B0503020204020204" pitchFamily="34" charset="-122"/>
              <a:ea typeface="Kozuka Gothic Pr6N B" pitchFamily="34" charset="-128"/>
              <a:cs typeface="+mj-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0AFB52-63A9-4747-94B2-769397FDE558}" type="slidenum">
              <a:rPr kumimoji="0" lang="zh-CN" altLang="en-US" sz="2400" b="1" i="0" u="none" strike="noStrike" kern="1200" cap="none" spc="0" normalizeH="0" baseline="0" noProof="0" smtClean="0">
                <a:ln>
                  <a:noFill/>
                </a:ln>
                <a:solidFill>
                  <a:srgbClr val="4472C4">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zh-CN" altLang="en-US" sz="24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日期占位符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849CED-BC34-434D-BDDD-B5DDF3E1E606}" type="datetime11">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11:43:31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矩形 4">
            <a:extLst>
              <a:ext uri="{FF2B5EF4-FFF2-40B4-BE49-F238E27FC236}">
                <a16:creationId xmlns:a16="http://schemas.microsoft.com/office/drawing/2014/main" id="{ADAA771E-5219-45BE-A978-7F15724C3911}"/>
              </a:ext>
            </a:extLst>
          </p:cNvPr>
          <p:cNvSpPr/>
          <p:nvPr/>
        </p:nvSpPr>
        <p:spPr>
          <a:xfrm>
            <a:off x="393378" y="1103829"/>
            <a:ext cx="11509062" cy="961289"/>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在大型低温系统的研究中，可以利用</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AI</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相关技术解决一些过去难以解决的问题。</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本课题组在</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AI for Cryogenics</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相关的研究中，集中开展了</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4</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个方面的工作。</a:t>
            </a:r>
          </a:p>
        </p:txBody>
      </p:sp>
      <p:sp>
        <p:nvSpPr>
          <p:cNvPr id="19" name="矩形 18">
            <a:extLst>
              <a:ext uri="{FF2B5EF4-FFF2-40B4-BE49-F238E27FC236}">
                <a16:creationId xmlns:a16="http://schemas.microsoft.com/office/drawing/2014/main" id="{7CE9D28F-FE55-487C-BAD2-F13C52636BD0}"/>
              </a:ext>
            </a:extLst>
          </p:cNvPr>
          <p:cNvSpPr/>
          <p:nvPr/>
        </p:nvSpPr>
        <p:spPr>
          <a:xfrm>
            <a:off x="1810641" y="2465076"/>
            <a:ext cx="8533105" cy="2243050"/>
          </a:xfrm>
          <a:prstGeom prst="rect">
            <a:avLst/>
          </a:prstGeom>
        </p:spPr>
        <p:txBody>
          <a:bodyPr wrap="none">
            <a:sp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算的慢</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：利用神经网络构建高性能代理模型。</a:t>
            </a:r>
            <a:endPar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算不准</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：利用强化学习进行在线参数优化</a:t>
            </a:r>
            <a:endPar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控不稳</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：利用深度强化学习处理多变量耦合的复杂控制场景</a:t>
            </a:r>
            <a:endPar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测不了</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：利用物理信息神经网络</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(PINN)</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开展温度场反演</a:t>
            </a:r>
          </a:p>
        </p:txBody>
      </p:sp>
    </p:spTree>
    <p:extLst>
      <p:ext uri="{BB962C8B-B14F-4D97-AF65-F5344CB8AC3E}">
        <p14:creationId xmlns:p14="http://schemas.microsoft.com/office/powerpoint/2010/main" val="4098216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143340" y="68628"/>
            <a:ext cx="10914897" cy="866381"/>
          </a:xfrm>
          <a:prstGeom prst="rect">
            <a:avLst/>
          </a:prstGeom>
        </p:spPr>
        <p:txBody>
          <a:bodyPr vert="horz" lIns="121920" tIns="60960" rIns="121920" bIns="6096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L="596885" indent="-355591" algn="l">
              <a:spcBef>
                <a:spcPct val="50000"/>
              </a:spcBef>
            </a:pPr>
            <a:r>
              <a:rPr lang="en-US" altLang="zh-CN" sz="3600" b="1" dirty="0">
                <a:solidFill>
                  <a:srgbClr val="0000C4"/>
                </a:solidFill>
                <a:latin typeface="黑体" panose="02010609060101010101" pitchFamily="49" charset="-122"/>
                <a:ea typeface="黑体" panose="02010609060101010101" pitchFamily="49" charset="-122"/>
              </a:rPr>
              <a:t>2 </a:t>
            </a:r>
            <a:r>
              <a:rPr lang="zh-CN" altLang="en-US" sz="3600" b="1" dirty="0">
                <a:solidFill>
                  <a:srgbClr val="0000FF"/>
                </a:solidFill>
                <a:latin typeface="黑体" panose="02010609060101010101" pitchFamily="49" charset="-122"/>
                <a:ea typeface="黑体" panose="02010609060101010101" pitchFamily="49" charset="-122"/>
              </a:rPr>
              <a:t>建模</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利用神经网络构建代理模型</a:t>
            </a:r>
          </a:p>
        </p:txBody>
      </p:sp>
      <p:sp>
        <p:nvSpPr>
          <p:cNvPr id="10" name="Rectangle 4"/>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1" name="Rectangle 6"/>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2" name="Rectangle 8"/>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41" name="직사각형 40"/>
          <p:cNvSpPr/>
          <p:nvPr/>
        </p:nvSpPr>
        <p:spPr>
          <a:xfrm>
            <a:off x="1" y="935010"/>
            <a:ext cx="12192000" cy="45719"/>
          </a:xfrm>
          <a:prstGeom prst="rect">
            <a:avLst/>
          </a:prstGeom>
          <a:gradFill flip="none" rotWithShape="1">
            <a:gsLst>
              <a:gs pos="3000">
                <a:srgbClr val="0000FF"/>
              </a:gs>
              <a:gs pos="48000">
                <a:srgbClr val="A8BFE7"/>
              </a:gs>
              <a:gs pos="100000">
                <a:srgbClr val="FFFF00">
                  <a:alpha val="14000"/>
                </a:srgbClr>
              </a:gs>
              <a:gs pos="70000">
                <a:srgbClr val="AEC3E9"/>
              </a:gs>
              <a:gs pos="90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42" name="직사각형 41"/>
          <p:cNvSpPr/>
          <p:nvPr/>
        </p:nvSpPr>
        <p:spPr>
          <a:xfrm>
            <a:off x="-11955" y="6233249"/>
            <a:ext cx="10044392" cy="631887"/>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2437" y="6233248"/>
            <a:ext cx="2159563" cy="63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图片 17"/>
          <p:cNvPicPr>
            <a:picLocks noChangeAspect="1"/>
          </p:cNvPicPr>
          <p:nvPr/>
        </p:nvPicPr>
        <p:blipFill>
          <a:blip r:embed="rId4"/>
          <a:stretch>
            <a:fillRect/>
          </a:stretch>
        </p:blipFill>
        <p:spPr>
          <a:xfrm>
            <a:off x="7783207" y="6233249"/>
            <a:ext cx="4408793" cy="631887"/>
          </a:xfrm>
          <a:prstGeom prst="rect">
            <a:avLst/>
          </a:prstGeom>
        </p:spPr>
      </p:pic>
      <p:pic>
        <p:nvPicPr>
          <p:cNvPr id="3" name="图片 2"/>
          <p:cNvPicPr>
            <a:picLocks noChangeAspect="1"/>
          </p:cNvPicPr>
          <p:nvPr/>
        </p:nvPicPr>
        <p:blipFill>
          <a:blip r:embed="rId5"/>
          <a:stretch>
            <a:fillRect/>
          </a:stretch>
        </p:blipFill>
        <p:spPr>
          <a:xfrm>
            <a:off x="10857414" y="6439"/>
            <a:ext cx="1233784" cy="915388"/>
          </a:xfrm>
          <a:prstGeom prst="rect">
            <a:avLst/>
          </a:prstGeom>
        </p:spPr>
      </p:pic>
      <p:sp>
        <p:nvSpPr>
          <p:cNvPr id="4" name="灯片编号占位符 3"/>
          <p:cNvSpPr>
            <a:spLocks noGrp="1"/>
          </p:cNvSpPr>
          <p:nvPr>
            <p:ph type="sldNum" sz="quarter" idx="12"/>
          </p:nvPr>
        </p:nvSpPr>
        <p:spPr/>
        <p:txBody>
          <a:bodyPr/>
          <a:lstStyle/>
          <a:p>
            <a:fld id="{3F0AFB52-63A9-4747-94B2-769397FDE558}" type="slidenum">
              <a:rPr lang="zh-CN" altLang="en-US" smtClean="0"/>
              <a:pPr/>
              <a:t>5</a:t>
            </a:fld>
            <a:endParaRPr lang="zh-CN" altLang="en-US" dirty="0"/>
          </a:p>
        </p:txBody>
      </p:sp>
      <p:sp>
        <p:nvSpPr>
          <p:cNvPr id="6" name="日期占位符 5"/>
          <p:cNvSpPr>
            <a:spLocks noGrp="1"/>
          </p:cNvSpPr>
          <p:nvPr>
            <p:ph type="dt" sz="half" idx="10"/>
          </p:nvPr>
        </p:nvSpPr>
        <p:spPr/>
        <p:txBody>
          <a:bodyPr/>
          <a:lstStyle/>
          <a:p>
            <a:fld id="{63849CED-BC34-434D-BDDD-B5DDF3E1E606}" type="datetime11">
              <a:rPr lang="zh-CN" altLang="en-US" smtClean="0"/>
              <a:t>10:40:07</a:t>
            </a:fld>
            <a:endParaRPr lang="zh-CN" altLang="en-US"/>
          </a:p>
        </p:txBody>
      </p:sp>
      <p:sp>
        <p:nvSpPr>
          <p:cNvPr id="17" name="矩形 16">
            <a:extLst>
              <a:ext uri="{FF2B5EF4-FFF2-40B4-BE49-F238E27FC236}">
                <a16:creationId xmlns:a16="http://schemas.microsoft.com/office/drawing/2014/main" id="{02CDFFE2-C2ED-4F1C-8DC3-CC8A49CB4BEF}"/>
              </a:ext>
            </a:extLst>
          </p:cNvPr>
          <p:cNvSpPr/>
          <p:nvPr/>
        </p:nvSpPr>
        <p:spPr>
          <a:xfrm>
            <a:off x="393378" y="1103829"/>
            <a:ext cx="11509062" cy="2807948"/>
          </a:xfrm>
          <a:prstGeom prst="rect">
            <a:avLst/>
          </a:prstGeom>
        </p:spPr>
        <p:txBody>
          <a:bodyPr wrap="square">
            <a:spAutoFit/>
          </a:bodyPr>
          <a:lstStyle/>
          <a:p>
            <a:pPr indent="457200">
              <a:lnSpc>
                <a:spcPct val="150000"/>
              </a:lnSpc>
            </a:pPr>
            <a:r>
              <a:rPr lang="zh-CN" altLang="en-US" sz="2000" dirty="0">
                <a:latin typeface="微软雅黑" panose="020B0503020204020204" pitchFamily="34" charset="-122"/>
                <a:ea typeface="微软雅黑" panose="020B0503020204020204" pitchFamily="34" charset="-122"/>
              </a:rPr>
              <a:t>低温系统中发生的流动传热现象一般要用微分代数方程组</a:t>
            </a:r>
            <a:r>
              <a:rPr lang="en-US" altLang="zh-CN" sz="2000" dirty="0">
                <a:latin typeface="微软雅黑" panose="020B0503020204020204" pitchFamily="34" charset="-122"/>
                <a:ea typeface="微软雅黑" panose="020B0503020204020204" pitchFamily="34" charset="-122"/>
              </a:rPr>
              <a:t>(DAEs)</a:t>
            </a:r>
            <a:r>
              <a:rPr lang="zh-CN" altLang="en-US" sz="2000" dirty="0">
                <a:latin typeface="微软雅黑" panose="020B0503020204020204" pitchFamily="34" charset="-122"/>
                <a:ea typeface="微软雅黑" panose="020B0503020204020204" pitchFamily="34" charset="-122"/>
              </a:rPr>
              <a:t>来表示，一维流程仿真无法直接计算复杂三维或者多物理场耦合场景，比如超导腔上的降温过程、耦合器上的温度分布等。</a:t>
            </a:r>
            <a:endParaRPr lang="en-US" altLang="zh-CN" sz="2000" dirty="0">
              <a:latin typeface="微软雅黑" panose="020B0503020204020204" pitchFamily="34" charset="-122"/>
              <a:ea typeface="微软雅黑" panose="020B0503020204020204" pitchFamily="34" charset="-122"/>
            </a:endParaRPr>
          </a:p>
          <a:p>
            <a:pPr indent="457200">
              <a:lnSpc>
                <a:spcPct val="150000"/>
              </a:lnSpc>
            </a:pPr>
            <a:r>
              <a:rPr lang="zh-CN" altLang="en-US" sz="2000" dirty="0">
                <a:latin typeface="微软雅黑" panose="020B0503020204020204" pitchFamily="34" charset="-122"/>
                <a:ea typeface="微软雅黑" panose="020B0503020204020204" pitchFamily="34" charset="-122"/>
              </a:rPr>
              <a:t>而三维动态仿真一般要调用大量计算资源，耗时较久，不满足自动控制和在线预测的</a:t>
            </a:r>
            <a:r>
              <a:rPr lang="zh-CN" altLang="en-US" sz="2000" b="1" dirty="0">
                <a:latin typeface="微软雅黑" panose="020B0503020204020204" pitchFamily="34" charset="-122"/>
                <a:ea typeface="微软雅黑" panose="020B0503020204020204" pitchFamily="34" charset="-122"/>
              </a:rPr>
              <a:t>实时性</a:t>
            </a:r>
            <a:r>
              <a:rPr lang="zh-CN" altLang="en-US" sz="2000" dirty="0">
                <a:latin typeface="微软雅黑" panose="020B0503020204020204" pitchFamily="34" charset="-122"/>
                <a:ea typeface="微软雅黑" panose="020B0503020204020204" pitchFamily="34" charset="-122"/>
              </a:rPr>
              <a:t>要求，所以必须使用</a:t>
            </a:r>
            <a:r>
              <a:rPr lang="zh-CN" altLang="en-US" sz="2000" b="1" dirty="0">
                <a:latin typeface="微软雅黑" panose="020B0503020204020204" pitchFamily="34" charset="-122"/>
                <a:ea typeface="微软雅黑" panose="020B0503020204020204" pitchFamily="34" charset="-122"/>
              </a:rPr>
              <a:t>代理模型技术</a:t>
            </a:r>
            <a:r>
              <a:rPr lang="zh-CN" altLang="en-US" sz="2000" dirty="0">
                <a:latin typeface="微软雅黑" panose="020B0503020204020204" pitchFamily="34" charset="-122"/>
                <a:ea typeface="微软雅黑" panose="020B0503020204020204" pitchFamily="34" charset="-122"/>
              </a:rPr>
              <a:t>兼顾计算速度与精度，令一维仿真可以模拟复杂物理场的影响。</a:t>
            </a:r>
          </a:p>
          <a:p>
            <a:pPr>
              <a:lnSpc>
                <a:spcPct val="150000"/>
              </a:lnSpc>
            </a:pPr>
            <a:endParaRPr lang="zh-CN" altLang="en-US" sz="2000" b="1" dirty="0">
              <a:latin typeface="微软雅黑" panose="020B0503020204020204" pitchFamily="34" charset="-122"/>
              <a:ea typeface="微软雅黑" panose="020B0503020204020204" pitchFamily="34" charset="-122"/>
            </a:endParaRPr>
          </a:p>
          <a:p>
            <a:pPr>
              <a:lnSpc>
                <a:spcPct val="150000"/>
              </a:lnSpc>
            </a:pPr>
            <a:endParaRPr lang="en-US" altLang="zh-CN" sz="2000" b="1" dirty="0">
              <a:latin typeface="微软雅黑" panose="020B0503020204020204" pitchFamily="34" charset="-122"/>
              <a:ea typeface="微软雅黑" panose="020B0503020204020204" pitchFamily="34" charset="-122"/>
            </a:endParaRPr>
          </a:p>
        </p:txBody>
      </p:sp>
      <p:pic>
        <p:nvPicPr>
          <p:cNvPr id="19" name="图片 18">
            <a:extLst>
              <a:ext uri="{FF2B5EF4-FFF2-40B4-BE49-F238E27FC236}">
                <a16:creationId xmlns:a16="http://schemas.microsoft.com/office/drawing/2014/main" id="{5CDD6236-5FAA-42E2-A6ED-E879618D445C}"/>
              </a:ext>
            </a:extLst>
          </p:cNvPr>
          <p:cNvPicPr/>
          <p:nvPr/>
        </p:nvPicPr>
        <p:blipFill>
          <a:blip r:embed="rId6"/>
          <a:stretch>
            <a:fillRect/>
          </a:stretch>
        </p:blipFill>
        <p:spPr>
          <a:xfrm>
            <a:off x="2549594" y="3159150"/>
            <a:ext cx="1615025" cy="1305435"/>
          </a:xfrm>
          <a:prstGeom prst="rect">
            <a:avLst/>
          </a:prstGeom>
        </p:spPr>
      </p:pic>
      <p:pic>
        <p:nvPicPr>
          <p:cNvPr id="24" name="图片 23">
            <a:extLst>
              <a:ext uri="{FF2B5EF4-FFF2-40B4-BE49-F238E27FC236}">
                <a16:creationId xmlns:a16="http://schemas.microsoft.com/office/drawing/2014/main" id="{58808AC2-62E8-401C-8DB3-CEBB0DA23B9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468222" y="3316788"/>
            <a:ext cx="3038762" cy="2142265"/>
          </a:xfrm>
          <a:prstGeom prst="rect">
            <a:avLst/>
          </a:prstGeom>
          <a:noFill/>
        </p:spPr>
      </p:pic>
      <p:pic>
        <p:nvPicPr>
          <p:cNvPr id="2" name="图片 1">
            <a:extLst>
              <a:ext uri="{FF2B5EF4-FFF2-40B4-BE49-F238E27FC236}">
                <a16:creationId xmlns:a16="http://schemas.microsoft.com/office/drawing/2014/main" id="{7DD1F3ED-5156-439A-A0BC-80F48A5A47F2}"/>
              </a:ext>
            </a:extLst>
          </p:cNvPr>
          <p:cNvPicPr>
            <a:picLocks noChangeAspect="1"/>
          </p:cNvPicPr>
          <p:nvPr/>
        </p:nvPicPr>
        <p:blipFill>
          <a:blip r:embed="rId8"/>
          <a:stretch>
            <a:fillRect/>
          </a:stretch>
        </p:blipFill>
        <p:spPr>
          <a:xfrm>
            <a:off x="4605036" y="3352615"/>
            <a:ext cx="3202206" cy="2326501"/>
          </a:xfrm>
          <a:prstGeom prst="rect">
            <a:avLst/>
          </a:prstGeom>
        </p:spPr>
      </p:pic>
      <p:sp>
        <p:nvSpPr>
          <p:cNvPr id="26" name="文本框 25">
            <a:extLst>
              <a:ext uri="{FF2B5EF4-FFF2-40B4-BE49-F238E27FC236}">
                <a16:creationId xmlns:a16="http://schemas.microsoft.com/office/drawing/2014/main" id="{D53C968C-2D86-43D8-A926-180B39D791D0}"/>
              </a:ext>
            </a:extLst>
          </p:cNvPr>
          <p:cNvSpPr txBox="1"/>
          <p:nvPr/>
        </p:nvSpPr>
        <p:spPr>
          <a:xfrm>
            <a:off x="3044537" y="5786905"/>
            <a:ext cx="6102926" cy="338554"/>
          </a:xfrm>
          <a:prstGeom prst="rect">
            <a:avLst/>
          </a:prstGeom>
          <a:noFill/>
        </p:spPr>
        <p:txBody>
          <a:bodyPr wrap="square">
            <a:spAutoFit/>
          </a:bodyPr>
          <a:lstStyle/>
          <a:p>
            <a:pPr algn="ctr"/>
            <a:r>
              <a:rPr lang="zh-CN" altLang="en-US" sz="1600" b="1" dirty="0">
                <a:latin typeface="微软雅黑" panose="020B0503020204020204" pitchFamily="34" charset="-122"/>
                <a:ea typeface="微软雅黑" panose="020B0503020204020204" pitchFamily="34" charset="-122"/>
              </a:rPr>
              <a:t>基于三维网格离散有限体积法的流场</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热场模拟</a:t>
            </a:r>
          </a:p>
        </p:txBody>
      </p:sp>
      <p:pic>
        <p:nvPicPr>
          <p:cNvPr id="9" name="图片 8">
            <a:extLst>
              <a:ext uri="{FF2B5EF4-FFF2-40B4-BE49-F238E27FC236}">
                <a16:creationId xmlns:a16="http://schemas.microsoft.com/office/drawing/2014/main" id="{958EE785-9ED5-4D76-9E78-8FF72948A52A}"/>
              </a:ext>
            </a:extLst>
          </p:cNvPr>
          <p:cNvPicPr>
            <a:picLocks noChangeAspect="1"/>
          </p:cNvPicPr>
          <p:nvPr/>
        </p:nvPicPr>
        <p:blipFill>
          <a:blip r:embed="rId9"/>
          <a:stretch>
            <a:fillRect/>
          </a:stretch>
        </p:blipFill>
        <p:spPr>
          <a:xfrm>
            <a:off x="2270363" y="4562114"/>
            <a:ext cx="1539550" cy="1459668"/>
          </a:xfrm>
          <a:prstGeom prst="rect">
            <a:avLst/>
          </a:prstGeom>
        </p:spPr>
      </p:pic>
      <p:pic>
        <p:nvPicPr>
          <p:cNvPr id="14" name="图片 13">
            <a:extLst>
              <a:ext uri="{FF2B5EF4-FFF2-40B4-BE49-F238E27FC236}">
                <a16:creationId xmlns:a16="http://schemas.microsoft.com/office/drawing/2014/main" id="{DE5F78C9-1908-458F-990F-6B82B760B198}"/>
              </a:ext>
            </a:extLst>
          </p:cNvPr>
          <p:cNvPicPr>
            <a:picLocks noChangeAspect="1"/>
          </p:cNvPicPr>
          <p:nvPr/>
        </p:nvPicPr>
        <p:blipFill>
          <a:blip r:embed="rId10"/>
          <a:stretch>
            <a:fillRect/>
          </a:stretch>
        </p:blipFill>
        <p:spPr>
          <a:xfrm>
            <a:off x="429773" y="4568170"/>
            <a:ext cx="1564909" cy="1397000"/>
          </a:xfrm>
          <a:prstGeom prst="rect">
            <a:avLst/>
          </a:prstGeom>
        </p:spPr>
      </p:pic>
      <p:pic>
        <p:nvPicPr>
          <p:cNvPr id="16" name="图片 15">
            <a:extLst>
              <a:ext uri="{FF2B5EF4-FFF2-40B4-BE49-F238E27FC236}">
                <a16:creationId xmlns:a16="http://schemas.microsoft.com/office/drawing/2014/main" id="{C1324A3B-4B8A-45A2-8857-6902653FB251}"/>
              </a:ext>
            </a:extLst>
          </p:cNvPr>
          <p:cNvPicPr>
            <a:picLocks noChangeAspect="1"/>
          </p:cNvPicPr>
          <p:nvPr/>
        </p:nvPicPr>
        <p:blipFill>
          <a:blip r:embed="rId11"/>
          <a:stretch>
            <a:fillRect/>
          </a:stretch>
        </p:blipFill>
        <p:spPr>
          <a:xfrm>
            <a:off x="429773" y="3256481"/>
            <a:ext cx="2019047" cy="1043611"/>
          </a:xfrm>
          <a:prstGeom prst="rect">
            <a:avLst/>
          </a:prstGeom>
        </p:spPr>
      </p:pic>
    </p:spTree>
    <p:extLst>
      <p:ext uri="{BB962C8B-B14F-4D97-AF65-F5344CB8AC3E}">
        <p14:creationId xmlns:p14="http://schemas.microsoft.com/office/powerpoint/2010/main" val="47266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143340" y="68628"/>
            <a:ext cx="10914897" cy="866381"/>
          </a:xfrm>
          <a:prstGeom prst="rect">
            <a:avLst/>
          </a:prstGeom>
        </p:spPr>
        <p:txBody>
          <a:bodyPr vert="horz" lIns="121920" tIns="60960" rIns="121920" bIns="6096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L="596885" indent="-355591" algn="l">
              <a:spcBef>
                <a:spcPct val="50000"/>
              </a:spcBef>
            </a:pPr>
            <a:r>
              <a:rPr lang="en-US" altLang="zh-CN" sz="3600" b="1" dirty="0">
                <a:solidFill>
                  <a:srgbClr val="0000C4"/>
                </a:solidFill>
                <a:latin typeface="黑体" panose="02010609060101010101" pitchFamily="49" charset="-122"/>
                <a:ea typeface="黑体" panose="02010609060101010101" pitchFamily="49" charset="-122"/>
              </a:rPr>
              <a:t>2 </a:t>
            </a:r>
            <a:r>
              <a:rPr lang="zh-CN" altLang="en-US" sz="3600" b="1" dirty="0">
                <a:solidFill>
                  <a:srgbClr val="0000FF"/>
                </a:solidFill>
                <a:latin typeface="黑体" panose="02010609060101010101" pitchFamily="49" charset="-122"/>
                <a:ea typeface="黑体" panose="02010609060101010101" pitchFamily="49" charset="-122"/>
              </a:rPr>
              <a:t>建模</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利用神经网络构建代理模型</a:t>
            </a:r>
          </a:p>
        </p:txBody>
      </p:sp>
      <p:sp>
        <p:nvSpPr>
          <p:cNvPr id="10" name="Rectangle 4"/>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1" name="Rectangle 6"/>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2" name="Rectangle 8"/>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41" name="직사각형 40"/>
          <p:cNvSpPr/>
          <p:nvPr/>
        </p:nvSpPr>
        <p:spPr>
          <a:xfrm>
            <a:off x="1" y="935010"/>
            <a:ext cx="12192000" cy="45719"/>
          </a:xfrm>
          <a:prstGeom prst="rect">
            <a:avLst/>
          </a:prstGeom>
          <a:gradFill flip="none" rotWithShape="1">
            <a:gsLst>
              <a:gs pos="3000">
                <a:srgbClr val="0000FF"/>
              </a:gs>
              <a:gs pos="48000">
                <a:srgbClr val="A8BFE7"/>
              </a:gs>
              <a:gs pos="100000">
                <a:srgbClr val="FFFF00">
                  <a:alpha val="14000"/>
                </a:srgbClr>
              </a:gs>
              <a:gs pos="70000">
                <a:srgbClr val="AEC3E9"/>
              </a:gs>
              <a:gs pos="90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42" name="직사각형 41"/>
          <p:cNvSpPr/>
          <p:nvPr/>
        </p:nvSpPr>
        <p:spPr>
          <a:xfrm>
            <a:off x="-11955" y="6233249"/>
            <a:ext cx="10044392" cy="631887"/>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2437" y="6233248"/>
            <a:ext cx="2159563" cy="63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图片 17"/>
          <p:cNvPicPr>
            <a:picLocks noChangeAspect="1"/>
          </p:cNvPicPr>
          <p:nvPr/>
        </p:nvPicPr>
        <p:blipFill>
          <a:blip r:embed="rId4"/>
          <a:stretch>
            <a:fillRect/>
          </a:stretch>
        </p:blipFill>
        <p:spPr>
          <a:xfrm>
            <a:off x="7783207" y="6233249"/>
            <a:ext cx="4408793" cy="631887"/>
          </a:xfrm>
          <a:prstGeom prst="rect">
            <a:avLst/>
          </a:prstGeom>
        </p:spPr>
      </p:pic>
      <p:pic>
        <p:nvPicPr>
          <p:cNvPr id="3" name="图片 2"/>
          <p:cNvPicPr>
            <a:picLocks noChangeAspect="1"/>
          </p:cNvPicPr>
          <p:nvPr/>
        </p:nvPicPr>
        <p:blipFill>
          <a:blip r:embed="rId5"/>
          <a:stretch>
            <a:fillRect/>
          </a:stretch>
        </p:blipFill>
        <p:spPr>
          <a:xfrm>
            <a:off x="10857414" y="6439"/>
            <a:ext cx="1233784" cy="915388"/>
          </a:xfrm>
          <a:prstGeom prst="rect">
            <a:avLst/>
          </a:prstGeom>
        </p:spPr>
      </p:pic>
      <p:sp>
        <p:nvSpPr>
          <p:cNvPr id="4" name="灯片编号占位符 3"/>
          <p:cNvSpPr>
            <a:spLocks noGrp="1"/>
          </p:cNvSpPr>
          <p:nvPr>
            <p:ph type="sldNum" sz="quarter" idx="12"/>
          </p:nvPr>
        </p:nvSpPr>
        <p:spPr/>
        <p:txBody>
          <a:bodyPr/>
          <a:lstStyle/>
          <a:p>
            <a:fld id="{3F0AFB52-63A9-4747-94B2-769397FDE558}" type="slidenum">
              <a:rPr lang="zh-CN" altLang="en-US" smtClean="0"/>
              <a:pPr/>
              <a:t>6</a:t>
            </a:fld>
            <a:endParaRPr lang="zh-CN" altLang="en-US" dirty="0"/>
          </a:p>
        </p:txBody>
      </p:sp>
      <p:sp>
        <p:nvSpPr>
          <p:cNvPr id="6" name="日期占位符 5"/>
          <p:cNvSpPr>
            <a:spLocks noGrp="1"/>
          </p:cNvSpPr>
          <p:nvPr>
            <p:ph type="dt" sz="half" idx="10"/>
          </p:nvPr>
        </p:nvSpPr>
        <p:spPr/>
        <p:txBody>
          <a:bodyPr/>
          <a:lstStyle/>
          <a:p>
            <a:fld id="{63849CED-BC34-434D-BDDD-B5DDF3E1E606}" type="datetime11">
              <a:rPr lang="zh-CN" altLang="en-US" smtClean="0"/>
              <a:t>17:24:56</a:t>
            </a:fld>
            <a:endParaRPr lang="zh-CN" altLang="en-US"/>
          </a:p>
        </p:txBody>
      </p:sp>
      <p:sp>
        <p:nvSpPr>
          <p:cNvPr id="17" name="矩形 16">
            <a:extLst>
              <a:ext uri="{FF2B5EF4-FFF2-40B4-BE49-F238E27FC236}">
                <a16:creationId xmlns:a16="http://schemas.microsoft.com/office/drawing/2014/main" id="{02CDFFE2-C2ED-4F1C-8DC3-CC8A49CB4BEF}"/>
              </a:ext>
            </a:extLst>
          </p:cNvPr>
          <p:cNvSpPr/>
          <p:nvPr/>
        </p:nvSpPr>
        <p:spPr>
          <a:xfrm>
            <a:off x="393378" y="1103829"/>
            <a:ext cx="11509062" cy="1884618"/>
          </a:xfrm>
          <a:prstGeom prst="rect">
            <a:avLst/>
          </a:prstGeom>
        </p:spPr>
        <p:txBody>
          <a:bodyPr wrap="square">
            <a:spAutoFit/>
          </a:bodyPr>
          <a:lstStyle/>
          <a:p>
            <a:pPr indent="457200">
              <a:lnSpc>
                <a:spcPct val="150000"/>
              </a:lnSpc>
            </a:pPr>
            <a:r>
              <a:rPr lang="zh-CN" altLang="en-US" sz="2000" b="1" dirty="0">
                <a:latin typeface="微软雅黑" panose="020B0503020204020204" pitchFamily="34" charset="-122"/>
                <a:ea typeface="微软雅黑" panose="020B0503020204020204" pitchFamily="34" charset="-122"/>
              </a:rPr>
              <a:t>使用深度神经网络、梯度增强克里金模型等手段构建有效的代理模型，并与三维模拟结果对比，验证其精度。</a:t>
            </a:r>
            <a:endParaRPr lang="en-US" altLang="zh-CN" sz="2000" b="1" dirty="0">
              <a:latin typeface="微软雅黑" panose="020B0503020204020204" pitchFamily="34" charset="-122"/>
              <a:ea typeface="微软雅黑" panose="020B0503020204020204" pitchFamily="34" charset="-122"/>
            </a:endParaRPr>
          </a:p>
          <a:p>
            <a:pPr indent="457200">
              <a:lnSpc>
                <a:spcPct val="150000"/>
              </a:lnSpc>
            </a:pPr>
            <a:r>
              <a:rPr lang="zh-CN" altLang="en-US" sz="2000" b="1" dirty="0">
                <a:latin typeface="微软雅黑" panose="020B0503020204020204" pitchFamily="34" charset="-122"/>
                <a:ea typeface="微软雅黑" panose="020B0503020204020204" pitchFamily="34" charset="-122"/>
              </a:rPr>
              <a:t>在这里，神经网络被当做一个万能拟合器，属于典型的</a:t>
            </a:r>
            <a:r>
              <a:rPr lang="zh-CN" altLang="en-US" sz="2000" b="1" dirty="0">
                <a:solidFill>
                  <a:srgbClr val="FF0000"/>
                </a:solidFill>
                <a:latin typeface="微软雅黑" panose="020B0503020204020204" pitchFamily="34" charset="-122"/>
                <a:ea typeface="微软雅黑" panose="020B0503020204020204" pitchFamily="34" charset="-122"/>
              </a:rPr>
              <a:t>有监督机器学习</a:t>
            </a:r>
            <a:r>
              <a:rPr lang="zh-CN" altLang="en-US" sz="2000" b="1" dirty="0">
                <a:latin typeface="微软雅黑" panose="020B0503020204020204" pitchFamily="34" charset="-122"/>
                <a:ea typeface="微软雅黑" panose="020B0503020204020204" pitchFamily="34" charset="-122"/>
              </a:rPr>
              <a:t>，标签数据集需要通过三维数值模拟离线取得。</a:t>
            </a:r>
          </a:p>
        </p:txBody>
      </p:sp>
      <p:sp>
        <p:nvSpPr>
          <p:cNvPr id="16" name="文本框 15">
            <a:extLst>
              <a:ext uri="{FF2B5EF4-FFF2-40B4-BE49-F238E27FC236}">
                <a16:creationId xmlns:a16="http://schemas.microsoft.com/office/drawing/2014/main" id="{0372C6BB-869B-4458-A3F7-817A6D21FDEF}"/>
              </a:ext>
            </a:extLst>
          </p:cNvPr>
          <p:cNvSpPr txBox="1"/>
          <p:nvPr/>
        </p:nvSpPr>
        <p:spPr>
          <a:xfrm>
            <a:off x="950260" y="5847399"/>
            <a:ext cx="3708387" cy="261610"/>
          </a:xfrm>
          <a:prstGeom prst="rect">
            <a:avLst/>
          </a:prstGeom>
          <a:noFill/>
        </p:spPr>
        <p:txBody>
          <a:bodyPr wrap="square">
            <a:spAutoFit/>
          </a:bodyPr>
          <a:lstStyle/>
          <a:p>
            <a:r>
              <a:rPr lang="en-US" altLang="zh-CN" sz="1100" b="1" dirty="0">
                <a:latin typeface="微软雅黑" panose="020B0503020204020204" pitchFamily="34" charset="-122"/>
                <a:ea typeface="微软雅黑" panose="020B0503020204020204" pitchFamily="34" charset="-122"/>
              </a:rPr>
              <a:t>https://doi.org/10.1016/j.cryogenics.2024.103824.</a:t>
            </a:r>
            <a:endParaRPr lang="zh-CN" altLang="en-US" sz="1100" b="1" dirty="0">
              <a:latin typeface="微软雅黑" panose="020B0503020204020204" pitchFamily="34" charset="-122"/>
              <a:ea typeface="微软雅黑" panose="020B0503020204020204" pitchFamily="34" charset="-122"/>
            </a:endParaRPr>
          </a:p>
        </p:txBody>
      </p:sp>
      <p:pic>
        <p:nvPicPr>
          <p:cNvPr id="21" name="图片 20">
            <a:extLst>
              <a:ext uri="{FF2B5EF4-FFF2-40B4-BE49-F238E27FC236}">
                <a16:creationId xmlns:a16="http://schemas.microsoft.com/office/drawing/2014/main" id="{4C2C52B9-E734-491B-9300-50458B891761}"/>
              </a:ext>
            </a:extLst>
          </p:cNvPr>
          <p:cNvPicPr>
            <a:picLocks noChangeAspect="1"/>
          </p:cNvPicPr>
          <p:nvPr/>
        </p:nvPicPr>
        <p:blipFill>
          <a:blip r:embed="rId6"/>
          <a:stretch>
            <a:fillRect/>
          </a:stretch>
        </p:blipFill>
        <p:spPr>
          <a:xfrm>
            <a:off x="558249" y="3205915"/>
            <a:ext cx="5239930" cy="2641484"/>
          </a:xfrm>
          <a:prstGeom prst="rect">
            <a:avLst/>
          </a:prstGeom>
        </p:spPr>
      </p:pic>
      <p:pic>
        <p:nvPicPr>
          <p:cNvPr id="22" name="图片 21">
            <a:extLst>
              <a:ext uri="{FF2B5EF4-FFF2-40B4-BE49-F238E27FC236}">
                <a16:creationId xmlns:a16="http://schemas.microsoft.com/office/drawing/2014/main" id="{76EA294C-BFE5-47AA-A09C-33B55149365E}"/>
              </a:ext>
            </a:extLst>
          </p:cNvPr>
          <p:cNvPicPr>
            <a:picLocks noChangeAspect="1"/>
          </p:cNvPicPr>
          <p:nvPr/>
        </p:nvPicPr>
        <p:blipFill>
          <a:blip r:embed="rId7"/>
          <a:stretch>
            <a:fillRect/>
          </a:stretch>
        </p:blipFill>
        <p:spPr>
          <a:xfrm>
            <a:off x="6832647" y="3111547"/>
            <a:ext cx="3688758" cy="2696726"/>
          </a:xfrm>
          <a:prstGeom prst="rect">
            <a:avLst/>
          </a:prstGeom>
        </p:spPr>
      </p:pic>
    </p:spTree>
    <p:extLst>
      <p:ext uri="{BB962C8B-B14F-4D97-AF65-F5344CB8AC3E}">
        <p14:creationId xmlns:p14="http://schemas.microsoft.com/office/powerpoint/2010/main" val="3916656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143340" y="68628"/>
            <a:ext cx="10914897" cy="866381"/>
          </a:xfrm>
          <a:prstGeom prst="rect">
            <a:avLst/>
          </a:prstGeom>
        </p:spPr>
        <p:txBody>
          <a:bodyPr vert="horz" lIns="121920" tIns="60960" rIns="121920" bIns="6096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L="596885" indent="-355591" algn="l">
              <a:spcBef>
                <a:spcPct val="50000"/>
              </a:spcBef>
            </a:pPr>
            <a:r>
              <a:rPr lang="en-US" altLang="zh-CN" sz="3600" b="1" dirty="0">
                <a:solidFill>
                  <a:srgbClr val="0000C4"/>
                </a:solidFill>
                <a:latin typeface="黑体" panose="02010609060101010101" pitchFamily="49" charset="-122"/>
                <a:ea typeface="黑体" panose="02010609060101010101" pitchFamily="49" charset="-122"/>
              </a:rPr>
              <a:t>3 </a:t>
            </a:r>
            <a:r>
              <a:rPr lang="zh-CN" altLang="en-US" sz="3600" b="1" dirty="0">
                <a:solidFill>
                  <a:srgbClr val="0000C4"/>
                </a:solidFill>
                <a:latin typeface="黑体" panose="02010609060101010101" pitchFamily="49" charset="-122"/>
                <a:ea typeface="黑体" panose="02010609060101010101" pitchFamily="49" charset="-122"/>
              </a:rPr>
              <a:t>优化</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利用强化学习进行在线参数优化</a:t>
            </a:r>
          </a:p>
        </p:txBody>
      </p:sp>
      <p:sp>
        <p:nvSpPr>
          <p:cNvPr id="10" name="Rectangle 4"/>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1" name="Rectangle 6"/>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2" name="Rectangle 8"/>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41" name="직사각형 40"/>
          <p:cNvSpPr/>
          <p:nvPr/>
        </p:nvSpPr>
        <p:spPr>
          <a:xfrm>
            <a:off x="1" y="935010"/>
            <a:ext cx="12192000" cy="45719"/>
          </a:xfrm>
          <a:prstGeom prst="rect">
            <a:avLst/>
          </a:prstGeom>
          <a:gradFill flip="none" rotWithShape="1">
            <a:gsLst>
              <a:gs pos="3000">
                <a:srgbClr val="0000FF"/>
              </a:gs>
              <a:gs pos="48000">
                <a:srgbClr val="A8BFE7"/>
              </a:gs>
              <a:gs pos="100000">
                <a:srgbClr val="FFFF00">
                  <a:alpha val="14000"/>
                </a:srgbClr>
              </a:gs>
              <a:gs pos="70000">
                <a:srgbClr val="AEC3E9"/>
              </a:gs>
              <a:gs pos="90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42" name="직사각형 41"/>
          <p:cNvSpPr/>
          <p:nvPr/>
        </p:nvSpPr>
        <p:spPr>
          <a:xfrm>
            <a:off x="-11955" y="6233249"/>
            <a:ext cx="10044392" cy="631887"/>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2437" y="6233248"/>
            <a:ext cx="2159563" cy="63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图片 17"/>
          <p:cNvPicPr>
            <a:picLocks noChangeAspect="1"/>
          </p:cNvPicPr>
          <p:nvPr/>
        </p:nvPicPr>
        <p:blipFill>
          <a:blip r:embed="rId4"/>
          <a:stretch>
            <a:fillRect/>
          </a:stretch>
        </p:blipFill>
        <p:spPr>
          <a:xfrm>
            <a:off x="7783207" y="6233249"/>
            <a:ext cx="4408793" cy="631887"/>
          </a:xfrm>
          <a:prstGeom prst="rect">
            <a:avLst/>
          </a:prstGeom>
        </p:spPr>
      </p:pic>
      <p:pic>
        <p:nvPicPr>
          <p:cNvPr id="3" name="图片 2"/>
          <p:cNvPicPr>
            <a:picLocks noChangeAspect="1"/>
          </p:cNvPicPr>
          <p:nvPr/>
        </p:nvPicPr>
        <p:blipFill>
          <a:blip r:embed="rId5"/>
          <a:stretch>
            <a:fillRect/>
          </a:stretch>
        </p:blipFill>
        <p:spPr>
          <a:xfrm>
            <a:off x="10857414" y="6439"/>
            <a:ext cx="1233784" cy="915388"/>
          </a:xfrm>
          <a:prstGeom prst="rect">
            <a:avLst/>
          </a:prstGeom>
        </p:spPr>
      </p:pic>
      <p:sp>
        <p:nvSpPr>
          <p:cNvPr id="4" name="灯片编号占位符 3"/>
          <p:cNvSpPr>
            <a:spLocks noGrp="1"/>
          </p:cNvSpPr>
          <p:nvPr>
            <p:ph type="sldNum" sz="quarter" idx="12"/>
          </p:nvPr>
        </p:nvSpPr>
        <p:spPr/>
        <p:txBody>
          <a:bodyPr/>
          <a:lstStyle/>
          <a:p>
            <a:fld id="{3F0AFB52-63A9-4747-94B2-769397FDE558}" type="slidenum">
              <a:rPr lang="zh-CN" altLang="en-US" smtClean="0"/>
              <a:pPr/>
              <a:t>7</a:t>
            </a:fld>
            <a:endParaRPr lang="zh-CN" altLang="en-US" dirty="0"/>
          </a:p>
        </p:txBody>
      </p:sp>
      <p:sp>
        <p:nvSpPr>
          <p:cNvPr id="6" name="日期占位符 5"/>
          <p:cNvSpPr>
            <a:spLocks noGrp="1"/>
          </p:cNvSpPr>
          <p:nvPr>
            <p:ph type="dt" sz="half" idx="10"/>
          </p:nvPr>
        </p:nvSpPr>
        <p:spPr/>
        <p:txBody>
          <a:bodyPr/>
          <a:lstStyle/>
          <a:p>
            <a:fld id="{63849CED-BC34-434D-BDDD-B5DDF3E1E606}" type="datetime11">
              <a:rPr lang="zh-CN" altLang="en-US" smtClean="0"/>
              <a:t>17:35:45</a:t>
            </a:fld>
            <a:endParaRPr lang="zh-CN" altLang="en-US"/>
          </a:p>
        </p:txBody>
      </p:sp>
      <p:sp>
        <p:nvSpPr>
          <p:cNvPr id="19" name="文本框 18">
            <a:extLst>
              <a:ext uri="{FF2B5EF4-FFF2-40B4-BE49-F238E27FC236}">
                <a16:creationId xmlns:a16="http://schemas.microsoft.com/office/drawing/2014/main" id="{C4B2B5EF-E479-4130-92FE-EA661DC64CD1}"/>
              </a:ext>
            </a:extLst>
          </p:cNvPr>
          <p:cNvSpPr txBox="1"/>
          <p:nvPr/>
        </p:nvSpPr>
        <p:spPr>
          <a:xfrm>
            <a:off x="246287" y="1145592"/>
            <a:ext cx="11474658" cy="2031325"/>
          </a:xfrm>
          <a:prstGeom prst="rect">
            <a:avLst/>
          </a:prstGeom>
          <a:noFill/>
        </p:spPr>
        <p:txBody>
          <a:bodyPr wrap="square">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用于描述低温系统运行规律的数学模型中通常含有大量的</a:t>
            </a:r>
            <a:r>
              <a:rPr lang="zh-CN" altLang="en-US" b="1" dirty="0">
                <a:latin typeface="微软雅黑" panose="020B0503020204020204" pitchFamily="34" charset="-122"/>
                <a:ea typeface="微软雅黑" panose="020B0503020204020204" pitchFamily="34" charset="-122"/>
              </a:rPr>
              <a:t>经验系数</a:t>
            </a:r>
            <a:r>
              <a:rPr lang="zh-CN" altLang="en-US" dirty="0">
                <a:latin typeface="微软雅黑" panose="020B0503020204020204" pitchFamily="34" charset="-122"/>
                <a:ea typeface="微软雅黑" panose="020B0503020204020204" pitchFamily="34" charset="-122"/>
              </a:rPr>
              <a:t>，如何结合实验数据来自动优化调整这些先验参数？令其计算精度更高、对人员手动迭代的依赖更低？</a:t>
            </a:r>
            <a:endParaRPr lang="en-US" altLang="zh-CN" dirty="0">
              <a:latin typeface="微软雅黑" panose="020B0503020204020204" pitchFamily="34" charset="-122"/>
              <a:ea typeface="微软雅黑" panose="020B0503020204020204" pitchFamily="34" charset="-122"/>
            </a:endParaRPr>
          </a:p>
          <a:p>
            <a:pPr indent="457200">
              <a:lnSpc>
                <a:spcPct val="150000"/>
              </a:lnSpc>
            </a:pPr>
            <a:r>
              <a:rPr lang="zh-CN" altLang="en-US" dirty="0">
                <a:latin typeface="微软雅黑" panose="020B0503020204020204" pitchFamily="34" charset="-122"/>
                <a:ea typeface="微软雅黑" panose="020B0503020204020204" pitchFamily="34" charset="-122"/>
              </a:rPr>
              <a:t>我们提出可以利用能够实时与外界进行交互学习的强化学习技术，通过构建合理的</a:t>
            </a:r>
            <a:r>
              <a:rPr lang="zh-CN" altLang="en-US" b="1" dirty="0">
                <a:latin typeface="微软雅黑" panose="020B0503020204020204" pitchFamily="34" charset="-122"/>
                <a:ea typeface="微软雅黑" panose="020B0503020204020204" pitchFamily="34" charset="-122"/>
              </a:rPr>
              <a:t>强化学习框架</a:t>
            </a:r>
            <a:r>
              <a:rPr lang="zh-CN" altLang="en-US" dirty="0">
                <a:latin typeface="微软雅黑" panose="020B0503020204020204" pitchFamily="34" charset="-122"/>
                <a:ea typeface="微软雅黑" panose="020B0503020204020204" pitchFamily="34" charset="-122"/>
              </a:rPr>
              <a:t>及对应的价值函数</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奖励函数等，有望在大型低温系统上实现动态仿真模型的自动在线优化。</a:t>
            </a:r>
            <a:endParaRPr lang="zh-CN" altLang="en-US" dirty="0"/>
          </a:p>
          <a:p>
            <a:endParaRPr lang="en-US" altLang="zh-CN" dirty="0"/>
          </a:p>
        </p:txBody>
      </p:sp>
      <p:pic>
        <p:nvPicPr>
          <p:cNvPr id="15" name="图片 14">
            <a:extLst>
              <a:ext uri="{FF2B5EF4-FFF2-40B4-BE49-F238E27FC236}">
                <a16:creationId xmlns:a16="http://schemas.microsoft.com/office/drawing/2014/main" id="{7D567D03-64F5-415E-A8C6-B282A117773A}"/>
              </a:ext>
            </a:extLst>
          </p:cNvPr>
          <p:cNvPicPr>
            <a:picLocks noChangeAspect="1"/>
          </p:cNvPicPr>
          <p:nvPr/>
        </p:nvPicPr>
        <p:blipFill>
          <a:blip r:embed="rId6"/>
          <a:stretch>
            <a:fillRect/>
          </a:stretch>
        </p:blipFill>
        <p:spPr>
          <a:xfrm>
            <a:off x="629494" y="3068782"/>
            <a:ext cx="4664187" cy="2245720"/>
          </a:xfrm>
          <a:prstGeom prst="rect">
            <a:avLst/>
          </a:prstGeom>
        </p:spPr>
      </p:pic>
      <p:pic>
        <p:nvPicPr>
          <p:cNvPr id="5" name="图片 4">
            <a:extLst>
              <a:ext uri="{FF2B5EF4-FFF2-40B4-BE49-F238E27FC236}">
                <a16:creationId xmlns:a16="http://schemas.microsoft.com/office/drawing/2014/main" id="{BAD4E112-9289-4E3D-AAAA-8E2C2464BA90}"/>
              </a:ext>
            </a:extLst>
          </p:cNvPr>
          <p:cNvPicPr>
            <a:picLocks noChangeAspect="1"/>
          </p:cNvPicPr>
          <p:nvPr/>
        </p:nvPicPr>
        <p:blipFill>
          <a:blip r:embed="rId7"/>
          <a:stretch>
            <a:fillRect/>
          </a:stretch>
        </p:blipFill>
        <p:spPr>
          <a:xfrm>
            <a:off x="6096000" y="3002976"/>
            <a:ext cx="5444132" cy="2576041"/>
          </a:xfrm>
          <a:prstGeom prst="rect">
            <a:avLst/>
          </a:prstGeom>
        </p:spPr>
      </p:pic>
      <p:sp>
        <p:nvSpPr>
          <p:cNvPr id="17" name="文本框 16">
            <a:extLst>
              <a:ext uri="{FF2B5EF4-FFF2-40B4-BE49-F238E27FC236}">
                <a16:creationId xmlns:a16="http://schemas.microsoft.com/office/drawing/2014/main" id="{EFA8A064-CBC6-4CA9-800C-23EC1E86A7CE}"/>
              </a:ext>
            </a:extLst>
          </p:cNvPr>
          <p:cNvSpPr txBox="1"/>
          <p:nvPr/>
        </p:nvSpPr>
        <p:spPr>
          <a:xfrm>
            <a:off x="301705" y="5297314"/>
            <a:ext cx="6103620" cy="530915"/>
          </a:xfrm>
          <a:prstGeom prst="rect">
            <a:avLst/>
          </a:prstGeom>
          <a:noFill/>
        </p:spPr>
        <p:txBody>
          <a:bodyPr wrap="square">
            <a:spAutoFit/>
          </a:bodyPr>
          <a:lstStyle/>
          <a:p>
            <a:r>
              <a:rPr lang="zh-CN" altLang="en-US" sz="1050" b="1" dirty="0">
                <a:latin typeface="微软雅黑" panose="020B0503020204020204" pitchFamily="34" charset="-122"/>
                <a:ea typeface="微软雅黑" panose="020B0503020204020204" pitchFamily="34" charset="-122"/>
              </a:rPr>
              <a:t>利用经验回放机制构建的在线能耗优化强化学习模型</a:t>
            </a:r>
            <a:r>
              <a:rPr lang="en-US" altLang="zh-CN" sz="1050" b="1" dirty="0">
                <a:latin typeface="微软雅黑" panose="020B0503020204020204" pitchFamily="34" charset="-122"/>
                <a:ea typeface="微软雅黑" panose="020B0503020204020204" pitchFamily="34" charset="-122"/>
              </a:rPr>
              <a:t>D3QN-PER*</a:t>
            </a:r>
          </a:p>
          <a:p>
            <a:r>
              <a:rPr lang="en-US" altLang="zh-CN" sz="900" dirty="0">
                <a:latin typeface="微软雅黑" panose="020B0503020204020204" pitchFamily="34" charset="-122"/>
                <a:ea typeface="微软雅黑" panose="020B0503020204020204" pitchFamily="34" charset="-122"/>
              </a:rPr>
              <a:t>*</a:t>
            </a:r>
            <a:r>
              <a:rPr lang="en-US" altLang="zh-CN" sz="900" dirty="0" err="1">
                <a:latin typeface="微软雅黑" panose="020B0503020204020204" pitchFamily="34" charset="-122"/>
                <a:ea typeface="微软雅黑" panose="020B0503020204020204" pitchFamily="34" charset="-122"/>
              </a:rPr>
              <a:t>Mocanu</a:t>
            </a:r>
            <a:r>
              <a:rPr lang="en-US" altLang="zh-CN" sz="900" dirty="0">
                <a:latin typeface="微软雅黑" panose="020B0503020204020204" pitchFamily="34" charset="-122"/>
                <a:ea typeface="微软雅黑" panose="020B0503020204020204" pitchFamily="34" charset="-122"/>
              </a:rPr>
              <a:t> E, </a:t>
            </a:r>
            <a:r>
              <a:rPr lang="en-US" altLang="zh-CN" sz="900" dirty="0" err="1">
                <a:latin typeface="微软雅黑" panose="020B0503020204020204" pitchFamily="34" charset="-122"/>
                <a:ea typeface="微软雅黑" panose="020B0503020204020204" pitchFamily="34" charset="-122"/>
              </a:rPr>
              <a:t>Mocanu</a:t>
            </a:r>
            <a:r>
              <a:rPr lang="en-US" altLang="zh-CN" sz="900" dirty="0">
                <a:latin typeface="微软雅黑" panose="020B0503020204020204" pitchFamily="34" charset="-122"/>
                <a:ea typeface="微软雅黑" panose="020B0503020204020204" pitchFamily="34" charset="-122"/>
              </a:rPr>
              <a:t> DC, Nguyen PH, Liotta A, Webber ME, </a:t>
            </a:r>
            <a:r>
              <a:rPr lang="en-US" altLang="zh-CN" sz="900" dirty="0" err="1">
                <a:latin typeface="微软雅黑" panose="020B0503020204020204" pitchFamily="34" charset="-122"/>
                <a:ea typeface="微软雅黑" panose="020B0503020204020204" pitchFamily="34" charset="-122"/>
              </a:rPr>
              <a:t>Gibescu</a:t>
            </a:r>
            <a:r>
              <a:rPr lang="en-US" altLang="zh-CN" sz="900" dirty="0">
                <a:latin typeface="微软雅黑" panose="020B0503020204020204" pitchFamily="34" charset="-122"/>
                <a:ea typeface="微软雅黑" panose="020B0503020204020204" pitchFamily="34" charset="-122"/>
              </a:rPr>
              <a:t> M, et al. On-line building energy optimization using deep reinforcement learning. IEEE Trans Smart Grid 2019;10(4):3698–708.</a:t>
            </a:r>
            <a:endParaRPr lang="zh-CN" altLang="en-US" sz="9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91565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143340" y="68628"/>
            <a:ext cx="10914897" cy="866381"/>
          </a:xfrm>
          <a:prstGeom prst="rect">
            <a:avLst/>
          </a:prstGeom>
        </p:spPr>
        <p:txBody>
          <a:bodyPr vert="horz" lIns="121920" tIns="60960" rIns="121920" bIns="6096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L="596885" indent="-355591" algn="l">
              <a:spcBef>
                <a:spcPct val="50000"/>
              </a:spcBef>
            </a:pPr>
            <a:r>
              <a:rPr lang="en-US" altLang="zh-CN" sz="3600" b="1" dirty="0">
                <a:solidFill>
                  <a:srgbClr val="0000C4"/>
                </a:solidFill>
                <a:latin typeface="黑体" panose="02010609060101010101" pitchFamily="49" charset="-122"/>
                <a:ea typeface="黑体" panose="02010609060101010101" pitchFamily="49" charset="-122"/>
              </a:rPr>
              <a:t>3 </a:t>
            </a:r>
            <a:r>
              <a:rPr lang="zh-CN" altLang="en-US" sz="3600" b="1" dirty="0">
                <a:solidFill>
                  <a:srgbClr val="0000C4"/>
                </a:solidFill>
                <a:latin typeface="黑体" panose="02010609060101010101" pitchFamily="49" charset="-122"/>
                <a:ea typeface="黑体" panose="02010609060101010101" pitchFamily="49" charset="-122"/>
              </a:rPr>
              <a:t>优化</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利用强化学习进行在线参数优化</a:t>
            </a:r>
          </a:p>
        </p:txBody>
      </p:sp>
      <p:sp>
        <p:nvSpPr>
          <p:cNvPr id="10" name="Rectangle 4"/>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1" name="Rectangle 6"/>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2" name="Rectangle 8"/>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41" name="직사각형 40"/>
          <p:cNvSpPr/>
          <p:nvPr/>
        </p:nvSpPr>
        <p:spPr>
          <a:xfrm>
            <a:off x="1" y="935010"/>
            <a:ext cx="12192000" cy="45719"/>
          </a:xfrm>
          <a:prstGeom prst="rect">
            <a:avLst/>
          </a:prstGeom>
          <a:gradFill flip="none" rotWithShape="1">
            <a:gsLst>
              <a:gs pos="3000">
                <a:srgbClr val="0000FF"/>
              </a:gs>
              <a:gs pos="48000">
                <a:srgbClr val="A8BFE7"/>
              </a:gs>
              <a:gs pos="100000">
                <a:srgbClr val="FFFF00">
                  <a:alpha val="14000"/>
                </a:srgbClr>
              </a:gs>
              <a:gs pos="70000">
                <a:srgbClr val="AEC3E9"/>
              </a:gs>
              <a:gs pos="90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42" name="직사각형 41"/>
          <p:cNvSpPr/>
          <p:nvPr/>
        </p:nvSpPr>
        <p:spPr>
          <a:xfrm>
            <a:off x="-11955" y="6233249"/>
            <a:ext cx="10044392" cy="631887"/>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2437" y="6233248"/>
            <a:ext cx="2159563" cy="63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图片 17"/>
          <p:cNvPicPr>
            <a:picLocks noChangeAspect="1"/>
          </p:cNvPicPr>
          <p:nvPr/>
        </p:nvPicPr>
        <p:blipFill>
          <a:blip r:embed="rId4"/>
          <a:stretch>
            <a:fillRect/>
          </a:stretch>
        </p:blipFill>
        <p:spPr>
          <a:xfrm>
            <a:off x="7783207" y="6233249"/>
            <a:ext cx="4408793" cy="631887"/>
          </a:xfrm>
          <a:prstGeom prst="rect">
            <a:avLst/>
          </a:prstGeom>
        </p:spPr>
      </p:pic>
      <p:pic>
        <p:nvPicPr>
          <p:cNvPr id="3" name="图片 2"/>
          <p:cNvPicPr>
            <a:picLocks noChangeAspect="1"/>
          </p:cNvPicPr>
          <p:nvPr/>
        </p:nvPicPr>
        <p:blipFill>
          <a:blip r:embed="rId5"/>
          <a:stretch>
            <a:fillRect/>
          </a:stretch>
        </p:blipFill>
        <p:spPr>
          <a:xfrm>
            <a:off x="10857414" y="6439"/>
            <a:ext cx="1233784" cy="915388"/>
          </a:xfrm>
          <a:prstGeom prst="rect">
            <a:avLst/>
          </a:prstGeom>
        </p:spPr>
      </p:pic>
      <p:sp>
        <p:nvSpPr>
          <p:cNvPr id="4" name="灯片编号占位符 3"/>
          <p:cNvSpPr>
            <a:spLocks noGrp="1"/>
          </p:cNvSpPr>
          <p:nvPr>
            <p:ph type="sldNum" sz="quarter" idx="12"/>
          </p:nvPr>
        </p:nvSpPr>
        <p:spPr/>
        <p:txBody>
          <a:bodyPr/>
          <a:lstStyle/>
          <a:p>
            <a:fld id="{3F0AFB52-63A9-4747-94B2-769397FDE558}" type="slidenum">
              <a:rPr lang="zh-CN" altLang="en-US" smtClean="0"/>
              <a:pPr/>
              <a:t>8</a:t>
            </a:fld>
            <a:endParaRPr lang="zh-CN" altLang="en-US" dirty="0"/>
          </a:p>
        </p:txBody>
      </p:sp>
      <p:sp>
        <p:nvSpPr>
          <p:cNvPr id="6" name="日期占位符 5"/>
          <p:cNvSpPr>
            <a:spLocks noGrp="1"/>
          </p:cNvSpPr>
          <p:nvPr>
            <p:ph type="dt" sz="half" idx="10"/>
          </p:nvPr>
        </p:nvSpPr>
        <p:spPr/>
        <p:txBody>
          <a:bodyPr/>
          <a:lstStyle/>
          <a:p>
            <a:fld id="{63849CED-BC34-434D-BDDD-B5DDF3E1E606}" type="datetime11">
              <a:rPr lang="zh-CN" altLang="en-US" smtClean="0"/>
              <a:t>17:30:42</a:t>
            </a:fld>
            <a:endParaRPr lang="zh-CN" altLang="en-US"/>
          </a:p>
        </p:txBody>
      </p:sp>
      <p:pic>
        <p:nvPicPr>
          <p:cNvPr id="2" name="图片 1">
            <a:extLst>
              <a:ext uri="{FF2B5EF4-FFF2-40B4-BE49-F238E27FC236}">
                <a16:creationId xmlns:a16="http://schemas.microsoft.com/office/drawing/2014/main" id="{4F4357F6-42E0-4934-ACA2-2F12FADB4291}"/>
              </a:ext>
            </a:extLst>
          </p:cNvPr>
          <p:cNvPicPr>
            <a:picLocks noChangeAspect="1"/>
          </p:cNvPicPr>
          <p:nvPr/>
        </p:nvPicPr>
        <p:blipFill>
          <a:blip r:embed="rId6"/>
          <a:stretch>
            <a:fillRect/>
          </a:stretch>
        </p:blipFill>
        <p:spPr>
          <a:xfrm>
            <a:off x="4135526" y="1249857"/>
            <a:ext cx="7669433" cy="4737003"/>
          </a:xfrm>
          <a:prstGeom prst="rect">
            <a:avLst/>
          </a:prstGeom>
        </p:spPr>
      </p:pic>
      <p:sp>
        <p:nvSpPr>
          <p:cNvPr id="19" name="文本框 18">
            <a:extLst>
              <a:ext uri="{FF2B5EF4-FFF2-40B4-BE49-F238E27FC236}">
                <a16:creationId xmlns:a16="http://schemas.microsoft.com/office/drawing/2014/main" id="{C4B2B5EF-E479-4130-92FE-EA661DC64CD1}"/>
              </a:ext>
            </a:extLst>
          </p:cNvPr>
          <p:cNvSpPr txBox="1"/>
          <p:nvPr/>
        </p:nvSpPr>
        <p:spPr>
          <a:xfrm>
            <a:off x="435532" y="1185546"/>
            <a:ext cx="3478377" cy="3877985"/>
          </a:xfrm>
          <a:prstGeom prst="rect">
            <a:avLst/>
          </a:prstGeom>
          <a:noFill/>
        </p:spPr>
        <p:txBody>
          <a:bodyPr wrap="square">
            <a:spAutoFit/>
          </a:bodyPr>
          <a:lstStyle/>
          <a:p>
            <a:pPr>
              <a:lnSpc>
                <a:spcPct val="200000"/>
              </a:lnSpc>
            </a:pPr>
            <a:r>
              <a:rPr lang="zh-CN" altLang="en-US" sz="2400" b="1" dirty="0">
                <a:latin typeface="微软雅黑" panose="020B0503020204020204" pitchFamily="34" charset="-122"/>
                <a:ea typeface="微软雅黑" panose="020B0503020204020204" pitchFamily="34" charset="-122"/>
              </a:rPr>
              <a:t>关键科学问题：</a:t>
            </a:r>
            <a:endParaRPr lang="en-US" altLang="zh-CN" sz="2400" b="1" dirty="0">
              <a:latin typeface="微软雅黑" panose="020B0503020204020204" pitchFamily="34" charset="-122"/>
              <a:ea typeface="微软雅黑" panose="020B0503020204020204" pitchFamily="34" charset="-122"/>
            </a:endParaRPr>
          </a:p>
          <a:p>
            <a:pPr marL="457200" indent="-457200">
              <a:lnSpc>
                <a:spcPct val="150000"/>
              </a:lnSpc>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大型低温系统测试数据与动态仿真数据之间的</a:t>
            </a:r>
            <a:r>
              <a:rPr lang="zh-CN" altLang="en-US" sz="2000" dirty="0">
                <a:solidFill>
                  <a:srgbClr val="0000FF"/>
                </a:solidFill>
                <a:latin typeface="微软雅黑" panose="020B0503020204020204" pitchFamily="34" charset="-122"/>
                <a:ea typeface="微软雅黑" panose="020B0503020204020204" pitchFamily="34" charset="-122"/>
              </a:rPr>
              <a:t>定量误差分析方法</a:t>
            </a:r>
            <a:r>
              <a:rPr lang="zh-CN" altLang="en-US" sz="2000" dirty="0">
                <a:latin typeface="微软雅黑" panose="020B0503020204020204" pitchFamily="34" charset="-122"/>
                <a:ea typeface="微软雅黑" panose="020B0503020204020204" pitchFamily="34" charset="-122"/>
              </a:rPr>
              <a:t>和对应的</a:t>
            </a:r>
            <a:r>
              <a:rPr lang="zh-CN" altLang="en-US" sz="2000" dirty="0">
                <a:solidFill>
                  <a:srgbClr val="0000FF"/>
                </a:solidFill>
                <a:latin typeface="微软雅黑" panose="020B0503020204020204" pitchFamily="34" charset="-122"/>
                <a:ea typeface="微软雅黑" panose="020B0503020204020204" pitchFamily="34" charset="-122"/>
              </a:rPr>
              <a:t>优化准则</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marL="457200" indent="-457200">
              <a:lnSpc>
                <a:spcPct val="150000"/>
              </a:lnSpc>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具体的</a:t>
            </a:r>
            <a:r>
              <a:rPr lang="zh-CN" altLang="en-US" sz="2000" dirty="0">
                <a:solidFill>
                  <a:srgbClr val="0000FF"/>
                </a:solidFill>
                <a:latin typeface="微软雅黑" panose="020B0503020204020204" pitchFamily="34" charset="-122"/>
                <a:ea typeface="微软雅黑" panose="020B0503020204020204" pitchFamily="34" charset="-122"/>
              </a:rPr>
              <a:t>强化学习框架及其超参数</a:t>
            </a:r>
            <a:r>
              <a:rPr lang="zh-CN" altLang="en-US" sz="2000" dirty="0">
                <a:latin typeface="微软雅黑" panose="020B0503020204020204" pitchFamily="34" charset="-122"/>
                <a:ea typeface="微软雅黑" panose="020B0503020204020204" pitchFamily="34" charset="-122"/>
              </a:rPr>
              <a:t>对优化结果的影响。</a:t>
            </a:r>
            <a:endParaRPr lang="en-US" altLang="zh-CN" sz="2000" dirty="0">
              <a:latin typeface="微软雅黑" panose="020B0503020204020204" pitchFamily="34" charset="-122"/>
              <a:ea typeface="微软雅黑" panose="020B0503020204020204" pitchFamily="34" charset="-122"/>
            </a:endParaRPr>
          </a:p>
          <a:p>
            <a:endParaRPr lang="en-US" altLang="zh-CN" dirty="0"/>
          </a:p>
        </p:txBody>
      </p:sp>
    </p:spTree>
    <p:extLst>
      <p:ext uri="{BB962C8B-B14F-4D97-AF65-F5344CB8AC3E}">
        <p14:creationId xmlns:p14="http://schemas.microsoft.com/office/powerpoint/2010/main" val="1459476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143340" y="68628"/>
            <a:ext cx="10914897" cy="866381"/>
          </a:xfrm>
          <a:prstGeom prst="rect">
            <a:avLst/>
          </a:prstGeom>
        </p:spPr>
        <p:txBody>
          <a:bodyPr vert="horz" lIns="121920" tIns="60960" rIns="121920" bIns="6096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L="596885" indent="-355591" algn="l">
              <a:spcBef>
                <a:spcPct val="50000"/>
              </a:spcBef>
            </a:pPr>
            <a:r>
              <a:rPr lang="en-US" altLang="zh-CN" sz="3600" b="1" dirty="0">
                <a:solidFill>
                  <a:srgbClr val="0000C4"/>
                </a:solidFill>
                <a:latin typeface="黑体" panose="02010609060101010101" pitchFamily="49" charset="-122"/>
                <a:ea typeface="黑体" panose="02010609060101010101" pitchFamily="49" charset="-122"/>
              </a:rPr>
              <a:t>4 </a:t>
            </a:r>
            <a:r>
              <a:rPr lang="zh-CN" altLang="en-US" sz="3600" b="1" dirty="0">
                <a:solidFill>
                  <a:srgbClr val="0000C4"/>
                </a:solidFill>
                <a:latin typeface="黑体" panose="02010609060101010101" pitchFamily="49" charset="-122"/>
                <a:ea typeface="黑体" panose="02010609060101010101" pitchFamily="49" charset="-122"/>
              </a:rPr>
              <a:t>控制</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利用深度强化学习处理难控工况</a:t>
            </a:r>
          </a:p>
        </p:txBody>
      </p:sp>
      <p:sp>
        <p:nvSpPr>
          <p:cNvPr id="10" name="Rectangle 4"/>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1" name="Rectangle 6"/>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12" name="Rectangle 8"/>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ko-KR" altLang="en-US" sz="2400"/>
          </a:p>
        </p:txBody>
      </p:sp>
      <p:sp>
        <p:nvSpPr>
          <p:cNvPr id="41" name="직사각형 40"/>
          <p:cNvSpPr/>
          <p:nvPr/>
        </p:nvSpPr>
        <p:spPr>
          <a:xfrm>
            <a:off x="1" y="935010"/>
            <a:ext cx="12192000" cy="45719"/>
          </a:xfrm>
          <a:prstGeom prst="rect">
            <a:avLst/>
          </a:prstGeom>
          <a:gradFill flip="none" rotWithShape="1">
            <a:gsLst>
              <a:gs pos="3000">
                <a:srgbClr val="0000FF"/>
              </a:gs>
              <a:gs pos="48000">
                <a:srgbClr val="A8BFE7"/>
              </a:gs>
              <a:gs pos="100000">
                <a:srgbClr val="FFFF00">
                  <a:alpha val="14000"/>
                </a:srgbClr>
              </a:gs>
              <a:gs pos="70000">
                <a:srgbClr val="AEC3E9"/>
              </a:gs>
              <a:gs pos="90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42" name="직사각형 41"/>
          <p:cNvSpPr/>
          <p:nvPr/>
        </p:nvSpPr>
        <p:spPr>
          <a:xfrm>
            <a:off x="-11955" y="6233249"/>
            <a:ext cx="10044392" cy="631887"/>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2437" y="6233248"/>
            <a:ext cx="2159563" cy="63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图片 17"/>
          <p:cNvPicPr>
            <a:picLocks noChangeAspect="1"/>
          </p:cNvPicPr>
          <p:nvPr/>
        </p:nvPicPr>
        <p:blipFill>
          <a:blip r:embed="rId4"/>
          <a:stretch>
            <a:fillRect/>
          </a:stretch>
        </p:blipFill>
        <p:spPr>
          <a:xfrm>
            <a:off x="7783207" y="6233249"/>
            <a:ext cx="4408793" cy="631887"/>
          </a:xfrm>
          <a:prstGeom prst="rect">
            <a:avLst/>
          </a:prstGeom>
        </p:spPr>
      </p:pic>
      <p:pic>
        <p:nvPicPr>
          <p:cNvPr id="3" name="图片 2"/>
          <p:cNvPicPr>
            <a:picLocks noChangeAspect="1"/>
          </p:cNvPicPr>
          <p:nvPr/>
        </p:nvPicPr>
        <p:blipFill>
          <a:blip r:embed="rId5"/>
          <a:stretch>
            <a:fillRect/>
          </a:stretch>
        </p:blipFill>
        <p:spPr>
          <a:xfrm>
            <a:off x="10857414" y="6439"/>
            <a:ext cx="1233784" cy="915388"/>
          </a:xfrm>
          <a:prstGeom prst="rect">
            <a:avLst/>
          </a:prstGeom>
        </p:spPr>
      </p:pic>
      <p:sp>
        <p:nvSpPr>
          <p:cNvPr id="4" name="灯片编号占位符 3"/>
          <p:cNvSpPr>
            <a:spLocks noGrp="1"/>
          </p:cNvSpPr>
          <p:nvPr>
            <p:ph type="sldNum" sz="quarter" idx="12"/>
          </p:nvPr>
        </p:nvSpPr>
        <p:spPr/>
        <p:txBody>
          <a:bodyPr/>
          <a:lstStyle/>
          <a:p>
            <a:fld id="{3F0AFB52-63A9-4747-94B2-769397FDE558}" type="slidenum">
              <a:rPr lang="zh-CN" altLang="en-US" smtClean="0"/>
              <a:pPr/>
              <a:t>9</a:t>
            </a:fld>
            <a:endParaRPr lang="zh-CN" altLang="en-US" dirty="0"/>
          </a:p>
        </p:txBody>
      </p:sp>
      <p:sp>
        <p:nvSpPr>
          <p:cNvPr id="6" name="日期占位符 5"/>
          <p:cNvSpPr>
            <a:spLocks noGrp="1"/>
          </p:cNvSpPr>
          <p:nvPr>
            <p:ph type="dt" sz="half" idx="10"/>
          </p:nvPr>
        </p:nvSpPr>
        <p:spPr/>
        <p:txBody>
          <a:bodyPr/>
          <a:lstStyle/>
          <a:p>
            <a:fld id="{63849CED-BC34-434D-BDDD-B5DDF3E1E606}" type="datetime11">
              <a:rPr lang="zh-CN" altLang="en-US" smtClean="0"/>
              <a:t>18:07:06</a:t>
            </a:fld>
            <a:endParaRPr lang="zh-CN" altLang="en-US"/>
          </a:p>
        </p:txBody>
      </p:sp>
      <p:sp>
        <p:nvSpPr>
          <p:cNvPr id="15" name="矩形 14">
            <a:extLst>
              <a:ext uri="{FF2B5EF4-FFF2-40B4-BE49-F238E27FC236}">
                <a16:creationId xmlns:a16="http://schemas.microsoft.com/office/drawing/2014/main" id="{8743FA81-9451-4A40-8CBF-29D2DFA7B43A}"/>
              </a:ext>
            </a:extLst>
          </p:cNvPr>
          <p:cNvSpPr/>
          <p:nvPr/>
        </p:nvSpPr>
        <p:spPr>
          <a:xfrm>
            <a:off x="281639" y="1135717"/>
            <a:ext cx="11509062" cy="961289"/>
          </a:xfrm>
          <a:prstGeom prst="rect">
            <a:avLst/>
          </a:prstGeom>
        </p:spPr>
        <p:txBody>
          <a:bodyPr wrap="square">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在核技术领域内利用强化学习方法开展智能控制已成为当前的研究前沿。</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低温系统中也有类似的复杂控制场景，例如</a:t>
            </a:r>
            <a:r>
              <a:rPr lang="zh-CN" altLang="en-US" sz="2000" b="1" dirty="0">
                <a:latin typeface="微软雅黑" panose="020B0503020204020204" pitchFamily="34" charset="-122"/>
                <a:ea typeface="微软雅黑" panose="020B0503020204020204" pitchFamily="34" charset="-122"/>
              </a:rPr>
              <a:t>超导腔氦槽压力控制</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p:txBody>
      </p:sp>
      <p:pic>
        <p:nvPicPr>
          <p:cNvPr id="16" name="图片 15">
            <a:extLst>
              <a:ext uri="{FF2B5EF4-FFF2-40B4-BE49-F238E27FC236}">
                <a16:creationId xmlns:a16="http://schemas.microsoft.com/office/drawing/2014/main" id="{B41B678A-26E4-43FF-BCF1-067CE63924E1}"/>
              </a:ext>
            </a:extLst>
          </p:cNvPr>
          <p:cNvPicPr>
            <a:picLocks noChangeAspect="1"/>
          </p:cNvPicPr>
          <p:nvPr/>
        </p:nvPicPr>
        <p:blipFill>
          <a:blip r:embed="rId6"/>
          <a:stretch>
            <a:fillRect/>
          </a:stretch>
        </p:blipFill>
        <p:spPr>
          <a:xfrm>
            <a:off x="209799" y="2511182"/>
            <a:ext cx="5057316" cy="2825920"/>
          </a:xfrm>
          <a:prstGeom prst="rect">
            <a:avLst/>
          </a:prstGeom>
        </p:spPr>
      </p:pic>
      <p:sp>
        <p:nvSpPr>
          <p:cNvPr id="17" name="文本框 16">
            <a:extLst>
              <a:ext uri="{FF2B5EF4-FFF2-40B4-BE49-F238E27FC236}">
                <a16:creationId xmlns:a16="http://schemas.microsoft.com/office/drawing/2014/main" id="{E731DB9B-35FF-4838-B258-66B7F1DFCF5E}"/>
              </a:ext>
            </a:extLst>
          </p:cNvPr>
          <p:cNvSpPr txBox="1"/>
          <p:nvPr/>
        </p:nvSpPr>
        <p:spPr>
          <a:xfrm>
            <a:off x="246287" y="5564805"/>
            <a:ext cx="5531774" cy="553998"/>
          </a:xfrm>
          <a:prstGeom prst="rect">
            <a:avLst/>
          </a:prstGeom>
          <a:noFill/>
        </p:spPr>
        <p:txBody>
          <a:bodyPr wrap="square">
            <a:spAutoFit/>
          </a:bodyPr>
          <a:lstStyle/>
          <a:p>
            <a:r>
              <a:rPr lang="zh-CN" altLang="en-US" sz="1000" b="1">
                <a:latin typeface="微软雅黑" panose="020B0503020204020204" pitchFamily="34" charset="-122"/>
                <a:ea typeface="微软雅黑" panose="020B0503020204020204" pitchFamily="34" charset="-122"/>
              </a:rPr>
              <a:t>利用离线的强化学习框架</a:t>
            </a:r>
            <a:r>
              <a:rPr lang="en-US" altLang="zh-CN" sz="1000" b="1">
                <a:latin typeface="微软雅黑" panose="020B0503020204020204" pitchFamily="34" charset="-122"/>
                <a:ea typeface="微软雅黑" panose="020B0503020204020204" pitchFamily="34" charset="-122"/>
              </a:rPr>
              <a:t>A3C</a:t>
            </a:r>
            <a:r>
              <a:rPr lang="zh-CN" altLang="en-US" sz="1000" b="1">
                <a:latin typeface="微软雅黑" panose="020B0503020204020204" pitchFamily="34" charset="-122"/>
                <a:ea typeface="微软雅黑" panose="020B0503020204020204" pitchFamily="34" charset="-122"/>
              </a:rPr>
              <a:t>，通过控制多个电流值来自动调节核聚变中等离子体的形状。</a:t>
            </a:r>
            <a:endParaRPr lang="en-US" altLang="zh-CN" sz="1000" b="1">
              <a:latin typeface="微软雅黑" panose="020B0503020204020204" pitchFamily="34" charset="-122"/>
              <a:ea typeface="微软雅黑" panose="020B0503020204020204" pitchFamily="34" charset="-122"/>
            </a:endParaRPr>
          </a:p>
          <a:p>
            <a:r>
              <a:rPr lang="en-US" altLang="zh-CN" sz="1000" b="1">
                <a:latin typeface="微软雅黑" panose="020B0503020204020204" pitchFamily="34" charset="-122"/>
                <a:ea typeface="微软雅黑" panose="020B0503020204020204" pitchFamily="34" charset="-122"/>
              </a:rPr>
              <a:t>Magnetic control of tokamak plasmas through deep reinforcement learning. </a:t>
            </a:r>
            <a:r>
              <a:rPr lang="en-US" altLang="zh-CN" sz="1000" b="1">
                <a:solidFill>
                  <a:srgbClr val="0000FF"/>
                </a:solidFill>
                <a:latin typeface="微软雅黑" panose="020B0503020204020204" pitchFamily="34" charset="-122"/>
                <a:ea typeface="微软雅黑" panose="020B0503020204020204" pitchFamily="34" charset="-122"/>
              </a:rPr>
              <a:t>Nature</a:t>
            </a:r>
            <a:r>
              <a:rPr lang="en-US" altLang="zh-CN" sz="1000" b="1">
                <a:latin typeface="微软雅黑" panose="020B0503020204020204" pitchFamily="34" charset="-122"/>
                <a:ea typeface="微软雅黑" panose="020B0503020204020204" pitchFamily="34" charset="-122"/>
              </a:rPr>
              <a:t>. </a:t>
            </a:r>
            <a:r>
              <a:rPr lang="fr-FR" altLang="zh-CN" sz="1000" b="1">
                <a:latin typeface="微软雅黑" panose="020B0503020204020204" pitchFamily="34" charset="-122"/>
                <a:ea typeface="微软雅黑" panose="020B0503020204020204" pitchFamily="34" charset="-122"/>
              </a:rPr>
              <a:t>602, 414–419 (2022). https://doi.org/10.1038/s41586-021-04301-9</a:t>
            </a:r>
            <a:endParaRPr lang="en-US" altLang="zh-CN" sz="1000" b="1" dirty="0">
              <a:latin typeface="微软雅黑" panose="020B0503020204020204" pitchFamily="34" charset="-122"/>
              <a:ea typeface="微软雅黑" panose="020B0503020204020204" pitchFamily="34" charset="-122"/>
            </a:endParaRPr>
          </a:p>
        </p:txBody>
      </p:sp>
      <p:pic>
        <p:nvPicPr>
          <p:cNvPr id="21" name="图片 20">
            <a:extLst>
              <a:ext uri="{FF2B5EF4-FFF2-40B4-BE49-F238E27FC236}">
                <a16:creationId xmlns:a16="http://schemas.microsoft.com/office/drawing/2014/main" id="{DFC1F7D3-C117-4894-9C53-C353B113158F}"/>
              </a:ext>
            </a:extLst>
          </p:cNvPr>
          <p:cNvPicPr>
            <a:picLocks noChangeAspect="1"/>
          </p:cNvPicPr>
          <p:nvPr/>
        </p:nvPicPr>
        <p:blipFill>
          <a:blip r:embed="rId7"/>
          <a:stretch>
            <a:fillRect/>
          </a:stretch>
        </p:blipFill>
        <p:spPr>
          <a:xfrm>
            <a:off x="5778061" y="2251994"/>
            <a:ext cx="2010745" cy="1499162"/>
          </a:xfrm>
          <a:prstGeom prst="rect">
            <a:avLst/>
          </a:prstGeom>
        </p:spPr>
      </p:pic>
      <p:pic>
        <p:nvPicPr>
          <p:cNvPr id="23" name="图片 22">
            <a:extLst>
              <a:ext uri="{FF2B5EF4-FFF2-40B4-BE49-F238E27FC236}">
                <a16:creationId xmlns:a16="http://schemas.microsoft.com/office/drawing/2014/main" id="{95148986-8F7B-41F1-AA73-8D28DC23D818}"/>
              </a:ext>
            </a:extLst>
          </p:cNvPr>
          <p:cNvPicPr>
            <a:picLocks noChangeAspect="1"/>
          </p:cNvPicPr>
          <p:nvPr/>
        </p:nvPicPr>
        <p:blipFill>
          <a:blip r:embed="rId8"/>
          <a:stretch>
            <a:fillRect/>
          </a:stretch>
        </p:blipFill>
        <p:spPr>
          <a:xfrm>
            <a:off x="5475660" y="3868071"/>
            <a:ext cx="2940207" cy="2200907"/>
          </a:xfrm>
          <a:prstGeom prst="rect">
            <a:avLst/>
          </a:prstGeom>
        </p:spPr>
      </p:pic>
      <p:sp>
        <p:nvSpPr>
          <p:cNvPr id="27" name="文本框 26">
            <a:extLst>
              <a:ext uri="{FF2B5EF4-FFF2-40B4-BE49-F238E27FC236}">
                <a16:creationId xmlns:a16="http://schemas.microsoft.com/office/drawing/2014/main" id="{8CC8EE71-89B7-4A62-8F3E-D54407AAD899}"/>
              </a:ext>
            </a:extLst>
          </p:cNvPr>
          <p:cNvSpPr txBox="1"/>
          <p:nvPr/>
        </p:nvSpPr>
        <p:spPr>
          <a:xfrm>
            <a:off x="8726860" y="2012742"/>
            <a:ext cx="2940207" cy="3829062"/>
          </a:xfrm>
          <a:prstGeom prst="rect">
            <a:avLst/>
          </a:prstGeom>
          <a:noFill/>
        </p:spPr>
        <p:txBody>
          <a:bodyPr wrap="square">
            <a:spAutoFit/>
          </a:bodyPr>
          <a:lstStyle/>
          <a:p>
            <a:pPr marL="0" indent="0" algn="just" rtl="0" eaLnBrk="1" latinLnBrk="0" hangingPunct="1">
              <a:lnSpc>
                <a:spcPct val="150000"/>
              </a:lnSpc>
              <a:spcBef>
                <a:spcPts val="0"/>
              </a:spcBef>
              <a:spcAft>
                <a:spcPts val="0"/>
              </a:spcAft>
            </a:pPr>
            <a:r>
              <a:rPr lang="zh-CN" altLang="zh-CN" sz="2000" b="1" kern="1200" dirty="0">
                <a:solidFill>
                  <a:srgbClr val="FF0000"/>
                </a:solidFill>
                <a:effectLst/>
                <a:latin typeface="微软雅黑" panose="020B0503020204020204" pitchFamily="34" charset="-122"/>
                <a:ea typeface="微软雅黑" panose="020B0503020204020204" pitchFamily="34" charset="-122"/>
              </a:rPr>
              <a:t>现状</a:t>
            </a:r>
            <a:endParaRPr lang="zh-CN" altLang="zh-CN" dirty="0">
              <a:effectLst/>
              <a:latin typeface="微软雅黑" panose="020B0503020204020204" pitchFamily="34" charset="-122"/>
              <a:ea typeface="微软雅黑" panose="020B0503020204020204" pitchFamily="34" charset="-122"/>
            </a:endParaRPr>
          </a:p>
          <a:p>
            <a:pPr marL="0" algn="just" rtl="0" eaLnBrk="1" latinLnBrk="0" hangingPunct="1">
              <a:lnSpc>
                <a:spcPct val="150000"/>
              </a:lnSpc>
              <a:spcBef>
                <a:spcPts val="0"/>
              </a:spcBef>
              <a:spcAft>
                <a:spcPts val="0"/>
              </a:spcAft>
            </a:pPr>
            <a:r>
              <a:rPr lang="zh-CN" altLang="zh-CN" sz="1800" kern="1200" dirty="0">
                <a:solidFill>
                  <a:srgbClr val="000000"/>
                </a:solidFill>
                <a:effectLst/>
                <a:latin typeface="微软雅黑" panose="020B0503020204020204" pitchFamily="34" charset="-122"/>
                <a:ea typeface="微软雅黑" panose="020B0503020204020204" pitchFamily="34" charset="-122"/>
              </a:rPr>
              <a:t>两个解耦的单回路</a:t>
            </a:r>
            <a:r>
              <a:rPr lang="en-US" altLang="zh-CN" sz="1800" kern="1200" dirty="0">
                <a:solidFill>
                  <a:srgbClr val="000000"/>
                </a:solidFill>
                <a:effectLst/>
                <a:latin typeface="微软雅黑" panose="020B0503020204020204" pitchFamily="34" charset="-122"/>
                <a:ea typeface="微软雅黑" panose="020B0503020204020204" pitchFamily="34" charset="-122"/>
              </a:rPr>
              <a:t>PID</a:t>
            </a:r>
            <a:r>
              <a:rPr lang="zh-CN" altLang="zh-CN" sz="1800" kern="1200" dirty="0">
                <a:solidFill>
                  <a:srgbClr val="000000"/>
                </a:solidFill>
                <a:effectLst/>
                <a:latin typeface="微软雅黑" panose="020B0503020204020204" pitchFamily="34" charset="-122"/>
                <a:ea typeface="微软雅黑" panose="020B0503020204020204" pitchFamily="34" charset="-122"/>
              </a:rPr>
              <a:t>进行控制。</a:t>
            </a:r>
            <a:r>
              <a:rPr lang="zh-CN" altLang="zh-CN" sz="1800" b="1" kern="1200" dirty="0">
                <a:solidFill>
                  <a:srgbClr val="000000"/>
                </a:solidFill>
                <a:effectLst/>
                <a:latin typeface="微软雅黑" panose="020B0503020204020204" pitchFamily="34" charset="-122"/>
                <a:ea typeface="微软雅黑" panose="020B0503020204020204" pitchFamily="34" charset="-122"/>
              </a:rPr>
              <a:t>液位与入口阀连锁，加热器与氦压连锁。出口阀不做控制，保持</a:t>
            </a:r>
            <a:r>
              <a:rPr lang="en-US" altLang="zh-CN" sz="1800" b="1" kern="1200" dirty="0">
                <a:solidFill>
                  <a:srgbClr val="000000"/>
                </a:solidFill>
                <a:effectLst/>
                <a:latin typeface="微软雅黑" panose="020B0503020204020204" pitchFamily="34" charset="-122"/>
                <a:ea typeface="微软雅黑" panose="020B0503020204020204" pitchFamily="34" charset="-122"/>
              </a:rPr>
              <a:t>100%</a:t>
            </a:r>
            <a:r>
              <a:rPr lang="zh-CN" altLang="zh-CN" sz="1800" b="1" kern="1200" dirty="0">
                <a:solidFill>
                  <a:srgbClr val="000000"/>
                </a:solidFill>
                <a:effectLst/>
                <a:latin typeface="微软雅黑" panose="020B0503020204020204" pitchFamily="34" charset="-122"/>
                <a:ea typeface="微软雅黑" panose="020B0503020204020204" pitchFamily="34" charset="-122"/>
              </a:rPr>
              <a:t>开度。</a:t>
            </a:r>
            <a:endParaRPr lang="zh-CN" altLang="zh-CN" dirty="0">
              <a:effectLst/>
              <a:latin typeface="微软雅黑" panose="020B0503020204020204" pitchFamily="34" charset="-122"/>
              <a:ea typeface="微软雅黑" panose="020B0503020204020204" pitchFamily="34" charset="-122"/>
            </a:endParaRPr>
          </a:p>
          <a:p>
            <a:pPr marL="0" algn="just" rtl="0" eaLnBrk="1" latinLnBrk="0" hangingPunct="1">
              <a:lnSpc>
                <a:spcPct val="150000"/>
              </a:lnSpc>
              <a:spcBef>
                <a:spcPts val="0"/>
              </a:spcBef>
              <a:spcAft>
                <a:spcPts val="0"/>
              </a:spcAft>
            </a:pPr>
            <a:r>
              <a:rPr lang="zh-CN" altLang="zh-CN" sz="1800" b="1" kern="1200" dirty="0">
                <a:solidFill>
                  <a:srgbClr val="0000FF"/>
                </a:solidFill>
                <a:effectLst/>
                <a:latin typeface="微软雅黑" panose="020B0503020204020204" pitchFamily="34" charset="-122"/>
                <a:ea typeface="微软雅黑" panose="020B0503020204020204" pitchFamily="34" charset="-122"/>
              </a:rPr>
              <a:t>优点</a:t>
            </a:r>
            <a:r>
              <a:rPr lang="zh-CN" altLang="zh-CN" sz="1800" b="1" kern="1200" dirty="0">
                <a:solidFill>
                  <a:srgbClr val="000000"/>
                </a:solidFill>
                <a:effectLst/>
                <a:latin typeface="微软雅黑" panose="020B0503020204020204" pitchFamily="34" charset="-122"/>
                <a:ea typeface="微软雅黑" panose="020B0503020204020204" pitchFamily="34" charset="-122"/>
              </a:rPr>
              <a:t>：简单可靠，稳态精度尚可。</a:t>
            </a:r>
            <a:endParaRPr lang="zh-CN" altLang="zh-CN" dirty="0">
              <a:effectLst/>
              <a:latin typeface="微软雅黑" panose="020B0503020204020204" pitchFamily="34" charset="-122"/>
              <a:ea typeface="微软雅黑" panose="020B0503020204020204" pitchFamily="34" charset="-122"/>
            </a:endParaRPr>
          </a:p>
          <a:p>
            <a:pPr marL="0" algn="just" rtl="0" eaLnBrk="1" latinLnBrk="0" hangingPunct="1">
              <a:lnSpc>
                <a:spcPct val="150000"/>
              </a:lnSpc>
              <a:spcBef>
                <a:spcPts val="0"/>
              </a:spcBef>
              <a:spcAft>
                <a:spcPts val="0"/>
              </a:spcAft>
            </a:pPr>
            <a:r>
              <a:rPr lang="zh-CN" altLang="zh-CN" sz="1800" b="1" kern="1200" dirty="0">
                <a:solidFill>
                  <a:srgbClr val="FF0000"/>
                </a:solidFill>
                <a:effectLst/>
                <a:latin typeface="微软雅黑" panose="020B0503020204020204" pitchFamily="34" charset="-122"/>
                <a:ea typeface="微软雅黑" panose="020B0503020204020204" pitchFamily="34" charset="-122"/>
              </a:rPr>
              <a:t>缺点</a:t>
            </a:r>
            <a:r>
              <a:rPr lang="zh-CN" altLang="zh-CN" sz="1800" b="1" kern="1200" dirty="0">
                <a:solidFill>
                  <a:srgbClr val="000000"/>
                </a:solidFill>
                <a:effectLst/>
                <a:latin typeface="微软雅黑" panose="020B0503020204020204" pitchFamily="34" charset="-122"/>
                <a:ea typeface="微软雅黑" panose="020B0503020204020204" pitchFamily="34" charset="-122"/>
              </a:rPr>
              <a:t>：调节范围小，容易超调，稳定时间长。</a:t>
            </a:r>
            <a:endParaRPr lang="zh-CN" altLang="zh-CN" dirty="0">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0855929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5688</TotalTime>
  <Words>1287</Words>
  <Application>Microsoft Office PowerPoint</Application>
  <PresentationFormat>宽屏</PresentationFormat>
  <Paragraphs>138</Paragraphs>
  <Slides>14</Slides>
  <Notes>14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14</vt:i4>
      </vt:variant>
    </vt:vector>
  </HeadingPairs>
  <TitlesOfParts>
    <vt:vector size="27" baseType="lpstr">
      <vt:lpstr>等线</vt:lpstr>
      <vt:lpstr>等线 Light</vt:lpstr>
      <vt:lpstr>黑体</vt:lpstr>
      <vt:lpstr>华文中宋</vt:lpstr>
      <vt:lpstr>微软雅黑</vt:lpstr>
      <vt:lpstr>Arial</vt:lpstr>
      <vt:lpstr>Calibri</vt:lpstr>
      <vt:lpstr>Calibri Light</vt:lpstr>
      <vt:lpstr>Cambria Math</vt:lpstr>
      <vt:lpstr>Times New Roman</vt:lpstr>
      <vt:lpstr>Wingdings</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isaac</dc:creator>
  <cp:lastModifiedBy>zz isaac</cp:lastModifiedBy>
  <cp:revision>285</cp:revision>
  <dcterms:created xsi:type="dcterms:W3CDTF">2019-02-12T02:31:13Z</dcterms:created>
  <dcterms:modified xsi:type="dcterms:W3CDTF">2024-10-16T10:37:40Z</dcterms:modified>
</cp:coreProperties>
</file>