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1469" r:id="rId3"/>
    <p:sldId id="1470" r:id="rId4"/>
    <p:sldId id="1468" r:id="rId5"/>
    <p:sldId id="1471" r:id="rId6"/>
    <p:sldId id="1454" r:id="rId7"/>
  </p:sldIdLst>
  <p:sldSz cx="12192000" cy="6858000"/>
  <p:notesSz cx="9929813" cy="679767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5E68"/>
    <a:srgbClr val="4393C7"/>
    <a:srgbClr val="1679BA"/>
    <a:srgbClr val="566670"/>
    <a:srgbClr val="000000"/>
    <a:srgbClr val="5F6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919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4596" y="1"/>
            <a:ext cx="4302919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864A6-8C3B-4FC6-99F0-2E4614A0683E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982" y="3271381"/>
            <a:ext cx="794385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919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4596" y="6456612"/>
            <a:ext cx="4302919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CFB16-4F6C-4467-8155-1F8EC1D200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1250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8166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8609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16288" cy="293161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621012"/>
            <a:ext cx="12191999" cy="3114625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44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3999" y="2931611"/>
            <a:ext cx="9144000" cy="2387600"/>
          </a:xfrm>
        </p:spPr>
        <p:txBody>
          <a:bodyPr anchor="ctr" anchorCtr="0">
            <a:normAutofit/>
          </a:bodyPr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添加主标题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36144" y="5941357"/>
            <a:ext cx="9144000" cy="66166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添加副标题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44F8-3D16-45AB-BE48-A1449B11D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44F8-3D16-45AB-BE48-A1449B11D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-1"/>
            <a:ext cx="12192000" cy="847844"/>
            <a:chOff x="0" y="-1"/>
            <a:chExt cx="12192000" cy="847844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847843"/>
            </a:xfrm>
            <a:prstGeom prst="rect">
              <a:avLst/>
            </a:prstGeom>
            <a:solidFill>
              <a:srgbClr val="071F6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97930" y="-1"/>
              <a:ext cx="1686160" cy="847843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8778" y="85476"/>
            <a:ext cx="10515600" cy="762366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178778" y="1152158"/>
            <a:ext cx="10515600" cy="4351338"/>
          </a:xfrm>
        </p:spPr>
        <p:txBody>
          <a:bodyPr/>
          <a:lstStyle>
            <a:lvl1pPr>
              <a:defRPr sz="2200" baseline="0"/>
            </a:lvl1pPr>
            <a:lvl2pPr marL="800100" indent="-342900">
              <a:buFont typeface="Calibri" panose="020F0502020204030204" pitchFamily="34" charset="0"/>
              <a:buChar char="−"/>
              <a:defRPr sz="2000" baseline="0"/>
            </a:lvl2pPr>
            <a:lvl3pPr marL="1143000" indent="-228600">
              <a:buFont typeface="Wingdings" panose="05000000000000000000" pitchFamily="2" charset="2"/>
              <a:buChar char="ü"/>
              <a:defRPr sz="1800" baseline="0"/>
            </a:lvl3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44F8-3D16-45AB-BE48-A1449B11D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44F8-3D16-45AB-BE48-A1449B11D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44F8-3D16-45AB-BE48-A1449B11D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44F8-3D16-45AB-BE48-A1449B11D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44F8-3D16-45AB-BE48-A1449B11D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44F8-3D16-45AB-BE48-A1449B11D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44F8-3D16-45AB-BE48-A1449B11D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44F8-3D16-45AB-BE48-A1449B11D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144F8-3D16-45AB-BE48-A1449B11D7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10950" y="3314166"/>
            <a:ext cx="9570098" cy="2387600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机器学习用于加速器束流损失和</a:t>
            </a:r>
            <a:b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感生放射性剂量分析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5ADD23F-9C53-4886-909C-4A8463FF871D}"/>
              </a:ext>
            </a:extLst>
          </p:cNvPr>
          <p:cNvSpPr/>
          <p:nvPr/>
        </p:nvSpPr>
        <p:spPr>
          <a:xfrm>
            <a:off x="5542001" y="5968392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庄思璇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7928" y="920830"/>
            <a:ext cx="12036142" cy="2937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FontTx/>
              <a:buChar char="•"/>
            </a:pPr>
            <a:r>
              <a:rPr lang="zh-CN" altLang="en-US" sz="2400" b="1" kern="0" dirty="0">
                <a:solidFill>
                  <a:srgbClr val="1679BA"/>
                </a:solidFill>
                <a:sym typeface="+mn-ea"/>
              </a:rPr>
              <a:t>感生放射性的来源：</a:t>
            </a:r>
            <a:endParaRPr lang="en-US" altLang="zh-CN" sz="2400" b="1" kern="0" dirty="0">
              <a:solidFill>
                <a:srgbClr val="1679BA"/>
              </a:solidFill>
              <a:sym typeface="+mn-ea"/>
            </a:endParaRPr>
          </a:p>
          <a:p>
            <a:pPr lvl="1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</a:pPr>
            <a:r>
              <a:rPr lang="zh-CN" altLang="en-US" sz="2400" b="1" dirty="0">
                <a:solidFill>
                  <a:srgbClr val="4D5E68"/>
                </a:solidFill>
                <a:sym typeface="+mn-ea"/>
              </a:rPr>
              <a:t>          束流损失             部件活化                </a:t>
            </a:r>
            <a:r>
              <a:rPr lang="en-US" altLang="zh-CN" sz="2400" b="1" dirty="0">
                <a:solidFill>
                  <a:srgbClr val="4D5E68"/>
                </a:solidFill>
                <a:sym typeface="+mn-ea"/>
              </a:rPr>
              <a:t>γ</a:t>
            </a:r>
            <a:r>
              <a:rPr lang="zh-CN" altLang="en-US" sz="2400" b="1" dirty="0">
                <a:solidFill>
                  <a:srgbClr val="4D5E68"/>
                </a:solidFill>
                <a:sym typeface="+mn-ea"/>
              </a:rPr>
              <a:t>放射性核素衰变</a:t>
            </a:r>
            <a:endParaRPr lang="en-US" altLang="zh-CN" sz="2400" b="1" dirty="0">
              <a:solidFill>
                <a:srgbClr val="4D5E68"/>
              </a:solidFill>
              <a:sym typeface="+mn-ea"/>
            </a:endParaRPr>
          </a:p>
          <a:p>
            <a:pPr marL="342900" lvl="1" indent="-3429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FontTx/>
              <a:buChar char="•"/>
            </a:pPr>
            <a:r>
              <a:rPr lang="zh-CN" altLang="en-US" sz="2400" b="1" kern="0" dirty="0">
                <a:solidFill>
                  <a:srgbClr val="1679BA"/>
                </a:solidFill>
                <a:sym typeface="+mn-ea"/>
              </a:rPr>
              <a:t>束损探测器（</a:t>
            </a:r>
            <a:r>
              <a:rPr lang="en-US" altLang="zh-CN" sz="2400" b="1" kern="0" dirty="0">
                <a:solidFill>
                  <a:srgbClr val="1679BA"/>
                </a:solidFill>
                <a:sym typeface="+mn-ea"/>
              </a:rPr>
              <a:t>γ</a:t>
            </a:r>
            <a:r>
              <a:rPr lang="zh-CN" altLang="en-US" sz="2400" b="1" kern="0" dirty="0">
                <a:solidFill>
                  <a:srgbClr val="1679BA"/>
                </a:solidFill>
                <a:sym typeface="+mn-ea"/>
              </a:rPr>
              <a:t>电离室）：</a:t>
            </a:r>
            <a:endParaRPr lang="en-US" altLang="zh-CN" sz="2400" b="1" kern="0" dirty="0">
              <a:solidFill>
                <a:srgbClr val="1679BA"/>
              </a:solidFill>
              <a:sym typeface="+mn-ea"/>
            </a:endParaRPr>
          </a:p>
          <a:p>
            <a:pPr lvl="1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</a:pPr>
            <a:r>
              <a:rPr lang="zh-CN" altLang="en-US" sz="2400" b="1" dirty="0">
                <a:solidFill>
                  <a:srgbClr val="4D5E68"/>
                </a:solidFill>
                <a:sym typeface="+mn-ea"/>
              </a:rPr>
              <a:t>          束流损失             粒子作用                放出伽马射线</a:t>
            </a:r>
            <a:endParaRPr lang="en-US" altLang="zh-CN" sz="2400" b="1" dirty="0">
              <a:solidFill>
                <a:srgbClr val="4D5E68"/>
              </a:solidFill>
              <a:sym typeface="+mn-ea"/>
            </a:endParaRPr>
          </a:p>
          <a:p>
            <a:pPr marL="342900" lvl="1" indent="-3429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FontTx/>
              <a:buChar char="•"/>
            </a:pPr>
            <a:r>
              <a:rPr lang="en-US" altLang="zh-CN" sz="2400" b="1" kern="0" dirty="0">
                <a:solidFill>
                  <a:srgbClr val="1679BA"/>
                </a:solidFill>
                <a:sym typeface="+mn-ea"/>
              </a:rPr>
              <a:t>CSNS</a:t>
            </a:r>
            <a:r>
              <a:rPr lang="zh-CN" altLang="en-US" sz="2400" b="1" kern="0" dirty="0">
                <a:solidFill>
                  <a:srgbClr val="1679BA"/>
                </a:solidFill>
                <a:sym typeface="+mn-ea"/>
              </a:rPr>
              <a:t>测量数据：</a:t>
            </a:r>
            <a:endParaRPr lang="en-US" altLang="zh-CN" sz="2400" b="1" kern="0" dirty="0">
              <a:solidFill>
                <a:srgbClr val="1679BA"/>
              </a:solidFill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44F8-3D16-45AB-BE48-A1449B11D708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30504" y="270741"/>
            <a:ext cx="597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研究背景与研究意义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6A013A6-BFE3-4757-BD9D-DFD861ED3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14" y="3920802"/>
            <a:ext cx="5379991" cy="291959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" name="箭头: 右 1">
            <a:extLst>
              <a:ext uri="{FF2B5EF4-FFF2-40B4-BE49-F238E27FC236}">
                <a16:creationId xmlns:a16="http://schemas.microsoft.com/office/drawing/2014/main" id="{578BC914-15AB-4D2C-AA7C-23EC59AB72DE}"/>
              </a:ext>
            </a:extLst>
          </p:cNvPr>
          <p:cNvSpPr/>
          <p:nvPr/>
        </p:nvSpPr>
        <p:spPr>
          <a:xfrm>
            <a:off x="2779141" y="1665513"/>
            <a:ext cx="438539" cy="19594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3C43AE4D-D5F9-4486-B0D8-F9329869B2F6}"/>
              </a:ext>
            </a:extLst>
          </p:cNvPr>
          <p:cNvSpPr/>
          <p:nvPr/>
        </p:nvSpPr>
        <p:spPr>
          <a:xfrm>
            <a:off x="5060302" y="1688993"/>
            <a:ext cx="438539" cy="19594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FD99A729-C798-4DA4-9EB8-B834397526FA}"/>
              </a:ext>
            </a:extLst>
          </p:cNvPr>
          <p:cNvSpPr/>
          <p:nvPr/>
        </p:nvSpPr>
        <p:spPr>
          <a:xfrm>
            <a:off x="2779141" y="2929957"/>
            <a:ext cx="438539" cy="19594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D47BD72C-06E9-4888-B6EF-8577170A788F}"/>
              </a:ext>
            </a:extLst>
          </p:cNvPr>
          <p:cNvSpPr/>
          <p:nvPr/>
        </p:nvSpPr>
        <p:spPr>
          <a:xfrm>
            <a:off x="5060302" y="2929956"/>
            <a:ext cx="438539" cy="19594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44FBA3C-D946-49EA-9A06-D77DDC6061EB}"/>
              </a:ext>
            </a:extLst>
          </p:cNvPr>
          <p:cNvSpPr/>
          <p:nvPr/>
        </p:nvSpPr>
        <p:spPr>
          <a:xfrm>
            <a:off x="8901400" y="1910474"/>
            <a:ext cx="2517716" cy="1090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</a:pP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源头相同</a:t>
            </a:r>
            <a:endParaRPr lang="en-US" altLang="zh-CN" sz="2400" b="1" dirty="0">
              <a:solidFill>
                <a:srgbClr val="FF0000"/>
              </a:solidFill>
              <a:sym typeface="+mn-ea"/>
            </a:endParaRPr>
          </a:p>
          <a:p>
            <a:pPr marL="0" lvl="2" algn="ctr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</a:pP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探测对象相同</a:t>
            </a:r>
            <a:endParaRPr lang="en-US" altLang="zh-CN" sz="2400" b="1" dirty="0">
              <a:solidFill>
                <a:srgbClr val="FF0000"/>
              </a:solidFill>
              <a:sym typeface="+mn-ea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EB182366-AC05-4AE3-BACF-AEC4150BD2D0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8302691" y="1909862"/>
            <a:ext cx="598709" cy="546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031B6A83-D096-4297-BDFB-B4C1F8B9633A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8200054" y="2455944"/>
            <a:ext cx="701346" cy="522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AAD55005-98D8-4646-8D23-2C2E1046D295}"/>
              </a:ext>
            </a:extLst>
          </p:cNvPr>
          <p:cNvSpPr/>
          <p:nvPr/>
        </p:nvSpPr>
        <p:spPr>
          <a:xfrm>
            <a:off x="5822548" y="3718827"/>
            <a:ext cx="6369452" cy="924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1" indent="-285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Tx/>
              <a:buChar char="–"/>
            </a:pPr>
            <a:r>
              <a:rPr lang="zh-CN" altLang="en-US" sz="2000" b="1" dirty="0">
                <a:solidFill>
                  <a:srgbClr val="4D5E68"/>
                </a:solidFill>
                <a:sym typeface="+mn-ea"/>
              </a:rPr>
              <a:t>连续几次测量：束损测量值越大，剩余剂量越大</a:t>
            </a:r>
            <a:endParaRPr lang="en-US" altLang="zh-CN" sz="2000" b="1" dirty="0">
              <a:solidFill>
                <a:srgbClr val="4D5E68"/>
              </a:solidFill>
              <a:sym typeface="+mn-ea"/>
            </a:endParaRPr>
          </a:p>
          <a:p>
            <a:pPr marL="360000" lvl="1" indent="-285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Tx/>
              <a:buChar char="–"/>
            </a:pPr>
            <a:r>
              <a:rPr lang="zh-CN" altLang="en-US" sz="2000" b="1" dirty="0">
                <a:solidFill>
                  <a:srgbClr val="4D5E68"/>
                </a:solidFill>
                <a:sym typeface="+mn-ea"/>
              </a:rPr>
              <a:t>不连续的几次测量：变化趋势甚至相反</a:t>
            </a:r>
            <a:endParaRPr lang="en-US" altLang="zh-CN" sz="2000" b="1" dirty="0">
              <a:solidFill>
                <a:srgbClr val="4D5E68"/>
              </a:solidFill>
              <a:sym typeface="+mn-ea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F41E072B-27BD-4317-9235-DA82C6288D8E}"/>
              </a:ext>
            </a:extLst>
          </p:cNvPr>
          <p:cNvGrpSpPr/>
          <p:nvPr/>
        </p:nvGrpSpPr>
        <p:grpSpPr>
          <a:xfrm>
            <a:off x="2606524" y="5473175"/>
            <a:ext cx="1122784" cy="638376"/>
            <a:chOff x="2606524" y="5473175"/>
            <a:chExt cx="1122784" cy="638376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2760D090-87CC-4185-B51B-F7967E5C2F5F}"/>
                </a:ext>
              </a:extLst>
            </p:cNvPr>
            <p:cNvSpPr/>
            <p:nvPr/>
          </p:nvSpPr>
          <p:spPr>
            <a:xfrm>
              <a:off x="2606524" y="5719666"/>
              <a:ext cx="345233" cy="39188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7D199E5B-E077-46A8-8CE2-526DC120FE43}"/>
                </a:ext>
              </a:extLst>
            </p:cNvPr>
            <p:cNvSpPr/>
            <p:nvPr/>
          </p:nvSpPr>
          <p:spPr>
            <a:xfrm>
              <a:off x="3384075" y="5473175"/>
              <a:ext cx="345233" cy="39188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C3E61A21-A6CD-4D14-8FEC-43CC893D0C79}"/>
              </a:ext>
            </a:extLst>
          </p:cNvPr>
          <p:cNvGrpSpPr/>
          <p:nvPr/>
        </p:nvGrpSpPr>
        <p:grpSpPr>
          <a:xfrm>
            <a:off x="2194834" y="4832263"/>
            <a:ext cx="1949520" cy="1228739"/>
            <a:chOff x="2194834" y="4832263"/>
            <a:chExt cx="1949520" cy="1228739"/>
          </a:xfrm>
        </p:grpSpPr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676D565E-907B-4E5B-B6B1-E1E5B00A2E5E}"/>
                </a:ext>
              </a:extLst>
            </p:cNvPr>
            <p:cNvSpPr/>
            <p:nvPr/>
          </p:nvSpPr>
          <p:spPr>
            <a:xfrm>
              <a:off x="3799121" y="4832263"/>
              <a:ext cx="345233" cy="391885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73F9179-F642-40A1-9956-15771D47E22B}"/>
                </a:ext>
              </a:extLst>
            </p:cNvPr>
            <p:cNvSpPr/>
            <p:nvPr/>
          </p:nvSpPr>
          <p:spPr>
            <a:xfrm>
              <a:off x="2194834" y="5669117"/>
              <a:ext cx="345233" cy="391885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9038CD37-FA37-43AF-BB0F-60087AEB458E}"/>
              </a:ext>
            </a:extLst>
          </p:cNvPr>
          <p:cNvCxnSpPr/>
          <p:nvPr/>
        </p:nvCxnSpPr>
        <p:spPr>
          <a:xfrm>
            <a:off x="149290" y="3275648"/>
            <a:ext cx="1196478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66E29C52-C002-4B3C-B321-C4A713789F64}"/>
              </a:ext>
            </a:extLst>
          </p:cNvPr>
          <p:cNvGrpSpPr/>
          <p:nvPr/>
        </p:nvGrpSpPr>
        <p:grpSpPr>
          <a:xfrm>
            <a:off x="5822548" y="4882749"/>
            <a:ext cx="6214665" cy="982310"/>
            <a:chOff x="5822548" y="4933298"/>
            <a:chExt cx="6214665" cy="9823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矩形 45">
                  <a:extLst>
                    <a:ext uri="{FF2B5EF4-FFF2-40B4-BE49-F238E27FC236}">
                      <a16:creationId xmlns:a16="http://schemas.microsoft.com/office/drawing/2014/main" id="{42B3A108-FC7C-4FE1-946F-DEB4E90A953A}"/>
                    </a:ext>
                  </a:extLst>
                </p:cNvPr>
                <p:cNvSpPr/>
                <p:nvPr/>
              </p:nvSpPr>
              <p:spPr>
                <a:xfrm>
                  <a:off x="7796498" y="4933298"/>
                  <a:ext cx="31949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zh-CN" altLang="en-US" sz="2000" i="1" smtClean="0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000" i="1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zh-CN" altLang="en-US" sz="2000" i="0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zh-CN" altLang="en-US" sz="2000" i="1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zh-CN" altLang="en-US" sz="2000" i="0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zh-CN" altLang="en-US" sz="2000" i="1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𝜑</m:t>
                            </m:r>
                            <m:d>
                              <m:dPr>
                                <m:ctrlPr>
                                  <a:rPr lang="zh-CN" altLang="en-US" sz="2000" i="1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000" i="1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zh-CN" altLang="en-US" sz="2000" i="0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2000" i="1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zh-CN" altLang="en-US" sz="2000" i="0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2000" i="1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zh-CN" altLang="en-US" sz="2000" i="0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2000" i="1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zh-CN" altLang="en-US" sz="2000" i="0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2000" i="1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en-US" altLang="zh-CN" sz="2000" b="0" i="1" smtClean="0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sz="2000" i="1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zh-CN" altLang="en-US" sz="2000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l-GR" altLang="zh-CN" sz="2000" b="0" i="1" smtClean="0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η</m:t>
                            </m:r>
                          </m:e>
                        </m:d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6" name="矩形 45">
                  <a:extLst>
                    <a:ext uri="{FF2B5EF4-FFF2-40B4-BE49-F238E27FC236}">
                      <a16:creationId xmlns:a16="http://schemas.microsoft.com/office/drawing/2014/main" id="{42B3A108-FC7C-4FE1-946F-DEB4E90A95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6498" y="4933298"/>
                  <a:ext cx="3194963" cy="400110"/>
                </a:xfrm>
                <a:prstGeom prst="rect">
                  <a:avLst/>
                </a:prstGeom>
                <a:blipFill>
                  <a:blip r:embed="rId4"/>
                  <a:stretch>
                    <a:fillRect t="-125758" r="-16412" b="-18939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矩形 50">
                  <a:extLst>
                    <a:ext uri="{FF2B5EF4-FFF2-40B4-BE49-F238E27FC236}">
                      <a16:creationId xmlns:a16="http://schemas.microsoft.com/office/drawing/2014/main" id="{62FE1D7A-6B31-47C7-8A73-AAD716BF43E0}"/>
                    </a:ext>
                  </a:extLst>
                </p:cNvPr>
                <p:cNvSpPr/>
                <p:nvPr/>
              </p:nvSpPr>
              <p:spPr>
                <a:xfrm>
                  <a:off x="7796498" y="5515498"/>
                  <a:ext cx="417268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zh-CN" altLang="en-US" sz="2000" i="1" smtClean="0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000" i="1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zh-CN" altLang="en-US" sz="2000" i="0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zh-CN" altLang="en-US" sz="2000" i="1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zh-CN" altLang="en-US" sz="2000" i="0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sz="2000" i="1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zh-CN" altLang="en-US" sz="2000" i="0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)=</m:t>
                            </m:r>
                            <m:r>
                              <a:rPr lang="zh-CN" altLang="en-US" sz="2000" i="1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zh-CN" altLang="en-US" sz="2000" i="0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zh-CN" altLang="en-US" sz="2000" i="1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𝜑</m:t>
                            </m:r>
                            <m:d>
                              <m:dPr>
                                <m:ctrlPr>
                                  <a:rPr lang="zh-CN" altLang="en-US" sz="2000" i="1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000" i="1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zh-CN" altLang="en-US" sz="2000" i="0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2000" i="1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zh-CN" altLang="en-US" sz="2000" i="0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2000" i="1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zh-CN" altLang="en-US" sz="2000" i="0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2000" i="1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zh-CN" altLang="en-US" sz="2000" i="0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2000" i="1">
                                    <a:solidFill>
                                      <a:srgbClr val="4D5E68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zh-CN" altLang="en-US" sz="2000" i="0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sz="2000" i="1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zh-CN" altLang="en-US" sz="2000" i="0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000" b="0" i="1" smtClean="0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en-US" altLang="zh-CN" sz="2000" b="0" i="1" smtClean="0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sz="2000" i="1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zh-CN" altLang="en-US" sz="2000" i="0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sz="2000" i="1">
                                <a:solidFill>
                                  <a:srgbClr val="4D5E68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51" name="矩形 50">
                  <a:extLst>
                    <a:ext uri="{FF2B5EF4-FFF2-40B4-BE49-F238E27FC236}">
                      <a16:creationId xmlns:a16="http://schemas.microsoft.com/office/drawing/2014/main" id="{62FE1D7A-6B31-47C7-8A73-AAD716BF43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6498" y="5515498"/>
                  <a:ext cx="4172681" cy="400110"/>
                </a:xfrm>
                <a:prstGeom prst="rect">
                  <a:avLst/>
                </a:prstGeom>
                <a:blipFill>
                  <a:blip r:embed="rId5"/>
                  <a:stretch>
                    <a:fillRect t="-125758" r="-13889" b="-18939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A85FCD73-24CE-4F3F-8764-134B383D738E}"/>
                </a:ext>
              </a:extLst>
            </p:cNvPr>
            <p:cNvSpPr/>
            <p:nvPr/>
          </p:nvSpPr>
          <p:spPr>
            <a:xfrm>
              <a:off x="5822548" y="4968908"/>
              <a:ext cx="6214665" cy="9244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50" lvl="1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</a:pPr>
              <a:r>
                <a:rPr lang="zh-CN" altLang="en-US" sz="2000" b="1" dirty="0">
                  <a:solidFill>
                    <a:srgbClr val="4D5E68"/>
                  </a:solidFill>
                  <a:sym typeface="+mn-ea"/>
                </a:rPr>
                <a:t>束损测量值：</a:t>
              </a:r>
              <a:endParaRPr lang="en-US" altLang="zh-CN" sz="2000" b="1" dirty="0">
                <a:solidFill>
                  <a:srgbClr val="4D5E68"/>
                </a:solidFill>
                <a:sym typeface="+mn-ea"/>
              </a:endParaRPr>
            </a:p>
            <a:p>
              <a:pPr marL="74250" lvl="1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</a:pPr>
              <a:r>
                <a:rPr lang="zh-CN" altLang="en-US" sz="2000" b="1" dirty="0">
                  <a:solidFill>
                    <a:srgbClr val="4D5E68"/>
                  </a:solidFill>
                  <a:sym typeface="+mn-ea"/>
                </a:rPr>
                <a:t>剩余剂量率：</a:t>
              </a:r>
              <a:endParaRPr lang="en-US" altLang="zh-CN" b="1" dirty="0">
                <a:solidFill>
                  <a:srgbClr val="4D5E68"/>
                </a:solidFill>
                <a:sym typeface="+mn-ea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74F4ECB1-5A2D-4635-B071-C1790B58A693}"/>
              </a:ext>
            </a:extLst>
          </p:cNvPr>
          <p:cNvSpPr/>
          <p:nvPr/>
        </p:nvSpPr>
        <p:spPr>
          <a:xfrm>
            <a:off x="5822548" y="5829449"/>
            <a:ext cx="62146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50" lvl="1" algn="ctr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</a:pP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束损与感生放射性具有相同的来源</a:t>
            </a:r>
            <a:endParaRPr lang="en-US" altLang="zh-CN" sz="2400" b="1" dirty="0">
              <a:solidFill>
                <a:srgbClr val="FF0000"/>
              </a:solidFill>
              <a:sym typeface="+mn-ea"/>
            </a:endParaRPr>
          </a:p>
          <a:p>
            <a:pPr marL="74250" lvl="1" algn="ctr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</a:pPr>
            <a:r>
              <a:rPr lang="zh-CN" altLang="en-US" sz="2000" b="1" dirty="0">
                <a:solidFill>
                  <a:srgbClr val="FF0000"/>
                </a:solidFill>
                <a:sym typeface="+mn-ea"/>
              </a:rPr>
              <a:t>探索二者之间的关联</a:t>
            </a:r>
            <a:endParaRPr lang="en-US" altLang="zh-CN" sz="2000" b="1" dirty="0">
              <a:solidFill>
                <a:srgbClr val="FF0000"/>
              </a:solidFill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238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7929" y="1126104"/>
            <a:ext cx="12036142" cy="5344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FontTx/>
              <a:buChar char="•"/>
            </a:pPr>
            <a:r>
              <a:rPr lang="zh-CN" altLang="en-US" sz="2400" b="1" kern="0" dirty="0">
                <a:solidFill>
                  <a:srgbClr val="1679BA"/>
                </a:solidFill>
                <a:sym typeface="+mn-ea"/>
              </a:rPr>
              <a:t>对调束和运行：</a:t>
            </a:r>
            <a:endParaRPr lang="en-US" altLang="zh-CN" sz="2400" b="1" kern="0" dirty="0">
              <a:solidFill>
                <a:srgbClr val="1679BA"/>
              </a:solidFill>
              <a:sym typeface="+mn-ea"/>
            </a:endParaRP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Tx/>
              <a:buChar char="–"/>
            </a:pPr>
            <a:r>
              <a:rPr lang="zh-CN" altLang="en-US" sz="2400" b="1" dirty="0">
                <a:solidFill>
                  <a:srgbClr val="4D5E68"/>
                </a:solidFill>
                <a:sym typeface="+mn-ea"/>
              </a:rPr>
              <a:t>提高检修效率</a:t>
            </a:r>
            <a:endParaRPr lang="en-US" altLang="zh-CN" sz="2400" b="1" dirty="0">
              <a:solidFill>
                <a:srgbClr val="4D5E68"/>
              </a:solidFill>
              <a:sym typeface="+mn-ea"/>
            </a:endParaRP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Tx/>
              <a:buChar char="–"/>
            </a:pPr>
            <a:r>
              <a:rPr lang="zh-CN" altLang="en-US" sz="2400" b="1" dirty="0">
                <a:solidFill>
                  <a:srgbClr val="4D5E68"/>
                </a:solidFill>
                <a:sym typeface="+mn-ea"/>
              </a:rPr>
              <a:t>为调束提供参考</a:t>
            </a:r>
            <a:endParaRPr lang="en-US" altLang="zh-CN" sz="2400" b="1" dirty="0">
              <a:solidFill>
                <a:srgbClr val="4D5E68"/>
              </a:solidFill>
              <a:sym typeface="+mn-ea"/>
            </a:endParaRPr>
          </a:p>
          <a:p>
            <a:pPr marL="342900" lvl="1" indent="-3429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FontTx/>
              <a:buChar char="•"/>
            </a:pPr>
            <a:r>
              <a:rPr lang="zh-CN" altLang="en-US" sz="2400" b="1" kern="0" dirty="0">
                <a:solidFill>
                  <a:srgbClr val="1679BA"/>
                </a:solidFill>
                <a:sym typeface="+mn-ea"/>
              </a:rPr>
              <a:t>应急响应方案制定：</a:t>
            </a:r>
            <a:endParaRPr lang="en-US" altLang="zh-CN" sz="2400" b="1" kern="0" dirty="0">
              <a:solidFill>
                <a:srgbClr val="1679BA"/>
              </a:solidFill>
              <a:sym typeface="+mn-ea"/>
            </a:endParaRP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Tx/>
              <a:buChar char="–"/>
            </a:pPr>
            <a:r>
              <a:rPr lang="zh-CN" altLang="en-US" sz="2400" b="1" dirty="0">
                <a:solidFill>
                  <a:srgbClr val="4D5E68"/>
                </a:solidFill>
                <a:sym typeface="+mn-ea"/>
              </a:rPr>
              <a:t>确定更加合理、高效的抢修和响应方案</a:t>
            </a:r>
            <a:endParaRPr lang="en-US" altLang="zh-CN" sz="2400" b="1" dirty="0">
              <a:solidFill>
                <a:srgbClr val="4D5E68"/>
              </a:solidFill>
              <a:sym typeface="+mn-ea"/>
            </a:endParaRPr>
          </a:p>
          <a:p>
            <a:pPr marL="342900" lvl="1" indent="-3429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FontTx/>
              <a:buChar char="•"/>
            </a:pPr>
            <a:r>
              <a:rPr lang="zh-CN" altLang="en-US" sz="2400" b="1" kern="0" dirty="0">
                <a:solidFill>
                  <a:srgbClr val="1679BA"/>
                </a:solidFill>
                <a:sym typeface="+mn-ea"/>
              </a:rPr>
              <a:t>评估人员辐射安全：</a:t>
            </a:r>
            <a:endParaRPr lang="en-US" altLang="zh-CN" sz="2400" b="1" kern="0" dirty="0">
              <a:solidFill>
                <a:srgbClr val="1679BA"/>
              </a:solidFill>
              <a:sym typeface="+mn-ea"/>
            </a:endParaRP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Tx/>
              <a:buChar char="–"/>
            </a:pPr>
            <a:r>
              <a:rPr lang="zh-CN" altLang="en-US" sz="2400" b="1" dirty="0">
                <a:solidFill>
                  <a:srgbClr val="4D5E68"/>
                </a:solidFill>
                <a:sym typeface="+mn-ea"/>
              </a:rPr>
              <a:t>对工作人员进入控制区内作业时受到的照射进行分析</a:t>
            </a:r>
            <a:endParaRPr lang="en-US" altLang="zh-CN" sz="2400" b="1" dirty="0">
              <a:solidFill>
                <a:srgbClr val="4D5E68"/>
              </a:solidFill>
              <a:sym typeface="+mn-ea"/>
            </a:endParaRP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Tx/>
              <a:buChar char="–"/>
            </a:pPr>
            <a:r>
              <a:rPr lang="zh-CN" altLang="en-US" sz="2400" b="1" dirty="0">
                <a:solidFill>
                  <a:srgbClr val="4D5E68"/>
                </a:solidFill>
                <a:sym typeface="+mn-ea"/>
              </a:rPr>
              <a:t>形成完整、全面的作业方案规程</a:t>
            </a:r>
            <a:endParaRPr lang="en-US" altLang="zh-CN" sz="2400" b="1" dirty="0">
              <a:solidFill>
                <a:srgbClr val="4D5E68"/>
              </a:solidFill>
              <a:sym typeface="+mn-ea"/>
            </a:endParaRPr>
          </a:p>
          <a:p>
            <a:pPr marL="342900" lvl="1" indent="-3429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FontTx/>
              <a:buChar char="•"/>
            </a:pPr>
            <a:endParaRPr lang="en-US" altLang="zh-CN" sz="2400" b="1" kern="0" dirty="0">
              <a:solidFill>
                <a:srgbClr val="1679BA"/>
              </a:solidFill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44F8-3D16-45AB-BE48-A1449B11D708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30504" y="270741"/>
            <a:ext cx="597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研究意义</a:t>
            </a:r>
          </a:p>
        </p:txBody>
      </p:sp>
    </p:spTree>
    <p:extLst>
      <p:ext uri="{BB962C8B-B14F-4D97-AF65-F5344CB8AC3E}">
        <p14:creationId xmlns:p14="http://schemas.microsoft.com/office/powerpoint/2010/main" val="3540594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89306" y="928766"/>
                <a:ext cx="12036142" cy="60335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1" indent="-342900" eaLnBrk="0" fontAlgn="base" hangingPunct="0">
                  <a:lnSpc>
                    <a:spcPct val="120000"/>
                  </a:lnSpc>
                  <a:spcBef>
                    <a:spcPct val="30000"/>
                  </a:spcBef>
                  <a:spcAft>
                    <a:spcPct val="20000"/>
                  </a:spcAft>
                  <a:buClr>
                    <a:schemeClr val="tx1"/>
                  </a:buClr>
                  <a:buFontTx/>
                  <a:buChar char="•"/>
                </a:pPr>
                <a:r>
                  <a:rPr lang="zh-CN" altLang="en-US" sz="2400" b="1" kern="0" dirty="0">
                    <a:solidFill>
                      <a:srgbClr val="1679BA"/>
                    </a:solidFill>
                    <a:sym typeface="+mn-ea"/>
                  </a:rPr>
                  <a:t>研究内容</a:t>
                </a:r>
                <a:endParaRPr lang="en-US" altLang="zh-CN" sz="2400" b="1" kern="0" dirty="0">
                  <a:solidFill>
                    <a:srgbClr val="1679BA"/>
                  </a:solidFill>
                  <a:sym typeface="+mn-ea"/>
                </a:endParaRPr>
              </a:p>
              <a:p>
                <a:pPr marL="742950" lvl="1" indent="-28575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Clr>
                    <a:schemeClr val="tx1"/>
                  </a:buClr>
                  <a:buFontTx/>
                  <a:buChar char="–"/>
                </a:pPr>
                <a:r>
                  <a:rPr lang="zh-CN" altLang="en-US" sz="2200" b="1" dirty="0">
                    <a:solidFill>
                      <a:srgbClr val="4D5E68"/>
                    </a:solidFill>
                    <a:sym typeface="+mn-ea"/>
                  </a:rPr>
                  <a:t>基于蒙特卡罗模拟分析的研究方案</a:t>
                </a:r>
                <a:endParaRPr lang="en-US" altLang="zh-CN" sz="2200" b="1" dirty="0">
                  <a:solidFill>
                    <a:srgbClr val="4D5E68"/>
                  </a:solidFill>
                  <a:sym typeface="+mn-ea"/>
                </a:endParaRPr>
              </a:p>
              <a:p>
                <a:pPr marL="1257300" lvl="2" indent="-3429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▪"/>
                </a:pPr>
                <a:r>
                  <a:rPr lang="zh-CN" altLang="en-US" sz="2000" b="1" dirty="0">
                    <a:solidFill>
                      <a:srgbClr val="4D5E68"/>
                    </a:solidFill>
                    <a:sym typeface="+mn-ea"/>
                  </a:rPr>
                  <a:t>明确束流损失点、损失能量</a:t>
                </a:r>
                <a:endParaRPr lang="en-US" altLang="zh-CN" sz="2000" b="1" dirty="0">
                  <a:solidFill>
                    <a:srgbClr val="4D5E68"/>
                  </a:solidFill>
                  <a:sym typeface="+mn-ea"/>
                </a:endParaRPr>
              </a:p>
              <a:p>
                <a:pPr marL="1257300" lvl="2" indent="-3429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▪"/>
                </a:pPr>
                <a:r>
                  <a:rPr lang="zh-CN" altLang="en-US" sz="2000" b="1" dirty="0">
                    <a:solidFill>
                      <a:srgbClr val="4D5E68"/>
                    </a:solidFill>
                    <a:sym typeface="+mn-ea"/>
                  </a:rPr>
                  <a:t>蒙卡模拟</a:t>
                </a:r>
                <a:r>
                  <a:rPr lang="en-US" altLang="zh-CN" sz="2000" b="1" dirty="0">
                    <a:solidFill>
                      <a:srgbClr val="4D5E68"/>
                    </a:solidFill>
                    <a:sym typeface="+mn-ea"/>
                  </a:rPr>
                  <a:t>+</a:t>
                </a:r>
                <a:r>
                  <a:rPr lang="zh-CN" altLang="en-US" sz="2000" b="1" dirty="0">
                    <a:solidFill>
                      <a:srgbClr val="4D5E68"/>
                    </a:solidFill>
                    <a:sym typeface="+mn-ea"/>
                  </a:rPr>
                  <a:t>实验测量：分析探测器响应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rgbClr val="4D5E6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000" i="1">
                            <a:solidFill>
                              <a:srgbClr val="4D5E68"/>
                            </a:solidFill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rgbClr val="4D5E68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sz="2000" i="1" dirty="0">
                        <a:solidFill>
                          <a:srgbClr val="4D5E68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2000" b="1" dirty="0">
                    <a:solidFill>
                      <a:srgbClr val="4D5E68"/>
                    </a:solidFill>
                    <a:sym typeface="+mn-ea"/>
                  </a:rPr>
                  <a:t>，确定探测器布置方案</a:t>
                </a:r>
                <a:endParaRPr lang="en-US" altLang="zh-CN" sz="2000" b="1" dirty="0">
                  <a:solidFill>
                    <a:srgbClr val="4D5E68"/>
                  </a:solidFill>
                  <a:sym typeface="+mn-ea"/>
                </a:endParaRPr>
              </a:p>
              <a:p>
                <a:pPr marL="1257300" lvl="2" indent="-3429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▪"/>
                </a:pPr>
                <a:r>
                  <a:rPr lang="zh-CN" altLang="en-US" sz="2000" b="1" dirty="0">
                    <a:solidFill>
                      <a:srgbClr val="4D5E68"/>
                    </a:solidFill>
                    <a:sym typeface="+mn-ea"/>
                  </a:rPr>
                  <a:t>构建探测器处剩余剂量率与束损测量值的关系：</a:t>
                </a:r>
                <a:endParaRPr lang="en-US" altLang="zh-CN" sz="2000" b="1" dirty="0">
                  <a:solidFill>
                    <a:srgbClr val="4D5E68"/>
                  </a:solidFill>
                  <a:sym typeface="+mn-ea"/>
                </a:endParaRPr>
              </a:p>
              <a:p>
                <a:pPr marL="1257300" lvl="2" indent="-3429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▪"/>
                </a:pPr>
                <a:endParaRPr lang="en-US" altLang="zh-CN" sz="2000" b="1" dirty="0">
                  <a:solidFill>
                    <a:srgbClr val="4D5E68"/>
                  </a:solidFill>
                  <a:sym typeface="+mn-ea"/>
                </a:endParaRPr>
              </a:p>
              <a:p>
                <a:pPr marL="1257300" lvl="2" indent="-3429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▪"/>
                </a:pPr>
                <a:endParaRPr lang="en-US" altLang="zh-CN" sz="2000" b="1" dirty="0">
                  <a:solidFill>
                    <a:srgbClr val="4D5E68"/>
                  </a:solidFill>
                  <a:sym typeface="+mn-ea"/>
                </a:endParaRPr>
              </a:p>
              <a:p>
                <a:pPr marL="1257300" lvl="2" indent="-3429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▪"/>
                </a:pPr>
                <a:endParaRPr lang="en-US" altLang="zh-CN" sz="2000" b="1" dirty="0">
                  <a:solidFill>
                    <a:srgbClr val="4D5E68"/>
                  </a:solidFill>
                  <a:sym typeface="+mn-ea"/>
                </a:endParaRPr>
              </a:p>
              <a:p>
                <a:pPr marL="742950" lvl="1" indent="-28575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Clr>
                    <a:schemeClr val="tx1"/>
                  </a:buClr>
                  <a:buFontTx/>
                  <a:buChar char="–"/>
                </a:pPr>
                <a:r>
                  <a:rPr lang="zh-CN" altLang="en-US" sz="2200" b="1" dirty="0">
                    <a:solidFill>
                      <a:srgbClr val="4D5E68"/>
                    </a:solidFill>
                    <a:sym typeface="+mn-ea"/>
                  </a:rPr>
                  <a:t>基于机器学习的研究方案：</a:t>
                </a:r>
                <a:endParaRPr lang="en-US" altLang="zh-CN" sz="2200" b="1" dirty="0">
                  <a:solidFill>
                    <a:srgbClr val="4D5E68"/>
                  </a:solidFill>
                  <a:sym typeface="+mn-ea"/>
                </a:endParaRPr>
              </a:p>
              <a:p>
                <a:pPr marL="1257300" lvl="2" indent="-3429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▪"/>
                </a:pPr>
                <a:r>
                  <a:rPr lang="zh-CN" altLang="en-US" sz="2000" b="1" dirty="0">
                    <a:solidFill>
                      <a:srgbClr val="4D5E68"/>
                    </a:solidFill>
                    <a:sym typeface="+mn-ea"/>
                  </a:rPr>
                  <a:t>利用机器学习探索感生放射性和束损测量数据之间的关系</a:t>
                </a:r>
                <a:endParaRPr lang="en-US" altLang="zh-CN" sz="2000" b="1" dirty="0">
                  <a:solidFill>
                    <a:srgbClr val="4D5E68"/>
                  </a:solidFill>
                  <a:sym typeface="+mn-ea"/>
                </a:endParaRPr>
              </a:p>
              <a:p>
                <a:pPr marL="1257300" lvl="2" indent="-3429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Clr>
                    <a:schemeClr val="tx1"/>
                  </a:buClr>
                  <a:buFont typeface="Calibri" panose="020F0502020204030204" pitchFamily="34" charset="0"/>
                  <a:buChar char="▪"/>
                </a:pPr>
                <a:r>
                  <a:rPr lang="zh-CN" altLang="en-US" sz="2000" b="1" dirty="0">
                    <a:solidFill>
                      <a:srgbClr val="4D5E68"/>
                    </a:solidFill>
                    <a:sym typeface="+mn-ea"/>
                  </a:rPr>
                  <a:t>问题：感生放射性的数据太少（每周</a:t>
                </a:r>
                <a:r>
                  <a:rPr lang="en-US" altLang="zh-CN" sz="2000" b="1" dirty="0">
                    <a:solidFill>
                      <a:srgbClr val="4D5E68"/>
                    </a:solidFill>
                    <a:sym typeface="+mn-ea"/>
                  </a:rPr>
                  <a:t>1</a:t>
                </a:r>
                <a:r>
                  <a:rPr lang="zh-CN" altLang="en-US" sz="2000" b="1" dirty="0">
                    <a:solidFill>
                      <a:srgbClr val="4D5E68"/>
                    </a:solidFill>
                    <a:sym typeface="+mn-ea"/>
                  </a:rPr>
                  <a:t>次，每年</a:t>
                </a:r>
                <a:r>
                  <a:rPr lang="en-US" altLang="zh-CN" sz="2000" b="1" dirty="0">
                    <a:solidFill>
                      <a:srgbClr val="4D5E68"/>
                    </a:solidFill>
                    <a:sym typeface="+mn-ea"/>
                  </a:rPr>
                  <a:t>40</a:t>
                </a:r>
                <a:r>
                  <a:rPr lang="zh-CN" altLang="en-US" sz="2000" b="1" dirty="0">
                    <a:solidFill>
                      <a:srgbClr val="4D5E68"/>
                    </a:solidFill>
                    <a:sym typeface="+mn-ea"/>
                  </a:rPr>
                  <a:t>次，目前不到</a:t>
                </a:r>
                <a:r>
                  <a:rPr lang="en-US" altLang="zh-CN" sz="2000" b="1" dirty="0">
                    <a:solidFill>
                      <a:srgbClr val="4D5E68"/>
                    </a:solidFill>
                    <a:sym typeface="+mn-ea"/>
                  </a:rPr>
                  <a:t>300</a:t>
                </a:r>
                <a:r>
                  <a:rPr lang="zh-CN" altLang="en-US" sz="2000" b="1" dirty="0">
                    <a:solidFill>
                      <a:srgbClr val="4D5E68"/>
                    </a:solidFill>
                    <a:sym typeface="+mn-ea"/>
                  </a:rPr>
                  <a:t>次）</a:t>
                </a:r>
                <a:endParaRPr lang="en-US" altLang="zh-CN" sz="2000" b="1" dirty="0">
                  <a:solidFill>
                    <a:srgbClr val="4D5E68"/>
                  </a:solidFill>
                  <a:sym typeface="+mn-ea"/>
                </a:endParaRPr>
              </a:p>
              <a:p>
                <a:pPr lvl="4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Clr>
                    <a:schemeClr val="tx1"/>
                  </a:buClr>
                </a:pPr>
                <a:r>
                  <a:rPr lang="en-US" altLang="zh-CN" sz="2000" b="1" dirty="0">
                    <a:solidFill>
                      <a:srgbClr val="4D5E68"/>
                    </a:solidFill>
                    <a:sym typeface="+mn-ea"/>
                  </a:rPr>
                  <a:t> </a:t>
                </a:r>
                <a:r>
                  <a:rPr lang="zh-CN" altLang="en-US" sz="2000" b="1" dirty="0">
                    <a:solidFill>
                      <a:srgbClr val="4D5E68"/>
                    </a:solidFill>
                    <a:sym typeface="+mn-ea"/>
                  </a:rPr>
                  <a:t>在隧道里安装剂量探测器（由于辐射场复杂、探测器响应不好，收集到的数据不理想）</a:t>
                </a:r>
                <a:r>
                  <a:rPr lang="en-US" altLang="zh-CN" sz="1200" b="1" dirty="0">
                    <a:solidFill>
                      <a:srgbClr val="4D5E68"/>
                    </a:solidFill>
                    <a:sym typeface="+mn-ea"/>
                  </a:rPr>
                  <a:t>       </a:t>
                </a: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06" y="928766"/>
                <a:ext cx="12036142" cy="6033575"/>
              </a:xfrm>
              <a:prstGeom prst="rect">
                <a:avLst/>
              </a:prstGeom>
              <a:blipFill>
                <a:blip r:embed="rId3"/>
                <a:stretch>
                  <a:fillRect l="-811" t="-606" b="-5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44F8-3D16-45AB-BE48-A1449B11D708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30504" y="270741"/>
            <a:ext cx="597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研究内容</a:t>
            </a:r>
            <a:endParaRPr lang="zh-CN" altLang="en-US" sz="3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06753278-6D5E-4F62-AAD0-EEB196E4AF59}"/>
                  </a:ext>
                </a:extLst>
              </p:cNvPr>
              <p:cNvSpPr/>
              <p:nvPr/>
            </p:nvSpPr>
            <p:spPr>
              <a:xfrm>
                <a:off x="1674282" y="3429000"/>
                <a:ext cx="4421718" cy="8392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2000">
                          <a:solidFill>
                            <a:srgbClr val="4D5E6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CN" altLang="en-US" sz="2000" i="1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000" b="0" i="1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/>
                        <m:e>
                          <m:r>
                            <a:rPr lang="zh-CN" altLang="en-US" sz="2000" i="1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zh-CN" altLang="en-US" sz="2000" i="1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zh-CN" altLang="en-US" sz="200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2000" i="1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zh-CN" altLang="en-US" sz="200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2000" i="1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zh-CN" altLang="en-US" sz="200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2000" i="1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zh-CN" altLang="en-US" sz="200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2000" i="1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l-GR" altLang="zh-CN" sz="2000" dirty="0">
                              <a:solidFill>
                                <a:srgbClr val="4D5E68"/>
                              </a:solidFill>
                            </a:rPr>
                            <m:t> </m:t>
                          </m:r>
                          <m:sSub>
                            <m:sSubPr>
                              <m:ctrlPr>
                                <a:rPr lang="el-GR" altLang="zh-CN" sz="2000" i="1" dirty="0" smtClean="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l-GR" sz="2000" i="1" dirty="0" smtClean="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altLang="zh-CN" sz="2000" b="0" i="1" dirty="0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b="0" i="1" dirty="0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000" b="0" i="1" dirty="0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dirty="0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sz="2000" b="0" i="1" dirty="0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dirty="0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CN" sz="2000" b="0" i="1" dirty="0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dirty="0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sz="2000" b="0" i="1" dirty="0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altLang="zh-CN" sz="2000" b="0" i="1" dirty="0" smtClean="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η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06753278-6D5E-4F62-AAD0-EEB196E4AF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282" y="3429000"/>
                <a:ext cx="4421718" cy="8392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1494FFA5-BD57-41B2-962D-A2DC2EAA3D38}"/>
                  </a:ext>
                </a:extLst>
              </p:cNvPr>
              <p:cNvSpPr/>
              <p:nvPr/>
            </p:nvSpPr>
            <p:spPr>
              <a:xfrm>
                <a:off x="6388941" y="3618361"/>
                <a:ext cx="47575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rgbClr val="4D5E68"/>
                    </a:solidFill>
                  </a:rPr>
                  <a:t>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i="1" dirty="0">
                            <a:solidFill>
                              <a:srgbClr val="4D5E6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l-GR" i="1" dirty="0">
                            <a:solidFill>
                              <a:srgbClr val="4D5E68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rgbClr val="4D5E68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zh-CN" altLang="en-US" dirty="0"/>
                  <a:t>反应截面，</a:t>
                </a:r>
                <a:r>
                  <a:rPr lang="en-US" altLang="zh-CN" dirty="0">
                    <a:solidFill>
                      <a:srgbClr val="4D5E68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rgbClr val="4D5E6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>
                            <a:solidFill>
                              <a:srgbClr val="4D5E68"/>
                            </a:solidFill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rgbClr val="4D5E68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zh-CN" altLang="en-US" dirty="0"/>
                  <a:t>探测器响应，</a:t>
                </a:r>
                <a:r>
                  <a:rPr lang="en-US" altLang="zh-CN" dirty="0"/>
                  <a:t>b</a:t>
                </a:r>
                <a:r>
                  <a:rPr lang="zh-CN" altLang="en-US" dirty="0"/>
                  <a:t>伽马射线）</a:t>
                </a: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1494FFA5-BD57-41B2-962D-A2DC2EAA3D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941" y="3618361"/>
                <a:ext cx="4757521" cy="369332"/>
              </a:xfrm>
              <a:prstGeom prst="rect">
                <a:avLst/>
              </a:prstGeom>
              <a:blipFill>
                <a:blip r:embed="rId5"/>
                <a:stretch>
                  <a:fillRect l="-1026" t="-15000" r="-641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81BBE18-6427-4038-BD4D-B2FCD6E89425}"/>
                  </a:ext>
                </a:extLst>
              </p:cNvPr>
              <p:cNvSpPr/>
              <p:nvPr/>
            </p:nvSpPr>
            <p:spPr>
              <a:xfrm>
                <a:off x="1674282" y="4204840"/>
                <a:ext cx="4823514" cy="8392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2000">
                          <a:solidFill>
                            <a:srgbClr val="4D5E6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solidFill>
                            <a:srgbClr val="4D5E68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sz="2000" b="0" i="1" smtClean="0">
                          <a:solidFill>
                            <a:srgbClr val="4D5E68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b="0" i="1" smtClean="0">
                          <a:solidFill>
                            <a:srgbClr val="4D5E68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000" b="0" i="1" smtClean="0">
                          <a:solidFill>
                            <a:srgbClr val="4D5E68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CN" altLang="en-US" sz="2000" i="1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b="0" i="1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zh-CN" altLang="en-US" sz="2000" i="1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zh-CN" altLang="en-US" sz="2000" i="1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zh-CN" altLang="en-US" sz="200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2000" i="1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zh-CN" altLang="en-US" sz="200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2000" i="1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zh-CN" altLang="en-US" sz="200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2000" i="1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zh-CN" altLang="en-US" sz="200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sz="2000" i="1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l-GR" altLang="zh-CN" sz="2000" dirty="0">
                              <a:solidFill>
                                <a:srgbClr val="4D5E68"/>
                              </a:solidFill>
                            </a:rPr>
                            <m:t> </m:t>
                          </m:r>
                          <m:sSub>
                            <m:sSubPr>
                              <m:ctrlPr>
                                <a:rPr lang="el-GR" altLang="zh-CN" sz="2000" i="1" dirty="0" smtClean="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l-GR" sz="2000" i="1" dirty="0" smtClean="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000" b="0" i="1" dirty="0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b="0" i="1" dirty="0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000" b="0" i="1" dirty="0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dirty="0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sz="2000" b="0" i="1" dirty="0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dirty="0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CN" sz="2000" b="0" i="1" dirty="0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dirty="0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sz="2000" b="0" i="1" dirty="0" smtClean="0">
                              <a:solidFill>
                                <a:srgbClr val="4D5E68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altLang="zh-CN" sz="2000" b="0" i="1" dirty="0" smtClean="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solidFill>
                                    <a:srgbClr val="4D5E68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81BBE18-6427-4038-BD4D-B2FCD6E894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282" y="4204840"/>
                <a:ext cx="4823514" cy="8392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60EA47EC-5CDA-4082-9771-9D516E12B0F3}"/>
                  </a:ext>
                </a:extLst>
              </p:cNvPr>
              <p:cNvSpPr/>
              <p:nvPr/>
            </p:nvSpPr>
            <p:spPr>
              <a:xfrm>
                <a:off x="6388941" y="4439808"/>
                <a:ext cx="57365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rgbClr val="4D5E68"/>
                    </a:solidFill>
                  </a:rPr>
                  <a:t>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i="1" dirty="0">
                            <a:solidFill>
                              <a:srgbClr val="4D5E6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l-GR" i="1" dirty="0">
                            <a:solidFill>
                              <a:srgbClr val="4D5E68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4D5E68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/>
                  <a:t>反应截面，</a:t>
                </a:r>
                <a:r>
                  <a:rPr lang="en-US" altLang="zh-CN" dirty="0">
                    <a:solidFill>
                      <a:srgbClr val="4D5E68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rgbClr val="4D5E6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4D5E68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4D5E68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/>
                  <a:t>剂量因子，</a:t>
                </a:r>
                <a:r>
                  <a:rPr lang="en-US" altLang="zh-CN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dirty="0"/>
                  <a:t>伽马射线， </a:t>
                </a:r>
                <a:r>
                  <a:rPr lang="en-US" altLang="zh-CN" dirty="0"/>
                  <a:t>T</a:t>
                </a:r>
                <a:r>
                  <a:rPr lang="zh-CN" altLang="en-US" dirty="0"/>
                  <a:t>运行时间）</a:t>
                </a: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60EA47EC-5CDA-4082-9771-9D516E12B0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941" y="4439808"/>
                <a:ext cx="5736507" cy="369332"/>
              </a:xfrm>
              <a:prstGeom prst="rect">
                <a:avLst/>
              </a:prstGeom>
              <a:blipFill>
                <a:blip r:embed="rId7"/>
                <a:stretch>
                  <a:fillRect l="-850" t="-13115" r="-1063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4332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5FA75D-C5B0-470C-A58C-BF180644D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0515600" cy="762366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大型加速器隧道控制区人员识别与轨迹跟踪、异常行为识别研究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451216-1318-417A-8FFD-797DE7A55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25" y="1253331"/>
            <a:ext cx="10515600" cy="4351338"/>
          </a:xfrm>
        </p:spPr>
        <p:txBody>
          <a:bodyPr/>
          <a:lstStyle/>
          <a:p>
            <a:pPr marL="342900" lvl="1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FontTx/>
              <a:buChar char="•"/>
            </a:pPr>
            <a:r>
              <a:rPr lang="zh-CN" altLang="en-US" sz="2400" b="1" kern="0" dirty="0">
                <a:solidFill>
                  <a:srgbClr val="1679BA"/>
                </a:solidFill>
              </a:rPr>
              <a:t>背景：</a:t>
            </a:r>
            <a:endParaRPr lang="en-US" altLang="zh-CN" sz="2400" b="1" kern="0" dirty="0">
              <a:solidFill>
                <a:srgbClr val="1679BA"/>
              </a:solidFill>
            </a:endParaRP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Tx/>
              <a:buChar char="–"/>
            </a:pPr>
            <a:r>
              <a:rPr lang="zh-CN" altLang="en-US" sz="2400" b="1" dirty="0">
                <a:solidFill>
                  <a:srgbClr val="4D5E68"/>
                </a:solidFill>
              </a:rPr>
              <a:t>大型加速器隧道区域大，人工清场耗时长、效率低</a:t>
            </a:r>
            <a:endParaRPr lang="en-US" altLang="zh-CN" sz="2400" b="1" dirty="0">
              <a:solidFill>
                <a:srgbClr val="4D5E68"/>
              </a:solidFill>
            </a:endParaRP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Tx/>
              <a:buChar char="–"/>
            </a:pPr>
            <a:r>
              <a:rPr lang="zh-CN" altLang="en-US" sz="2400" b="1" dirty="0">
                <a:solidFill>
                  <a:srgbClr val="4D5E68"/>
                </a:solidFill>
              </a:rPr>
              <a:t>人力有限时，无法避免部分区域清场后人员再进入的问题</a:t>
            </a:r>
            <a:endParaRPr lang="en-US" altLang="zh-CN" sz="2400" b="1" dirty="0">
              <a:solidFill>
                <a:srgbClr val="4D5E68"/>
              </a:solidFill>
            </a:endParaRPr>
          </a:p>
          <a:p>
            <a:pPr marL="342900" lvl="1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FontTx/>
              <a:buChar char="•"/>
            </a:pPr>
            <a:r>
              <a:rPr lang="zh-CN" altLang="en-US" sz="2400" b="1" kern="0" dirty="0">
                <a:solidFill>
                  <a:srgbClr val="1679BA"/>
                </a:solidFill>
              </a:rPr>
              <a:t>利用深度学习和计算机视觉技术：</a:t>
            </a:r>
            <a:endParaRPr lang="en-US" altLang="zh-CN" sz="2400" b="1" kern="0" dirty="0">
              <a:solidFill>
                <a:srgbClr val="1679BA"/>
              </a:solidFill>
            </a:endParaRP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Tx/>
              <a:buChar char="–"/>
            </a:pPr>
            <a:r>
              <a:rPr lang="zh-CN" altLang="en-US" sz="2400" b="1" dirty="0">
                <a:solidFill>
                  <a:srgbClr val="4D5E68"/>
                </a:solidFill>
              </a:rPr>
              <a:t>实现隧道内行人重识别，分析人员是否为授权进入</a:t>
            </a:r>
            <a:endParaRPr lang="en-US" altLang="zh-CN" sz="2400" b="1" dirty="0">
              <a:solidFill>
                <a:srgbClr val="4D5E68"/>
              </a:solidFill>
            </a:endParaRP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Tx/>
              <a:buChar char="–"/>
            </a:pPr>
            <a:r>
              <a:rPr lang="zh-CN" altLang="en-US" sz="2400" b="1" dirty="0">
                <a:solidFill>
                  <a:srgbClr val="4D5E68"/>
                </a:solidFill>
              </a:rPr>
              <a:t>跟踪其运动轨迹，判断行人行为是否符合正常工作状态</a:t>
            </a:r>
            <a:endParaRPr lang="en-US" altLang="zh-CN" sz="2400" b="1" dirty="0">
              <a:solidFill>
                <a:srgbClr val="4D5E68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FA017E-FD0A-47E5-A1F1-C9243C6AF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44F8-3D16-45AB-BE48-A1449B11D70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884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6" r="36" b="4059"/>
          <a:stretch>
            <a:fillRect/>
          </a:stretch>
        </p:blipFill>
        <p:spPr>
          <a:xfrm>
            <a:off x="0" y="840466"/>
            <a:ext cx="12192000" cy="6017534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44F8-3D16-45AB-BE48-A1449B11D708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703512" y="2582745"/>
            <a:ext cx="87849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 eaLnBrk="0" hangingPunct="0"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defRPr/>
            </a:pPr>
            <a:r>
              <a:rPr lang="zh-CN" altLang="en-US" sz="6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请各位老师批评指正</a:t>
            </a:r>
            <a:endParaRPr lang="en-US" altLang="zh-CN" sz="6000" b="1" kern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3636</TotalTime>
  <Words>396</Words>
  <Application>Microsoft Office PowerPoint</Application>
  <PresentationFormat>宽屏</PresentationFormat>
  <Paragraphs>57</Paragraphs>
  <Slides>6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6" baseType="lpstr">
      <vt:lpstr>等线</vt:lpstr>
      <vt:lpstr>黑体</vt:lpstr>
      <vt:lpstr>华文行楷</vt:lpstr>
      <vt:lpstr>宋体</vt:lpstr>
      <vt:lpstr>Arial</vt:lpstr>
      <vt:lpstr>Calibri</vt:lpstr>
      <vt:lpstr>Cambria Math</vt:lpstr>
      <vt:lpstr>Times New Roman</vt:lpstr>
      <vt:lpstr>Wingdings</vt:lpstr>
      <vt:lpstr>Office 主题​​</vt:lpstr>
      <vt:lpstr>机器学习用于加速器束流损失和 感生放射性剂量分析</vt:lpstr>
      <vt:lpstr>PowerPoint 演示文稿</vt:lpstr>
      <vt:lpstr>PowerPoint 演示文稿</vt:lpstr>
      <vt:lpstr>PowerPoint 演示文稿</vt:lpstr>
      <vt:lpstr>大型加速器隧道控制区人员识别与轨迹跟踪、异常行为识别研究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博士后出站报告  中国散裂中子源感生放射性实验研究</dc:title>
  <dc:creator>zz</dc:creator>
  <cp:lastModifiedBy>Administrator</cp:lastModifiedBy>
  <cp:revision>456</cp:revision>
  <cp:lastPrinted>2021-11-26T08:19:38Z</cp:lastPrinted>
  <dcterms:created xsi:type="dcterms:W3CDTF">2021-06-23T06:55:00Z</dcterms:created>
  <dcterms:modified xsi:type="dcterms:W3CDTF">2024-10-17T00:27:57Z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702F1B6CC1B74AE786568680230CB159</vt:lpwstr>
  </property>
  <property fmtid="{D5CDD505-2E9C-101B-9397-08002B2CF9AE}" pid="3" name="KSOProductBuildVer">
    <vt:lpwstr>2052-11.1.0.10578</vt:lpwstr>
  </property>
</Properties>
</file>