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80" r:id="rId4"/>
    <p:sldId id="283" r:id="rId5"/>
    <p:sldId id="275" r:id="rId6"/>
    <p:sldId id="284" r:id="rId7"/>
    <p:sldId id="281" r:id="rId8"/>
    <p:sldId id="27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69B"/>
    <a:srgbClr val="95B3D7"/>
    <a:srgbClr val="FAC090"/>
    <a:srgbClr val="F3F4F5"/>
    <a:srgbClr val="FCD5B5"/>
    <a:srgbClr val="008000"/>
    <a:srgbClr val="BF00BF"/>
    <a:srgbClr val="89A902"/>
    <a:srgbClr val="C2AD36"/>
    <a:srgbClr val="CDE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3" autoAdjust="0"/>
    <p:restoredTop sz="95858" autoAdjust="0"/>
  </p:normalViewPr>
  <p:slideViewPr>
    <p:cSldViewPr snapToGrid="0">
      <p:cViewPr varScale="1">
        <p:scale>
          <a:sx n="98" d="100"/>
          <a:sy n="98" d="100"/>
        </p:scale>
        <p:origin x="426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4E1E650-7F91-B4E9-8CB6-BEA891479C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8C636D-F99A-4DD2-1F78-68E2C5AF52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5BF64-B092-4AA2-A37D-33275BB239A9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519B56-9A5E-7BC0-565B-9F97F5FA52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817B82-9272-8F44-8150-2ABF273684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B3A9E-9A18-4DA9-86C5-0922193BB7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8962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8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8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8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1DD2A4E-7121-4CA5-9675-C0A8541F360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8495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578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86570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3208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5844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2113" cy="3078163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8840" cy="3592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884760" y="8685360"/>
            <a:ext cx="29642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2532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2"/>
          <p:cNvSpPr>
            <a:spLocks noGrp="1"/>
          </p:cNvSpPr>
          <p:nvPr>
            <p:ph type="subTitle" hasCustomPrompt="1"/>
          </p:nvPr>
        </p:nvSpPr>
        <p:spPr>
          <a:xfrm>
            <a:off x="1317170" y="1604519"/>
            <a:ext cx="10264749" cy="43554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effectLst/>
                <a:latin typeface="+mn-lt"/>
              </a:defRPr>
            </a:lvl1pPr>
          </a:lstStyle>
          <a:p>
            <a:pPr algn="ctr"/>
            <a:r>
              <a:rPr lang="zh-CN" altLang="en-US" sz="3200" b="0" strike="noStrike" spc="-1" dirty="0">
                <a:latin typeface="Arial"/>
              </a:rPr>
              <a:t> 副标题</a:t>
            </a:r>
            <a:r>
              <a:rPr lang="en-US" altLang="zh-CN" sz="3200" b="0" strike="noStrike" spc="-1" dirty="0">
                <a:latin typeface="Arial"/>
              </a:rPr>
              <a:t>	Subtitle Lv1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4C3EA1-FA15-4B99-D2C1-A7036A719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328" y="273600"/>
            <a:ext cx="10041591" cy="1144800"/>
          </a:xfrm>
          <a:prstGeom prst="rect">
            <a:avLst/>
          </a:prstGeom>
        </p:spPr>
        <p:txBody>
          <a:bodyPr/>
          <a:lstStyle>
            <a:lvl1pPr>
              <a:defRPr sz="400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zh-CN" altLang="en-US" dirty="0"/>
              <a:t>母版标题样式</a:t>
            </a:r>
            <a:r>
              <a:rPr lang="en-US" altLang="zh-CN" dirty="0"/>
              <a:t>	Main Title</a:t>
            </a:r>
            <a:endParaRPr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EDA276EC-8F1F-0B08-6D68-D050D50B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2BCA9BB-67F7-0E75-C6E1-4BECBF28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6341902-0984-D684-4960-0BE2D703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 hasCustomPrompt="1"/>
          </p:nvPr>
        </p:nvSpPr>
        <p:spPr>
          <a:xfrm>
            <a:off x="1545770" y="273600"/>
            <a:ext cx="10036149" cy="1144800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>
              <a:defRPr sz="360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defRPr>
            </a:lvl1pPr>
          </a:lstStyle>
          <a:p>
            <a:pPr algn="ctr"/>
            <a:r>
              <a:rPr lang="zh-CN" altLang="en-US" sz="4400" b="0" strike="noStrike" spc="-1" dirty="0">
                <a:latin typeface="Arial"/>
              </a:rPr>
              <a:t>主标题</a:t>
            </a:r>
            <a:r>
              <a:rPr lang="en-US" altLang="zh-CN" sz="4400" b="0" strike="noStrike" spc="-1" dirty="0">
                <a:latin typeface="Arial"/>
              </a:rPr>
              <a:t>		</a:t>
            </a:r>
            <a:r>
              <a:rPr lang="en-US" sz="4400" b="0" strike="noStrike" spc="-1" dirty="0">
                <a:latin typeface="Arial"/>
              </a:rPr>
              <a:t>Main Title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 hasCustomPrompt="1"/>
          </p:nvPr>
        </p:nvSpPr>
        <p:spPr>
          <a:xfrm>
            <a:off x="1311728" y="1604520"/>
            <a:ext cx="10270191" cy="3977280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>
              <a:defRPr sz="32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zh-CN" altLang="en-US" sz="3200" b="0" strike="noStrike" spc="-1" dirty="0">
                <a:latin typeface="Arial"/>
              </a:rPr>
              <a:t> 副标题</a:t>
            </a:r>
            <a:r>
              <a:rPr lang="en-US" altLang="zh-CN" sz="3200" b="0" strike="noStrike" spc="-1" dirty="0">
                <a:latin typeface="Arial"/>
              </a:rPr>
              <a:t>	Subtitle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174DEB-22A9-1D34-5D34-59DF252A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86EEDB-68D8-23F1-1353-21C9FE0A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19371C-7A87-BB3E-C196-10489C7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3A98AB2-BC9E-41A4-9A1E-4E29C2A3CA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34886" y="273600"/>
            <a:ext cx="10047034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311728" y="1604519"/>
            <a:ext cx="4652031" cy="469830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4698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 trans="80000" intensity="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/>
        </p:nvGrpSpPr>
        <p:grpSpPr>
          <a:xfrm>
            <a:off x="150840" y="0"/>
            <a:ext cx="2429280" cy="6850440"/>
            <a:chOff x="150840" y="0"/>
            <a:chExt cx="2429280" cy="6850440"/>
          </a:xfrm>
        </p:grpSpPr>
        <p:sp>
          <p:nvSpPr>
            <p:cNvPr id="10" name="CustomShape 2"/>
            <p:cNvSpPr/>
            <p:nvPr/>
          </p:nvSpPr>
          <p:spPr>
            <a:xfrm>
              <a:off x="457200" y="0"/>
              <a:ext cx="1114920" cy="53215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50840" y="0"/>
              <a:ext cx="1109880" cy="52693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150840" y="5238720"/>
              <a:ext cx="1221120" cy="16117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457200" y="5291280"/>
              <a:ext cx="1487880" cy="15591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457200" y="5286240"/>
              <a:ext cx="2122920" cy="15642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50840" y="5238720"/>
              <a:ext cx="1688040" cy="16117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CDE666CF-2720-B243-7ACD-90AC683CD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82" y="6014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E31784DD-A90C-B6E9-CA9A-6F8DAD082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8104" y="6346171"/>
            <a:ext cx="4107766" cy="492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zh-CN" altLang="en-US" dirty="0"/>
              <a:t>高能所实验物理中心 </a:t>
            </a: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1E17D7A-70E3-6415-331D-E10DA8644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593" y="6223226"/>
            <a:ext cx="1286407" cy="615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defRPr>
            </a:lvl1pPr>
          </a:lstStyle>
          <a:p>
            <a:pPr algn="ctr"/>
            <a:fld id="{93A98AB2-BC9E-41A4-9A1E-4E29C2A3CABE}" type="slidenum">
              <a:rPr lang="zh-CN" altLang="en-US" smtClean="0"/>
              <a:pPr algn="ctr"/>
              <a:t>‹#›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99B7CE6-6658-A9FC-CAB6-7E4128B62C1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6315129"/>
            <a:ext cx="3291784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trans="80000" intensity="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195320" y="2159306"/>
            <a:ext cx="9801360" cy="14742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Aft>
                <a:spcPts val="1151"/>
              </a:spcAft>
            </a:pPr>
            <a:r>
              <a:rPr lang="zh-CN" altLang="en-US" sz="4400" b="1" strike="noStrike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半导体探测器模块</a:t>
            </a:r>
            <a:endParaRPr lang="en-US" altLang="zh-CN" sz="4400" b="1" spc="-1" dirty="0"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ea typeface="DejaVu Sans"/>
            </a:endParaRPr>
          </a:p>
          <a:p>
            <a:pPr algn="ctr">
              <a:lnSpc>
                <a:spcPct val="100000"/>
              </a:lnSpc>
              <a:spcAft>
                <a:spcPts val="1151"/>
              </a:spcAft>
            </a:pPr>
            <a:r>
              <a:rPr lang="zh-CN" altLang="en-US" sz="4400" b="1" strike="noStrike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高精度组装</a:t>
            </a:r>
            <a:r>
              <a:rPr lang="zh-CN" altLang="en-US" sz="4400" b="1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与</a:t>
            </a:r>
            <a:r>
              <a:rPr lang="zh-CN" altLang="en-US" sz="4400" b="1" strike="noStrike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检测自动化</a:t>
            </a:r>
            <a:endParaRPr lang="en-US" sz="4400" b="0" strike="noStrike" spc="-1" dirty="0"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1846019" y="4047419"/>
            <a:ext cx="8513937" cy="898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zh-CN" altLang="en-US" sz="2000" b="1" u="sng" strike="noStrike" spc="-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DejaVu Sans"/>
              </a:rPr>
              <a:t>蔡孟珂</a:t>
            </a:r>
            <a:r>
              <a:rPr lang="en-US" altLang="zh-CN" sz="2000" b="1" strike="noStrike" spc="-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DejaVu Sans"/>
              </a:rPr>
              <a:t>, </a:t>
            </a:r>
            <a:r>
              <a:rPr lang="zh-CN" altLang="en-US" sz="2000" b="1" spc="-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DejaVu Sans"/>
              </a:rPr>
              <a:t>徐子骏</a:t>
            </a:r>
            <a:endParaRPr lang="en-US" altLang="zh-CN" sz="2000" b="1" spc="-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DejaVu Sans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zh-CN" altLang="en-US" sz="2000" b="1" spc="-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DejaVu Sans"/>
              </a:rPr>
              <a:t>高能所实验物理中心</a:t>
            </a:r>
            <a:endParaRPr lang="en-US" sz="2000" b="1" strike="noStrike" spc="-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ea typeface="DejaVu Sans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4"/>
          <p:cNvSpPr/>
          <p:nvPr/>
        </p:nvSpPr>
        <p:spPr>
          <a:xfrm>
            <a:off x="1527780" y="4938529"/>
            <a:ext cx="9136440" cy="898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en-US" sz="2000" b="0" strike="noStrike" spc="-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17/10/2024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文本占位符 12">
            <a:extLst>
              <a:ext uri="{FF2B5EF4-FFF2-40B4-BE49-F238E27FC236}">
                <a16:creationId xmlns:a16="http://schemas.microsoft.com/office/drawing/2014/main" id="{54F42C2D-80DC-3EDB-733B-3746486486A1}"/>
              </a:ext>
            </a:extLst>
          </p:cNvPr>
          <p:cNvSpPr txBox="1">
            <a:spLocks/>
          </p:cNvSpPr>
          <p:nvPr/>
        </p:nvSpPr>
        <p:spPr>
          <a:xfrm>
            <a:off x="1167430" y="3378198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 </a:t>
            </a:r>
            <a:r>
              <a:rPr lang="zh-CN" altLang="en-US" sz="2400" b="1" dirty="0"/>
              <a:t>探测器模块的大规模生产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2EB3D2-4325-12CE-100B-A2A992DCF344}"/>
              </a:ext>
            </a:extLst>
          </p:cNvPr>
          <p:cNvSpPr txBox="1"/>
          <p:nvPr/>
        </p:nvSpPr>
        <p:spPr>
          <a:xfrm>
            <a:off x="1167429" y="3821682"/>
            <a:ext cx="5094625" cy="17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生产材料的物流、库存管理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生产流程各环节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 标准化、高精度 </a:t>
            </a:r>
            <a:r>
              <a:rPr lang="en-US" altLang="zh-CN" dirty="0">
                <a:sym typeface="Wingdings" panose="05000000000000000000" pitchFamily="2" charset="2"/>
              </a:rPr>
              <a:t>+</a:t>
            </a:r>
            <a:r>
              <a:rPr lang="en-US" altLang="zh-CN" dirty="0"/>
              <a:t> </a:t>
            </a:r>
            <a:r>
              <a:rPr lang="zh-CN" altLang="en-US" dirty="0"/>
              <a:t>智能化、高产能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是否易于推广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3DF653-FDDA-AA41-7247-6B9A27CF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29" y="1620369"/>
            <a:ext cx="5545165" cy="41416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A70AFD1-8890-5164-1D94-85430E80DA5B}"/>
              </a:ext>
            </a:extLst>
          </p:cNvPr>
          <p:cNvSpPr txBox="1"/>
          <p:nvPr/>
        </p:nvSpPr>
        <p:spPr>
          <a:xfrm>
            <a:off x="1167430" y="2000128"/>
            <a:ext cx="5094625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每</a:t>
            </a:r>
            <a:r>
              <a:rPr lang="en-US" altLang="zh-CN" dirty="0"/>
              <a:t>10</a:t>
            </a:r>
            <a:r>
              <a:rPr lang="zh-CN" altLang="en-US" dirty="0"/>
              <a:t>年探测器面积增加</a:t>
            </a:r>
            <a:r>
              <a:rPr lang="en-US" altLang="zh-CN" dirty="0"/>
              <a:t>10</a:t>
            </a:r>
            <a:r>
              <a:rPr lang="zh-CN" altLang="en-US" dirty="0"/>
              <a:t>倍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未来</a:t>
            </a:r>
            <a:r>
              <a:rPr lang="en-US" altLang="zh-CN" dirty="0"/>
              <a:t>CEPC</a:t>
            </a:r>
            <a:r>
              <a:rPr lang="zh-CN" altLang="en-US" dirty="0"/>
              <a:t>探测器对生产速度有更高需求</a:t>
            </a:r>
            <a:r>
              <a:rPr lang="en-US" altLang="zh-CN" dirty="0"/>
              <a:t> 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0C89F5-566F-F0A5-0B8A-97F4E297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6041F9-E511-E7F6-E889-51D11964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6" name="文本占位符 12">
            <a:extLst>
              <a:ext uri="{FF2B5EF4-FFF2-40B4-BE49-F238E27FC236}">
                <a16:creationId xmlns:a16="http://schemas.microsoft.com/office/drawing/2014/main" id="{F8BE4286-661D-251F-21F5-FB6156D86454}"/>
              </a:ext>
            </a:extLst>
          </p:cNvPr>
          <p:cNvSpPr txBox="1">
            <a:spLocks/>
          </p:cNvSpPr>
          <p:nvPr/>
        </p:nvSpPr>
        <p:spPr>
          <a:xfrm>
            <a:off x="1167429" y="1583708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 </a:t>
            </a:r>
            <a:r>
              <a:rPr lang="zh-CN" altLang="en-US" sz="2400" b="1" dirty="0"/>
              <a:t>更大的探测器面积需求 </a:t>
            </a: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A49AD903-4742-0EFC-BD6D-3D6CFBFC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647" y="329950"/>
            <a:ext cx="10036149" cy="1144800"/>
          </a:xfrm>
        </p:spPr>
        <p:txBody>
          <a:bodyPr/>
          <a:lstStyle/>
          <a:p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</a:t>
            </a:r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半导体探测器：高精度、规模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43129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26C280-8F8E-F9E2-E598-4346F2F3E6E0}"/>
              </a:ext>
            </a:extLst>
          </p:cNvPr>
          <p:cNvSpPr txBox="1"/>
          <p:nvPr/>
        </p:nvSpPr>
        <p:spPr>
          <a:xfrm>
            <a:off x="1310640" y="2021336"/>
            <a:ext cx="5624857" cy="17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sz="1800" b="1" dirty="0"/>
              <a:t>ATLAS</a:t>
            </a:r>
            <a:r>
              <a:rPr lang="zh-CN" altLang="en-US" sz="1800" b="1" dirty="0"/>
              <a:t>硅微条探测器</a:t>
            </a:r>
            <a:r>
              <a:rPr lang="zh-CN" altLang="en-US" dirty="0"/>
              <a:t>总面积</a:t>
            </a:r>
            <a:r>
              <a:rPr lang="en-US" altLang="zh-CN" dirty="0"/>
              <a:t>165 m</a:t>
            </a:r>
            <a:r>
              <a:rPr lang="en-US" altLang="zh-CN" baseline="30000" dirty="0"/>
              <a:t>2</a:t>
            </a:r>
            <a:r>
              <a:rPr lang="en-US" altLang="zh-CN" dirty="0"/>
              <a:t>, </a:t>
            </a:r>
            <a:r>
              <a:rPr lang="zh-CN" altLang="en-US" dirty="0"/>
              <a:t>合计</a:t>
            </a:r>
            <a:r>
              <a:rPr lang="en-US" altLang="zh-CN" dirty="0"/>
              <a:t>18 000 </a:t>
            </a:r>
            <a:r>
              <a:rPr lang="zh-CN" altLang="en-US" dirty="0"/>
              <a:t>个探测器模块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全组装流程： </a:t>
            </a:r>
            <a:r>
              <a:rPr lang="en-US" altLang="zh-CN" dirty="0"/>
              <a:t>~ O(1) </a:t>
            </a:r>
            <a:r>
              <a:rPr lang="zh-CN" altLang="en-US" dirty="0"/>
              <a:t>人</a:t>
            </a:r>
            <a:r>
              <a:rPr lang="en-US" altLang="zh-CN" dirty="0"/>
              <a:t>×</a:t>
            </a:r>
            <a:r>
              <a:rPr lang="zh-CN" altLang="en-US" dirty="0"/>
              <a:t>天</a:t>
            </a:r>
            <a:r>
              <a:rPr lang="en-US" altLang="zh-CN" dirty="0"/>
              <a:t> / </a:t>
            </a:r>
            <a:r>
              <a:rPr lang="zh-CN" altLang="en-US" dirty="0"/>
              <a:t>模块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测试部分：</a:t>
            </a:r>
            <a:r>
              <a:rPr lang="en-US" altLang="zh-CN" dirty="0"/>
              <a:t> ~</a:t>
            </a:r>
            <a:r>
              <a:rPr lang="zh-CN" altLang="en-US" dirty="0"/>
              <a:t> </a:t>
            </a:r>
            <a:r>
              <a:rPr lang="en-US" altLang="zh-CN" dirty="0"/>
              <a:t>O(1)</a:t>
            </a:r>
            <a:r>
              <a:rPr lang="zh-CN" altLang="en-US" dirty="0"/>
              <a:t>人</a:t>
            </a:r>
            <a:r>
              <a:rPr lang="en-US" altLang="zh-CN" dirty="0"/>
              <a:t>×</a:t>
            </a:r>
            <a:r>
              <a:rPr lang="zh-CN" altLang="en-US" dirty="0"/>
              <a:t>天 </a:t>
            </a:r>
            <a:r>
              <a:rPr lang="en-US" altLang="zh-CN" dirty="0"/>
              <a:t>/ </a:t>
            </a:r>
            <a:r>
              <a:rPr lang="zh-CN" altLang="en-US" dirty="0"/>
              <a:t>模块</a:t>
            </a:r>
            <a:endParaRPr lang="en-US" altLang="zh-CN" dirty="0"/>
          </a:p>
        </p:txBody>
      </p:sp>
      <p:sp>
        <p:nvSpPr>
          <p:cNvPr id="2" name="文本占位符 12">
            <a:extLst>
              <a:ext uri="{FF2B5EF4-FFF2-40B4-BE49-F238E27FC236}">
                <a16:creationId xmlns:a16="http://schemas.microsoft.com/office/drawing/2014/main" id="{54F42C2D-80DC-3EDB-733B-3746486486A1}"/>
              </a:ext>
            </a:extLst>
          </p:cNvPr>
          <p:cNvSpPr txBox="1">
            <a:spLocks/>
          </p:cNvSpPr>
          <p:nvPr/>
        </p:nvSpPr>
        <p:spPr>
          <a:xfrm>
            <a:off x="1201366" y="3870452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 </a:t>
            </a:r>
            <a:r>
              <a:rPr lang="zh-CN" altLang="en-US" sz="2400" b="1" dirty="0"/>
              <a:t>生产自动化、智能化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90C8CA-5CD3-DCD3-CAD9-0D94FD26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88" y="986783"/>
            <a:ext cx="4100208" cy="1684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227202-BAAA-5CAD-5829-889B66213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4"/>
          <a:stretch/>
        </p:blipFill>
        <p:spPr>
          <a:xfrm>
            <a:off x="8798851" y="2713251"/>
            <a:ext cx="2319681" cy="1798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CEAB15-8850-8516-DCF0-0A3371C35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964" y="4519171"/>
            <a:ext cx="1429832" cy="17465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EA9BC5-E1EC-408C-E1DD-7FA04AC0D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589" y="4519171"/>
            <a:ext cx="2088378" cy="170473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C2EB3D2-4325-12CE-100B-A2A992DCF344}"/>
              </a:ext>
            </a:extLst>
          </p:cNvPr>
          <p:cNvSpPr txBox="1"/>
          <p:nvPr/>
        </p:nvSpPr>
        <p:spPr>
          <a:xfrm>
            <a:off x="1310640" y="4289925"/>
            <a:ext cx="5921875" cy="17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全自动组装：易拓展扩容，不易受人力限制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智能视觉检测驱动 </a:t>
            </a:r>
            <a:r>
              <a:rPr lang="en-US" altLang="zh-CN" dirty="0"/>
              <a:t>+ </a:t>
            </a:r>
            <a:r>
              <a:rPr lang="zh-CN" altLang="en-US" dirty="0"/>
              <a:t>自动拾放机器人 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物流接受寄送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生产工艺，质量控制</a:t>
            </a:r>
            <a:endParaRPr lang="en-US" altLang="zh-CN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F0A760-C3B2-D72D-4774-B9884AEB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CF63E7-ED4A-5FF8-EFA6-0377EE16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占位符 12">
            <a:extLst>
              <a:ext uri="{FF2B5EF4-FFF2-40B4-BE49-F238E27FC236}">
                <a16:creationId xmlns:a16="http://schemas.microsoft.com/office/drawing/2014/main" id="{B6C70379-648C-FDD2-796C-A15D2A255900}"/>
              </a:ext>
            </a:extLst>
          </p:cNvPr>
          <p:cNvSpPr txBox="1">
            <a:spLocks/>
          </p:cNvSpPr>
          <p:nvPr/>
        </p:nvSpPr>
        <p:spPr>
          <a:xfrm>
            <a:off x="1201366" y="1530868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 </a:t>
            </a:r>
            <a:r>
              <a:rPr lang="zh-CN" altLang="en-US" sz="2400" b="1" dirty="0"/>
              <a:t>模块生产的劳动力成本</a:t>
            </a:r>
          </a:p>
        </p:txBody>
      </p:sp>
      <p:sp>
        <p:nvSpPr>
          <p:cNvPr id="10" name="标题 8">
            <a:extLst>
              <a:ext uri="{FF2B5EF4-FFF2-40B4-BE49-F238E27FC236}">
                <a16:creationId xmlns:a16="http://schemas.microsoft.com/office/drawing/2014/main" id="{D1E11703-7135-C01B-A2AA-AA859906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647" y="329950"/>
            <a:ext cx="10036149" cy="1144800"/>
          </a:xfrm>
        </p:spPr>
        <p:txBody>
          <a:bodyPr/>
          <a:lstStyle/>
          <a:p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半导体探测器：模块组装</a:t>
            </a:r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</a:t>
            </a:r>
            <a:endParaRPr lang="zh-CN" altLang="en-US" sz="4000" b="1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ACC1853-6605-1B99-856F-31D3B5978AB7}"/>
              </a:ext>
            </a:extLst>
          </p:cNvPr>
          <p:cNvSpPr/>
          <p:nvPr/>
        </p:nvSpPr>
        <p:spPr>
          <a:xfrm>
            <a:off x="9095869" y="4350334"/>
            <a:ext cx="1714390" cy="4480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部分数字化</a:t>
            </a:r>
          </a:p>
        </p:txBody>
      </p:sp>
    </p:spTree>
    <p:extLst>
      <p:ext uri="{BB962C8B-B14F-4D97-AF65-F5344CB8AC3E}">
        <p14:creationId xmlns:p14="http://schemas.microsoft.com/office/powerpoint/2010/main" val="6430784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A0FCFC54-ACB9-BE4A-2508-B87CDAD0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647" y="336830"/>
            <a:ext cx="10036149" cy="1144800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半导体探测器：模块组装</a:t>
            </a:r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</a:t>
            </a:r>
            <a:endParaRPr lang="zh-CN" altLang="en-US" sz="4000" b="1" dirty="0"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D59CA5-7F76-DA6A-26AC-42B32BC1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1" y="1906854"/>
            <a:ext cx="5773737" cy="3252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BEF876-708D-D985-3D88-2FD1123E8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4" y="1906853"/>
            <a:ext cx="5773737" cy="325281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A47EA31-CF3B-14D8-DC8D-AE8A5C96FD84}"/>
              </a:ext>
            </a:extLst>
          </p:cNvPr>
          <p:cNvSpPr txBox="1"/>
          <p:nvPr/>
        </p:nvSpPr>
        <p:spPr>
          <a:xfrm>
            <a:off x="3380076" y="5210230"/>
            <a:ext cx="6900501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牛津</a:t>
            </a:r>
            <a:r>
              <a:rPr lang="en-US" altLang="zh-CN" dirty="0"/>
              <a:t>OPMD</a:t>
            </a:r>
            <a:r>
              <a:rPr lang="zh-CN" altLang="en-US" dirty="0"/>
              <a:t>实验室在原型阶段的</a:t>
            </a:r>
            <a:r>
              <a:rPr lang="en-US" altLang="zh-CN" dirty="0"/>
              <a:t>(</a:t>
            </a:r>
            <a:r>
              <a:rPr lang="zh-CN" altLang="en-US" dirty="0"/>
              <a:t>半</a:t>
            </a:r>
            <a:r>
              <a:rPr lang="en-US" altLang="zh-CN" dirty="0"/>
              <a:t>)</a:t>
            </a:r>
            <a:r>
              <a:rPr lang="zh-CN" altLang="en-US" dirty="0"/>
              <a:t>自动化组装实例 </a:t>
            </a:r>
            <a:r>
              <a:rPr lang="en-US" altLang="zh-CN" dirty="0"/>
              <a:t>(10</a:t>
            </a:r>
            <a:r>
              <a:rPr lang="zh-CN" altLang="en-US" dirty="0"/>
              <a:t>倍快进</a:t>
            </a:r>
            <a:r>
              <a:rPr lang="en-US" altLang="zh-CN" dirty="0"/>
              <a:t>)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26D3B5-C956-DF88-BCE2-D8A7E01E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25D118-2247-AEDA-8906-63EAC21F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551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1942C6C-C8EC-AF87-6EAD-589B649B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20884" r="3175" b="11050"/>
          <a:stretch/>
        </p:blipFill>
        <p:spPr>
          <a:xfrm>
            <a:off x="4340029" y="1881683"/>
            <a:ext cx="3161743" cy="2362801"/>
          </a:xfrm>
          <a:prstGeom prst="rect">
            <a:avLst/>
          </a:prstGeom>
        </p:spPr>
      </p:pic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26C280-8F8E-F9E2-E598-4346F2F3E6E0}"/>
              </a:ext>
            </a:extLst>
          </p:cNvPr>
          <p:cNvSpPr txBox="1"/>
          <p:nvPr/>
        </p:nvSpPr>
        <p:spPr>
          <a:xfrm>
            <a:off x="4340029" y="4681753"/>
            <a:ext cx="3628254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"/>
            </a:pPr>
            <a:r>
              <a:rPr lang="en-US" altLang="zh-CN" dirty="0"/>
              <a:t> </a:t>
            </a:r>
            <a:r>
              <a:rPr lang="zh-CN" altLang="en-US" dirty="0"/>
              <a:t>高承载力，精度高，速度快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"/>
            </a:pPr>
            <a:r>
              <a:rPr lang="en-US" altLang="zh-CN" dirty="0"/>
              <a:t> </a:t>
            </a:r>
            <a:r>
              <a:rPr lang="zh-CN" altLang="en-US" dirty="0"/>
              <a:t>占地面积，低灵活性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161776-948D-820B-AA54-D95EAFE5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008" y="1703264"/>
            <a:ext cx="3330812" cy="2362801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D80D0705-4B67-46D8-0086-E856367B09C1}"/>
              </a:ext>
            </a:extLst>
          </p:cNvPr>
          <p:cNvSpPr/>
          <p:nvPr/>
        </p:nvSpPr>
        <p:spPr>
          <a:xfrm>
            <a:off x="3006299" y="4376591"/>
            <a:ext cx="5829201" cy="305162"/>
          </a:xfrm>
          <a:prstGeom prst="rightArrow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E7F53225-D868-353A-78D8-0BE510177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27801238-DF84-995B-FF1D-E1A2547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D9BEC02-D741-0CAF-6141-0CF20DF78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093" y="1617778"/>
            <a:ext cx="1301093" cy="2622837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2E66D57-B05B-D54D-4B1B-B795C710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20" y="339869"/>
            <a:ext cx="10036149" cy="1144800"/>
          </a:xfrm>
        </p:spPr>
        <p:txBody>
          <a:bodyPr/>
          <a:lstStyle/>
          <a:p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</a:t>
            </a:r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模块组装：拾放</a:t>
            </a:r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(</a:t>
            </a:r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机器</a:t>
            </a:r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)</a:t>
            </a:r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人</a:t>
            </a:r>
            <a:endParaRPr lang="zh-CN" altLang="en-US" sz="4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BF13E8-524C-BA8D-653D-DE71E04D24A1}"/>
              </a:ext>
            </a:extLst>
          </p:cNvPr>
          <p:cNvSpPr txBox="1"/>
          <p:nvPr/>
        </p:nvSpPr>
        <p:spPr>
          <a:xfrm>
            <a:off x="1842546" y="4681753"/>
            <a:ext cx="2327505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"/>
            </a:pPr>
            <a:r>
              <a:rPr lang="en-US" altLang="zh-CN" dirty="0"/>
              <a:t> </a:t>
            </a:r>
            <a:r>
              <a:rPr lang="zh-CN" altLang="en-US" dirty="0"/>
              <a:t>最灵活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"/>
            </a:pPr>
            <a:r>
              <a:rPr lang="en-US" altLang="zh-CN" dirty="0"/>
              <a:t> </a:t>
            </a:r>
            <a:r>
              <a:rPr lang="zh-CN" altLang="en-US" dirty="0"/>
              <a:t>劳动力成本</a:t>
            </a:r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E78CD0-AA87-10AB-9A4F-C23B62D8B2E9}"/>
              </a:ext>
            </a:extLst>
          </p:cNvPr>
          <p:cNvSpPr txBox="1"/>
          <p:nvPr/>
        </p:nvSpPr>
        <p:spPr>
          <a:xfrm>
            <a:off x="8239494" y="4681752"/>
            <a:ext cx="3206237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灵活，应用广，精度高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开发门槛高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5757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658752D-5789-4D73-9FBC-8BB4C305117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255911" y="1850183"/>
            <a:ext cx="7096552" cy="8187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关节式拾放机器人：智能化、高精度、多用途</a:t>
            </a:r>
            <a:endParaRPr lang="en-US" altLang="zh-CN" sz="2400" b="1" dirty="0">
              <a:latin typeface="+mn-ea"/>
              <a:ea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26C280-8F8E-F9E2-E598-4346F2F3E6E0}"/>
              </a:ext>
            </a:extLst>
          </p:cNvPr>
          <p:cNvSpPr txBox="1"/>
          <p:nvPr/>
        </p:nvSpPr>
        <p:spPr>
          <a:xfrm>
            <a:off x="1362915" y="2755102"/>
            <a:ext cx="6189386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广角摄像头：</a:t>
            </a:r>
            <a:r>
              <a:rPr lang="zh-CN" altLang="en-US" b="1" dirty="0">
                <a:solidFill>
                  <a:schemeClr val="tx2"/>
                </a:solidFill>
              </a:rPr>
              <a:t>物料识别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chemeClr val="tx2"/>
                </a:solidFill>
              </a:rPr>
              <a:t>位置追踪（视觉智能化） </a:t>
            </a:r>
            <a:endParaRPr lang="en-US" altLang="zh-CN" b="1" dirty="0">
              <a:solidFill>
                <a:schemeClr val="tx2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显微镜：</a:t>
            </a:r>
            <a:r>
              <a:rPr lang="zh-CN" altLang="en-US" b="1" dirty="0">
                <a:solidFill>
                  <a:schemeClr val="tx2"/>
                </a:solidFill>
              </a:rPr>
              <a:t>微米精度</a:t>
            </a:r>
            <a:r>
              <a:rPr lang="zh-CN" altLang="en-US" dirty="0"/>
              <a:t>的靶标识别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末端工具：真空吸取、夹具、点胶机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161776-948D-820B-AA54-D95EAFE5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494" y="1939215"/>
            <a:ext cx="3830886" cy="2717541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2556CD-8BD0-E481-19A8-F2032562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59BCE9-16FE-3E92-4265-33DACFE2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9232C6C8-5FFF-1BB7-5E7B-88453601A3CA}"/>
              </a:ext>
            </a:extLst>
          </p:cNvPr>
          <p:cNvSpPr txBox="1">
            <a:spLocks/>
          </p:cNvSpPr>
          <p:nvPr/>
        </p:nvSpPr>
        <p:spPr>
          <a:xfrm>
            <a:off x="1583014" y="361673"/>
            <a:ext cx="10036149" cy="1144800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/>
              <a:t> </a:t>
            </a:r>
            <a:r>
              <a:rPr lang="zh-CN" altLang="en-US" sz="4000" b="1" dirty="0"/>
              <a:t>模块组装：拾放机器人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710560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3"/>
          <p:cNvSpPr/>
          <p:nvPr/>
        </p:nvSpPr>
        <p:spPr>
          <a:xfrm>
            <a:off x="5623560" y="6479280"/>
            <a:ext cx="54360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A0FCFC54-ACB9-BE4A-2508-B87CDAD0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175" y="369335"/>
            <a:ext cx="10036149" cy="11448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altLang="zh-CN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  </a:t>
            </a:r>
            <a:r>
              <a:rPr lang="zh-CN" altLang="en-US" sz="4000" b="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智能化视觉检测</a:t>
            </a:r>
          </a:p>
        </p:txBody>
      </p:sp>
      <p:sp>
        <p:nvSpPr>
          <p:cNvPr id="2" name="文本占位符 12">
            <a:extLst>
              <a:ext uri="{FF2B5EF4-FFF2-40B4-BE49-F238E27FC236}">
                <a16:creationId xmlns:a16="http://schemas.microsoft.com/office/drawing/2014/main" id="{54F42C2D-80DC-3EDB-733B-3746486486A1}"/>
              </a:ext>
            </a:extLst>
          </p:cNvPr>
          <p:cNvSpPr txBox="1">
            <a:spLocks/>
          </p:cNvSpPr>
          <p:nvPr/>
        </p:nvSpPr>
        <p:spPr>
          <a:xfrm>
            <a:off x="1568497" y="3121913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 </a:t>
            </a:r>
            <a:r>
              <a:rPr lang="zh-CN" altLang="en-US" sz="2400" b="1" dirty="0"/>
              <a:t>物流与库存管理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2EB3D2-4325-12CE-100B-A2A992DCF344}"/>
              </a:ext>
            </a:extLst>
          </p:cNvPr>
          <p:cNvSpPr txBox="1"/>
          <p:nvPr/>
        </p:nvSpPr>
        <p:spPr>
          <a:xfrm>
            <a:off x="1668231" y="3525367"/>
            <a:ext cx="6045804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零件、模块的自动识别出入库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智能化视觉检测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23EFC8-7826-F0CF-482D-46715E4F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5532" r="19850" b="5768"/>
          <a:stretch/>
        </p:blipFill>
        <p:spPr>
          <a:xfrm rot="16200000">
            <a:off x="7665195" y="175510"/>
            <a:ext cx="1745045" cy="173902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15E0989-59FF-ACB3-8C06-CEE23C00D33F}"/>
              </a:ext>
            </a:extLst>
          </p:cNvPr>
          <p:cNvGrpSpPr/>
          <p:nvPr/>
        </p:nvGrpSpPr>
        <p:grpSpPr>
          <a:xfrm>
            <a:off x="7599165" y="2023888"/>
            <a:ext cx="3693856" cy="2354161"/>
            <a:chOff x="8256574" y="2572696"/>
            <a:chExt cx="3693856" cy="235416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8B5191-C1D0-33A8-ED2F-0915D0736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6574" y="2572696"/>
              <a:ext cx="2443939" cy="23541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6CE7816-BE41-B73B-7359-F036B8D4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3617" y="2572696"/>
              <a:ext cx="1406813" cy="1656804"/>
            </a:xfrm>
            <a:prstGeom prst="rect">
              <a:avLst/>
            </a:prstGeom>
          </p:spPr>
        </p:pic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2695484A-8546-D785-ECF0-70B39C81B393}"/>
                </a:ext>
              </a:extLst>
            </p:cNvPr>
            <p:cNvCxnSpPr>
              <a:cxnSpLocks/>
            </p:cNvCxnSpPr>
            <p:nvPr/>
          </p:nvCxnSpPr>
          <p:spPr>
            <a:xfrm>
              <a:off x="9947314" y="3267799"/>
              <a:ext cx="824509" cy="2163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占位符 12">
            <a:extLst>
              <a:ext uri="{FF2B5EF4-FFF2-40B4-BE49-F238E27FC236}">
                <a16:creationId xmlns:a16="http://schemas.microsoft.com/office/drawing/2014/main" id="{91099E6A-BFF4-F8D3-E036-C3FC532DAB1A}"/>
              </a:ext>
            </a:extLst>
          </p:cNvPr>
          <p:cNvSpPr txBox="1">
            <a:spLocks/>
          </p:cNvSpPr>
          <p:nvPr/>
        </p:nvSpPr>
        <p:spPr>
          <a:xfrm>
            <a:off x="1568497" y="4595063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 </a:t>
            </a:r>
            <a:r>
              <a:rPr lang="zh-CN" altLang="en-US" sz="2400" b="1" dirty="0"/>
              <a:t>生产与质量控制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BA3F6C0-1093-3FB9-6BCA-56BABDA48F34}"/>
              </a:ext>
            </a:extLst>
          </p:cNvPr>
          <p:cNvSpPr txBox="1"/>
          <p:nvPr/>
        </p:nvSpPr>
        <p:spPr>
          <a:xfrm>
            <a:off x="1677872" y="4974581"/>
            <a:ext cx="6900501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质量控制数据的自动测量与记录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数据图像的自动化分析 </a:t>
            </a:r>
            <a:r>
              <a:rPr lang="en-US" altLang="zh-CN" dirty="0"/>
              <a:t> 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0825416-A995-D2E1-6A59-BD0D3676C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5080" r="19788" b="6111"/>
          <a:stretch/>
        </p:blipFill>
        <p:spPr>
          <a:xfrm rot="16200000">
            <a:off x="9448416" y="186982"/>
            <a:ext cx="1728239" cy="173288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9F7B019-ADC7-C2C9-8628-5F4B6620F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34040" y="4029879"/>
            <a:ext cx="2008198" cy="2704539"/>
          </a:xfrm>
          <a:prstGeom prst="rect">
            <a:avLst/>
          </a:prstGeom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61C9FD9-E0D5-9DF6-4217-C0990E07233A}"/>
              </a:ext>
            </a:extLst>
          </p:cNvPr>
          <p:cNvSpPr/>
          <p:nvPr/>
        </p:nvSpPr>
        <p:spPr>
          <a:xfrm>
            <a:off x="7418710" y="171856"/>
            <a:ext cx="1326122" cy="4318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芯片数量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F6B753DF-C15B-CDCE-7035-946E03335CDA}"/>
              </a:ext>
            </a:extLst>
          </p:cNvPr>
          <p:cNvSpPr/>
          <p:nvPr/>
        </p:nvSpPr>
        <p:spPr>
          <a:xfrm>
            <a:off x="7215179" y="1969353"/>
            <a:ext cx="1873340" cy="4318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Sensor</a:t>
            </a:r>
            <a:r>
              <a:rPr lang="zh-CN" altLang="en-US" b="1" dirty="0"/>
              <a:t>表面损坏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A53FA190-1A89-0635-5E7C-974F272EA15C}"/>
              </a:ext>
            </a:extLst>
          </p:cNvPr>
          <p:cNvSpPr/>
          <p:nvPr/>
        </p:nvSpPr>
        <p:spPr>
          <a:xfrm>
            <a:off x="7174570" y="5544895"/>
            <a:ext cx="1721855" cy="4318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引线键合质量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01E574-2769-CD42-FC7D-23DA0C42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高能所实验物理中心 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92885D-BD1F-7EA4-47FD-2FBD002A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8AB2-BC9E-41A4-9A1E-4E29C2A3CABE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文本占位符 12">
            <a:extLst>
              <a:ext uri="{FF2B5EF4-FFF2-40B4-BE49-F238E27FC236}">
                <a16:creationId xmlns:a16="http://schemas.microsoft.com/office/drawing/2014/main" id="{3466E560-37D3-B0B1-7F86-22F8AD9E4F8B}"/>
              </a:ext>
            </a:extLst>
          </p:cNvPr>
          <p:cNvSpPr txBox="1">
            <a:spLocks/>
          </p:cNvSpPr>
          <p:nvPr/>
        </p:nvSpPr>
        <p:spPr>
          <a:xfrm>
            <a:off x="1568497" y="1622255"/>
            <a:ext cx="10749064" cy="492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/>
              <a:t> 模块组装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4A6FA3-3D41-BC50-6B9A-71747A2F667D}"/>
              </a:ext>
            </a:extLst>
          </p:cNvPr>
          <p:cNvSpPr txBox="1"/>
          <p:nvPr/>
        </p:nvSpPr>
        <p:spPr>
          <a:xfrm>
            <a:off x="1668230" y="2055988"/>
            <a:ext cx="6900501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/>
              <a:t> </a:t>
            </a:r>
            <a:r>
              <a:rPr lang="zh-CN" altLang="en-US" dirty="0"/>
              <a:t>物料识别，位置追踪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zh-CN" altLang="en-US" dirty="0"/>
              <a:t>拾放机器人的视觉伺服控制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242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0250EB36-8150-2954-F541-DAE93D2B40BB}"/>
              </a:ext>
            </a:extLst>
          </p:cNvPr>
          <p:cNvSpPr/>
          <p:nvPr/>
        </p:nvSpPr>
        <p:spPr>
          <a:xfrm>
            <a:off x="1195320" y="2159306"/>
            <a:ext cx="9801360" cy="14742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Aft>
                <a:spcPts val="1151"/>
              </a:spcAft>
            </a:pPr>
            <a:r>
              <a:rPr lang="en-US" altLang="zh-CN" sz="4400" b="1" strike="noStrike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Thank You </a:t>
            </a:r>
            <a:r>
              <a:rPr lang="zh-CN" altLang="en-US" sz="4400" b="1" strike="noStrike" spc="-1" dirty="0"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ea typeface="DejaVu Sans"/>
              </a:rPr>
              <a:t>！</a:t>
            </a:r>
            <a:endParaRPr lang="en-US" sz="4400" b="0" strike="noStrike" spc="-1" dirty="0"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230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">
      <a:majorFont>
        <a:latin typeface="Arial"/>
        <a:ea typeface="宋体"/>
        <a:cs typeface=""/>
      </a:majorFont>
      <a:minorFont>
        <a:latin typeface="Times New Roman"/>
        <a:ea typeface="黑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20521</TotalTime>
  <Words>431</Words>
  <Application>Microsoft Office PowerPoint</Application>
  <PresentationFormat>宽屏</PresentationFormat>
  <Paragraphs>65</Paragraphs>
  <Slides>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4" baseType="lpstr">
      <vt:lpstr>DejaVu Sans</vt:lpstr>
      <vt:lpstr>等线</vt:lpstr>
      <vt:lpstr>Arial</vt:lpstr>
      <vt:lpstr>Times New Roman</vt:lpstr>
      <vt:lpstr>Wingdings</vt:lpstr>
      <vt:lpstr>Office Theme</vt:lpstr>
      <vt:lpstr>PowerPoint 演示文稿</vt:lpstr>
      <vt:lpstr> 半导体探测器：高精度、规模</vt:lpstr>
      <vt:lpstr> 半导体探测器：模块组装 </vt:lpstr>
      <vt:lpstr> 半导体探测器：模块组装 </vt:lpstr>
      <vt:lpstr> 模块组装：拾放(机器)人</vt:lpstr>
      <vt:lpstr>PowerPoint 演示文稿</vt:lpstr>
      <vt:lpstr>  智能化视觉检测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IHEP_ITk</dc:title>
  <dc:subject/>
  <dc:creator>Mengke Cai</dc:creator>
  <dc:description/>
  <cp:lastModifiedBy>caimk@ihep.ac.cn</cp:lastModifiedBy>
  <cp:revision>320</cp:revision>
  <dcterms:created xsi:type="dcterms:W3CDTF">2020-05-13T10:48:44Z</dcterms:created>
  <dcterms:modified xsi:type="dcterms:W3CDTF">2024-10-16T10:12:16Z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62</vt:i4>
  </property>
  <property fmtid="{D5CDD505-2E9C-101B-9397-08002B2CF9AE}" pid="8" name="PresentationFormat">
    <vt:lpwstr>宽屏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63</vt:i4>
  </property>
</Properties>
</file>