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641" r:id="rId2"/>
    <p:sldId id="262" r:id="rId3"/>
    <p:sldId id="1881" r:id="rId4"/>
    <p:sldId id="1906" r:id="rId5"/>
    <p:sldId id="1868" r:id="rId6"/>
    <p:sldId id="1875" r:id="rId7"/>
    <p:sldId id="1921" r:id="rId8"/>
    <p:sldId id="1825" r:id="rId9"/>
    <p:sldId id="1322" r:id="rId10"/>
    <p:sldId id="1551" r:id="rId11"/>
    <p:sldId id="187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66"/>
    <a:srgbClr val="0000FF"/>
    <a:srgbClr val="009900"/>
    <a:srgbClr val="006600"/>
    <a:srgbClr val="000066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6529" autoAdjust="0"/>
  </p:normalViewPr>
  <p:slideViewPr>
    <p:cSldViewPr>
      <p:cViewPr varScale="1">
        <p:scale>
          <a:sx n="121" d="100"/>
          <a:sy n="121" d="100"/>
        </p:scale>
        <p:origin x="1143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33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8C5D800-CE23-446E-800D-608504F7BE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7989BD-0B1F-44D4-B580-37FC1EC8B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F2A307-91C0-4856-95B2-60B7FC5A8C1D}" type="datetimeFigureOut">
              <a:rPr lang="zh-CN" altLang="en-US"/>
              <a:pPr>
                <a:defRPr/>
              </a:pPr>
              <a:t>2024/10/17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911DE7-2A87-4681-BB0B-CCC41F9AEF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0D0C63-C7C8-45D7-BBE9-12C5C5B494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D84B7-21F9-465D-AC03-E1359C006F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1E2F9F9-6579-4082-843C-3A9C76941D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686942F-43D5-4ACF-83F5-30888055B5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871B37E-6D44-4B04-857B-550787CD9F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71B23300-DE06-4FD9-8EC9-87FD39A55C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9FD605EA-6117-47EC-A793-F85DE89C4A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E3390203-A2BD-40E2-92A3-915BB0244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fld id="{36D568B4-D264-4492-B9F8-9A2E86A10AF0}" type="slidenum">
              <a:rPr lang="en-GB" altLang="zh-CN"/>
              <a:pPr/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94574C0-7972-48D7-D88F-E5A77F841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0"/>
              </a:spcBef>
            </a:pPr>
            <a:fld id="{270A9EB9-0D9D-0E45-994C-0E2352B00F85}" type="slidenum">
              <a:rPr lang="en-GB" altLang="zh-CN" sz="1300" smtClean="0"/>
              <a:pPr>
                <a:spcBef>
                  <a:spcPct val="0"/>
                </a:spcBef>
              </a:pPr>
              <a:t>1</a:t>
            </a:fld>
            <a:endParaRPr lang="en-GB" altLang="zh-CN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93A7833-F480-C982-48BB-8BFCD2216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3D66AEA-1FDC-2A70-C802-3E498816D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Helvetica Neue"/>
              </a:rPr>
              <a:t>HEPS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束线调光作为工程项目，</a:t>
            </a:r>
            <a:r>
              <a:rPr lang="zh-CN" altLang="en-US" sz="12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时间紧、任务重</a:t>
            </a:r>
            <a:r>
              <a:rPr lang="zh-CN" altLang="en-US" sz="1200" dirty="0"/>
              <a:t>。而传统的调光方法如丝扫描，较为费时费力。</a:t>
            </a:r>
            <a:endParaRPr lang="en-US" altLang="zh-CN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近年来随着算法的改进以及算力的提升，擅长于处理非线性，强耦合的大数据相关的问题的机器学习方法得到了广泛的应用。</a:t>
            </a: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568B4-D264-4492-B9F8-9A2E86A10AF0}" type="slidenum">
              <a:rPr lang="en-GB" altLang="zh-CN" smtClean="0"/>
              <a:pPr/>
              <a:t>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2535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TeXGyreTermes-Regular"/>
              </a:rPr>
              <a:t>国外如巴西光源，美国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TeXGyreTermes-Regular"/>
              </a:rPr>
              <a:t>APS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TeXGyreTermes-Regular"/>
              </a:rPr>
              <a:t>都开展了相应的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TeXGyreTermes-Regular"/>
              </a:rPr>
              <a:t>AI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TeXGyreTermes-Regular"/>
              </a:rPr>
              <a:t>驱动的束线智能化装调的研究工作。贝叶斯优化，强化学习，遗传算法；神经网络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568B4-D264-4492-B9F8-9A2E86A10AF0}" type="slidenum">
              <a:rPr lang="en-GB" altLang="zh-CN" smtClean="0"/>
              <a:pPr/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11610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国内的光源也相应开展了类似工作，如上海光源使用</a:t>
            </a:r>
            <a:r>
              <a:rPr lang="en-US" altLang="zh-CN" dirty="0"/>
              <a:t>Resnet</a:t>
            </a:r>
            <a:r>
              <a:rPr lang="zh-CN" altLang="en-US" dirty="0"/>
              <a:t>网络尝试了对于</a:t>
            </a:r>
            <a:r>
              <a:rPr lang="en-US" altLang="zh-CN" dirty="0"/>
              <a:t>KB</a:t>
            </a:r>
            <a:r>
              <a:rPr lang="zh-CN" altLang="en-US" dirty="0"/>
              <a:t>镜系统的自动化装调研究并进行了实验验证，取得了较好的效果。</a:t>
            </a:r>
            <a:endParaRPr lang="en-US" altLang="zh-CN" dirty="0"/>
          </a:p>
          <a:p>
            <a:r>
              <a:rPr lang="zh-CN" altLang="en-US" dirty="0"/>
              <a:t>同时，北京</a:t>
            </a:r>
            <a:r>
              <a:rPr lang="en-US" altLang="zh-CN" dirty="0"/>
              <a:t>/</a:t>
            </a:r>
            <a:r>
              <a:rPr lang="zh-CN" altLang="en-US" dirty="0"/>
              <a:t>上海光源都在开展或计划开展相应的数字化智能化改造项目，以实现对于光束线的智能化改造，提高机时的利用效率以及系统的智能化程度。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7F714-DEA0-49EF-9ACC-FAD439BF08F5}" type="slidenum">
              <a:rPr lang="en-GB" altLang="zh-CN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2925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8DEAF16E-B030-4668-95F2-63C7A4E65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669C1592-6095-47D7-AECF-6066FA67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" panose="02020603050405020304" pitchFamily="18" charset="0"/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3D078DCA-232B-4F6B-8423-7D9EA4721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9pPr>
          </a:lstStyle>
          <a:p>
            <a:fld id="{9E634299-E9A9-4DD0-B01A-23EEBE9C2A73}" type="slidenum">
              <a:rPr lang="en-GB" altLang="zh-CN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5</a:t>
            </a:fld>
            <a:endParaRPr lang="en-GB" altLang="zh-CN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568B4-D264-4492-B9F8-9A2E86A10AF0}" type="slidenum">
              <a:rPr lang="en-GB" altLang="zh-CN" smtClean="0"/>
              <a:pPr/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9097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568B4-D264-4492-B9F8-9A2E86A10AF0}" type="slidenum">
              <a:rPr lang="en-GB" altLang="zh-CN" smtClean="0"/>
              <a:pPr/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8399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>
                <a:solidFill>
                  <a:srgbClr val="FF0000"/>
                </a:solidFill>
                <a:latin typeface="+mj-ea"/>
                <a:ea typeface="+mj-ea"/>
              </a:rPr>
              <a:t>对于实验数据，模型的预测结果具有自洽性。即采集的不同数据预测的是同一个理想的位置。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568B4-D264-4492-B9F8-9A2E86A10AF0}" type="slidenum">
              <a:rPr lang="en-GB" altLang="zh-CN" smtClean="0"/>
              <a:pPr/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0114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B8FB5818-B3D7-4FC1-BA78-FEA39714F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FBE5C926-55CE-41A6-984C-B9E598E63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Times" panose="02020603050405020304" pitchFamily="18" charset="0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0955A58A-16EC-49F6-BD41-AE6D65D9D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9pPr>
          </a:lstStyle>
          <a:p>
            <a:fld id="{FEE9582F-B473-4BBC-A3DF-6A7CB7829820}" type="slidenum">
              <a:rPr lang="en-GB" altLang="zh-CN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en-GB" altLang="zh-CN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6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357DE6F7-1B04-47EE-87DE-6D6AD6A72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C1CA8C6-22A0-4D41-AE46-FFDA3872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575"/>
            <a:ext cx="3886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70380BD8-A58C-443E-B7C2-DBB2CF7548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5575"/>
            <a:ext cx="13112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524000"/>
            <a:ext cx="7010400" cy="1143000"/>
          </a:xfrm>
          <a:noFill/>
        </p:spPr>
        <p:txBody>
          <a:bodyPr wrap="none" lIns="91440" tIns="45720" rIns="91440" bIns="45720"/>
          <a:lstStyle>
            <a:lvl1pPr marL="0">
              <a:defRPr sz="3200" b="1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124200"/>
            <a:ext cx="7010400" cy="838200"/>
          </a:xfrm>
          <a:ln w="9525"/>
        </p:spPr>
        <p:txBody>
          <a:bodyPr wrap="none"/>
          <a:lstStyle>
            <a:lvl1pPr marL="0" indent="0">
              <a:buFont typeface="Wingdings" pitchFamily="2" charset="2"/>
              <a:buNone/>
              <a:defRPr sz="2800" b="0"/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49D048C-3D25-402B-8FB0-47544CA6EC8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GB"/>
          </a:p>
        </p:txBody>
      </p:sp>
    </p:spTree>
    <p:extLst>
      <p:ext uri="{BB962C8B-B14F-4D97-AF65-F5344CB8AC3E}">
        <p14:creationId xmlns:p14="http://schemas.microsoft.com/office/powerpoint/2010/main" val="5745723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000"/>
            </a:lvl2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4D543F-4DE4-4426-BF09-735311CE23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B656F1-BBC8-4DE7-97DD-5017389A80F3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9262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48488" y="331788"/>
            <a:ext cx="1966912" cy="5195887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42988" y="331788"/>
            <a:ext cx="5753100" cy="5195887"/>
          </a:xfrm>
        </p:spPr>
        <p:txBody>
          <a:bodyPr vert="eaVert"/>
          <a:lstStyle>
            <a:lvl2pPr>
              <a:defRPr sz="2000"/>
            </a:lvl2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8AFD4E-D96D-4582-BA6A-F465ECB2BE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77B9F8-B7D4-4343-97AC-11823D83BF35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588964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13BCC-76E0-4619-800C-08DC2BA8B2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DEDC76-AA85-4AF8-BD61-78075146EF3F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324118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C3DF6-4DD8-40B7-859D-964C7EA727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CC3AB-7EE0-465D-9F9D-A718EADBBF74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807917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42988" y="1412875"/>
            <a:ext cx="37719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67288" y="1412875"/>
            <a:ext cx="37719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79A51-E292-48EA-AD30-34ADC4B7CD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79527-1F15-4F1C-850B-DD07E4A70FCD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2736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19056" cy="65293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6E72C7-5977-4A2D-914C-A5FF4C889B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04358-AC19-42D9-AAB6-93D150E420ED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949857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B3458E-4682-4C2A-835A-A1DA803EA4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C714E3-D85D-4A08-A10F-09DD5C26383E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685521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E7C24C-80E6-4DC8-A1BC-E196966CDE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C712F8-8381-4589-8601-26952576F466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088182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4093294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B34B8-7009-4A91-B27A-54EC452798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DBAAF4-291E-4A27-ABA3-3255EEB35305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96069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0C7C2-9684-4F17-9A1B-1CAA08D986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6EEE5D-7514-4759-A7FB-26059CED268A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791787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4E60319-58DB-4906-ACF4-0A4AFCA0E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404813"/>
            <a:ext cx="6264275" cy="658812"/>
          </a:xfrm>
          <a:prstGeom prst="rect">
            <a:avLst/>
          </a:prstGeom>
          <a:solidFill>
            <a:srgbClr val="00267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79F7D7-6843-44E1-A8FE-C4C7ABC52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412875"/>
            <a:ext cx="7696200" cy="411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94FC05EE-F833-4F23-BFC0-518055135B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096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61C32A12-5919-4F1C-B4E8-77EAF6F86829}" type="slidenum">
              <a:rPr lang="en-GB" altLang="zh-CN"/>
              <a:pPr/>
              <a:t>‹#›</a:t>
            </a:fld>
            <a:endParaRPr lang="en-GB" altLang="zh-CN"/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67DF60ED-0102-4CC3-A365-5650A9492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DC325D9A-B3E4-4049-9115-3D164BC58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11" descr="logole">
            <a:extLst>
              <a:ext uri="{FF2B5EF4-FFF2-40B4-BE49-F238E27FC236}">
                <a16:creationId xmlns:a16="http://schemas.microsoft.com/office/drawing/2014/main" id="{0EE2CD33-8EBB-4CFE-A0B8-C36CD5F5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2"/>
          <a:stretch>
            <a:fillRect/>
          </a:stretch>
        </p:blipFill>
        <p:spPr bwMode="auto">
          <a:xfrm>
            <a:off x="152400" y="3556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2">
            <a:extLst>
              <a:ext uri="{FF2B5EF4-FFF2-40B4-BE49-F238E27FC236}">
                <a16:creationId xmlns:a16="http://schemas.microsoft.com/office/drawing/2014/main" id="{79CBDF46-BECD-4ABC-A4DF-21824DAA6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379413"/>
            <a:ext cx="11969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ransition/>
  <p:hf hdr="0" ftr="0" dt="0"/>
  <p:txStyles>
    <p:titleStyle>
      <a:lvl1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itchFamily="49" charset="-122"/>
          <a:ea typeface="黑体" pitchFamily="49" charset="-122"/>
        </a:defRPr>
      </a:lvl2pPr>
      <a:lvl3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itchFamily="49" charset="-122"/>
          <a:ea typeface="黑体" pitchFamily="49" charset="-122"/>
        </a:defRPr>
      </a:lvl3pPr>
      <a:lvl4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itchFamily="49" charset="-122"/>
          <a:ea typeface="黑体" pitchFamily="49" charset="-122"/>
        </a:defRPr>
      </a:lvl4pPr>
      <a:lvl5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itchFamily="49" charset="-122"/>
          <a:ea typeface="黑体" pitchFamily="49" charset="-122"/>
        </a:defRPr>
      </a:lvl5pPr>
      <a:lvl6pPr marL="84137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itchFamily="49" charset="-122"/>
          <a:ea typeface="黑体" pitchFamily="49" charset="-122"/>
        </a:defRPr>
      </a:lvl6pPr>
      <a:lvl7pPr marL="129857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itchFamily="49" charset="-122"/>
          <a:ea typeface="黑体" pitchFamily="49" charset="-122"/>
        </a:defRPr>
      </a:lvl7pPr>
      <a:lvl8pPr marL="175577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itchFamily="49" charset="-122"/>
          <a:ea typeface="黑体" pitchFamily="49" charset="-122"/>
        </a:defRPr>
      </a:lvl8pPr>
      <a:lvl9pPr marL="221297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80000"/>
        <a:buFont typeface="Wingdings" panose="05000000000000000000" pitchFamily="2" charset="2"/>
        <a:buChar char="è"/>
        <a:defRPr sz="2400">
          <a:solidFill>
            <a:srgbClr val="0026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80000"/>
        <a:buFont typeface="Wingdings" panose="05000000000000000000" pitchFamily="2" charset="2"/>
        <a:buChar char="è"/>
        <a:defRPr sz="2000">
          <a:solidFill>
            <a:srgbClr val="0026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80000"/>
        <a:buFont typeface="Wingdings" panose="05000000000000000000" pitchFamily="2" charset="2"/>
        <a:buChar char="è"/>
        <a:defRPr>
          <a:solidFill>
            <a:srgbClr val="0026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629A120-FBBF-4BA5-83FD-181BFC79FC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9175" y="3645025"/>
            <a:ext cx="7105650" cy="1728192"/>
          </a:xfrm>
        </p:spPr>
        <p:txBody>
          <a:bodyPr/>
          <a:lstStyle/>
          <a:p>
            <a:pPr algn="ctr" eaLnBrk="1" hangingPunct="1"/>
            <a:r>
              <a:rPr lang="zh-CN" altLang="en-US" b="1" dirty="0">
                <a:ea typeface="宋体" panose="02010600030101010101" pitchFamily="2" charset="-122"/>
              </a:rPr>
              <a:t>   赵海峰</a:t>
            </a:r>
            <a:r>
              <a:rPr lang="en-US" altLang="zh-CN" b="1" dirty="0">
                <a:ea typeface="宋体" panose="02010600030101010101" pitchFamily="2" charset="-122"/>
              </a:rPr>
              <a:t> </a:t>
            </a:r>
            <a:r>
              <a:rPr lang="zh-CN" altLang="en-US" b="1" dirty="0">
                <a:ea typeface="宋体" panose="02010600030101010101" pitchFamily="2" charset="-122"/>
              </a:rPr>
              <a:t>李明 杨福桂 尧浩东</a:t>
            </a:r>
            <a:endParaRPr lang="en-US" altLang="zh-CN" b="1" dirty="0"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b="1" dirty="0">
                <a:ea typeface="宋体" panose="02010600030101010101" pitchFamily="2" charset="-122"/>
              </a:rPr>
              <a:t>沈治邦 刘方 展飞 陈曙光</a:t>
            </a:r>
            <a:endParaRPr lang="en-US" altLang="zh-CN" b="1" dirty="0"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b="1" dirty="0">
                <a:ea typeface="宋体" panose="02010600030101010101" pitchFamily="2" charset="-122"/>
              </a:rPr>
              <a:t> </a:t>
            </a:r>
            <a:endParaRPr lang="en-US" altLang="zh-CN" b="1" dirty="0"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2000" b="1" dirty="0">
                <a:ea typeface="宋体" panose="02010600030101010101" pitchFamily="2" charset="-122"/>
              </a:rPr>
              <a:t>多学科研究中心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algn="ctr" eaLnBrk="1" hangingPunct="1"/>
            <a:r>
              <a:rPr lang="en-US" altLang="zh-CN" sz="2000" b="1" dirty="0">
                <a:ea typeface="宋体" panose="02010600030101010101" pitchFamily="2" charset="-122"/>
              </a:rPr>
              <a:t>2024</a:t>
            </a:r>
            <a:r>
              <a:rPr lang="zh-CN" altLang="en-US" sz="2000" b="1" dirty="0">
                <a:ea typeface="宋体" panose="02010600030101010101" pitchFamily="2" charset="-122"/>
              </a:rPr>
              <a:t>年</a:t>
            </a:r>
            <a:r>
              <a:rPr lang="en-US" altLang="zh-CN" sz="2000" b="1" dirty="0">
                <a:ea typeface="宋体" panose="02010600030101010101" pitchFamily="2" charset="-122"/>
              </a:rPr>
              <a:t>10</a:t>
            </a:r>
            <a:r>
              <a:rPr lang="zh-CN" altLang="en-US" sz="2000" b="1" dirty="0">
                <a:ea typeface="宋体" panose="02010600030101010101" pitchFamily="2" charset="-122"/>
              </a:rPr>
              <a:t>月</a:t>
            </a:r>
            <a:r>
              <a:rPr lang="en-US" altLang="zh-CN" sz="2000" b="1" dirty="0">
                <a:ea typeface="宋体" panose="02010600030101010101" pitchFamily="2" charset="-122"/>
              </a:rPr>
              <a:t>17</a:t>
            </a:r>
            <a:r>
              <a:rPr lang="zh-CN" altLang="en-US" sz="2000" b="1" dirty="0">
                <a:ea typeface="宋体" panose="02010600030101010101" pitchFamily="2" charset="-122"/>
              </a:rPr>
              <a:t>日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88E3B8E-256E-7FD6-DB51-6ADC4ED66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060848"/>
            <a:ext cx="7177088" cy="7103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anose="020B0502020104020203" pitchFamily="34" charset="-79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itchFamily="2" charset="2"/>
              <a:buNone/>
            </a:pPr>
            <a:r>
              <a:rPr lang="en-US" altLang="zh-CN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</a:rPr>
              <a:t>HEPS</a:t>
            </a:r>
            <a:r>
              <a:rPr lang="zh-CN" altLang="en-US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</a:rPr>
              <a:t>束线智能化调节应用探索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C48676-A5A4-4329-86C6-2CD19CE2EA74}"/>
              </a:ext>
            </a:extLst>
          </p:cNvPr>
          <p:cNvSpPr txBox="1"/>
          <p:nvPr/>
        </p:nvSpPr>
        <p:spPr>
          <a:xfrm>
            <a:off x="2483768" y="6396335"/>
            <a:ext cx="4582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2024</a:t>
            </a:r>
            <a:r>
              <a:rPr lang="zh-CN" altLang="en-US" sz="2400" dirty="0"/>
              <a:t>年</a:t>
            </a:r>
            <a:r>
              <a:rPr lang="en-US" altLang="zh-CN" sz="2400" dirty="0"/>
              <a:t>IHEP</a:t>
            </a:r>
            <a:r>
              <a:rPr lang="zh-CN" altLang="en-US" sz="2400" dirty="0"/>
              <a:t>机器学习组研讨会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121066-61B8-4577-9586-C708EFA4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441" y="3717032"/>
            <a:ext cx="258696" cy="2785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218F75-8FDF-473A-9B25-33DCE597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8851" name="内容占位符 2"/>
          <p:cNvSpPr>
            <a:spLocks noGrp="1" noChangeArrowheads="1"/>
          </p:cNvSpPr>
          <p:nvPr>
            <p:ph idx="1"/>
          </p:nvPr>
        </p:nvSpPr>
        <p:spPr>
          <a:xfrm>
            <a:off x="755576" y="1424770"/>
            <a:ext cx="6840612" cy="2292261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贡献人员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PAPS-XA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：赵海峰、尧浩东、陈曙光、展飞、宋雪琪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HEPS-BH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：李明、杨福桂、刘方、范凌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HEPS-B9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：沈治邦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852" name="灯片编号占位符 3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F9828D-CD89-4CDA-A91A-7A2F04199686}" type="slidenum">
              <a:rPr lang="en-GB" altLang="zh-CN" sz="1200" smtClean="0">
                <a:solidFill>
                  <a:schemeClr val="bg2"/>
                </a:solidFill>
                <a:latin typeface="Arial" panose="020B0604020202020204" pitchFamily="34" charset="0"/>
              </a:rPr>
              <a:t>10</a:t>
            </a:fld>
            <a:endParaRPr lang="en-GB" altLang="zh-CN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8855" name="内容占位符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49974"/>
            <a:ext cx="1580512" cy="9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89" y="4849974"/>
            <a:ext cx="1914061" cy="8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460701-9E24-4329-B1DC-A3643921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9FC1D-09D3-4B11-A862-EE0C4D6E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3356992"/>
            <a:ext cx="4104456" cy="874836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感谢聆听！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68AC26-B2E7-4BBE-87CF-F4E0D0C8C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381C9-CB9D-47DB-9545-7CDFB9A12CEA}" type="slidenum">
              <a:rPr lang="en-GB" altLang="zh-CN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498156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2B25F9AF-91E8-483A-862C-BBD32D0B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6061B822-3D74-4966-B2C2-759646E4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59C5812-39D2-4791-92A2-C948BCC6D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5036"/>
            <a:ext cx="6215717" cy="1602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85719D0-AEE7-4026-ABA3-73ACE685064D}"/>
              </a:ext>
            </a:extLst>
          </p:cNvPr>
          <p:cNvSpPr txBox="1"/>
          <p:nvPr/>
        </p:nvSpPr>
        <p:spPr>
          <a:xfrm>
            <a:off x="143570" y="3340466"/>
            <a:ext cx="4961615" cy="688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器件：</a:t>
            </a:r>
            <a:r>
              <a:rPr lang="en-US" altLang="zh-CN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VCM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HRM1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HRM2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VFM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DCM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调节维度：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pitch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roll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yaw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bending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surface error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E12405-6ADE-4C9F-AD50-397357733871}"/>
              </a:ext>
            </a:extLst>
          </p:cNvPr>
          <p:cNvSpPr txBox="1"/>
          <p:nvPr/>
        </p:nvSpPr>
        <p:spPr>
          <a:xfrm>
            <a:off x="143570" y="4052204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监测数据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：强度、相位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1722AC-F025-48CE-B7DC-293C655F0C93}"/>
              </a:ext>
            </a:extLst>
          </p:cNvPr>
          <p:cNvSpPr txBox="1"/>
          <p:nvPr/>
        </p:nvSpPr>
        <p:spPr>
          <a:xfrm>
            <a:off x="289740" y="6011159"/>
            <a:ext cx="1999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HEPS-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吸收谱学束线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F0497E4-3A8C-4BDE-B549-B672B956F277}"/>
              </a:ext>
            </a:extLst>
          </p:cNvPr>
          <p:cNvSpPr txBox="1">
            <a:spLocks/>
          </p:cNvSpPr>
          <p:nvPr/>
        </p:nvSpPr>
        <p:spPr bwMode="auto">
          <a:xfrm>
            <a:off x="143570" y="1168069"/>
            <a:ext cx="4320480" cy="102526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000"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600">
                <a:solidFill>
                  <a:srgbClr val="1F5394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400">
                <a:solidFill>
                  <a:srgbClr val="1F5394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zh-CN" b="0" kern="0" dirty="0">
                <a:latin typeface="宋体" panose="02010600030101010101" pitchFamily="2" charset="-122"/>
                <a:ea typeface="宋体" panose="02010600030101010101" pitchFamily="2" charset="-122"/>
              </a:rPr>
              <a:t>HEPS</a:t>
            </a:r>
            <a:r>
              <a:rPr lang="zh-CN" altLang="en-US" b="0" kern="0" dirty="0">
                <a:latin typeface="宋体" panose="02010600030101010101" pitchFamily="2" charset="-122"/>
                <a:ea typeface="宋体" panose="02010600030101010101" pitchFamily="2" charset="-122"/>
              </a:rPr>
              <a:t>束线调光</a:t>
            </a:r>
            <a:endParaRPr lang="en-US" altLang="zh-CN" b="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sz="18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工程项目，时间紧、任务重</a:t>
            </a:r>
            <a:endParaRPr lang="en-US" altLang="zh-CN" sz="1800" b="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sz="18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传统方法：丝扫描</a:t>
            </a:r>
            <a:endParaRPr lang="en-US" altLang="zh-CN" sz="1800" b="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zh-CN" altLang="en-US" sz="16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较为费时、费力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AEEAA8D-107C-41F5-8306-31AEF1458B0D}"/>
              </a:ext>
            </a:extLst>
          </p:cNvPr>
          <p:cNvGrpSpPr/>
          <p:nvPr/>
        </p:nvGrpSpPr>
        <p:grpSpPr>
          <a:xfrm>
            <a:off x="5436096" y="1519283"/>
            <a:ext cx="2870403" cy="1764635"/>
            <a:chOff x="501211" y="5357820"/>
            <a:chExt cx="2654379" cy="137745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A28451D-3767-43C4-866F-6E4C8F9F5081}"/>
                </a:ext>
              </a:extLst>
            </p:cNvPr>
            <p:cNvSpPr txBox="1"/>
            <p:nvPr/>
          </p:nvSpPr>
          <p:spPr>
            <a:xfrm>
              <a:off x="929398" y="5357820"/>
              <a:ext cx="805029" cy="33855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非线性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16170AC-98BB-4E7E-A17B-C4FDA6BBC46B}"/>
                </a:ext>
              </a:extLst>
            </p:cNvPr>
            <p:cNvSpPr txBox="1"/>
            <p:nvPr/>
          </p:nvSpPr>
          <p:spPr>
            <a:xfrm>
              <a:off x="930663" y="5877272"/>
              <a:ext cx="805029" cy="33855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zh-CN" altLang="en-US" sz="1600" dirty="0"/>
                <a:t>强耦合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1FF864-6404-46F2-99E7-57BE660B4744}"/>
                </a:ext>
              </a:extLst>
            </p:cNvPr>
            <p:cNvSpPr txBox="1"/>
            <p:nvPr/>
          </p:nvSpPr>
          <p:spPr>
            <a:xfrm>
              <a:off x="501211" y="6396724"/>
              <a:ext cx="1661402" cy="33855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zh-CN" altLang="en-US" sz="1600" dirty="0"/>
                <a:t>繁琐（大数据）</a:t>
              </a:r>
            </a:p>
          </p:txBody>
        </p:sp>
        <p:sp>
          <p:nvSpPr>
            <p:cNvPr id="7" name="箭头: 右 6">
              <a:extLst>
                <a:ext uri="{FF2B5EF4-FFF2-40B4-BE49-F238E27FC236}">
                  <a16:creationId xmlns:a16="http://schemas.microsoft.com/office/drawing/2014/main" id="{FB89C7EB-F234-47DA-BFF9-805D55B61823}"/>
                </a:ext>
              </a:extLst>
            </p:cNvPr>
            <p:cNvSpPr/>
            <p:nvPr/>
          </p:nvSpPr>
          <p:spPr bwMode="auto">
            <a:xfrm>
              <a:off x="2162613" y="5421460"/>
              <a:ext cx="355411" cy="863947"/>
            </a:xfrm>
            <a:prstGeom prst="rightArrow">
              <a:avLst/>
            </a:prstGeom>
            <a:solidFill>
              <a:schemeClr val="tx1"/>
            </a:solidFill>
            <a:ln w="2857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80000"/>
                <a:buFont typeface="Wingdings" pitchFamily="2" charset="2"/>
                <a:buChar char="è"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 pitchFamily="34" charset="0"/>
                <a:ea typeface="黑体" pitchFamily="49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E6A1498-21D2-4B71-8DDB-899889D79605}"/>
                </a:ext>
              </a:extLst>
            </p:cNvPr>
            <p:cNvSpPr txBox="1"/>
            <p:nvPr/>
          </p:nvSpPr>
          <p:spPr>
            <a:xfrm>
              <a:off x="2770548" y="5692606"/>
              <a:ext cx="385042" cy="369332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AI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14298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499EA030-A64D-4A24-BE66-7159ED75D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94A3C85-2A4C-401E-8F6F-839ABA15F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39" y="4389790"/>
            <a:ext cx="3575844" cy="169274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E9B9FC9-838F-4472-8C36-8F852CAD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国际研究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342072-91CE-437F-BA00-293B78EF3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381C9-CB9D-47DB-9545-7CDFB9A12CEA}" type="slidenum">
              <a:rPr lang="en-GB" altLang="zh-CN" smtClean="0"/>
              <a:pPr>
                <a:defRPr/>
              </a:pPr>
              <a:t>3</a:t>
            </a:fld>
            <a:endParaRPr lang="en-GB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9E3921-AE0A-4165-8AF2-1363A84B6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10" y="2644925"/>
            <a:ext cx="4539630" cy="137542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BAD8FDF-B636-4117-B896-84B260BE1EA2}"/>
              </a:ext>
            </a:extLst>
          </p:cNvPr>
          <p:cNvSpPr txBox="1"/>
          <p:nvPr/>
        </p:nvSpPr>
        <p:spPr>
          <a:xfrm>
            <a:off x="5507320" y="1117199"/>
            <a:ext cx="3243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0" i="0" dirty="0">
                <a:solidFill>
                  <a:srgbClr val="000000"/>
                </a:solidFill>
                <a:effectLst/>
                <a:latin typeface="ArialMT"/>
              </a:rPr>
              <a:t>Sergio A. L. Luiz, et al. Proc. SPIE 12240, (2022)</a:t>
            </a:r>
            <a:endParaRPr lang="zh-CN" altLang="en-US" sz="11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E61B57-87E4-47FE-9E81-DF015AE37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556792"/>
            <a:ext cx="2786395" cy="10424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91EFDAE-0D0B-4A9D-9B36-CE3A41188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1334149"/>
            <a:ext cx="2663029" cy="11761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633481E-79CE-4A36-BFF8-97E4B056D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670" y="1467800"/>
            <a:ext cx="2178650" cy="104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61290DC-D59E-4AD3-A779-67509E7086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035" y="2644925"/>
            <a:ext cx="3025603" cy="1543075"/>
          </a:xfrm>
          <a:prstGeom prst="rect">
            <a:avLst/>
          </a:prstGeom>
        </p:spPr>
      </p:pic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2A01013A-FB1D-41F3-9B41-BB0AC9F5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88" y="1208108"/>
            <a:ext cx="5085632" cy="443039"/>
          </a:xfrm>
        </p:spPr>
        <p:txBody>
          <a:bodyPr/>
          <a:lstStyle/>
          <a:p>
            <a:r>
              <a:rPr lang="en-US" altLang="zh-CN" sz="1800" b="0" i="0" dirty="0" err="1">
                <a:solidFill>
                  <a:srgbClr val="000000"/>
                </a:solidFill>
                <a:effectLst/>
                <a:latin typeface="SFRM1000"/>
              </a:rPr>
              <a:t>CARNAÚBA@Sirius</a:t>
            </a:r>
            <a:endParaRPr lang="zh-CN" altLang="en-US" sz="1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D852500-8546-4EF6-A613-B033A634EEEF}"/>
              </a:ext>
            </a:extLst>
          </p:cNvPr>
          <p:cNvSpPr txBox="1"/>
          <p:nvPr/>
        </p:nvSpPr>
        <p:spPr>
          <a:xfrm>
            <a:off x="540586" y="6206423"/>
            <a:ext cx="2130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Luca Rebuffi, et al. Optics Express 31 (2023)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3ED0EC5-C862-478B-804C-9391B152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9" y="4514506"/>
            <a:ext cx="1962105" cy="17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1283A19-E0B5-40EC-B3AD-41C5FD2EA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31" y="4368713"/>
            <a:ext cx="2066573" cy="18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4B691F6-8691-4CB9-B20D-0CA16DBAC49A}"/>
              </a:ext>
            </a:extLst>
          </p:cNvPr>
          <p:cNvSpPr txBox="1"/>
          <p:nvPr/>
        </p:nvSpPr>
        <p:spPr>
          <a:xfrm>
            <a:off x="3506451" y="6314144"/>
            <a:ext cx="2000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dirty="0"/>
              <a:t>KB system @34-ID-C</a:t>
            </a:r>
            <a:r>
              <a:rPr lang="zh-CN" altLang="en-US" sz="1000" b="0" dirty="0"/>
              <a:t>（</a:t>
            </a:r>
            <a:r>
              <a:rPr lang="en-US" altLang="zh-CN" sz="1000" b="0" dirty="0"/>
              <a:t>CDI</a:t>
            </a:r>
            <a:r>
              <a:rPr lang="zh-CN" altLang="en-US" sz="1000" b="0" dirty="0"/>
              <a:t>）</a:t>
            </a:r>
            <a:r>
              <a:rPr lang="en-US" altLang="zh-CN" sz="1000" b="0" dirty="0"/>
              <a:t>@APS</a:t>
            </a:r>
            <a:endParaRPr lang="zh-CN" altLang="en-US" sz="1000" b="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6CBD1A-8509-44BE-9256-FA179D81C496}"/>
              </a:ext>
            </a:extLst>
          </p:cNvPr>
          <p:cNvSpPr txBox="1"/>
          <p:nvPr/>
        </p:nvSpPr>
        <p:spPr>
          <a:xfrm>
            <a:off x="6300192" y="6378383"/>
            <a:ext cx="1924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solidFill>
                  <a:schemeClr val="bg2"/>
                </a:solidFill>
                <a:effectLst/>
                <a:latin typeface="Archivo"/>
              </a:rPr>
              <a:t>MOBO</a:t>
            </a:r>
            <a:r>
              <a:rPr lang="zh-CN" altLang="en-US" sz="1100" b="0" i="0" dirty="0">
                <a:solidFill>
                  <a:schemeClr val="bg2"/>
                </a:solidFill>
                <a:effectLst/>
                <a:latin typeface="Archivo"/>
              </a:rPr>
              <a:t>理论调光</a:t>
            </a:r>
            <a:r>
              <a:rPr lang="en-US" altLang="zh-CN" sz="1100" b="0" i="0" dirty="0">
                <a:solidFill>
                  <a:schemeClr val="bg2"/>
                </a:solidFill>
                <a:effectLst/>
                <a:latin typeface="Archivo"/>
              </a:rPr>
              <a:t>@28-ID-C</a:t>
            </a:r>
            <a:endParaRPr lang="zh-CN" altLang="en-US" sz="1100" dirty="0"/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9C55BCAE-3597-479E-96F8-94BB3773E5B7}"/>
              </a:ext>
            </a:extLst>
          </p:cNvPr>
          <p:cNvSpPr txBox="1">
            <a:spLocks/>
          </p:cNvSpPr>
          <p:nvPr/>
        </p:nvSpPr>
        <p:spPr bwMode="auto">
          <a:xfrm>
            <a:off x="299864" y="3946751"/>
            <a:ext cx="4416152" cy="44303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000"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600">
                <a:solidFill>
                  <a:srgbClr val="1F5394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400">
                <a:solidFill>
                  <a:srgbClr val="1F5394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9pPr>
          </a:lstStyle>
          <a:p>
            <a:r>
              <a:rPr lang="en-US" altLang="zh-CN" sz="1800" b="0" kern="0" dirty="0">
                <a:solidFill>
                  <a:srgbClr val="000000"/>
                </a:solidFill>
                <a:latin typeface="SFRM1000"/>
              </a:rPr>
              <a:t>34-ID-C(CDI)/28-ID-B@APS——MOBO</a:t>
            </a:r>
            <a:endParaRPr lang="zh-CN" altLang="en-US" sz="1200" b="0" kern="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6F032D-A9F5-4CE8-B30D-25D30E2266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4504" y="1047879"/>
            <a:ext cx="2221277" cy="5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0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5FFC41D-ACFD-40B2-BAD6-A81E09F6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A3AE5923-F79C-4BD8-AF53-28EDAAB007C3}"/>
              </a:ext>
            </a:extLst>
          </p:cNvPr>
          <p:cNvSpPr txBox="1">
            <a:spLocks/>
          </p:cNvSpPr>
          <p:nvPr/>
        </p:nvSpPr>
        <p:spPr bwMode="auto">
          <a:xfrm>
            <a:off x="69261" y="1080340"/>
            <a:ext cx="3145088" cy="1586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000"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600">
                <a:solidFill>
                  <a:srgbClr val="1F5394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400">
                <a:solidFill>
                  <a:srgbClr val="1F5394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9pPr>
          </a:lstStyle>
          <a:p>
            <a:r>
              <a:rPr lang="en-US" altLang="zh-CN" b="0" kern="0" dirty="0">
                <a:latin typeface="宋体" panose="02010600030101010101" pitchFamily="2" charset="-122"/>
                <a:ea typeface="宋体" panose="02010600030101010101" pitchFamily="2" charset="-122"/>
              </a:rPr>
              <a:t>KB@BL15U@SSRF</a:t>
            </a:r>
          </a:p>
          <a:p>
            <a:pPr lvl="1"/>
            <a:r>
              <a:rPr lang="en-US" altLang="zh-CN" sz="18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10keV</a:t>
            </a:r>
            <a:r>
              <a:rPr lang="zh-CN" altLang="en-US" sz="18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光源：随机相位点光源采样</a:t>
            </a:r>
            <a:endParaRPr lang="en-US" altLang="zh-CN" sz="1800" b="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en-US" altLang="zh-CN" sz="18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KB</a:t>
            </a:r>
            <a:r>
              <a:rPr lang="zh-CN" altLang="en-US" sz="18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镜面形泛化</a:t>
            </a:r>
            <a:endParaRPr lang="en-US" altLang="zh-CN" sz="1800" b="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zh-CN" altLang="en-US" sz="1200" b="0" dirty="0">
                <a:latin typeface="宋体" panose="02010600030101010101" pitchFamily="2" charset="-122"/>
                <a:ea typeface="宋体" panose="02010600030101010101" pitchFamily="2" charset="-122"/>
              </a:rPr>
              <a:t>椭圆</a:t>
            </a:r>
            <a:r>
              <a:rPr lang="en-US" altLang="zh-CN" sz="1200" b="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1200" b="0" dirty="0">
                <a:latin typeface="宋体" panose="02010600030101010101" pitchFamily="2" charset="-122"/>
                <a:ea typeface="宋体" panose="02010600030101010101" pitchFamily="2" charset="-122"/>
              </a:rPr>
              <a:t>随机高</a:t>
            </a:r>
            <a:r>
              <a:rPr lang="en-US" altLang="zh-CN" sz="1200" b="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b="0" dirty="0">
                <a:latin typeface="宋体" panose="02010600030101010101" pitchFamily="2" charset="-122"/>
                <a:ea typeface="宋体" panose="02010600030101010101" pitchFamily="2" charset="-122"/>
              </a:rPr>
              <a:t>低频误差</a:t>
            </a:r>
            <a:endParaRPr lang="en-US" altLang="zh-CN" sz="12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8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测量单次图像</a:t>
            </a:r>
            <a:endParaRPr lang="en-US" altLang="zh-CN" sz="1800" b="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zh-CN" altLang="en-US" sz="12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直通光和散斑图像</a:t>
            </a:r>
            <a:endParaRPr lang="en-US" altLang="zh-CN" sz="1200" b="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zh-CN" altLang="en-US" sz="12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每个图片</a:t>
            </a:r>
            <a:r>
              <a:rPr lang="en-US" altLang="zh-CN" sz="12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12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信噪比为</a:t>
            </a:r>
            <a:r>
              <a:rPr lang="en-US" altLang="zh-CN" sz="12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50dB</a:t>
            </a:r>
            <a:r>
              <a:rPr lang="zh-CN" altLang="en-US" sz="1200" b="0" kern="0" dirty="0">
                <a:latin typeface="宋体" panose="02010600030101010101" pitchFamily="2" charset="-122"/>
                <a:ea typeface="宋体" panose="02010600030101010101" pitchFamily="2" charset="-122"/>
              </a:rPr>
              <a:t>的噪声</a:t>
            </a:r>
            <a:endParaRPr lang="en-US" altLang="zh-CN" sz="1200" b="0" kern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B0C0CE-311E-4C54-B4A6-001B5B45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国内研究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908D5D-153F-4D51-9074-4A81D5314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381C9-CB9D-47DB-9545-7CDFB9A12CEA}" type="slidenum">
              <a:rPr lang="en-GB" altLang="zh-CN" smtClean="0"/>
              <a:pPr>
                <a:defRPr/>
              </a:pPr>
              <a:t>4</a:t>
            </a:fld>
            <a:endParaRPr lang="en-GB" alt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B05653-E59D-42BF-B4A5-B14C786C6C17}"/>
              </a:ext>
            </a:extLst>
          </p:cNvPr>
          <p:cNvSpPr txBox="1"/>
          <p:nvPr/>
        </p:nvSpPr>
        <p:spPr>
          <a:xfrm>
            <a:off x="4440998" y="3008065"/>
            <a:ext cx="14564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0" dirty="0">
                <a:latin typeface="宋体" panose="02010600030101010101" pitchFamily="2" charset="-122"/>
                <a:ea typeface="宋体" panose="02010600030101010101" pitchFamily="2" charset="-122"/>
              </a:rPr>
              <a:t>实验光路示意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6DB30C-4E2B-4705-BB2E-4A470E19CD37}"/>
              </a:ext>
            </a:extLst>
          </p:cNvPr>
          <p:cNvSpPr txBox="1"/>
          <p:nvPr/>
        </p:nvSpPr>
        <p:spPr>
          <a:xfrm>
            <a:off x="434534" y="6553200"/>
            <a:ext cx="4041436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71755" marR="71755" algn="just">
              <a:spcBef>
                <a:spcPts val="600"/>
              </a:spcBef>
              <a:spcAft>
                <a:spcPts val="0"/>
              </a:spcAft>
            </a:pPr>
            <a:r>
              <a:rPr lang="en-US" altLang="zh-CN" sz="1200" b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Jia-Nan </a:t>
            </a:r>
            <a:r>
              <a:rPr lang="en-US" altLang="zh-CN" sz="1200" b="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Xie</a:t>
            </a:r>
            <a:r>
              <a:rPr lang="en-US" altLang="zh-CN" sz="1200" b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200" b="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et al. </a:t>
            </a:r>
            <a:r>
              <a:rPr lang="en-US" altLang="zh-CN" sz="1200" b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"</a:t>
            </a:r>
            <a:r>
              <a:rPr lang="en-US" altLang="zh-CN" sz="1200" b="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Nuclear Science and Techniques </a:t>
            </a:r>
            <a:r>
              <a:rPr lang="en-US" altLang="zh-CN" sz="1200" b="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(2023)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36C21A3-9741-4C78-9A46-F4245323A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60" y="4563248"/>
            <a:ext cx="3428580" cy="1100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Fig. 2">
            <a:extLst>
              <a:ext uri="{FF2B5EF4-FFF2-40B4-BE49-F238E27FC236}">
                <a16:creationId xmlns:a16="http://schemas.microsoft.com/office/drawing/2014/main" id="{2C8FB498-79CD-4346-84C4-67F91889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31378"/>
            <a:ext cx="2566297" cy="11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08B1AA0-17A6-4681-8B63-71C4738B0B11}"/>
              </a:ext>
            </a:extLst>
          </p:cNvPr>
          <p:cNvGrpSpPr/>
          <p:nvPr/>
        </p:nvGrpSpPr>
        <p:grpSpPr>
          <a:xfrm>
            <a:off x="3345368" y="1373599"/>
            <a:ext cx="2715304" cy="1586602"/>
            <a:chOff x="4786271" y="1009959"/>
            <a:chExt cx="4011448" cy="231902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38AC4E4-D306-4D05-BABA-F9704CAB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6271" y="1009959"/>
              <a:ext cx="4011448" cy="2319027"/>
            </a:xfrm>
            <a:prstGeom prst="rect">
              <a:avLst/>
            </a:prstGeom>
          </p:spPr>
        </p:pic>
        <p:pic>
          <p:nvPicPr>
            <p:cNvPr id="17" name="Picture 4" descr="Fig. 4">
              <a:extLst>
                <a:ext uri="{FF2B5EF4-FFF2-40B4-BE49-F238E27FC236}">
                  <a16:creationId xmlns:a16="http://schemas.microsoft.com/office/drawing/2014/main" id="{D56E1F62-9CC0-4355-81F7-8CF114A67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906" y="2960732"/>
              <a:ext cx="1282722" cy="33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B14FAEAC-240D-4649-AF8A-C256FFA9A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5794520"/>
            <a:ext cx="3384376" cy="727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D10E11-8F45-4424-84E7-5D095A6419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3128" y="4629808"/>
            <a:ext cx="4470215" cy="18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823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247E618-2A31-4D64-AF92-17DD75230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50023D-3548-49A5-8710-B28532565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080207"/>
            <a:ext cx="4329832" cy="26967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2FAE22B-EC58-4809-9D26-6617249E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束线调光</a:t>
            </a:r>
            <a:r>
              <a:rPr lang="en-US" altLang="zh-CN" dirty="0"/>
              <a:t>@ML@HEPS</a:t>
            </a:r>
            <a:endParaRPr lang="zh-CN" altLang="en-US" dirty="0"/>
          </a:p>
        </p:txBody>
      </p:sp>
      <p:sp>
        <p:nvSpPr>
          <p:cNvPr id="24579" name="灯片编号占位符 3">
            <a:extLst>
              <a:ext uri="{FF2B5EF4-FFF2-40B4-BE49-F238E27FC236}">
                <a16:creationId xmlns:a16="http://schemas.microsoft.com/office/drawing/2014/main" id="{DA4863BE-AA5C-4120-86C3-FD8AF28BBF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800"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555891-ED89-4394-BE04-33FD4DD4AB51}" type="slidenum">
              <a:rPr lang="en-GB" altLang="zh-CN" sz="12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zh-CN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内容占位符 2">
            <a:extLst>
              <a:ext uri="{FF2B5EF4-FFF2-40B4-BE49-F238E27FC236}">
                <a16:creationId xmlns:a16="http://schemas.microsoft.com/office/drawing/2014/main" id="{44D3906E-CF00-4E56-AD64-A1CDA984A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8" y="1196752"/>
            <a:ext cx="4709237" cy="504056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B8</a:t>
            </a:r>
            <a:r>
              <a:rPr lang="zh-CN" altLang="en-US" dirty="0">
                <a:ea typeface="宋体" panose="02010600030101010101" pitchFamily="2" charset="-122"/>
              </a:rPr>
              <a:t>束线调光</a:t>
            </a:r>
            <a:r>
              <a:rPr lang="en-US" altLang="zh-CN" dirty="0">
                <a:ea typeface="宋体" panose="02010600030101010101" pitchFamily="2" charset="-122"/>
              </a:rPr>
              <a:t>: KB</a:t>
            </a:r>
            <a:r>
              <a:rPr lang="zh-CN" altLang="en-US" dirty="0">
                <a:ea typeface="宋体" panose="02010600030101010101" pitchFamily="2" charset="-122"/>
              </a:rPr>
              <a:t>镜系统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zh-CN" altLang="en-US" dirty="0">
                <a:ea typeface="宋体" panose="02010600030101010101" pitchFamily="2" charset="-122"/>
              </a:rPr>
              <a:t>需要解决的问题</a:t>
            </a:r>
            <a:endParaRPr lang="en-US" altLang="zh-CN" dirty="0">
              <a:ea typeface="宋体" panose="02010600030101010101" pitchFamily="2" charset="-122"/>
            </a:endParaRPr>
          </a:p>
          <a:p>
            <a:pPr lvl="2"/>
            <a:r>
              <a:rPr lang="zh-CN" altLang="en-US" dirty="0">
                <a:ea typeface="宋体" panose="02010600030101010101" pitchFamily="2" charset="-122"/>
              </a:rPr>
              <a:t>高质量的实验数据稀缺</a:t>
            </a:r>
            <a:endParaRPr lang="en-US" altLang="zh-CN" dirty="0">
              <a:ea typeface="宋体" panose="02010600030101010101" pitchFamily="2" charset="-122"/>
            </a:endParaRPr>
          </a:p>
          <a:p>
            <a:pPr lvl="3"/>
            <a:r>
              <a:rPr lang="zh-CN" altLang="en-US" dirty="0">
                <a:ea typeface="宋体" panose="02010600030101010101" pitchFamily="2" charset="-122"/>
              </a:rPr>
              <a:t>束线模拟与</a:t>
            </a:r>
            <a:r>
              <a:rPr lang="en-US" altLang="zh-CN" dirty="0">
                <a:ea typeface="宋体" panose="02010600030101010101" pitchFamily="2" charset="-122"/>
              </a:rPr>
              <a:t>Sim2real</a:t>
            </a:r>
          </a:p>
          <a:p>
            <a:pPr lvl="2"/>
            <a:r>
              <a:rPr lang="zh-CN" altLang="en-US" dirty="0">
                <a:ea typeface="宋体" panose="02010600030101010101" pitchFamily="2" charset="-122"/>
              </a:rPr>
              <a:t>模拟与实验存在偏差</a:t>
            </a:r>
            <a:r>
              <a:rPr lang="en-US" altLang="zh-CN" dirty="0">
                <a:ea typeface="宋体" panose="02010600030101010101" pitchFamily="2" charset="-122"/>
              </a:rPr>
              <a:t>(Sim2real)</a:t>
            </a:r>
          </a:p>
          <a:p>
            <a:pPr lvl="3"/>
            <a:r>
              <a:rPr lang="zh-CN" altLang="en-US" dirty="0">
                <a:ea typeface="宋体" panose="02010600030101010101" pitchFamily="2" charset="-122"/>
              </a:rPr>
              <a:t>合理的模拟设计</a:t>
            </a:r>
            <a:endParaRPr lang="en-US" altLang="zh-CN" dirty="0">
              <a:ea typeface="宋体" panose="02010600030101010101" pitchFamily="2" charset="-122"/>
            </a:endParaRPr>
          </a:p>
          <a:p>
            <a:pPr lvl="4"/>
            <a:r>
              <a:rPr lang="zh-CN" altLang="en-US" dirty="0">
                <a:ea typeface="宋体" panose="02010600030101010101" pitchFamily="2" charset="-122"/>
              </a:rPr>
              <a:t>必要的参数泛化</a:t>
            </a:r>
            <a:r>
              <a:rPr lang="en-US" altLang="zh-CN" dirty="0">
                <a:ea typeface="宋体" panose="02010600030101010101" pitchFamily="2" charset="-122"/>
              </a:rPr>
              <a:t>(</a:t>
            </a:r>
            <a:r>
              <a:rPr lang="zh-CN" altLang="en-US" dirty="0">
                <a:ea typeface="宋体" panose="02010600030101010101" pitchFamily="2" charset="-122"/>
              </a:rPr>
              <a:t>如面形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  <a:p>
            <a:pPr lvl="4"/>
            <a:r>
              <a:rPr lang="zh-CN" altLang="en-US" dirty="0">
                <a:ea typeface="宋体" panose="02010600030101010101" pitchFamily="2" charset="-122"/>
              </a:rPr>
              <a:t>与实验一致的模拟</a:t>
            </a:r>
            <a:endParaRPr lang="en-US" altLang="zh-CN" dirty="0">
              <a:ea typeface="宋体" panose="02010600030101010101" pitchFamily="2" charset="-122"/>
            </a:endParaRPr>
          </a:p>
          <a:p>
            <a:pPr lvl="3"/>
            <a:r>
              <a:rPr lang="zh-CN" altLang="en-US" dirty="0">
                <a:ea typeface="宋体" panose="02010600030101010101" pitchFamily="2" charset="-122"/>
              </a:rPr>
              <a:t>合理的网络设计</a:t>
            </a:r>
            <a:endParaRPr lang="en-US" altLang="zh-CN" dirty="0">
              <a:ea typeface="宋体" panose="02010600030101010101" pitchFamily="2" charset="-122"/>
            </a:endParaRPr>
          </a:p>
          <a:p>
            <a:pPr lvl="4"/>
            <a:r>
              <a:rPr lang="zh-CN" altLang="en-US" dirty="0">
                <a:ea typeface="宋体" panose="02010600030101010101" pitchFamily="2" charset="-122"/>
              </a:rPr>
              <a:t>数据</a:t>
            </a:r>
            <a:r>
              <a:rPr lang="en-US" altLang="zh-CN" dirty="0">
                <a:ea typeface="宋体" panose="02010600030101010101" pitchFamily="2" charset="-122"/>
              </a:rPr>
              <a:t>+</a:t>
            </a:r>
            <a:r>
              <a:rPr lang="zh-CN" altLang="en-US" dirty="0">
                <a:ea typeface="宋体" panose="02010600030101010101" pitchFamily="2" charset="-122"/>
              </a:rPr>
              <a:t>知识双驱动</a:t>
            </a:r>
            <a:r>
              <a:rPr lang="en-US" altLang="zh-CN" dirty="0">
                <a:ea typeface="宋体" panose="02010600030101010101" pitchFamily="2" charset="-122"/>
              </a:rPr>
              <a:t>(</a:t>
            </a:r>
            <a:r>
              <a:rPr lang="zh-CN" altLang="en-US" dirty="0">
                <a:ea typeface="宋体" panose="02010600030101010101" pitchFamily="2" charset="-122"/>
              </a:rPr>
              <a:t>设计输入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  <a:p>
            <a:pPr lvl="4"/>
            <a:r>
              <a:rPr lang="zh-CN" altLang="en-US" dirty="0">
                <a:ea typeface="宋体" panose="02010600030101010101" pitchFamily="2" charset="-122"/>
              </a:rPr>
              <a:t>基于物理的网络结构</a:t>
            </a:r>
            <a:r>
              <a:rPr lang="en-US" altLang="zh-CN" dirty="0">
                <a:ea typeface="宋体" panose="02010600030101010101" pitchFamily="2" charset="-122"/>
              </a:rPr>
              <a:t>(</a:t>
            </a:r>
            <a:r>
              <a:rPr lang="zh-CN" altLang="en-US" dirty="0">
                <a:ea typeface="宋体" panose="02010600030101010101" pitchFamily="2" charset="-122"/>
              </a:rPr>
              <a:t>设计</a:t>
            </a:r>
            <a:r>
              <a:rPr lang="en-US" altLang="zh-CN" dirty="0">
                <a:ea typeface="宋体" panose="02010600030101010101" pitchFamily="2" charset="-122"/>
              </a:rPr>
              <a:t>Loss)</a:t>
            </a:r>
          </a:p>
          <a:p>
            <a:pPr lvl="3"/>
            <a:r>
              <a:rPr lang="zh-CN" altLang="en-US" dirty="0">
                <a:ea typeface="宋体" panose="02010600030101010101" pitchFamily="2" charset="-122"/>
              </a:rPr>
              <a:t>合理的实验方案</a:t>
            </a:r>
            <a:endParaRPr lang="en-US" altLang="zh-CN" dirty="0">
              <a:ea typeface="宋体" panose="02010600030101010101" pitchFamily="2" charset="-122"/>
            </a:endParaRPr>
          </a:p>
          <a:p>
            <a:pPr lvl="4"/>
            <a:r>
              <a:rPr lang="zh-CN" altLang="en-US" dirty="0">
                <a:ea typeface="宋体" panose="02010600030101010101" pitchFamily="2" charset="-122"/>
              </a:rPr>
              <a:t>与模型一致的实验条件</a:t>
            </a:r>
            <a:endParaRPr lang="en-US" altLang="zh-CN" dirty="0">
              <a:ea typeface="宋体" panose="02010600030101010101" pitchFamily="2" charset="-122"/>
            </a:endParaRPr>
          </a:p>
          <a:p>
            <a:pPr lvl="4"/>
            <a:r>
              <a:rPr lang="zh-CN" altLang="en-US" dirty="0">
                <a:ea typeface="宋体" panose="02010600030101010101" pitchFamily="2" charset="-122"/>
              </a:rPr>
              <a:t>便于自动化操作的控制系统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id="{99749C00-B5BA-4EFC-85CB-02A98547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4161"/>
            <a:ext cx="3438979" cy="160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5">
            <a:extLst>
              <a:ext uri="{FF2B5EF4-FFF2-40B4-BE49-F238E27FC236}">
                <a16:creationId xmlns:a16="http://schemas.microsoft.com/office/drawing/2014/main" id="{7195F528-18D4-4071-B546-8D7571714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175" y="5747786"/>
            <a:ext cx="11580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800"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2000"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流程示意图</a:t>
            </a:r>
          </a:p>
        </p:txBody>
      </p:sp>
    </p:spTree>
    <p:extLst>
      <p:ext uri="{BB962C8B-B14F-4D97-AF65-F5344CB8AC3E}">
        <p14:creationId xmlns:p14="http://schemas.microsoft.com/office/powerpoint/2010/main" val="39251010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B4DEBBEE-203C-41F0-9E13-44CAF4B2D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93409DD-1D18-4B70-B643-66965E74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模型应用探索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DF83E6-9590-4200-82CA-F918D930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67" y="1270973"/>
            <a:ext cx="1801130" cy="415683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面形泛化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特征提取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A1E848-3880-4CD4-855A-1970D5BAC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381C9-CB9D-47DB-9545-7CDFB9A12CEA}" type="slidenum">
              <a:rPr lang="en-GB" altLang="zh-CN" smtClean="0"/>
              <a:pPr>
                <a:defRPr/>
              </a:pPr>
              <a:t>6</a:t>
            </a:fld>
            <a:endParaRPr lang="en-GB" altLang="zh-CN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662236D-B3C6-4256-B580-BDCD8B8DF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908" y="1344885"/>
            <a:ext cx="4847213" cy="1963710"/>
          </a:xfrm>
          <a:prstGeom prst="rect">
            <a:avLst/>
          </a:prstGeom>
        </p:spPr>
      </p:pic>
      <p:graphicFrame>
        <p:nvGraphicFramePr>
          <p:cNvPr id="16" name="对象 15" descr="Project Path: &#10;PE Folder: //&#10;Short Name: Graph1">
            <a:extLst>
              <a:ext uri="{FF2B5EF4-FFF2-40B4-BE49-F238E27FC236}">
                <a16:creationId xmlns:a16="http://schemas.microsoft.com/office/drawing/2014/main" id="{89F4AED7-E230-4CAE-803D-0A6EBFD90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676918"/>
              </p:ext>
            </p:extLst>
          </p:nvPr>
        </p:nvGraphicFramePr>
        <p:xfrm>
          <a:off x="1909548" y="3438048"/>
          <a:ext cx="3271067" cy="250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Graph" r:id="rId6" imgW="5310756" imgH="4071815" progId="Origin95.Graph">
                  <p:embed/>
                </p:oleObj>
              </mc:Choice>
              <mc:Fallback>
                <p:oleObj name="Graph" r:id="rId6" imgW="5310756" imgH="4071815" progId="Origin95.Graph">
                  <p:embed/>
                  <p:pic>
                    <p:nvPicPr>
                      <p:cNvPr id="40" name="对象 39" descr="Project Path: &#10;PE Folder: //&#10;Short Name: Graph1">
                        <a:extLst>
                          <a:ext uri="{FF2B5EF4-FFF2-40B4-BE49-F238E27FC236}">
                            <a16:creationId xmlns:a16="http://schemas.microsoft.com/office/drawing/2014/main" id="{C9A44F13-04FC-4C31-9ED2-0680CC26E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9548" y="3438048"/>
                        <a:ext cx="3271067" cy="250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 descr="Project Path: &#10;PE Folder: /UNTITLED/&#10;Short Name: Graph1">
            <a:extLst>
              <a:ext uri="{FF2B5EF4-FFF2-40B4-BE49-F238E27FC236}">
                <a16:creationId xmlns:a16="http://schemas.microsoft.com/office/drawing/2014/main" id="{C01DFC5B-EC9C-4DA7-BFDB-9A84A539E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90546"/>
              </p:ext>
            </p:extLst>
          </p:nvPr>
        </p:nvGraphicFramePr>
        <p:xfrm>
          <a:off x="4709008" y="3429000"/>
          <a:ext cx="3271066" cy="250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Graph" r:id="rId8" imgW="5310756" imgH="4071815" progId="Origin95.Graph">
                  <p:embed/>
                </p:oleObj>
              </mc:Choice>
              <mc:Fallback>
                <p:oleObj name="Graph" r:id="rId8" imgW="5310756" imgH="4071815" progId="Origin95.Graph">
                  <p:embed/>
                  <p:pic>
                    <p:nvPicPr>
                      <p:cNvPr id="41" name="对象 40" descr="Project Path: &#10;PE Folder: /UNTITLED/&#10;Short Name: Graph1">
                        <a:extLst>
                          <a:ext uri="{FF2B5EF4-FFF2-40B4-BE49-F238E27FC236}">
                            <a16:creationId xmlns:a16="http://schemas.microsoft.com/office/drawing/2014/main" id="{7C6F4179-D021-4527-AB30-B4070884B1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9008" y="3429000"/>
                        <a:ext cx="3271066" cy="250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8236AD6B-76FD-4A02-96BC-6E0CA0500DDC}"/>
              </a:ext>
            </a:extLst>
          </p:cNvPr>
          <p:cNvSpPr txBox="1"/>
          <p:nvPr/>
        </p:nvSpPr>
        <p:spPr>
          <a:xfrm>
            <a:off x="2514212" y="3344005"/>
            <a:ext cx="1739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HKB</a:t>
            </a:r>
            <a:r>
              <a:rPr lang="zh-CN" altLang="en-US" dirty="0"/>
              <a:t>预测结果</a:t>
            </a:r>
            <a:endParaRPr lang="en-US" altLang="zh-CN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7B54989-64FC-4ED8-8192-05F600A4D9EC}"/>
              </a:ext>
            </a:extLst>
          </p:cNvPr>
          <p:cNvSpPr txBox="1"/>
          <p:nvPr/>
        </p:nvSpPr>
        <p:spPr>
          <a:xfrm>
            <a:off x="4947901" y="3306501"/>
            <a:ext cx="1739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VKB</a:t>
            </a:r>
            <a:r>
              <a:rPr lang="zh-CN" altLang="en-US" dirty="0"/>
              <a:t>预测结果</a:t>
            </a:r>
            <a:endParaRPr lang="en-US" altLang="zh-CN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A827F1B-B3EE-48CC-AB69-7818FBC2DF14}"/>
              </a:ext>
            </a:extLst>
          </p:cNvPr>
          <p:cNvSpPr txBox="1"/>
          <p:nvPr/>
        </p:nvSpPr>
        <p:spPr>
          <a:xfrm>
            <a:off x="626285" y="5925697"/>
            <a:ext cx="8871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+mj-ea"/>
                <a:ea typeface="+mj-ea"/>
              </a:rPr>
              <a:t>对于面形等参数进行泛化会略降低模型预测能力，但对于实际情况的预测十分重要，</a:t>
            </a:r>
            <a:endParaRPr lang="en-US" altLang="zh-CN" b="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b="0" dirty="0">
                <a:solidFill>
                  <a:srgbClr val="FF0000"/>
                </a:solidFill>
                <a:latin typeface="+mj-ea"/>
                <a:ea typeface="+mj-ea"/>
              </a:rPr>
              <a:t>使用不同的特征提取对于模拟数据，预测能力随着有效信息的加入而提升。</a:t>
            </a:r>
          </a:p>
        </p:txBody>
      </p:sp>
    </p:spTree>
    <p:extLst>
      <p:ext uri="{BB962C8B-B14F-4D97-AF65-F5344CB8AC3E}">
        <p14:creationId xmlns:p14="http://schemas.microsoft.com/office/powerpoint/2010/main" val="21860159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B2CA585-5F3B-44A6-B7AF-B101DC2E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410164C-43B5-452B-B782-DED83760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实验验证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5A5C9B-79FE-4636-AA69-1AF086A1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04" y="1196752"/>
            <a:ext cx="7696200" cy="4114800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线站选择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上海光源高性能膜蛋白晶体学线站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数据处理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基于阈值的加权平均方法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9934C1-4BC4-40FB-84DA-A25C4A134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EDC76-AA85-4AF8-BD61-78075146EF3F}" type="slidenum">
              <a:rPr lang="en-GB" altLang="zh-CN" smtClean="0"/>
              <a:pPr/>
              <a:t>7</a:t>
            </a:fld>
            <a:endParaRPr lang="en-GB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81907C-247D-4634-A713-129D4DC3E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62" y="2708920"/>
            <a:ext cx="4603800" cy="36156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DB78B9-51C8-449E-B4D5-CD18F5997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617" y="2245805"/>
            <a:ext cx="4431802" cy="30809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67EAF4-9ADF-4AAA-895C-4CE2BEF325BB}"/>
              </a:ext>
            </a:extLst>
          </p:cNvPr>
          <p:cNvSpPr txBox="1"/>
          <p:nvPr/>
        </p:nvSpPr>
        <p:spPr>
          <a:xfrm>
            <a:off x="3518141" y="6019955"/>
            <a:ext cx="5243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实验数据和模拟数据的分布及特征基本一致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261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36D3243-AE05-42B7-A549-EF1E2F9A8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9BDE2F-8E20-4504-8CCB-343D025F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预测分析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ED12D4-A057-4FC2-B581-40F83B721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97113"/>
            <a:ext cx="7696200" cy="4114800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数据预测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图像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尺寸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位移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对于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KB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镜调节体系（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块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KB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镜）</a:t>
            </a:r>
          </a:p>
          <a:p>
            <a:pPr lvl="2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ML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可进行预测姿态调节</a:t>
            </a:r>
          </a:p>
          <a:p>
            <a:pPr lvl="2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对图像进行数据提取会有利于调光精度提升</a:t>
            </a:r>
          </a:p>
          <a:p>
            <a:pPr lvl="2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有效信息的引入能提升模型预测能力</a:t>
            </a:r>
          </a:p>
          <a:p>
            <a:pPr lvl="1"/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F8EE95-929C-4429-97B8-C48049093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381C9-CB9D-47DB-9545-7CDFB9A12CEA}" type="slidenum">
              <a:rPr lang="en-GB" altLang="zh-CN" smtClean="0"/>
              <a:pPr>
                <a:defRPr/>
              </a:pPr>
              <a:t>8</a:t>
            </a:fld>
            <a:endParaRPr lang="en-GB" alt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267DAB-02A6-44A7-82E9-C9425E9ED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31" y="3725185"/>
            <a:ext cx="2189545" cy="24003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6B3FCC-EE7D-4661-A55F-C8E21B6C9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580" y="3725185"/>
            <a:ext cx="2141420" cy="235158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FEFF5D7-B304-4DB1-A34D-36E5BBCD848A}"/>
              </a:ext>
            </a:extLst>
          </p:cNvPr>
          <p:cNvSpPr txBox="1"/>
          <p:nvPr/>
        </p:nvSpPr>
        <p:spPr>
          <a:xfrm>
            <a:off x="70286" y="6300028"/>
            <a:ext cx="463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+mj-ea"/>
                <a:ea typeface="+mj-ea"/>
              </a:rPr>
              <a:t>对于模拟数据，模型的预测结果十分准确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D4E45A-22DD-4A98-9AD9-5BFBE8E08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291" y="3676377"/>
            <a:ext cx="4347420" cy="24003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D609A0C-D8CF-4517-BAF0-FECA696488C5}"/>
              </a:ext>
            </a:extLst>
          </p:cNvPr>
          <p:cNvSpPr txBox="1"/>
          <p:nvPr/>
        </p:nvSpPr>
        <p:spPr>
          <a:xfrm>
            <a:off x="4410561" y="6284099"/>
            <a:ext cx="463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+mj-ea"/>
                <a:ea typeface="+mj-ea"/>
              </a:rPr>
              <a:t>对于实验数据，模型的预测结果具有自洽性</a:t>
            </a:r>
          </a:p>
        </p:txBody>
      </p:sp>
    </p:spTree>
    <p:extLst>
      <p:ext uri="{BB962C8B-B14F-4D97-AF65-F5344CB8AC3E}">
        <p14:creationId xmlns:p14="http://schemas.microsoft.com/office/powerpoint/2010/main" val="11089576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E8FA776-DC8C-44D2-8274-27127A22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8908"/>
            <a:ext cx="9144000" cy="9070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48DD5D-0BD8-402A-B1E0-75D0C771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结论</a:t>
            </a:r>
          </a:p>
        </p:txBody>
      </p:sp>
      <p:sp>
        <p:nvSpPr>
          <p:cNvPr id="27651" name="灯片编号占位符 37">
            <a:extLst>
              <a:ext uri="{FF2B5EF4-FFF2-40B4-BE49-F238E27FC236}">
                <a16:creationId xmlns:a16="http://schemas.microsoft.com/office/drawing/2014/main" id="{9563EE50-5711-4F2C-B43F-A9CC5633A3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4E040DB-7C55-4419-B131-F27AE0F4EB26}" type="slidenum">
              <a:rPr lang="en-GB" altLang="zh-CN"/>
              <a:pPr/>
              <a:t>9</a:t>
            </a:fld>
            <a:endParaRPr lang="en-GB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56F95BB-840E-44C8-BAD5-A7BDBB7C50DA}"/>
              </a:ext>
            </a:extLst>
          </p:cNvPr>
          <p:cNvSpPr txBox="1">
            <a:spLocks/>
          </p:cNvSpPr>
          <p:nvPr/>
        </p:nvSpPr>
        <p:spPr bwMode="auto">
          <a:xfrm>
            <a:off x="251520" y="1455976"/>
            <a:ext cx="7956822" cy="5097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模型应用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泛化能力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泛化性与准确性需要综合考虑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实际应用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需要和领域人员合作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需要考虑</a:t>
            </a:r>
            <a:r>
              <a:rPr lang="en-US" altLang="zh-CN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Sim2real</a:t>
            </a: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下一步计划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进一步的实验验证与应用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更丰富的场景、多光学元器件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defRPr/>
            </a:pPr>
            <a:r>
              <a:rPr lang="zh-CN" altLang="en-US" b="0" kern="0" dirty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更泛化的光学布局</a:t>
            </a:r>
            <a:endParaRPr lang="en-US" altLang="zh-CN" b="0" kern="0" dirty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6288186"/>
      </p:ext>
    </p:extLst>
  </p:cSld>
  <p:clrMapOvr>
    <a:masterClrMapping/>
  </p:clrMapOvr>
  <p:transition advTm="1631"/>
</p:sld>
</file>

<file path=ppt/theme/theme1.xml><?xml version="1.0" encoding="utf-8"?>
<a:theme xmlns:a="http://schemas.openxmlformats.org/drawingml/2006/main" name="oral report">
  <a:themeElements>
    <a:clrScheme name="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000066"/>
      </a:hlink>
      <a:folHlink>
        <a:srgbClr val="969696"/>
      </a:folHlink>
    </a:clrScheme>
    <a:fontScheme name="oral report">
      <a:majorFont>
        <a:latin typeface="黑体"/>
        <a:ea typeface="黑体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20000"/>
          </a:spcBef>
          <a:spcAft>
            <a:spcPct val="0"/>
          </a:spcAft>
          <a:buClr>
            <a:srgbClr val="FF0066"/>
          </a:buClr>
          <a:buSzPct val="80000"/>
          <a:buFont typeface="Wingdings" pitchFamily="2" charset="2"/>
          <a:buChar char="è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Sans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20000"/>
          </a:spcBef>
          <a:spcAft>
            <a:spcPct val="0"/>
          </a:spcAft>
          <a:buClr>
            <a:srgbClr val="FF0066"/>
          </a:buClr>
          <a:buSzPct val="80000"/>
          <a:buFont typeface="Wingdings" pitchFamily="2" charset="2"/>
          <a:buChar char="è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Sans" pitchFamily="34" charset="0"/>
            <a:ea typeface="黑体" pitchFamily="49" charset="-122"/>
          </a:defRPr>
        </a:defPPr>
      </a:lstStyle>
    </a:lnDef>
  </a:objectDefaults>
  <a:extraClrSchemeLst>
    <a:extraClrScheme>
      <a:clrScheme name="oral report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l report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l repor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D:\论文答辩\oral report.pot</Template>
  <TotalTime>8554</TotalTime>
  <Words>760</Words>
  <Application>Microsoft Office PowerPoint</Application>
  <PresentationFormat>全屏显示(4:3)</PresentationFormat>
  <Paragraphs>116</Paragraphs>
  <Slides>11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Archivo</vt:lpstr>
      <vt:lpstr>ArialMT</vt:lpstr>
      <vt:lpstr>GillSans</vt:lpstr>
      <vt:lpstr>Helvetica Neue</vt:lpstr>
      <vt:lpstr>SFRM1000</vt:lpstr>
      <vt:lpstr>TeXGyreTermes-Regular</vt:lpstr>
      <vt:lpstr>黑体</vt:lpstr>
      <vt:lpstr>楷体</vt:lpstr>
      <vt:lpstr>宋体</vt:lpstr>
      <vt:lpstr>微软雅黑</vt:lpstr>
      <vt:lpstr>Arial</vt:lpstr>
      <vt:lpstr>Times</vt:lpstr>
      <vt:lpstr>Times New Roman</vt:lpstr>
      <vt:lpstr>Wingdings</vt:lpstr>
      <vt:lpstr>oral report</vt:lpstr>
      <vt:lpstr>Graph</vt:lpstr>
      <vt:lpstr>PowerPoint 演示文稿</vt:lpstr>
      <vt:lpstr>背景</vt:lpstr>
      <vt:lpstr>国际研究</vt:lpstr>
      <vt:lpstr>国内研究</vt:lpstr>
      <vt:lpstr>束线调光@ML@HEPS</vt:lpstr>
      <vt:lpstr>模型应用探索</vt:lpstr>
      <vt:lpstr>实验验证</vt:lpstr>
      <vt:lpstr>预测分析</vt:lpstr>
      <vt:lpstr>结论</vt:lpstr>
      <vt:lpstr>PowerPoint 演示文稿</vt:lpstr>
      <vt:lpstr>PowerPoint 演示文稿</vt:lpstr>
    </vt:vector>
  </TitlesOfParts>
  <Company>bsrf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生物体系的X射线吸收谱学研究</dc:title>
  <dc:creator>lsj</dc:creator>
  <cp:lastModifiedBy>Haodong Yao</cp:lastModifiedBy>
  <cp:revision>436</cp:revision>
  <dcterms:created xsi:type="dcterms:W3CDTF">2005-06-03T02:51:18Z</dcterms:created>
  <dcterms:modified xsi:type="dcterms:W3CDTF">2024-10-17T01:34:11Z</dcterms:modified>
</cp:coreProperties>
</file>