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8" r:id="rId3"/>
    <p:sldId id="1643" r:id="rId5"/>
    <p:sldId id="2135" r:id="rId6"/>
    <p:sldId id="2031" r:id="rId7"/>
    <p:sldId id="2141" r:id="rId8"/>
    <p:sldId id="2137" r:id="rId9"/>
    <p:sldId id="2140" r:id="rId10"/>
    <p:sldId id="2142" r:id="rId11"/>
    <p:sldId id="2139" r:id="rId12"/>
    <p:sldId id="2136" r:id="rId13"/>
    <p:sldId id="2129" r:id="rId14"/>
  </p:sldIdLst>
  <p:sldSz cx="12192000" cy="6858000"/>
  <p:notesSz cx="6797675" cy="9872345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2060"/>
    <a:srgbClr val="81D8D0"/>
    <a:srgbClr val="D54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53340" autoAdjust="0"/>
  </p:normalViewPr>
  <p:slideViewPr>
    <p:cSldViewPr snapToGrid="0" showGuides="1">
      <p:cViewPr varScale="1">
        <p:scale>
          <a:sx n="42" d="100"/>
          <a:sy n="42" d="100"/>
        </p:scale>
        <p:origin x="1855" y="45"/>
      </p:cViewPr>
      <p:guideLst>
        <p:guide orient="horz" pos="225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89" d="100"/>
          <a:sy n="89" d="100"/>
        </p:scale>
        <p:origin x="-1884" y="1004"/>
      </p:cViewPr>
      <p:guideLst>
        <p:guide orient="horz" pos="324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49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7014"/>
            <a:ext cx="2945659" cy="495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377014"/>
            <a:ext cx="2945659" cy="495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CBA14-F8E3-4E01-ACD9-DC1CE20DC1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AA7C-6CFF-4CB0-81DA-737A23B5F4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tiff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tiff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tiff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6.tiff"/><Relationship Id="rId4" Type="http://schemas.openxmlformats.org/officeDocument/2006/relationships/image" Target="../media/image10.png"/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tiff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5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13379" b="6884"/>
          <a:stretch>
            <a:fillRect/>
          </a:stretch>
        </p:blipFill>
        <p:spPr>
          <a:xfrm>
            <a:off x="7210424" y="1937150"/>
            <a:ext cx="4732141" cy="4663676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7216122" y="1859082"/>
            <a:ext cx="4841900" cy="47417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756321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756321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" y="6430455"/>
            <a:ext cx="12191997" cy="4298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/>
          <p:nvPr/>
        </p:nvSpPr>
        <p:spPr>
          <a:xfrm>
            <a:off x="10277090" y="6521982"/>
            <a:ext cx="1092523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1445105" y="6430455"/>
            <a:ext cx="0" cy="424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653" y="6493173"/>
            <a:ext cx="652471" cy="3248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364343" y="105353"/>
            <a:ext cx="10709894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320800" y="105353"/>
            <a:ext cx="1075343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/>
          <p:nvPr/>
        </p:nvSpPr>
        <p:spPr>
          <a:xfrm>
            <a:off x="1364343" y="105353"/>
            <a:ext cx="1070989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6" name="标题 4"/>
          <p:cNvSpPr txBox="1"/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/>
          <p:nvPr/>
        </p:nvSpPr>
        <p:spPr>
          <a:xfrm>
            <a:off x="1306286" y="105353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/>
          <p:nvPr/>
        </p:nvSpPr>
        <p:spPr>
          <a:xfrm>
            <a:off x="1306286" y="105353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/>
          <p:nvPr/>
        </p:nvSpPr>
        <p:spPr>
          <a:xfrm>
            <a:off x="1320800" y="105353"/>
            <a:ext cx="107534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/>
          <p:cNvSpPr txBox="1"/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685799" y="1277256"/>
            <a:ext cx="4539343" cy="4875893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/>
          <p:cNvSpPr txBox="1"/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96" y="-13273"/>
            <a:ext cx="5664611" cy="68712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65" y="5473762"/>
            <a:ext cx="2203686" cy="3029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>
            <a:fillRect/>
          </a:stretch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  <a:endParaRPr lang="zh-CN" altLang="en-US" dirty="0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266" r="20715" b="3339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1346845"/>
            <a:ext cx="8445284" cy="1362075"/>
          </a:xfrm>
          <a:prstGeom prst="rect">
            <a:avLst/>
          </a:prstGeom>
          <a:solidFill>
            <a:srgbClr val="C61918">
              <a:alpha val="10000"/>
            </a:srgbClr>
          </a:solidFill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27944" y="3183558"/>
            <a:ext cx="9536608" cy="1362075"/>
          </a:xfrm>
          <a:prstGeom prst="rect">
            <a:avLst/>
          </a:prstGeom>
        </p:spPr>
        <p:txBody>
          <a:bodyPr numCol="2" spcCol="540000" anchor="ctr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  <a:endParaRPr lang="zh-CN" altLang="en-US" dirty="0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87" y="1154647"/>
            <a:ext cx="4821754" cy="5848873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756321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756321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  <a:endParaRPr lang="zh-CN" altLang="en-US" dirty="0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37980" y="6041"/>
            <a:ext cx="913331" cy="91474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22" name="矩形: 圆角 21"/>
          <p:cNvSpPr/>
          <p:nvPr userDrawn="1"/>
        </p:nvSpPr>
        <p:spPr>
          <a:xfrm>
            <a:off x="7216122" y="1859082"/>
            <a:ext cx="4841900" cy="47417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 userDrawn="1"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/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2" name="流程图: 手动输入 4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23466" y="6041"/>
            <a:ext cx="913331" cy="914748"/>
          </a:xfrm>
          <a:prstGeom prst="rect">
            <a:avLst/>
          </a:prstGeom>
        </p:spPr>
      </p:pic>
      <p:sp>
        <p:nvSpPr>
          <p:cNvPr id="25" name="文本框 24"/>
          <p:cNvSpPr txBox="1"/>
          <p:nvPr userDrawn="1"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63" y="0"/>
            <a:ext cx="5362411" cy="6504700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5" name="组合 4"/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/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3294711" y="1026332"/>
            <a:ext cx="1249185" cy="60464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96" y="1015704"/>
            <a:ext cx="1058545" cy="62590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2233719" y="883715"/>
            <a:ext cx="913331" cy="91474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82" y="5227019"/>
            <a:ext cx="2203686" cy="302942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18" name="矩形: 圆角 17"/>
          <p:cNvSpPr/>
          <p:nvPr userDrawn="1"/>
        </p:nvSpPr>
        <p:spPr>
          <a:xfrm>
            <a:off x="6682156" y="796150"/>
            <a:ext cx="5396026" cy="5367306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/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  <a:endParaRPr lang="zh-CN" altLang="en-US" dirty="0"/>
          </a:p>
        </p:txBody>
      </p:sp>
      <p:sp>
        <p:nvSpPr>
          <p:cNvPr id="13" name="任意多边形: 形状 12"/>
          <p:cNvSpPr/>
          <p:nvPr userDrawn="1"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05353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49829" y="105353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17.png"/><Relationship Id="rId21" Type="http://schemas.openxmlformats.org/officeDocument/2006/relationships/image" Target="../media/image13.tiff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448414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12192000" cy="957071"/>
            <a:chOff x="0" y="0"/>
            <a:chExt cx="9144000" cy="957071"/>
          </a:xfrm>
        </p:grpSpPr>
        <p:sp>
          <p:nvSpPr>
            <p:cNvPr id="14" name="矩形 13"/>
            <p:cNvSpPr/>
            <p:nvPr/>
          </p:nvSpPr>
          <p:spPr>
            <a:xfrm>
              <a:off x="875653" y="910943"/>
              <a:ext cx="8268347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0"/>
              <a:ext cx="975360" cy="957071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6299201"/>
            <a:ext cx="12191999" cy="556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/>
          <p:nvPr/>
        </p:nvSpPr>
        <p:spPr>
          <a:xfrm>
            <a:off x="10050282" y="6361345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3613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314" y="6408726"/>
            <a:ext cx="652471" cy="32485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6413354"/>
            <a:ext cx="387492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高能所机器学习</a:t>
            </a:r>
            <a:r>
              <a:rPr lang="zh-CN" altLang="en-US" b="1" dirty="0">
                <a:solidFill>
                  <a:schemeClr val="bg1"/>
                </a:solidFill>
              </a:rPr>
              <a:t>研讨会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5" y="67830"/>
            <a:ext cx="1311179" cy="7752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5" Type="http://schemas.openxmlformats.org/officeDocument/2006/relationships/notesSlide" Target="../notesSlides/notesSlide10.xml"/><Relationship Id="rId64" Type="http://schemas.openxmlformats.org/officeDocument/2006/relationships/slideLayout" Target="../slideLayouts/slideLayout8.xml"/><Relationship Id="rId63" Type="http://schemas.openxmlformats.org/officeDocument/2006/relationships/image" Target="../media/image58.png"/><Relationship Id="rId62" Type="http://schemas.openxmlformats.org/officeDocument/2006/relationships/tags" Target="../tags/tag48.xml"/><Relationship Id="rId61" Type="http://schemas.openxmlformats.org/officeDocument/2006/relationships/image" Target="../media/image57.png"/><Relationship Id="rId60" Type="http://schemas.openxmlformats.org/officeDocument/2006/relationships/image" Target="../media/image56.png"/><Relationship Id="rId6" Type="http://schemas.openxmlformats.org/officeDocument/2006/relationships/image" Target="../media/image40.png"/><Relationship Id="rId59" Type="http://schemas.openxmlformats.org/officeDocument/2006/relationships/image" Target="../media/image55.png"/><Relationship Id="rId58" Type="http://schemas.openxmlformats.org/officeDocument/2006/relationships/image" Target="../media/image54.png"/><Relationship Id="rId57" Type="http://schemas.openxmlformats.org/officeDocument/2006/relationships/image" Target="../media/image53.jpeg"/><Relationship Id="rId56" Type="http://schemas.openxmlformats.org/officeDocument/2006/relationships/tags" Target="../tags/tag47.xml"/><Relationship Id="rId55" Type="http://schemas.openxmlformats.org/officeDocument/2006/relationships/tags" Target="../tags/tag46.xml"/><Relationship Id="rId54" Type="http://schemas.openxmlformats.org/officeDocument/2006/relationships/tags" Target="../tags/tag45.xml"/><Relationship Id="rId53" Type="http://schemas.openxmlformats.org/officeDocument/2006/relationships/tags" Target="../tags/tag44.xml"/><Relationship Id="rId52" Type="http://schemas.openxmlformats.org/officeDocument/2006/relationships/tags" Target="../tags/tag43.xml"/><Relationship Id="rId51" Type="http://schemas.openxmlformats.org/officeDocument/2006/relationships/tags" Target="../tags/tag42.xml"/><Relationship Id="rId50" Type="http://schemas.openxmlformats.org/officeDocument/2006/relationships/image" Target="../media/image52.png"/><Relationship Id="rId5" Type="http://schemas.openxmlformats.org/officeDocument/2006/relationships/image" Target="../media/image39.jpeg"/><Relationship Id="rId49" Type="http://schemas.openxmlformats.org/officeDocument/2006/relationships/tags" Target="../tags/tag41.xml"/><Relationship Id="rId48" Type="http://schemas.openxmlformats.org/officeDocument/2006/relationships/image" Target="../media/image51.GIF"/><Relationship Id="rId47" Type="http://schemas.openxmlformats.org/officeDocument/2006/relationships/image" Target="../media/image50.png"/><Relationship Id="rId46" Type="http://schemas.openxmlformats.org/officeDocument/2006/relationships/image" Target="../media/image49.png"/><Relationship Id="rId45" Type="http://schemas.openxmlformats.org/officeDocument/2006/relationships/image" Target="../media/image48.png"/><Relationship Id="rId44" Type="http://schemas.openxmlformats.org/officeDocument/2006/relationships/image" Target="../media/image47.png"/><Relationship Id="rId43" Type="http://schemas.openxmlformats.org/officeDocument/2006/relationships/tags" Target="../tags/tag40.xml"/><Relationship Id="rId42" Type="http://schemas.openxmlformats.org/officeDocument/2006/relationships/tags" Target="../tags/tag39.xml"/><Relationship Id="rId41" Type="http://schemas.openxmlformats.org/officeDocument/2006/relationships/tags" Target="../tags/tag38.xml"/><Relationship Id="rId40" Type="http://schemas.openxmlformats.org/officeDocument/2006/relationships/tags" Target="../tags/tag37.xml"/><Relationship Id="rId4" Type="http://schemas.openxmlformats.org/officeDocument/2006/relationships/tags" Target="../tags/tag9.xml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image" Target="../media/image46.png"/><Relationship Id="rId36" Type="http://schemas.openxmlformats.org/officeDocument/2006/relationships/tags" Target="../tags/tag34.xml"/><Relationship Id="rId35" Type="http://schemas.openxmlformats.org/officeDocument/2006/relationships/tags" Target="../tags/tag33.xml"/><Relationship Id="rId34" Type="http://schemas.openxmlformats.org/officeDocument/2006/relationships/tags" Target="../tags/tag32.xml"/><Relationship Id="rId33" Type="http://schemas.openxmlformats.org/officeDocument/2006/relationships/tags" Target="../tags/tag31.xml"/><Relationship Id="rId32" Type="http://schemas.openxmlformats.org/officeDocument/2006/relationships/tags" Target="../tags/tag30.xml"/><Relationship Id="rId31" Type="http://schemas.openxmlformats.org/officeDocument/2006/relationships/tags" Target="../tags/tag29.xml"/><Relationship Id="rId30" Type="http://schemas.openxmlformats.org/officeDocument/2006/relationships/image" Target="../media/image45.jpeg"/><Relationship Id="rId3" Type="http://schemas.openxmlformats.org/officeDocument/2006/relationships/image" Target="../media/image38.jpeg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image" Target="../media/image44.png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image" Target="../media/image43.jpeg"/><Relationship Id="rId20" Type="http://schemas.openxmlformats.org/officeDocument/2006/relationships/tags" Target="../tags/tag21.xml"/><Relationship Id="rId2" Type="http://schemas.openxmlformats.org/officeDocument/2006/relationships/image" Target="../media/image37.png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image" Target="../media/image42.jpeg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image" Target="../media/image41.png"/><Relationship Id="rId1" Type="http://schemas.openxmlformats.org/officeDocument/2006/relationships/image" Target="../media/image36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tags" Target="../tags/tag6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副标题 7"/>
          <p:cNvSpPr txBox="1"/>
          <p:nvPr>
            <p:custDataLst>
              <p:tags r:id="rId1"/>
            </p:custDataLst>
          </p:nvPr>
        </p:nvSpPr>
        <p:spPr>
          <a:xfrm>
            <a:off x="1100880" y="3619038"/>
            <a:ext cx="4844995" cy="79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 baseline="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solidFill>
                  <a:srgbClr val="002060"/>
                </a:solidFill>
              </a:rPr>
              <a:t>董政，</a:t>
            </a:r>
            <a:r>
              <a:rPr lang="zh-CN" altLang="en-US" dirty="0">
                <a:solidFill>
                  <a:srgbClr val="002060"/>
                </a:solidFill>
              </a:rPr>
              <a:t>王文慧</a:t>
            </a:r>
            <a:r>
              <a:rPr lang="en-US" altLang="zh-CN" dirty="0">
                <a:solidFill>
                  <a:srgbClr val="002060"/>
                </a:solidFill>
              </a:rPr>
              <a:t>, </a:t>
            </a:r>
            <a:r>
              <a:rPr lang="zh-CN" altLang="en-US" dirty="0">
                <a:solidFill>
                  <a:srgbClr val="002060"/>
                </a:solidFill>
              </a:rPr>
              <a:t>张一</a:t>
            </a:r>
            <a:endParaRPr lang="zh-CN" altLang="en-US" dirty="0">
              <a:solidFill>
                <a:srgbClr val="002060"/>
              </a:solidFill>
            </a:endParaRPr>
          </a:p>
          <a:p>
            <a:r>
              <a:rPr lang="zh-CN" altLang="en-US" dirty="0">
                <a:solidFill>
                  <a:srgbClr val="002060"/>
                </a:solidFill>
                <a:sym typeface="+mn-ea"/>
              </a:rPr>
              <a:t>张钊，</a:t>
            </a:r>
            <a:r>
              <a:rPr lang="zh-CN" altLang="en-US" dirty="0">
                <a:solidFill>
                  <a:srgbClr val="002060"/>
                </a:solidFill>
              </a:rPr>
              <a:t>何高齐</a:t>
            </a:r>
            <a:r>
              <a:rPr lang="en-US" altLang="zh-CN" dirty="0">
                <a:solidFill>
                  <a:srgbClr val="002060"/>
                </a:solidFill>
              </a:rPr>
              <a:t> </a:t>
            </a:r>
            <a:endParaRPr lang="en-US" altLang="zh-CN" dirty="0">
              <a:solidFill>
                <a:srgbClr val="002060"/>
              </a:solidFill>
            </a:endParaRPr>
          </a:p>
        </p:txBody>
      </p:sp>
      <p:sp>
        <p:nvSpPr>
          <p:cNvPr id="13" name="文本占位符 8"/>
          <p:cNvSpPr txBox="1"/>
          <p:nvPr>
            <p:custDataLst>
              <p:tags r:id="rId2"/>
            </p:custDataLst>
          </p:nvPr>
        </p:nvSpPr>
        <p:spPr>
          <a:xfrm>
            <a:off x="2232209" y="5502239"/>
            <a:ext cx="2253521" cy="373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400" b="0" kern="1200" baseline="0">
                <a:solidFill>
                  <a:srgbClr val="A40000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2060"/>
                </a:solidFill>
              </a:rPr>
              <a:t>2024-08-28</a:t>
            </a:r>
            <a:endParaRPr lang="en-US" altLang="zh-CN" dirty="0">
              <a:solidFill>
                <a:srgbClr val="002060"/>
              </a:solidFill>
            </a:endParaRPr>
          </a:p>
        </p:txBody>
      </p:sp>
      <p:sp>
        <p:nvSpPr>
          <p:cNvPr id="14" name="副标题 1"/>
          <p:cNvSpPr txBox="1"/>
          <p:nvPr>
            <p:custDataLst>
              <p:tags r:id="rId3"/>
            </p:custDataLst>
          </p:nvPr>
        </p:nvSpPr>
        <p:spPr>
          <a:xfrm>
            <a:off x="599896" y="4871023"/>
            <a:ext cx="5570188" cy="630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3429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光束线软件系统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ctrTitle"/>
          </p:nvPr>
        </p:nvSpPr>
        <p:spPr>
          <a:xfrm>
            <a:off x="0" y="1514115"/>
            <a:ext cx="7431206" cy="1461836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sym typeface="Calibri" panose="020F0502020204030204" pitchFamily="34" charset="0"/>
              </a:rPr>
              <a:t>基于人工智能的衍射信号异常预警检测</a:t>
            </a:r>
            <a:r>
              <a:rPr lang="zh-CN" altLang="en-US" sz="4000" dirty="0">
                <a:solidFill>
                  <a:srgbClr val="002060"/>
                </a:solidFill>
                <a:sym typeface="Calibri" panose="020F0502020204030204" pitchFamily="34" charset="0"/>
              </a:rPr>
              <a:t>规划</a:t>
            </a:r>
            <a:endParaRPr lang="zh-CN" altLang="en-US" sz="4000" dirty="0">
              <a:solidFill>
                <a:srgbClr val="002060"/>
              </a:solidFill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1439127" y="93620"/>
            <a:ext cx="10752873" cy="808038"/>
          </a:xfrm>
        </p:spPr>
        <p:txBody>
          <a:bodyPr/>
          <a:lstStyle/>
          <a:p>
            <a:r>
              <a:rPr lang="zh-CN" altLang="en-US" dirty="0">
                <a:sym typeface="+mn-ea"/>
              </a:rPr>
              <a:t>规划与设想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58" name="Mappin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7655" y="4731385"/>
            <a:ext cx="882650" cy="642620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095" y="2663825"/>
            <a:ext cx="602615" cy="4171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5375910" y="2628265"/>
            <a:ext cx="612140" cy="436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" name="文本框 90"/>
          <p:cNvSpPr txBox="1"/>
          <p:nvPr>
            <p:custDataLst>
              <p:tags r:id="rId4"/>
            </p:custDataLst>
          </p:nvPr>
        </p:nvSpPr>
        <p:spPr>
          <a:xfrm>
            <a:off x="1983105" y="3354070"/>
            <a:ext cx="1574165" cy="550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高通量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ts val="7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数据流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mr500395.f4"/>
          <p:cNvPicPr>
            <a:picLocks noChangeAspect="1"/>
          </p:cNvPicPr>
          <p:nvPr/>
        </p:nvPicPr>
        <p:blipFill>
          <a:blip r:embed="rId5"/>
          <a:srcRect b="8002"/>
          <a:stretch>
            <a:fillRect/>
          </a:stretch>
        </p:blipFill>
        <p:spPr>
          <a:xfrm>
            <a:off x="593090" y="2987040"/>
            <a:ext cx="1602740" cy="1206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700" y="3318510"/>
            <a:ext cx="806450" cy="708660"/>
          </a:xfrm>
          <a:prstGeom prst="rect">
            <a:avLst/>
          </a:prstGeom>
        </p:spPr>
      </p:pic>
      <p:sp>
        <p:nvSpPr>
          <p:cNvPr id="52" name="文本框 51"/>
          <p:cNvSpPr txBox="1"/>
          <p:nvPr>
            <p:custDataLst>
              <p:tags r:id="rId7"/>
            </p:custDataLst>
          </p:nvPr>
        </p:nvSpPr>
        <p:spPr>
          <a:xfrm>
            <a:off x="2495550" y="3907155"/>
            <a:ext cx="23444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Mamba Data</a:t>
            </a:r>
            <a:endParaRPr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Worker</a:t>
            </a:r>
            <a:endParaRPr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下箭头 79"/>
          <p:cNvSpPr/>
          <p:nvPr>
            <p:custDataLst>
              <p:tags r:id="rId8"/>
            </p:custDataLst>
          </p:nvPr>
        </p:nvSpPr>
        <p:spPr>
          <a:xfrm rot="16200000">
            <a:off x="2774950" y="3195320"/>
            <a:ext cx="76200" cy="8845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239753" y="4696460"/>
            <a:ext cx="1250315" cy="1339500"/>
            <a:chOff x="12270" y="2666"/>
            <a:chExt cx="2479" cy="2900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r="702"/>
            <a:stretch>
              <a:fillRect/>
            </a:stretch>
          </p:blipFill>
          <p:spPr>
            <a:xfrm>
              <a:off x="12539" y="2666"/>
              <a:ext cx="2051" cy="20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11"/>
              </p:custDataLst>
            </p:nvPr>
          </p:nvSpPr>
          <p:spPr>
            <a:xfrm>
              <a:off x="12270" y="4569"/>
              <a:ext cx="2479" cy="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HPC </a:t>
              </a: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矩形: 圆角 52"/>
          <p:cNvSpPr/>
          <p:nvPr/>
        </p:nvSpPr>
        <p:spPr>
          <a:xfrm>
            <a:off x="4704715" y="1259840"/>
            <a:ext cx="4371975" cy="2250440"/>
          </a:xfrm>
          <a:prstGeom prst="round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82" name="图片 81"/>
          <p:cNvPicPr/>
          <p:nvPr>
            <p:custDataLst>
              <p:tags r:id="rId12"/>
            </p:custDataLst>
          </p:nvPr>
        </p:nvPicPr>
        <p:blipFill>
          <a:blip r:embed="rId13"/>
          <a:srcRect b="23661"/>
          <a:stretch>
            <a:fillRect/>
          </a:stretch>
        </p:blipFill>
        <p:spPr>
          <a:xfrm>
            <a:off x="3314700" y="2216150"/>
            <a:ext cx="858520" cy="681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3115945" y="1950085"/>
            <a:ext cx="125539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边缘计算设备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4" name="下箭头 83"/>
          <p:cNvSpPr/>
          <p:nvPr>
            <p:custDataLst>
              <p:tags r:id="rId14"/>
            </p:custDataLst>
          </p:nvPr>
        </p:nvSpPr>
        <p:spPr>
          <a:xfrm rot="5400000">
            <a:off x="2552065" y="1855470"/>
            <a:ext cx="76200" cy="132715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83105" y="2211070"/>
            <a:ext cx="1214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在线决策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5" name="圆角矩形 94"/>
          <p:cNvSpPr/>
          <p:nvPr>
            <p:custDataLst>
              <p:tags r:id="rId15"/>
            </p:custDataLst>
          </p:nvPr>
        </p:nvSpPr>
        <p:spPr>
          <a:xfrm>
            <a:off x="377825" y="2840990"/>
            <a:ext cx="2009775" cy="1452880"/>
          </a:xfrm>
          <a:prstGeom prst="roundRect">
            <a:avLst/>
          </a:prstGeom>
          <a:noFill/>
          <a:ln w="44450">
            <a:solidFill>
              <a:srgbClr val="6096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3056255" y="2987040"/>
            <a:ext cx="75628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数据流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下箭头 16"/>
          <p:cNvSpPr/>
          <p:nvPr>
            <p:custDataLst>
              <p:tags r:id="rId17"/>
            </p:custDataLst>
          </p:nvPr>
        </p:nvSpPr>
        <p:spPr>
          <a:xfrm rot="10800000">
            <a:off x="3680460" y="2918460"/>
            <a:ext cx="116840" cy="3498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下箭头 17"/>
          <p:cNvSpPr/>
          <p:nvPr>
            <p:custDataLst>
              <p:tags r:id="rId18"/>
            </p:custDataLst>
          </p:nvPr>
        </p:nvSpPr>
        <p:spPr>
          <a:xfrm>
            <a:off x="3659505" y="4248150"/>
            <a:ext cx="116840" cy="3498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99745" y="2971800"/>
            <a:ext cx="773430" cy="220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3DXRD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下箭头 19"/>
          <p:cNvSpPr/>
          <p:nvPr>
            <p:custDataLst>
              <p:tags r:id="rId19"/>
            </p:custDataLst>
          </p:nvPr>
        </p:nvSpPr>
        <p:spPr>
          <a:xfrm rot="5400000">
            <a:off x="2553970" y="4431030"/>
            <a:ext cx="76200" cy="132715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20"/>
            </p:custDataLst>
          </p:nvPr>
        </p:nvSpPr>
        <p:spPr>
          <a:xfrm>
            <a:off x="1801495" y="4817745"/>
            <a:ext cx="1574165" cy="550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在线处理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ts val="7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/>
          <p:nvPr/>
        </p:nvPicPr>
        <p:blipFill>
          <a:blip r:embed="rId21"/>
          <a:stretch>
            <a:fillRect/>
          </a:stretch>
        </p:blipFill>
        <p:spPr>
          <a:xfrm>
            <a:off x="499745" y="4672965"/>
            <a:ext cx="1296035" cy="821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: 圆角 52"/>
          <p:cNvSpPr/>
          <p:nvPr/>
        </p:nvSpPr>
        <p:spPr>
          <a:xfrm>
            <a:off x="377825" y="4615180"/>
            <a:ext cx="1534160" cy="957580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7" name="下箭头 26"/>
          <p:cNvSpPr/>
          <p:nvPr>
            <p:custDataLst>
              <p:tags r:id="rId22"/>
            </p:custDataLst>
          </p:nvPr>
        </p:nvSpPr>
        <p:spPr>
          <a:xfrm rot="16200000">
            <a:off x="4380230" y="2364105"/>
            <a:ext cx="116840" cy="34988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下箭头 27"/>
          <p:cNvSpPr/>
          <p:nvPr>
            <p:custDataLst>
              <p:tags r:id="rId23"/>
            </p:custDataLst>
          </p:nvPr>
        </p:nvSpPr>
        <p:spPr>
          <a:xfrm rot="16200000">
            <a:off x="4380230" y="4708525"/>
            <a:ext cx="116840" cy="34988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691640" y="2572385"/>
            <a:ext cx="1793240" cy="399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扫描区域、采集节点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71550" y="2276475"/>
            <a:ext cx="893793" cy="621030"/>
            <a:chOff x="4157" y="3903"/>
            <a:chExt cx="2569" cy="1892"/>
          </a:xfrm>
        </p:grpSpPr>
        <p:sp>
          <p:nvSpPr>
            <p:cNvPr id="31" name="任意多边形: 形状 7"/>
            <p:cNvSpPr/>
            <p:nvPr>
              <p:custDataLst>
                <p:tags r:id="rId24"/>
              </p:custDataLst>
            </p:nvPr>
          </p:nvSpPr>
          <p:spPr>
            <a:xfrm>
              <a:off x="4157" y="3903"/>
              <a:ext cx="2569" cy="1892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  <a:gd name="T20" fmla="*/ 325000 h 606722"/>
                <a:gd name="T21" fmla="*/ 325000 h 606722"/>
                <a:gd name="T22" fmla="*/ 325000 h 606722"/>
                <a:gd name="T23" fmla="*/ 325000 h 606722"/>
                <a:gd name="T24" fmla="*/ 325000 h 606722"/>
                <a:gd name="T25" fmla="*/ 325000 h 606722"/>
                <a:gd name="T26" fmla="*/ 325000 h 606722"/>
                <a:gd name="T27" fmla="*/ 325000 h 606722"/>
                <a:gd name="T28" fmla="*/ 325000 h 606722"/>
                <a:gd name="T29" fmla="*/ 325000 h 606722"/>
                <a:gd name="T30" fmla="*/ 325000 h 606722"/>
                <a:gd name="T31" fmla="*/ 325000 h 606722"/>
                <a:gd name="T32" fmla="*/ 325000 h 606722"/>
                <a:gd name="T33" fmla="*/ 325000 h 606722"/>
                <a:gd name="T34" fmla="*/ 325000 h 606722"/>
                <a:gd name="T35" fmla="*/ 325000 h 606722"/>
                <a:gd name="T36" fmla="*/ 325000 h 606722"/>
                <a:gd name="T37" fmla="*/ 325000 h 606722"/>
                <a:gd name="T38" fmla="*/ 325000 h 606722"/>
                <a:gd name="T39" fmla="*/ 325000 h 606722"/>
                <a:gd name="T40" fmla="*/ 325000 h 606722"/>
                <a:gd name="T41" fmla="*/ 325000 h 606722"/>
                <a:gd name="T42" fmla="*/ 325000 h 606722"/>
                <a:gd name="T43" fmla="*/ 325000 h 606722"/>
                <a:gd name="T44" fmla="*/ 325000 h 606722"/>
                <a:gd name="T45" fmla="*/ 325000 h 606722"/>
                <a:gd name="T46" fmla="*/ 325000 h 606722"/>
                <a:gd name="T47" fmla="*/ 325000 h 606722"/>
                <a:gd name="T48" fmla="*/ 325000 h 606722"/>
                <a:gd name="T49" fmla="*/ 325000 h 606722"/>
                <a:gd name="T50" fmla="*/ 325000 h 606722"/>
                <a:gd name="T51" fmla="*/ 325000 h 606722"/>
                <a:gd name="T52" fmla="*/ 325000 h 606722"/>
                <a:gd name="T53" fmla="*/ 325000 h 606722"/>
                <a:gd name="T54" fmla="*/ 325000 h 606722"/>
                <a:gd name="T55" fmla="*/ 325000 h 606722"/>
                <a:gd name="T56" fmla="*/ 325000 h 606722"/>
                <a:gd name="T57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23" h="4480">
                  <a:moveTo>
                    <a:pt x="6091" y="3664"/>
                  </a:moveTo>
                  <a:lnTo>
                    <a:pt x="6091" y="458"/>
                  </a:lnTo>
                  <a:cubicBezTo>
                    <a:pt x="6091" y="206"/>
                    <a:pt x="5887" y="0"/>
                    <a:pt x="5633" y="0"/>
                  </a:cubicBezTo>
                  <a:lnTo>
                    <a:pt x="887" y="0"/>
                  </a:lnTo>
                  <a:cubicBezTo>
                    <a:pt x="635" y="0"/>
                    <a:pt x="429" y="204"/>
                    <a:pt x="429" y="458"/>
                  </a:cubicBezTo>
                  <a:lnTo>
                    <a:pt x="429" y="3664"/>
                  </a:lnTo>
                  <a:lnTo>
                    <a:pt x="407" y="3664"/>
                  </a:lnTo>
                  <a:lnTo>
                    <a:pt x="0" y="3664"/>
                  </a:lnTo>
                  <a:lnTo>
                    <a:pt x="0" y="3975"/>
                  </a:lnTo>
                  <a:cubicBezTo>
                    <a:pt x="0" y="4254"/>
                    <a:pt x="225" y="4480"/>
                    <a:pt x="505" y="4480"/>
                  </a:cubicBezTo>
                  <a:lnTo>
                    <a:pt x="989" y="4480"/>
                  </a:lnTo>
                  <a:lnTo>
                    <a:pt x="5533" y="4480"/>
                  </a:lnTo>
                  <a:lnTo>
                    <a:pt x="6017" y="4480"/>
                  </a:lnTo>
                  <a:cubicBezTo>
                    <a:pt x="6296" y="4480"/>
                    <a:pt x="6523" y="4254"/>
                    <a:pt x="6523" y="3975"/>
                  </a:cubicBezTo>
                  <a:lnTo>
                    <a:pt x="6523" y="3664"/>
                  </a:lnTo>
                  <a:lnTo>
                    <a:pt x="6113" y="3664"/>
                  </a:lnTo>
                  <a:lnTo>
                    <a:pt x="6091" y="3664"/>
                  </a:lnTo>
                  <a:close/>
                  <a:moveTo>
                    <a:pt x="5468" y="3664"/>
                  </a:moveTo>
                  <a:lnTo>
                    <a:pt x="3871" y="3664"/>
                  </a:lnTo>
                  <a:lnTo>
                    <a:pt x="3871" y="3695"/>
                  </a:lnTo>
                  <a:cubicBezTo>
                    <a:pt x="3871" y="3791"/>
                    <a:pt x="3793" y="3868"/>
                    <a:pt x="3697" y="3868"/>
                  </a:cubicBezTo>
                  <a:lnTo>
                    <a:pt x="2821" y="3868"/>
                  </a:lnTo>
                  <a:cubicBezTo>
                    <a:pt x="2725" y="3868"/>
                    <a:pt x="2648" y="3791"/>
                    <a:pt x="2648" y="3695"/>
                  </a:cubicBezTo>
                  <a:lnTo>
                    <a:pt x="2648" y="3664"/>
                  </a:lnTo>
                  <a:lnTo>
                    <a:pt x="1052" y="3664"/>
                  </a:lnTo>
                  <a:lnTo>
                    <a:pt x="1052" y="624"/>
                  </a:lnTo>
                  <a:lnTo>
                    <a:pt x="5467" y="624"/>
                  </a:lnTo>
                  <a:lnTo>
                    <a:pt x="5467" y="3664"/>
                  </a:lnTo>
                  <a:lnTo>
                    <a:pt x="5468" y="36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图片 31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" y="4325"/>
              <a:ext cx="1607" cy="934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/>
        </p:nvSpPr>
        <p:spPr>
          <a:xfrm>
            <a:off x="751205" y="1176655"/>
            <a:ext cx="3107055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辅助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3DXRD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实验数据在线分析与智能化数据采集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7" name="下箭头 56"/>
          <p:cNvSpPr/>
          <p:nvPr>
            <p:custDataLst>
              <p:tags r:id="rId27"/>
            </p:custDataLst>
          </p:nvPr>
        </p:nvSpPr>
        <p:spPr>
          <a:xfrm rot="10800000">
            <a:off x="4068445" y="2986405"/>
            <a:ext cx="102235" cy="156718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4171315" y="3308350"/>
            <a:ext cx="417830" cy="871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在线反馈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839970" y="1303020"/>
            <a:ext cx="3947795" cy="341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衍射图在线分析算法以及实验预警与人机交互机制</a:t>
            </a:r>
            <a:endParaRPr lang="zh-CN" altLang="en-US" sz="1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839970" y="3609340"/>
            <a:ext cx="4133850" cy="341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AI辅助的自动化、高效、准确的3DXRD在线数据处理算法</a:t>
            </a:r>
            <a:endParaRPr lang="zh-CN" altLang="en-US" sz="1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590915" y="4493260"/>
            <a:ext cx="716915" cy="502285"/>
            <a:chOff x="8899" y="4569"/>
            <a:chExt cx="3467" cy="2275"/>
          </a:xfrm>
        </p:grpSpPr>
        <p:grpSp>
          <p:nvGrpSpPr>
            <p:cNvPr id="39" name="组合 38"/>
            <p:cNvGrpSpPr/>
            <p:nvPr/>
          </p:nvGrpSpPr>
          <p:grpSpPr>
            <a:xfrm>
              <a:off x="8899" y="4775"/>
              <a:ext cx="2178" cy="2069"/>
              <a:chOff x="2264834" y="3616622"/>
              <a:chExt cx="1942914" cy="1907610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2875378" y="3616622"/>
                <a:ext cx="1332370" cy="1633404"/>
                <a:chOff x="3861653" y="3481933"/>
                <a:chExt cx="1332370" cy="1633404"/>
              </a:xfrm>
              <a:scene3d>
                <a:camera prst="isometricLeftDown"/>
                <a:lightRig rig="threePt" dir="t"/>
              </a:scene3d>
            </p:grpSpPr>
            <p:sp>
              <p:nvSpPr>
                <p:cNvPr id="42" name="立方体 41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3861653" y="3481933"/>
                  <a:ext cx="1332370" cy="1633404"/>
                </a:xfrm>
                <a:prstGeom prst="cube">
                  <a:avLst>
                    <a:gd name="adj" fmla="val 8051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43" name="Picture 2"/>
                <p:cNvPicPr>
                  <a:picLocks noChangeAspect="1" noChangeArrowheads="1"/>
                </p:cNvPicPr>
                <p:nvPr>
                  <p:custDataLst>
                    <p:tags r:id="rId29"/>
                  </p:custDataLst>
                </p:nvPr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27" t="10951" r="5652"/>
                <a:stretch>
                  <a:fillRect/>
                </a:stretch>
              </p:blipFill>
              <p:spPr bwMode="auto">
                <a:xfrm>
                  <a:off x="3861653" y="3591223"/>
                  <a:ext cx="1224697" cy="1524114"/>
                </a:xfrm>
                <a:prstGeom prst="rect">
                  <a:avLst/>
                </a:prstGeom>
                <a:noFill/>
                <a:effectLst>
                  <a:reflection blurRad="6350" stA="52000" endA="3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5" name="组合 44"/>
              <p:cNvGrpSpPr/>
              <p:nvPr/>
            </p:nvGrpSpPr>
            <p:grpSpPr>
              <a:xfrm>
                <a:off x="2615334" y="3755851"/>
                <a:ext cx="1332370" cy="1633404"/>
                <a:chOff x="3861653" y="3481933"/>
                <a:chExt cx="1332370" cy="1633404"/>
              </a:xfrm>
              <a:scene3d>
                <a:camera prst="isometricLeftDown"/>
                <a:lightRig rig="threePt" dir="t"/>
              </a:scene3d>
            </p:grpSpPr>
            <p:sp>
              <p:nvSpPr>
                <p:cNvPr id="46" name="立方体 45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3861653" y="3481933"/>
                  <a:ext cx="1332370" cy="1633404"/>
                </a:xfrm>
                <a:prstGeom prst="cube">
                  <a:avLst>
                    <a:gd name="adj" fmla="val 8051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47" name="Picture 2"/>
                <p:cNvPicPr>
                  <a:picLocks noChangeAspect="1" noChangeArrowheads="1"/>
                </p:cNvPicPr>
                <p:nvPr>
                  <p:custDataLst>
                    <p:tags r:id="rId32"/>
                  </p:custDataLst>
                </p:nvPr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27" t="10951" r="5652"/>
                <a:stretch>
                  <a:fillRect/>
                </a:stretch>
              </p:blipFill>
              <p:spPr bwMode="auto">
                <a:xfrm>
                  <a:off x="3861653" y="3591223"/>
                  <a:ext cx="1224697" cy="1524114"/>
                </a:xfrm>
                <a:prstGeom prst="rect">
                  <a:avLst/>
                </a:prstGeom>
                <a:noFill/>
                <a:effectLst>
                  <a:reflection blurRad="6350" stA="52000" endA="3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8" name="组合 47"/>
              <p:cNvGrpSpPr/>
              <p:nvPr/>
            </p:nvGrpSpPr>
            <p:grpSpPr>
              <a:xfrm>
                <a:off x="2264834" y="3890828"/>
                <a:ext cx="1418705" cy="1633404"/>
                <a:chOff x="3775318" y="3481933"/>
                <a:chExt cx="1418705" cy="1633404"/>
              </a:xfrm>
              <a:scene3d>
                <a:camera prst="isometricLeftDown"/>
                <a:lightRig rig="threePt" dir="t"/>
              </a:scene3d>
            </p:grpSpPr>
            <p:sp>
              <p:nvSpPr>
                <p:cNvPr id="49" name="立方体 48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3861653" y="3481933"/>
                  <a:ext cx="1332370" cy="1633404"/>
                </a:xfrm>
                <a:prstGeom prst="cube">
                  <a:avLst>
                    <a:gd name="adj" fmla="val 8051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50" name="Picture 2"/>
                <p:cNvPicPr>
                  <a:picLocks noChangeAspect="1" noChangeArrowheads="1"/>
                </p:cNvPicPr>
                <p:nvPr>
                  <p:custDataLst>
                    <p:tags r:id="rId34"/>
                  </p:custDataLst>
                </p:nvPr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27" t="10951" r="5652"/>
                <a:stretch>
                  <a:fillRect/>
                </a:stretch>
              </p:blipFill>
              <p:spPr bwMode="auto">
                <a:xfrm>
                  <a:off x="3775318" y="3591223"/>
                  <a:ext cx="1224697" cy="1524114"/>
                </a:xfrm>
                <a:prstGeom prst="rect">
                  <a:avLst/>
                </a:prstGeom>
                <a:noFill/>
                <a:effectLst>
                  <a:reflection blurRad="6350" stA="52000" endA="3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1" name="文本框 50"/>
            <p:cNvSpPr txBox="1"/>
            <p:nvPr>
              <p:custDataLst>
                <p:tags r:id="rId35"/>
              </p:custDataLst>
            </p:nvPr>
          </p:nvSpPr>
          <p:spPr>
            <a:xfrm>
              <a:off x="10162" y="4569"/>
              <a:ext cx="2204" cy="4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118100" y="1692910"/>
            <a:ext cx="548640" cy="388620"/>
            <a:chOff x="479" y="4612"/>
            <a:chExt cx="4425" cy="4347"/>
          </a:xfrm>
        </p:grpSpPr>
        <p:pic>
          <p:nvPicPr>
            <p:cNvPr id="44" name="图片 43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1166" y="4612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54" name="图片 53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1067" y="4765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55" name="图片 54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844" y="4869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56" name="图片 55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720" y="5002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58" name="图片 57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553" y="5132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59" name="图片 58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479" y="5269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</p:grpSp>
      <p:sp>
        <p:nvSpPr>
          <p:cNvPr id="60" name="文本框 59"/>
          <p:cNvSpPr txBox="1"/>
          <p:nvPr/>
        </p:nvSpPr>
        <p:spPr>
          <a:xfrm>
            <a:off x="4902835" y="2254250"/>
            <a:ext cx="1148080" cy="252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时序衍射数据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1" name="图片 60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rcRect t="58043"/>
          <a:stretch>
            <a:fillRect/>
          </a:stretch>
        </p:blipFill>
        <p:spPr>
          <a:xfrm>
            <a:off x="6691630" y="1677035"/>
            <a:ext cx="640080" cy="46482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6156325" y="1677035"/>
            <a:ext cx="321310" cy="336550"/>
            <a:chOff x="5516013" y="2029365"/>
            <a:chExt cx="1116000" cy="1115999"/>
          </a:xfrm>
        </p:grpSpPr>
        <p:sp>
          <p:nvSpPr>
            <p:cNvPr id="63" name="椭圆 62"/>
            <p:cNvSpPr/>
            <p:nvPr/>
          </p:nvSpPr>
          <p:spPr>
            <a:xfrm rot="18000000">
              <a:off x="5516013" y="2029365"/>
              <a:ext cx="1115999" cy="1116000"/>
            </a:xfrm>
            <a:prstGeom prst="ellipse">
              <a:avLst/>
            </a:prstGeom>
            <a:gradFill>
              <a:gsLst>
                <a:gs pos="28000">
                  <a:srgbClr val="D8D1D8"/>
                </a:gs>
                <a:gs pos="76000">
                  <a:srgbClr val="F2F2F2"/>
                </a:gs>
              </a:gsLst>
              <a:lin ang="7800000" scaled="0"/>
            </a:gradFill>
            <a:ln w="2222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0"/>
                <a:tileRect/>
              </a:gradFill>
              <a:prstDash val="solid"/>
            </a:ln>
            <a:effectLst>
              <a:outerShdw blurRad="254000" dist="114300" dir="42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5590584" y="2103934"/>
              <a:ext cx="966861" cy="966862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1735455"/>
            <a:ext cx="204470" cy="204470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5876290" y="2107565"/>
            <a:ext cx="864870" cy="410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在线分析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算法库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7" name="矩形: 圆角 52"/>
          <p:cNvSpPr/>
          <p:nvPr/>
        </p:nvSpPr>
        <p:spPr>
          <a:xfrm>
            <a:off x="6663055" y="1619885"/>
            <a:ext cx="1924050" cy="881380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68" name="文本框 67"/>
          <p:cNvSpPr txBox="1"/>
          <p:nvPr/>
        </p:nvSpPr>
        <p:spPr>
          <a:xfrm>
            <a:off x="6873240" y="2271395"/>
            <a:ext cx="2061845" cy="269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衍射点行为追踪与预测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691630" y="2092960"/>
            <a:ext cx="1292860" cy="269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位移、变形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420610" y="1677035"/>
            <a:ext cx="512445" cy="388620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7492365" y="2092960"/>
            <a:ext cx="5060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劈裂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98460" y="1670685"/>
            <a:ext cx="403225" cy="407670"/>
          </a:xfrm>
          <a:prstGeom prst="rect">
            <a:avLst/>
          </a:prstGeom>
        </p:spPr>
      </p:pic>
      <p:sp>
        <p:nvSpPr>
          <p:cNvPr id="74" name="文本框 73"/>
          <p:cNvSpPr txBox="1"/>
          <p:nvPr/>
        </p:nvSpPr>
        <p:spPr>
          <a:xfrm>
            <a:off x="7891145" y="2092960"/>
            <a:ext cx="695960" cy="342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新衍射点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9" name="矩形: 圆角 52"/>
          <p:cNvSpPr/>
          <p:nvPr/>
        </p:nvSpPr>
        <p:spPr>
          <a:xfrm>
            <a:off x="6663055" y="2618740"/>
            <a:ext cx="1924050" cy="827405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81" name="文本框 80"/>
          <p:cNvSpPr txBox="1"/>
          <p:nvPr/>
        </p:nvSpPr>
        <p:spPr>
          <a:xfrm>
            <a:off x="7136765" y="3228975"/>
            <a:ext cx="1546860" cy="2647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样品状态映射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5" name="矩形: 圆角 52"/>
          <p:cNvSpPr/>
          <p:nvPr/>
        </p:nvSpPr>
        <p:spPr>
          <a:xfrm>
            <a:off x="4874895" y="2618740"/>
            <a:ext cx="1131570" cy="827405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86" name="矩形: 圆角 52"/>
          <p:cNvSpPr/>
          <p:nvPr/>
        </p:nvSpPr>
        <p:spPr>
          <a:xfrm>
            <a:off x="4874895" y="1619250"/>
            <a:ext cx="1080135" cy="888365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cxnSp>
        <p:nvCxnSpPr>
          <p:cNvPr id="90" name="肘形连接符 89"/>
          <p:cNvCxnSpPr>
            <a:stCxn id="67" idx="3"/>
          </p:cNvCxnSpPr>
          <p:nvPr/>
        </p:nvCxnSpPr>
        <p:spPr>
          <a:xfrm>
            <a:off x="8587105" y="2060575"/>
            <a:ext cx="378460" cy="973455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>
          <a:xfrm flipH="1" flipV="1">
            <a:off x="8587105" y="3016885"/>
            <a:ext cx="383540" cy="254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/>
          <p:nvPr/>
        </p:nvCxnSpPr>
        <p:spPr>
          <a:xfrm flipV="1">
            <a:off x="6011545" y="2065655"/>
            <a:ext cx="596900" cy="8255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6" name="组合 95"/>
          <p:cNvGrpSpPr/>
          <p:nvPr/>
        </p:nvGrpSpPr>
        <p:grpSpPr>
          <a:xfrm>
            <a:off x="8604885" y="2365375"/>
            <a:ext cx="321310" cy="336550"/>
            <a:chOff x="5516013" y="2029365"/>
            <a:chExt cx="1116000" cy="1115999"/>
          </a:xfrm>
        </p:grpSpPr>
        <p:sp>
          <p:nvSpPr>
            <p:cNvPr id="97" name="椭圆 96"/>
            <p:cNvSpPr/>
            <p:nvPr/>
          </p:nvSpPr>
          <p:spPr>
            <a:xfrm rot="18000000">
              <a:off x="5516013" y="2029365"/>
              <a:ext cx="1115999" cy="1116000"/>
            </a:xfrm>
            <a:prstGeom prst="ellipse">
              <a:avLst/>
            </a:prstGeom>
            <a:gradFill>
              <a:gsLst>
                <a:gs pos="28000">
                  <a:srgbClr val="D8D1D8"/>
                </a:gs>
                <a:gs pos="76000">
                  <a:srgbClr val="F2F2F2"/>
                </a:gs>
              </a:gsLst>
              <a:lin ang="7800000" scaled="0"/>
            </a:gradFill>
            <a:ln w="2222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0"/>
                <a:tileRect/>
              </a:gradFill>
              <a:prstDash val="solid"/>
            </a:ln>
            <a:effectLst>
              <a:outerShdw blurRad="254000" dist="114300" dir="42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5590584" y="2103934"/>
              <a:ext cx="966861" cy="966862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9" name="图片 98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10" y="2423795"/>
            <a:ext cx="204470" cy="204470"/>
          </a:xfrm>
          <a:prstGeom prst="rect">
            <a:avLst/>
          </a:prstGeom>
        </p:spPr>
      </p:pic>
      <p:cxnSp>
        <p:nvCxnSpPr>
          <p:cNvPr id="101" name="直接箭头连接符 100"/>
          <p:cNvCxnSpPr/>
          <p:nvPr/>
        </p:nvCxnSpPr>
        <p:spPr>
          <a:xfrm flipH="1">
            <a:off x="6041390" y="3017520"/>
            <a:ext cx="575945" cy="1905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2" name="文本框 101"/>
          <p:cNvSpPr txBox="1"/>
          <p:nvPr/>
        </p:nvSpPr>
        <p:spPr>
          <a:xfrm>
            <a:off x="5080000" y="3229610"/>
            <a:ext cx="954405" cy="216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智能决策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6182360" y="2633980"/>
            <a:ext cx="321310" cy="336550"/>
            <a:chOff x="5516013" y="2029365"/>
            <a:chExt cx="1116000" cy="1115999"/>
          </a:xfrm>
        </p:grpSpPr>
        <p:sp>
          <p:nvSpPr>
            <p:cNvPr id="104" name="椭圆 103"/>
            <p:cNvSpPr/>
            <p:nvPr/>
          </p:nvSpPr>
          <p:spPr>
            <a:xfrm rot="18000000">
              <a:off x="5516013" y="2029365"/>
              <a:ext cx="1115999" cy="1116000"/>
            </a:xfrm>
            <a:prstGeom prst="ellipse">
              <a:avLst/>
            </a:prstGeom>
            <a:gradFill>
              <a:gsLst>
                <a:gs pos="28000">
                  <a:srgbClr val="D8D1D8"/>
                </a:gs>
                <a:gs pos="76000">
                  <a:srgbClr val="F2F2F2"/>
                </a:gs>
              </a:gsLst>
              <a:lin ang="7800000" scaled="0"/>
            </a:gradFill>
            <a:ln w="2222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0"/>
                <a:tileRect/>
              </a:gradFill>
              <a:prstDash val="solid"/>
            </a:ln>
            <a:effectLst>
              <a:outerShdw blurRad="254000" dist="114300" dir="42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5590584" y="2103934"/>
              <a:ext cx="966861" cy="966862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6" name="图片 10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5" y="2692400"/>
            <a:ext cx="204470" cy="204470"/>
          </a:xfrm>
          <a:prstGeom prst="rect">
            <a:avLst/>
          </a:prstGeom>
        </p:spPr>
      </p:pic>
      <p:pic>
        <p:nvPicPr>
          <p:cNvPr id="107" name="图片 106"/>
          <p:cNvPicPr/>
          <p:nvPr/>
        </p:nvPicPr>
        <p:blipFill>
          <a:blip r:embed="rId48"/>
          <a:srcRect l="20742" b="10050"/>
          <a:stretch>
            <a:fillRect/>
          </a:stretch>
        </p:blipFill>
        <p:spPr>
          <a:xfrm rot="16200000">
            <a:off x="4867275" y="2722245"/>
            <a:ext cx="327660" cy="221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" name="文本框 107"/>
          <p:cNvSpPr txBox="1"/>
          <p:nvPr/>
        </p:nvSpPr>
        <p:spPr>
          <a:xfrm>
            <a:off x="4828540" y="3042285"/>
            <a:ext cx="713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扫描面积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48"/>
          <a:srcRect l="20742" b="10050"/>
          <a:stretch>
            <a:fillRect/>
          </a:stretch>
        </p:blipFill>
        <p:spPr>
          <a:xfrm rot="16200000">
            <a:off x="5061585" y="2724150"/>
            <a:ext cx="383540" cy="221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" name="矩形 109"/>
          <p:cNvSpPr/>
          <p:nvPr/>
        </p:nvSpPr>
        <p:spPr>
          <a:xfrm>
            <a:off x="5003800" y="2801620"/>
            <a:ext cx="76200" cy="762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5227320" y="2795270"/>
            <a:ext cx="76200" cy="10287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文本框 111"/>
          <p:cNvSpPr txBox="1"/>
          <p:nvPr/>
        </p:nvSpPr>
        <p:spPr>
          <a:xfrm>
            <a:off x="5368290" y="3042285"/>
            <a:ext cx="713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采集节点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5" name="矩形: 圆角 52"/>
          <p:cNvSpPr/>
          <p:nvPr/>
        </p:nvSpPr>
        <p:spPr>
          <a:xfrm>
            <a:off x="4704715" y="3590290"/>
            <a:ext cx="4371975" cy="2250440"/>
          </a:xfrm>
          <a:prstGeom prst="round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76" name="椭圆 75"/>
          <p:cNvSpPr/>
          <p:nvPr/>
        </p:nvSpPr>
        <p:spPr>
          <a:xfrm>
            <a:off x="5438775" y="2921000"/>
            <a:ext cx="76200" cy="76200"/>
          </a:xfrm>
          <a:prstGeom prst="ellipse">
            <a:avLst/>
          </a:prstGeom>
          <a:noFill/>
          <a:ln w="31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5535295" y="2734310"/>
            <a:ext cx="76200" cy="76200"/>
          </a:xfrm>
          <a:prstGeom prst="ellipse">
            <a:avLst/>
          </a:prstGeom>
          <a:noFill/>
          <a:ln w="31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5611495" y="2725420"/>
            <a:ext cx="76200" cy="76200"/>
          </a:xfrm>
          <a:prstGeom prst="ellipse">
            <a:avLst/>
          </a:prstGeom>
          <a:noFill/>
          <a:ln w="31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5687695" y="2707005"/>
            <a:ext cx="76200" cy="76200"/>
          </a:xfrm>
          <a:prstGeom prst="ellipse">
            <a:avLst/>
          </a:prstGeom>
          <a:noFill/>
          <a:ln w="31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5743575" y="2679700"/>
            <a:ext cx="76200" cy="76200"/>
          </a:xfrm>
          <a:prstGeom prst="ellipse">
            <a:avLst/>
          </a:prstGeom>
          <a:noFill/>
          <a:ln w="31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6827520" y="3034030"/>
            <a:ext cx="593090" cy="233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弹性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123" name="ST2" descr="1_2_2"/>
          <p:cNvPicPr>
            <a:picLocks noChangeAspect="1" noChangeArrowheads="1"/>
          </p:cNvPicPr>
          <p:nvPr>
            <p:custDataLst>
              <p:tags r:id="rId49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20" y="4906645"/>
            <a:ext cx="723900" cy="6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矩形: 圆角 52"/>
          <p:cNvSpPr/>
          <p:nvPr/>
        </p:nvSpPr>
        <p:spPr>
          <a:xfrm>
            <a:off x="4874895" y="4873625"/>
            <a:ext cx="1080135" cy="888365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93" name="文本框 92"/>
          <p:cNvSpPr txBox="1"/>
          <p:nvPr/>
        </p:nvSpPr>
        <p:spPr>
          <a:xfrm>
            <a:off x="5017770" y="5530850"/>
            <a:ext cx="8432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在线展示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3" name="矩形: 圆角 52"/>
          <p:cNvSpPr/>
          <p:nvPr/>
        </p:nvSpPr>
        <p:spPr>
          <a:xfrm>
            <a:off x="4874895" y="3905250"/>
            <a:ext cx="1080135" cy="888365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grpSp>
        <p:nvGrpSpPr>
          <p:cNvPr id="118" name="组合 117"/>
          <p:cNvGrpSpPr/>
          <p:nvPr/>
        </p:nvGrpSpPr>
        <p:grpSpPr>
          <a:xfrm>
            <a:off x="6119495" y="3987165"/>
            <a:ext cx="321310" cy="336550"/>
            <a:chOff x="5516013" y="2029365"/>
            <a:chExt cx="1116000" cy="1115999"/>
          </a:xfrm>
        </p:grpSpPr>
        <p:sp>
          <p:nvSpPr>
            <p:cNvPr id="119" name="椭圆 118"/>
            <p:cNvSpPr/>
            <p:nvPr/>
          </p:nvSpPr>
          <p:spPr>
            <a:xfrm rot="18000000">
              <a:off x="5516013" y="2029365"/>
              <a:ext cx="1115999" cy="1116000"/>
            </a:xfrm>
            <a:prstGeom prst="ellipse">
              <a:avLst/>
            </a:prstGeom>
            <a:gradFill>
              <a:gsLst>
                <a:gs pos="28000">
                  <a:srgbClr val="D8D1D8"/>
                </a:gs>
                <a:gs pos="76000">
                  <a:srgbClr val="F2F2F2"/>
                </a:gs>
              </a:gsLst>
              <a:lin ang="7800000" scaled="0"/>
            </a:gradFill>
            <a:ln w="2222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0"/>
                <a:tileRect/>
              </a:gradFill>
              <a:prstDash val="solid"/>
            </a:ln>
            <a:effectLst>
              <a:outerShdw blurRad="254000" dist="114300" dir="42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5590584" y="2103934"/>
              <a:ext cx="966861" cy="966862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1" name="图片 120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0" y="4045585"/>
            <a:ext cx="204470" cy="204470"/>
          </a:xfrm>
          <a:prstGeom prst="rect">
            <a:avLst/>
          </a:prstGeom>
        </p:spPr>
      </p:pic>
      <p:cxnSp>
        <p:nvCxnSpPr>
          <p:cNvPr id="122" name="直接箭头连接符 121"/>
          <p:cNvCxnSpPr/>
          <p:nvPr/>
        </p:nvCxnSpPr>
        <p:spPr>
          <a:xfrm flipV="1">
            <a:off x="6012815" y="4375785"/>
            <a:ext cx="596900" cy="8255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3" name="文本框 122"/>
          <p:cNvSpPr txBox="1"/>
          <p:nvPr/>
        </p:nvSpPr>
        <p:spPr>
          <a:xfrm>
            <a:off x="5885180" y="4386580"/>
            <a:ext cx="7937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在线分析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算法库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4" name="矩形: 圆角 52"/>
          <p:cNvSpPr/>
          <p:nvPr/>
        </p:nvSpPr>
        <p:spPr>
          <a:xfrm>
            <a:off x="6663055" y="3904615"/>
            <a:ext cx="1659255" cy="1721485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cxnSp>
        <p:nvCxnSpPr>
          <p:cNvPr id="126" name="直接箭头连接符 125"/>
          <p:cNvCxnSpPr/>
          <p:nvPr/>
        </p:nvCxnSpPr>
        <p:spPr>
          <a:xfrm flipH="1">
            <a:off x="5978525" y="5335905"/>
            <a:ext cx="575945" cy="1905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27" name="组合 126"/>
          <p:cNvGrpSpPr/>
          <p:nvPr/>
        </p:nvGrpSpPr>
        <p:grpSpPr>
          <a:xfrm>
            <a:off x="6119495" y="4952365"/>
            <a:ext cx="321310" cy="336550"/>
            <a:chOff x="5516013" y="2029365"/>
            <a:chExt cx="1116000" cy="1115999"/>
          </a:xfrm>
        </p:grpSpPr>
        <p:sp>
          <p:nvSpPr>
            <p:cNvPr id="128" name="椭圆 127"/>
            <p:cNvSpPr/>
            <p:nvPr/>
          </p:nvSpPr>
          <p:spPr>
            <a:xfrm rot="18000000">
              <a:off x="5516013" y="2029365"/>
              <a:ext cx="1115999" cy="1116000"/>
            </a:xfrm>
            <a:prstGeom prst="ellipse">
              <a:avLst/>
            </a:prstGeom>
            <a:gradFill>
              <a:gsLst>
                <a:gs pos="28000">
                  <a:srgbClr val="D8D1D8"/>
                </a:gs>
                <a:gs pos="76000">
                  <a:srgbClr val="F2F2F2"/>
                </a:gs>
              </a:gsLst>
              <a:lin ang="7800000" scaled="0"/>
            </a:gradFill>
            <a:ln w="2222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0"/>
                <a:tileRect/>
              </a:gradFill>
              <a:prstDash val="solid"/>
            </a:ln>
            <a:effectLst>
              <a:outerShdw blurRad="254000" dist="114300" dir="42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5590584" y="2103934"/>
              <a:ext cx="966861" cy="966862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30" name="图片 12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0" y="5010785"/>
            <a:ext cx="204470" cy="204470"/>
          </a:xfrm>
          <a:prstGeom prst="rect">
            <a:avLst/>
          </a:prstGeom>
        </p:spPr>
      </p:pic>
      <p:grpSp>
        <p:nvGrpSpPr>
          <p:cNvPr id="137" name="组合 136"/>
          <p:cNvGrpSpPr/>
          <p:nvPr/>
        </p:nvGrpSpPr>
        <p:grpSpPr>
          <a:xfrm>
            <a:off x="5118100" y="3999230"/>
            <a:ext cx="548640" cy="388620"/>
            <a:chOff x="479" y="4612"/>
            <a:chExt cx="4425" cy="4347"/>
          </a:xfrm>
        </p:grpSpPr>
        <p:pic>
          <p:nvPicPr>
            <p:cNvPr id="138" name="图片 137"/>
            <p:cNvPicPr>
              <a:picLocks noChangeAspect="1"/>
            </p:cNvPicPr>
            <p:nvPr>
              <p:custDataLst>
                <p:tags r:id="rId51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1166" y="4612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139" name="图片 138"/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1067" y="4765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140" name="图片 139"/>
            <p:cNvPicPr>
              <a:picLocks noChangeAspect="1"/>
            </p:cNvPicPr>
            <p:nvPr>
              <p:custDataLst>
                <p:tags r:id="rId53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844" y="4869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141" name="图片 140"/>
            <p:cNvPicPr>
              <a:picLocks noChangeAspect="1"/>
            </p:cNvPicPr>
            <p:nvPr>
              <p:custDataLst>
                <p:tags r:id="rId54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720" y="5002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142" name="图片 141"/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553" y="5132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  <p:pic>
          <p:nvPicPr>
            <p:cNvPr id="143" name="图片 142"/>
            <p:cNvPicPr>
              <a:picLocks noChangeAspect="1"/>
            </p:cNvPicPr>
            <p:nvPr>
              <p:custDataLst>
                <p:tags r:id="rId56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479" y="5269"/>
              <a:ext cx="3739" cy="3690"/>
            </a:xfrm>
            <a:prstGeom prst="rect">
              <a:avLst/>
            </a:prstGeom>
            <a:scene3d>
              <a:camera prst="orthographicFront">
                <a:rot lat="600000" lon="3000000" rev="0"/>
              </a:camera>
              <a:lightRig rig="threePt" dir="t"/>
            </a:scene3d>
          </p:spPr>
        </p:pic>
      </p:grpSp>
      <p:sp>
        <p:nvSpPr>
          <p:cNvPr id="144" name="文本框 143"/>
          <p:cNvSpPr txBox="1"/>
          <p:nvPr/>
        </p:nvSpPr>
        <p:spPr>
          <a:xfrm>
            <a:off x="4902835" y="4560570"/>
            <a:ext cx="1148080" cy="252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3DXRD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6" name="图片 145"/>
          <p:cNvPicPr/>
          <p:nvPr/>
        </p:nvPicPr>
        <p:blipFill>
          <a:blip r:embed="rId57"/>
          <a:srcRect r="18662"/>
          <a:stretch>
            <a:fillRect/>
          </a:stretch>
        </p:blipFill>
        <p:spPr>
          <a:xfrm>
            <a:off x="5591175" y="4375785"/>
            <a:ext cx="199390" cy="173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7" name="图片 146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 rot="16200000">
            <a:off x="7505065" y="2581910"/>
            <a:ext cx="302895" cy="650240"/>
          </a:xfrm>
          <a:prstGeom prst="rect">
            <a:avLst/>
          </a:prstGeom>
        </p:spPr>
      </p:pic>
      <p:sp>
        <p:nvSpPr>
          <p:cNvPr id="148" name="文本框 147"/>
          <p:cNvSpPr txBox="1"/>
          <p:nvPr/>
        </p:nvSpPr>
        <p:spPr>
          <a:xfrm>
            <a:off x="7420610" y="3042285"/>
            <a:ext cx="6019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形核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59"/>
          <a:srcRect l="16201" t="17068" r="26371" b="37345"/>
          <a:stretch>
            <a:fillRect/>
          </a:stretch>
        </p:blipFill>
        <p:spPr>
          <a:xfrm>
            <a:off x="6792595" y="4128135"/>
            <a:ext cx="593725" cy="322580"/>
          </a:xfrm>
          <a:prstGeom prst="rect">
            <a:avLst/>
          </a:prstGeom>
        </p:spPr>
      </p:pic>
      <p:sp>
        <p:nvSpPr>
          <p:cNvPr id="151" name="文本框 150"/>
          <p:cNvSpPr txBox="1"/>
          <p:nvPr/>
        </p:nvSpPr>
        <p:spPr>
          <a:xfrm>
            <a:off x="6873240" y="4462780"/>
            <a:ext cx="563245" cy="233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寻峰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8322310" y="4796790"/>
            <a:ext cx="297180" cy="9525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8401685" y="5021580"/>
            <a:ext cx="7937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数据集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4" name="图片 153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7407275" y="4082415"/>
            <a:ext cx="843915" cy="415290"/>
          </a:xfrm>
          <a:prstGeom prst="rect">
            <a:avLst/>
          </a:prstGeom>
        </p:spPr>
      </p:pic>
      <p:sp>
        <p:nvSpPr>
          <p:cNvPr id="155" name="文本框 154"/>
          <p:cNvSpPr txBox="1"/>
          <p:nvPr/>
        </p:nvSpPr>
        <p:spPr>
          <a:xfrm>
            <a:off x="7563485" y="4462780"/>
            <a:ext cx="563245" cy="233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校准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492365" y="4803140"/>
            <a:ext cx="699135" cy="462915"/>
          </a:xfrm>
          <a:prstGeom prst="rect">
            <a:avLst/>
          </a:prstGeom>
        </p:spPr>
      </p:pic>
      <p:sp>
        <p:nvSpPr>
          <p:cNvPr id="157" name="文本框 156"/>
          <p:cNvSpPr txBox="1"/>
          <p:nvPr/>
        </p:nvSpPr>
        <p:spPr>
          <a:xfrm>
            <a:off x="7563485" y="5266690"/>
            <a:ext cx="687070" cy="233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指标化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6974205" y="5285740"/>
            <a:ext cx="689610" cy="213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重构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1" name="文本框 160"/>
          <p:cNvSpPr txBox="1"/>
          <p:nvPr>
            <p:custDataLst>
              <p:tags r:id="rId62"/>
            </p:custDataLst>
          </p:nvPr>
        </p:nvSpPr>
        <p:spPr>
          <a:xfrm>
            <a:off x="3085465" y="4255135"/>
            <a:ext cx="69088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数据流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" name="图片 162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070215" y="2751455"/>
            <a:ext cx="331470" cy="307340"/>
          </a:xfrm>
          <a:prstGeom prst="rect">
            <a:avLst/>
          </a:prstGeom>
        </p:spPr>
      </p:pic>
      <p:sp>
        <p:nvSpPr>
          <p:cNvPr id="164" name="文本框 163"/>
          <p:cNvSpPr txBox="1"/>
          <p:nvPr/>
        </p:nvSpPr>
        <p:spPr>
          <a:xfrm>
            <a:off x="8006080" y="3051175"/>
            <a:ext cx="556260" cy="27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断裂</a:t>
            </a:r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 flipV="1">
            <a:off x="5476240" y="2049145"/>
            <a:ext cx="259080" cy="167005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4" name="文本框 113"/>
          <p:cNvSpPr txBox="1"/>
          <p:nvPr/>
        </p:nvSpPr>
        <p:spPr>
          <a:xfrm>
            <a:off x="4203065" y="2131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ms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4059555" y="453453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sym typeface="+mn-ea"/>
              </a:rPr>
              <a:t>mins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9307830" y="1403350"/>
            <a:ext cx="241681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衍射点追踪、预测，分析时序2D衍射图中所有衍射点的变化趋势，如位移、强度、变形、劈裂等，并预测下一时刻的可能的变化趋势；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307830" y="3980180"/>
            <a:ext cx="241617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3DXRD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全流程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处理框架；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数据近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实时的在线数据处理、分析、显示与反馈。</a:t>
            </a:r>
            <a:endParaRPr lang="zh-CN" altLang="en-US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/>
        </p:nvSpPr>
        <p:spPr>
          <a:xfrm>
            <a:off x="6353695" y="3098024"/>
            <a:ext cx="6145876" cy="1316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谢谢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zh-C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685800"/>
            <a:ext cx="8783781" cy="1912071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/>
              <a:t>目录</a:t>
            </a:r>
            <a:endParaRPr lang="zh-CN" altLang="en-US" sz="5400" dirty="0"/>
          </a:p>
        </p:txBody>
      </p:sp>
      <p:sp>
        <p:nvSpPr>
          <p:cNvPr id="6" name="副标题 4"/>
          <p:cNvSpPr txBox="1"/>
          <p:nvPr>
            <p:custDataLst>
              <p:tags r:id="rId1"/>
            </p:custDataLst>
          </p:nvPr>
        </p:nvSpPr>
        <p:spPr>
          <a:xfrm>
            <a:off x="1676402" y="2727012"/>
            <a:ext cx="9597390" cy="4968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研究背景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国内外研究趋势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设想与规划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Font typeface="+mj-lt"/>
              <a:buNone/>
              <a:defRPr/>
            </a:pP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685800"/>
            <a:ext cx="8783781" cy="1912071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/>
              <a:t>目录</a:t>
            </a:r>
            <a:endParaRPr lang="zh-CN" altLang="en-US" sz="5400" dirty="0"/>
          </a:p>
        </p:txBody>
      </p:sp>
      <p:sp>
        <p:nvSpPr>
          <p:cNvPr id="6" name="副标题 4"/>
          <p:cNvSpPr txBox="1"/>
          <p:nvPr>
            <p:custDataLst>
              <p:tags r:id="rId1"/>
            </p:custDataLst>
          </p:nvPr>
        </p:nvSpPr>
        <p:spPr>
          <a:xfrm>
            <a:off x="1676402" y="2727012"/>
            <a:ext cx="9597390" cy="4968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研究背景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国内外研究趋势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设想与规划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Font typeface="+mj-lt"/>
              <a:buNone/>
              <a:defRPr/>
            </a:pP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1439127" y="93620"/>
            <a:ext cx="10752873" cy="808038"/>
          </a:xfrm>
        </p:spPr>
        <p:txBody>
          <a:bodyPr/>
          <a:lstStyle/>
          <a:p>
            <a:r>
              <a:rPr lang="zh-CN" altLang="en-US" dirty="0"/>
              <a:t>动态与原位加载已经成为主流实验方法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9150"/>
          <a:stretch>
            <a:fillRect/>
          </a:stretch>
        </p:blipFill>
        <p:spPr>
          <a:xfrm>
            <a:off x="182254" y="4085532"/>
            <a:ext cx="2442210" cy="120904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035" y="3516387"/>
            <a:ext cx="5833745" cy="2071930"/>
          </a:xfrm>
          <a:prstGeom prst="rect">
            <a:avLst/>
          </a:prstGeom>
          <a:noFill/>
          <a:ln w="28575" cmpd="sng">
            <a:solidFill>
              <a:srgbClr val="EB6E19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-s2.0-S1359645420305085-fx1_lr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696" y="4085532"/>
            <a:ext cx="3335020" cy="12738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82675" y="3675142"/>
            <a:ext cx="1278890" cy="362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 XRD</a:t>
            </a:r>
            <a:endParaRPr lang="en-US" altLang="zh-CN" sz="1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19867" y="5776294"/>
            <a:ext cx="5581650" cy="662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N. Axel Henningsson,  et al. J. Appl.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Cryst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., 2020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Hamidreza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Abdolvanda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 et al. Acta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Materialia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2020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4207" y="3711378"/>
            <a:ext cx="961390" cy="859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Metal</a:t>
            </a:r>
            <a:endParaRPr lang="en-US" altLang="zh-CN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1" y="1249869"/>
            <a:ext cx="3920503" cy="152689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61145" y="1095840"/>
            <a:ext cx="5833745" cy="1970575"/>
          </a:xfrm>
          <a:prstGeom prst="rect">
            <a:avLst/>
          </a:prstGeom>
          <a:noFill/>
          <a:ln w="28575" cmpd="sng">
            <a:solidFill>
              <a:srgbClr val="EB6E19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61601" y="1264560"/>
            <a:ext cx="1731010" cy="859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Powder samples</a:t>
            </a:r>
            <a:endParaRPr lang="zh-CN" altLang="en-US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(catalysts, rocks, minerals, etc.)</a:t>
            </a:r>
            <a:endParaRPr lang="zh-CN" altLang="en-US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26262" r="16985" b="47071"/>
          <a:stretch>
            <a:fillRect/>
          </a:stretch>
        </p:blipFill>
        <p:spPr>
          <a:xfrm>
            <a:off x="6467475" y="1264285"/>
            <a:ext cx="2072640" cy="16789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8255" y="1096010"/>
            <a:ext cx="5633720" cy="1970405"/>
          </a:xfrm>
          <a:prstGeom prst="rect">
            <a:avLst/>
          </a:prstGeom>
          <a:noFill/>
          <a:ln w="28575" cmpd="sng">
            <a:solidFill>
              <a:srgbClr val="EB6E19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410" y="1249680"/>
            <a:ext cx="3335020" cy="16929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358255" y="3515995"/>
            <a:ext cx="5633720" cy="2072005"/>
          </a:xfrm>
          <a:prstGeom prst="rect">
            <a:avLst/>
          </a:prstGeom>
          <a:noFill/>
          <a:ln w="28575" cmpd="sng">
            <a:solidFill>
              <a:srgbClr val="EB6E19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360" y="3623945"/>
            <a:ext cx="3058795" cy="18567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9795" y="3675380"/>
            <a:ext cx="1822450" cy="18053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8434307" y="5792169"/>
            <a:ext cx="5581650" cy="662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Zhang,  et al. Nature Communications, 2023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Sen Chen,  et al. Phys. Rev. Lett. 2019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673225" y="2849880"/>
            <a:ext cx="3314700" cy="8407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如何智能化选择采集节点？</a:t>
            </a:r>
            <a:endParaRPr lang="zh-CN" altLang="en-US"/>
          </a:p>
          <a:p>
            <a:pPr algn="ctr"/>
            <a:r>
              <a:rPr lang="zh-CN" altLang="en-US"/>
              <a:t>原位条件在线反馈优化？</a:t>
            </a: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383145" y="2870835"/>
            <a:ext cx="3314700" cy="8407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如何判断数据质量？</a:t>
            </a:r>
            <a:endParaRPr lang="zh-CN" altLang="en-US"/>
          </a:p>
          <a:p>
            <a:pPr algn="ctr"/>
            <a:r>
              <a:rPr lang="zh-CN" altLang="en-US"/>
              <a:t>是否捕捉到感兴趣现象？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685800"/>
            <a:ext cx="8783781" cy="1912071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/>
              <a:t>目录</a:t>
            </a:r>
            <a:endParaRPr lang="zh-CN" altLang="en-US" sz="5400" dirty="0"/>
          </a:p>
        </p:txBody>
      </p:sp>
      <p:sp>
        <p:nvSpPr>
          <p:cNvPr id="6" name="副标题 4"/>
          <p:cNvSpPr txBox="1"/>
          <p:nvPr>
            <p:custDataLst>
              <p:tags r:id="rId1"/>
            </p:custDataLst>
          </p:nvPr>
        </p:nvSpPr>
        <p:spPr>
          <a:xfrm>
            <a:off x="1676402" y="2727012"/>
            <a:ext cx="9597390" cy="4968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研究背景</a:t>
            </a:r>
            <a:endParaRPr lang="en-US" altLang="zh-CN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国内外研究趋势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设想与规划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Font typeface="+mj-lt"/>
              <a:buNone/>
              <a:defRPr/>
            </a:pP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1439127" y="93620"/>
            <a:ext cx="10752873" cy="808038"/>
          </a:xfrm>
        </p:spPr>
        <p:txBody>
          <a:bodyPr/>
          <a:lstStyle/>
          <a:p>
            <a:r>
              <a:rPr lang="zh-CN" altLang="en-US" dirty="0"/>
              <a:t>国内外研究趋势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10" y="1061085"/>
            <a:ext cx="5466080" cy="517588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699760" y="877570"/>
            <a:ext cx="40640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/>
              <a:t>离线完成模型训练；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/>
              <a:t>模型在边缘设备部署；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/>
              <a:t>在线反馈优化；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/>
              <a:t>利用新的实验数据微调优化</a:t>
            </a:r>
            <a:r>
              <a:rPr lang="en-US" altLang="zh-CN"/>
              <a:t>AI</a:t>
            </a:r>
            <a:r>
              <a:rPr lang="zh-CN" altLang="en-US"/>
              <a:t>模型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810" y="2529840"/>
            <a:ext cx="6468745" cy="3522980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/>
        </p:nvSpPr>
        <p:spPr>
          <a:xfrm>
            <a:off x="8829675" y="294640"/>
            <a:ext cx="3332480" cy="2498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dirty="0"/>
              <a:t>数据采集与</a:t>
            </a:r>
            <a:r>
              <a:rPr lang="en-US" altLang="zh-CN" sz="2400" dirty="0"/>
              <a:t>AI</a:t>
            </a:r>
            <a:r>
              <a:rPr lang="zh-CN" altLang="en-US" sz="2400" dirty="0"/>
              <a:t>算法耦合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1439127" y="93620"/>
            <a:ext cx="10752873" cy="808038"/>
          </a:xfrm>
        </p:spPr>
        <p:txBody>
          <a:bodyPr/>
          <a:lstStyle/>
          <a:p>
            <a:r>
              <a:rPr lang="zh-CN" altLang="en-US" dirty="0"/>
              <a:t>国内外研究趋势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1259205"/>
            <a:ext cx="6100445" cy="2463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85" y="1374775"/>
            <a:ext cx="4438650" cy="3540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" y="3998595"/>
            <a:ext cx="6318885" cy="215011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4311650" y="3213100"/>
            <a:ext cx="3314700" cy="8407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如何基于原始的衍射图进行判断与预测？？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330" y="4375150"/>
            <a:ext cx="1036320" cy="101981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7279877" y="5326714"/>
            <a:ext cx="5581650" cy="662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Ravi Raj. et al.  JAC, 2022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Zhengchun Liu,  et al. IUCrJ, 2021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Shouyang Zhang,  et al. IUCrJ, 2024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91120" y="97599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>
                <a:sym typeface="+mn-ea"/>
              </a:rPr>
              <a:t>Laue </a:t>
            </a:r>
            <a:r>
              <a:rPr lang="zh-CN" altLang="en-US">
                <a:sym typeface="+mn-ea"/>
              </a:rPr>
              <a:t>衍射快速指标化</a:t>
            </a:r>
            <a:endParaRPr lang="zh-CN" altLang="en-US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43660" y="363791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>
                <a:sym typeface="+mn-ea"/>
              </a:rPr>
              <a:t>BraggNN:</a:t>
            </a:r>
            <a:r>
              <a:rPr lang="zh-CN" altLang="en-US">
                <a:sym typeface="+mn-ea"/>
              </a:rPr>
              <a:t>快速峰位检测</a:t>
            </a:r>
            <a:endParaRPr lang="zh-CN" altLang="en-US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27480" y="100647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粉末衍射快速晶相鉴定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685800"/>
            <a:ext cx="8783781" cy="1912071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/>
              <a:t>目录</a:t>
            </a:r>
            <a:endParaRPr lang="zh-CN" altLang="en-US" sz="5400" dirty="0"/>
          </a:p>
        </p:txBody>
      </p:sp>
      <p:sp>
        <p:nvSpPr>
          <p:cNvPr id="6" name="副标题 4"/>
          <p:cNvSpPr txBox="1"/>
          <p:nvPr>
            <p:custDataLst>
              <p:tags r:id="rId1"/>
            </p:custDataLst>
          </p:nvPr>
        </p:nvSpPr>
        <p:spPr>
          <a:xfrm>
            <a:off x="1676402" y="2727012"/>
            <a:ext cx="9597390" cy="4968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研究背景</a:t>
            </a:r>
            <a:endParaRPr lang="en-US" altLang="zh-CN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国内外研究趋势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设想与规划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Font typeface="+mj-lt"/>
              <a:buNone/>
              <a:defRPr/>
            </a:pP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1439127" y="93620"/>
            <a:ext cx="10752873" cy="808038"/>
          </a:xfrm>
        </p:spPr>
        <p:txBody>
          <a:bodyPr/>
          <a:lstStyle/>
          <a:p>
            <a:r>
              <a:rPr lang="zh-CN" altLang="en-US" dirty="0"/>
              <a:t>规划与设想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165" y="996950"/>
            <a:ext cx="4257040" cy="5233035"/>
          </a:xfrm>
          <a:prstGeom prst="rect">
            <a:avLst/>
          </a:prstGeom>
        </p:spPr>
      </p:pic>
      <p:pic>
        <p:nvPicPr>
          <p:cNvPr id="207" name="图片 2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435" y="980440"/>
            <a:ext cx="7110095" cy="3063875"/>
          </a:xfrm>
          <a:prstGeom prst="rect">
            <a:avLst/>
          </a:prstGeom>
        </p:spPr>
      </p:pic>
      <p:pic>
        <p:nvPicPr>
          <p:cNvPr id="208" name="图片 2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715" y="4157345"/>
            <a:ext cx="5553710" cy="1751330"/>
          </a:xfrm>
          <a:prstGeom prst="rect">
            <a:avLst/>
          </a:prstGeom>
        </p:spPr>
      </p:pic>
      <p:sp>
        <p:nvSpPr>
          <p:cNvPr id="209" name="右箭头 208"/>
          <p:cNvSpPr/>
          <p:nvPr/>
        </p:nvSpPr>
        <p:spPr>
          <a:xfrm>
            <a:off x="10274935" y="5187950"/>
            <a:ext cx="687705" cy="58928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矩形 209"/>
          <p:cNvSpPr/>
          <p:nvPr/>
        </p:nvSpPr>
        <p:spPr>
          <a:xfrm>
            <a:off x="10213023" y="4044315"/>
            <a:ext cx="60642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altLang="zh-CN" sz="7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1" name="图片 210"/>
          <p:cNvPicPr>
            <a:picLocks noChangeAspect="1"/>
          </p:cNvPicPr>
          <p:nvPr/>
        </p:nvPicPr>
        <p:blipFill>
          <a:blip r:embed="rId4"/>
          <a:srcRect r="17314" b="26953"/>
          <a:stretch>
            <a:fillRect/>
          </a:stretch>
        </p:blipFill>
        <p:spPr>
          <a:xfrm>
            <a:off x="11106150" y="4228465"/>
            <a:ext cx="500380" cy="831215"/>
          </a:xfrm>
          <a:prstGeom prst="rect">
            <a:avLst/>
          </a:prstGeom>
        </p:spPr>
      </p:pic>
      <p:pic>
        <p:nvPicPr>
          <p:cNvPr id="212" name="图片 211"/>
          <p:cNvPicPr>
            <a:picLocks noChangeAspect="1"/>
          </p:cNvPicPr>
          <p:nvPr/>
        </p:nvPicPr>
        <p:blipFill>
          <a:blip r:embed="rId5"/>
          <a:srcRect l="17619" t="5321"/>
          <a:stretch>
            <a:fillRect/>
          </a:stretch>
        </p:blipFill>
        <p:spPr>
          <a:xfrm>
            <a:off x="11106150" y="5243195"/>
            <a:ext cx="558165" cy="7683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  <p:tag name="KSO_WM_UNIT_PLACING_PICTURE_USER_VIEWPORT" val="{&quot;height&quot;:1230,&quot;width&quot;:1583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COMMONDATA" val="eyJoZGlkIjoiMTQwYzUzNDQyZWMxYjNhZTdkMTE4N2ViMzMzYmNlOTA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HEPS-PPT主题-V3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HEPS-PPT主题-V3</Template>
  <TotalTime>0</TotalTime>
  <Words>1008</Words>
  <Application>WPS 演示</Application>
  <PresentationFormat>宽屏</PresentationFormat>
  <Paragraphs>192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宋体</vt:lpstr>
      <vt:lpstr>Wingdings</vt:lpstr>
      <vt:lpstr>Calibri</vt:lpstr>
      <vt:lpstr>Times New Roman</vt:lpstr>
      <vt:lpstr>Wingdings 2</vt:lpstr>
      <vt:lpstr>黑体</vt:lpstr>
      <vt:lpstr>楷体</vt:lpstr>
      <vt:lpstr>微软雅黑</vt:lpstr>
      <vt:lpstr>Wingdings</vt:lpstr>
      <vt:lpstr>Calibri</vt:lpstr>
      <vt:lpstr>Arial Unicode MS</vt:lpstr>
      <vt:lpstr>等线</vt:lpstr>
      <vt:lpstr>HEPS-PPT主题-V3</vt:lpstr>
      <vt:lpstr>基于人工智能的衍射信号异常预警检测规划</vt:lpstr>
      <vt:lpstr>PowerPoint 演示文稿</vt:lpstr>
      <vt:lpstr>PowerPoint 演示文稿</vt:lpstr>
      <vt:lpstr>动态与原位加载已经成为主流实验方法</vt:lpstr>
      <vt:lpstr>PowerPoint 演示文稿</vt:lpstr>
      <vt:lpstr>国内外研究趋势</vt:lpstr>
      <vt:lpstr>国内外研究趋势</vt:lpstr>
      <vt:lpstr>PowerPoint 演示文稿</vt:lpstr>
      <vt:lpstr>规划与设想</vt:lpstr>
      <vt:lpstr>规划与设想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苑梦尧</dc:creator>
  <cp:lastModifiedBy>董政</cp:lastModifiedBy>
  <cp:revision>373</cp:revision>
  <dcterms:created xsi:type="dcterms:W3CDTF">2020-09-24T07:34:00Z</dcterms:created>
  <dcterms:modified xsi:type="dcterms:W3CDTF">2024-10-17T03:19:46Z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F240D47698624386A7F042C47D745538_12</vt:lpwstr>
  </property>
  <property fmtid="{D5CDD505-2E9C-101B-9397-08002B2CF9AE}" pid="3" name="KSOProductBuildVer">
    <vt:lpwstr>2052-12.1.0.18276</vt:lpwstr>
  </property>
</Properties>
</file>