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9" r:id="rId3"/>
    <p:sldId id="264" r:id="rId4"/>
    <p:sldId id="262" r:id="rId5"/>
    <p:sldId id="257" r:id="rId6"/>
    <p:sldId id="258" r:id="rId7"/>
    <p:sldId id="259" r:id="rId8"/>
    <p:sldId id="260" r:id="rId9"/>
    <p:sldId id="256" r:id="rId10"/>
    <p:sldId id="274" r:id="rId11"/>
    <p:sldId id="273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19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84" autoAdjust="0"/>
  </p:normalViewPr>
  <p:slideViewPr>
    <p:cSldViewPr snapToGrid="0">
      <p:cViewPr varScale="1">
        <p:scale>
          <a:sx n="75" d="100"/>
          <a:sy n="75" d="100"/>
        </p:scale>
        <p:origin x="7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A9575-3968-4068-8F20-DF70F01579E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92692-3632-4482-A704-8F92B1F78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9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近年来，机器学习在波前检测领域聚焦、波前保持、</a:t>
            </a:r>
            <a:r>
              <a:rPr lang="en-US" altLang="zh-CN" dirty="0"/>
              <a:t>X-ray</a:t>
            </a:r>
            <a:r>
              <a:rPr lang="zh-CN" altLang="en-US" dirty="0"/>
              <a:t>降噪处理和光学元件的面形检测方面有许多应用。如利用贝叶斯优化算法实现纳米聚焦</a:t>
            </a:r>
            <a:r>
              <a:rPr lang="en-US" altLang="zh-CN" dirty="0"/>
              <a:t>KB</a:t>
            </a:r>
            <a:r>
              <a:rPr lang="zh-CN" altLang="en-US" dirty="0"/>
              <a:t>镜系统的自动对准；利用机器学习控制双压电晶反射镜保持波前一致性；利用卷积神经网络进行层析扫描图像的降噪处理。在最新的研究中，利用不同距离的光强信息可以解耦透镜系统的面形误差。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92692-3632-4482-A704-8F92B1F78E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96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92692-3632-4482-A704-8F92B1F78E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38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92692-3632-4482-A704-8F92B1F78E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92692-3632-4482-A704-8F92B1F78E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7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92692-3632-4482-A704-8F92B1F78E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52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92692-3632-4482-A704-8F92B1F78E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06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92692-3632-4482-A704-8F92B1F78E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5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92692-3632-4482-A704-8F92B1F78E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80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92692-3632-4482-A704-8F92B1F78E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52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92692-3632-4482-A704-8F92B1F78E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4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518D9-CF39-9761-45ED-25E49B4AE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F132CAD-F9B6-15E1-E669-A7B34A081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0A218C-32A1-FB83-B67C-15C872235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ED7-86F1-49CA-85C5-04504369532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834F6D-0BB8-1CC9-0C72-8485EA78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DB5AE2-0C9D-7BE5-026E-269A2D01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DD88-6064-40E3-89D0-28168FFA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5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D1E566-1EC2-C78E-F94D-85751474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160CCB-EBE8-E348-FB5C-D2368FFA6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842B12-4788-3B72-435A-F1CF4DE8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ED7-86F1-49CA-85C5-04504369532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C05A62-AFC1-EA1F-B2BB-3D2186B76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5865FC-FA2C-0344-4735-9570ABB0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DD88-6064-40E3-89D0-28168FFA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1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526DDF-9BD5-EF77-26B7-FBA359F77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F7387EC-63E6-8253-5FCF-161C7233D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8B1BBA-F802-1B05-D317-1C3306BE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ED7-86F1-49CA-85C5-04504369532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27DE6A-EEDF-E2D0-154D-81618BE2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A0F087-9F82-0847-7E79-C0C7743B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DD88-6064-40E3-89D0-28168FFA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2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48560-0AD1-74C8-F277-032A6D32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D49324-D289-8F02-53BE-95003F8F0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31BD1F-9C32-D42D-49C3-EEE5BF1B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ED7-86F1-49CA-85C5-04504369532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6ED640-9E53-BD59-DA67-7333FFDB5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0D3D49-9D23-B9CD-0F03-D288307F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DD88-6064-40E3-89D0-28168FFA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8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93EA10-58F2-5A9C-8BD2-1EA9C2E87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B5A319-9339-9CD6-9313-3563A55C4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1B714A-2B67-79A1-EBBF-0071F271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ED7-86F1-49CA-85C5-04504369532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F8A49B-84E3-992F-CFB3-BF08961A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30D480-0DE9-1B2E-FDFA-B2E0A79A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DD88-6064-40E3-89D0-28168FFA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3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E14E0-A2A6-E60F-EF07-9AB2025A1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092155-7E21-B646-71B9-C994262FE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775DD11-DB34-7435-0384-A627699DC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147022-55C1-E0A3-3E05-0C133F53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ED7-86F1-49CA-85C5-04504369532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C2C46E-07AE-DDF4-0D61-7084E414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EC55B8-821F-6970-803F-E6023C42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DD88-6064-40E3-89D0-28168FFA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2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473166-EB0C-B309-B324-2E495DBC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BFB7F0-FE1C-79A2-6927-51E73E07B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419FD3-D6D7-FC08-B872-F9155BE31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B3A7A4A-3050-60BE-B6AC-14F27ECDD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515891-B54B-299F-4B83-133F8C7FF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9FEDB36-14EF-E73B-A7FC-C300F9F7E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ED7-86F1-49CA-85C5-04504369532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6F4E35D-ACEC-EEF5-66DD-68B2B61A3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E2E9353-2370-BC8A-CB30-1207DD8A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DD88-6064-40E3-89D0-28168FFA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2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68334A-E120-8E84-9695-B5518ECB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0C2842-3E0F-9AA7-5D5E-6977A895E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ED7-86F1-49CA-85C5-04504369532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7F7B9F5-812B-9E90-C4CA-A57375ED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7EC2D6-20FD-1615-FCE3-913BA750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DD88-6064-40E3-89D0-28168FFA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320194-B490-5309-52AE-D20D7C20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ED7-86F1-49CA-85C5-04504369532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F8DD5C-729F-76A5-FD4C-DD7FF09F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71C570-E58E-A87C-8731-D33F48BD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DD88-6064-40E3-89D0-28168FFA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4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DC3956-FD53-1FD8-3C04-47376F0F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E9B0B8-3B8E-69A9-14B0-1D2780C8A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163299-0412-73A2-13ED-68B3AF18F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DD77C0-71E5-5080-774F-ED50877D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ED7-86F1-49CA-85C5-04504369532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829CAF-0C33-152C-4229-DB540B4B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069412-7DCC-5ECC-8332-BA0FD89E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DD88-6064-40E3-89D0-28168FFA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5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2D97CC-8727-449F-9979-43B77CBA0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9A62DD3-184E-25D8-DF77-02A947307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1DC939F-037B-BC12-DE79-C90A155EC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FC1827-E90A-F8E3-B52B-89C76580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ED7-86F1-49CA-85C5-04504369532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B05374-2094-B119-780A-381F5CFC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984483-4143-FFD6-7A99-0E36DEC4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DD88-6064-40E3-89D0-28168FFA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0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91AB51D-392A-88E1-A0FA-A50A2BC7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1586A8-143A-D161-D210-DE35AC5DF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79ECB2-26CA-5437-92C4-A411F190B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36ED7-86F1-49CA-85C5-04504369532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3680B2-004C-1FAA-368F-1C4A54D09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1C08DB-872D-2BAA-9441-BBE3CB342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DDD88-6064-40E3-89D0-28168FFA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6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BAC7FAA-BEE9-C144-CE4E-4C12087470FE}"/>
              </a:ext>
            </a:extLst>
          </p:cNvPr>
          <p:cNvSpPr txBox="1"/>
          <p:nvPr/>
        </p:nvSpPr>
        <p:spPr>
          <a:xfrm>
            <a:off x="1465565" y="3011561"/>
            <a:ext cx="9260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报告人：陈曙光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多学科中心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中国科学院高能物理研究所</a:t>
            </a:r>
            <a:endParaRPr 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</a:t>
            </a:r>
          </a:p>
          <a:p>
            <a:r>
              <a:rPr 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2024.10.17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DD10EC8-DCE8-D57A-13CE-EBE35A8B3C93}"/>
              </a:ext>
            </a:extLst>
          </p:cNvPr>
          <p:cNvSpPr/>
          <p:nvPr/>
        </p:nvSpPr>
        <p:spPr>
          <a:xfrm>
            <a:off x="1465565" y="1684208"/>
            <a:ext cx="92608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在线波前检测</a:t>
            </a:r>
          </a:p>
        </p:txBody>
      </p:sp>
    </p:spTree>
    <p:extLst>
      <p:ext uri="{BB962C8B-B14F-4D97-AF65-F5344CB8AC3E}">
        <p14:creationId xmlns:p14="http://schemas.microsoft.com/office/powerpoint/2010/main" val="17127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3"/>
    </mc:Choice>
    <mc:Fallback xmlns="">
      <p:transition spd="slow" advTm="298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97009070-F63C-530E-5989-C8FF7116CD02}"/>
              </a:ext>
            </a:extLst>
          </p:cNvPr>
          <p:cNvSpPr txBox="1"/>
          <p:nvPr/>
        </p:nvSpPr>
        <p:spPr>
          <a:xfrm>
            <a:off x="1878641" y="556784"/>
            <a:ext cx="546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面形误差的降采样处理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87EBAA5-E060-4ED1-52AF-B828EF8EE2A6}"/>
              </a:ext>
            </a:extLst>
          </p:cNvPr>
          <p:cNvSpPr txBox="1"/>
          <p:nvPr/>
        </p:nvSpPr>
        <p:spPr>
          <a:xfrm>
            <a:off x="47133" y="6429081"/>
            <a:ext cx="5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6AAA30C-257A-A04D-EC09-EC30ABB0214D}"/>
              </a:ext>
            </a:extLst>
          </p:cNvPr>
          <p:cNvSpPr txBox="1"/>
          <p:nvPr/>
        </p:nvSpPr>
        <p:spPr>
          <a:xfrm>
            <a:off x="11794503" y="6429081"/>
            <a:ext cx="5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11F59FD-E8E3-ABC9-8F3F-33F788F40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10" y="2183979"/>
            <a:ext cx="3834204" cy="27661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294236D-5F7E-D539-BA1E-8351D6DFA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1" y="1174765"/>
            <a:ext cx="4888005" cy="239227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DA81852-E418-612B-C87A-27CC1D189E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3753959"/>
            <a:ext cx="4888005" cy="254725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5866EAA-8671-5676-1894-EF9B2B0F631E}"/>
              </a:ext>
            </a:extLst>
          </p:cNvPr>
          <p:cNvSpPr txBox="1"/>
          <p:nvPr/>
        </p:nvSpPr>
        <p:spPr>
          <a:xfrm>
            <a:off x="9241276" y="2274373"/>
            <a:ext cx="28063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Douglas–Peucker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算法进行面形误差的不同△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的降采样，同时利用贝叶斯优化进行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Douglas–Peucker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算法阈值的选取，可以将面形误差的采样点压缩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左右，同时尽可能保持面形误差插值还原后的一致性。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C6DEF2E-974D-3277-E386-4C660033B073}"/>
              </a:ext>
            </a:extLst>
          </p:cNvPr>
          <p:cNvSpPr txBox="1"/>
          <p:nvPr/>
        </p:nvSpPr>
        <p:spPr>
          <a:xfrm>
            <a:off x="1" y="4958537"/>
            <a:ext cx="4245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Douglas–Peucker(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道格拉斯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普克算法原理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17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"/>
    </mc:Choice>
    <mc:Fallback xmlns="">
      <p:transition spd="slow" advTm="36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97009070-F63C-530E-5989-C8FF7116CD02}"/>
              </a:ext>
            </a:extLst>
          </p:cNvPr>
          <p:cNvSpPr txBox="1"/>
          <p:nvPr/>
        </p:nvSpPr>
        <p:spPr>
          <a:xfrm>
            <a:off x="1791092" y="537328"/>
            <a:ext cx="546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后续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发展与规划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87EBAA5-E060-4ED1-52AF-B828EF8EE2A6}"/>
              </a:ext>
            </a:extLst>
          </p:cNvPr>
          <p:cNvSpPr txBox="1"/>
          <p:nvPr/>
        </p:nvSpPr>
        <p:spPr>
          <a:xfrm>
            <a:off x="47133" y="6429081"/>
            <a:ext cx="5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6AAA30C-257A-A04D-EC09-EC30ABB0214D}"/>
              </a:ext>
            </a:extLst>
          </p:cNvPr>
          <p:cNvSpPr txBox="1"/>
          <p:nvPr/>
        </p:nvSpPr>
        <p:spPr>
          <a:xfrm>
            <a:off x="11712187" y="6429081"/>
            <a:ext cx="5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E36A674-8DFD-8B3A-5973-510E8C22E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3" y="1793287"/>
            <a:ext cx="5940525" cy="333389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EA7C1D13-9EB3-F78E-1AE7-ED503BAAE414}"/>
              </a:ext>
            </a:extLst>
          </p:cNvPr>
          <p:cNvSpPr/>
          <p:nvPr/>
        </p:nvSpPr>
        <p:spPr bwMode="auto">
          <a:xfrm>
            <a:off x="7269491" y="1238019"/>
            <a:ext cx="1097280" cy="548640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itchFamily="2" charset="2"/>
              <a:buChar char="è"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Sans" pitchFamily="34" charset="0"/>
              <a:ea typeface="黑体" pitchFamily="49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846887C-38F8-D51F-6F86-C771DBB9EA64}"/>
              </a:ext>
            </a:extLst>
          </p:cNvPr>
          <p:cNvSpPr txBox="1"/>
          <p:nvPr/>
        </p:nvSpPr>
        <p:spPr>
          <a:xfrm>
            <a:off x="7482630" y="1322593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kern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endParaRPr lang="en-US" b="1" kern="0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B47C4C98-149F-A431-4393-C1D78CB01596}"/>
              </a:ext>
            </a:extLst>
          </p:cNvPr>
          <p:cNvSpPr/>
          <p:nvPr/>
        </p:nvSpPr>
        <p:spPr bwMode="auto">
          <a:xfrm>
            <a:off x="7209154" y="5469281"/>
            <a:ext cx="1097280" cy="548640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itchFamily="2" charset="2"/>
              <a:buChar char="è"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Sans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27D2648-A5A8-C0BB-9591-D405D1FC0D8D}"/>
              </a:ext>
            </a:extLst>
          </p:cNvPr>
          <p:cNvSpPr txBox="1"/>
          <p:nvPr/>
        </p:nvSpPr>
        <p:spPr>
          <a:xfrm>
            <a:off x="7478923" y="5558934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b="1" kern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</a:t>
            </a:r>
            <a:endParaRPr lang="en-US" b="1" kern="0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5CEFDBA-9E1D-FBDE-FB99-AAD13B2502D7}"/>
              </a:ext>
            </a:extLst>
          </p:cNvPr>
          <p:cNvSpPr/>
          <p:nvPr/>
        </p:nvSpPr>
        <p:spPr bwMode="auto">
          <a:xfrm>
            <a:off x="7212998" y="2103651"/>
            <a:ext cx="1219200" cy="464066"/>
          </a:xfrm>
          <a:prstGeom prst="rect">
            <a:avLst/>
          </a:prstGeom>
          <a:noFill/>
          <a:ln w="28575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图像采集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FAC3DE2-F8B0-8B07-E8C3-AA5FA4079FE2}"/>
              </a:ext>
            </a:extLst>
          </p:cNvPr>
          <p:cNvSpPr/>
          <p:nvPr/>
        </p:nvSpPr>
        <p:spPr bwMode="auto">
          <a:xfrm>
            <a:off x="7194335" y="2996166"/>
            <a:ext cx="1219200" cy="464066"/>
          </a:xfrm>
          <a:prstGeom prst="rect">
            <a:avLst/>
          </a:prstGeom>
          <a:noFill/>
          <a:ln w="28575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图像处理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F0F2B14-8913-E483-85AD-822941A9571E}"/>
              </a:ext>
            </a:extLst>
          </p:cNvPr>
          <p:cNvSpPr/>
          <p:nvPr/>
        </p:nvSpPr>
        <p:spPr bwMode="auto">
          <a:xfrm>
            <a:off x="7185444" y="3896673"/>
            <a:ext cx="1219200" cy="464066"/>
          </a:xfrm>
          <a:prstGeom prst="rect">
            <a:avLst/>
          </a:prstGeom>
          <a:noFill/>
          <a:ln w="28575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姿态调节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727BAC7-9A47-B5F4-4661-9219740E9C6B}"/>
              </a:ext>
            </a:extLst>
          </p:cNvPr>
          <p:cNvSpPr/>
          <p:nvPr/>
        </p:nvSpPr>
        <p:spPr bwMode="auto">
          <a:xfrm>
            <a:off x="7185444" y="4820137"/>
            <a:ext cx="1219200" cy="464066"/>
          </a:xfrm>
          <a:prstGeom prst="rect">
            <a:avLst/>
          </a:prstGeom>
          <a:noFill/>
          <a:ln w="28575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波前计算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连接符: 肘形 18">
            <a:extLst>
              <a:ext uri="{FF2B5EF4-FFF2-40B4-BE49-F238E27FC236}">
                <a16:creationId xmlns:a16="http://schemas.microsoft.com/office/drawing/2014/main" id="{E1D81638-ED9E-C93D-CE13-05714A39AC18}"/>
              </a:ext>
            </a:extLst>
          </p:cNvPr>
          <p:cNvCxnSpPr>
            <a:stCxn id="17" idx="1"/>
            <a:endCxn id="15" idx="1"/>
          </p:cNvCxnSpPr>
          <p:nvPr/>
        </p:nvCxnSpPr>
        <p:spPr bwMode="auto">
          <a:xfrm rot="10800000" flipH="1">
            <a:off x="7185444" y="2335684"/>
            <a:ext cx="27554" cy="1793022"/>
          </a:xfrm>
          <a:prstGeom prst="bentConnector3">
            <a:avLst>
              <a:gd name="adj1" fmla="val -3131734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2212B906-3988-BC72-FBAB-CD0D2E9D4446}"/>
              </a:ext>
            </a:extLst>
          </p:cNvPr>
          <p:cNvSpPr txBox="1"/>
          <p:nvPr/>
        </p:nvSpPr>
        <p:spPr>
          <a:xfrm>
            <a:off x="6273042" y="3790152"/>
            <a:ext cx="606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校准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连接符: 肘形 20">
            <a:extLst>
              <a:ext uri="{FF2B5EF4-FFF2-40B4-BE49-F238E27FC236}">
                <a16:creationId xmlns:a16="http://schemas.microsoft.com/office/drawing/2014/main" id="{20F90957-84A2-0164-DE80-AE766CB4A1FE}"/>
              </a:ext>
            </a:extLst>
          </p:cNvPr>
          <p:cNvCxnSpPr>
            <a:stCxn id="16" idx="3"/>
            <a:endCxn id="18" idx="3"/>
          </p:cNvCxnSpPr>
          <p:nvPr/>
        </p:nvCxnSpPr>
        <p:spPr bwMode="auto">
          <a:xfrm flipH="1">
            <a:off x="8404644" y="3228199"/>
            <a:ext cx="8891" cy="1823971"/>
          </a:xfrm>
          <a:prstGeom prst="bentConnector3">
            <a:avLst>
              <a:gd name="adj1" fmla="val -6113598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</p:cxnSp>
      <p:sp>
        <p:nvSpPr>
          <p:cNvPr id="22" name="流程图: 决策 21">
            <a:extLst>
              <a:ext uri="{FF2B5EF4-FFF2-40B4-BE49-F238E27FC236}">
                <a16:creationId xmlns:a16="http://schemas.microsoft.com/office/drawing/2014/main" id="{4BD2457B-F771-4955-FB80-591A84EEA070}"/>
              </a:ext>
            </a:extLst>
          </p:cNvPr>
          <p:cNvSpPr/>
          <p:nvPr/>
        </p:nvSpPr>
        <p:spPr bwMode="auto">
          <a:xfrm>
            <a:off x="5734048" y="4812355"/>
            <a:ext cx="1219200" cy="485311"/>
          </a:xfrm>
          <a:prstGeom prst="flowChartDecision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指标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02CC4EEB-4F5C-8223-27D2-E7156064E36C}"/>
              </a:ext>
            </a:extLst>
          </p:cNvPr>
          <p:cNvCxnSpPr>
            <a:cxnSpLocks/>
            <a:stCxn id="18" idx="1"/>
            <a:endCxn id="22" idx="3"/>
          </p:cNvCxnSpPr>
          <p:nvPr/>
        </p:nvCxnSpPr>
        <p:spPr>
          <a:xfrm flipH="1">
            <a:off x="6953248" y="5052170"/>
            <a:ext cx="232196" cy="2841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连接符: 肘形 23">
            <a:extLst>
              <a:ext uri="{FF2B5EF4-FFF2-40B4-BE49-F238E27FC236}">
                <a16:creationId xmlns:a16="http://schemas.microsoft.com/office/drawing/2014/main" id="{6BB4054C-0D38-5B9F-6E6A-44AB4D1AF3FB}"/>
              </a:ext>
            </a:extLst>
          </p:cNvPr>
          <p:cNvCxnSpPr>
            <a:cxnSpLocks/>
            <a:stCxn id="22" idx="2"/>
            <a:endCxn id="9" idx="2"/>
          </p:cNvCxnSpPr>
          <p:nvPr/>
        </p:nvCxnSpPr>
        <p:spPr>
          <a:xfrm rot="16200000" flipH="1">
            <a:off x="6553434" y="5087880"/>
            <a:ext cx="445935" cy="865506"/>
          </a:xfrm>
          <a:prstGeom prst="bentConnector2">
            <a:avLst/>
          </a:prstGeom>
          <a:noFill/>
          <a:ln w="38100" cap="flat" cmpd="sng" algn="ctr">
            <a:solidFill>
              <a:srgbClr val="D7319C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7A5D4380-2F35-FFDB-40A0-46DAD1EBFB3E}"/>
              </a:ext>
            </a:extLst>
          </p:cNvPr>
          <p:cNvCxnSpPr/>
          <p:nvPr/>
        </p:nvCxnSpPr>
        <p:spPr>
          <a:xfrm>
            <a:off x="7818131" y="2564525"/>
            <a:ext cx="0" cy="43164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连接符: 肘形 25">
            <a:extLst>
              <a:ext uri="{FF2B5EF4-FFF2-40B4-BE49-F238E27FC236}">
                <a16:creationId xmlns:a16="http://schemas.microsoft.com/office/drawing/2014/main" id="{93F34356-59EE-19DC-AF86-E890E5DBC15F}"/>
              </a:ext>
            </a:extLst>
          </p:cNvPr>
          <p:cNvCxnSpPr>
            <a:cxnSpLocks/>
            <a:stCxn id="22" idx="0"/>
            <a:endCxn id="17" idx="2"/>
          </p:cNvCxnSpPr>
          <p:nvPr/>
        </p:nvCxnSpPr>
        <p:spPr>
          <a:xfrm rot="5400000" flipH="1" flipV="1">
            <a:off x="6843538" y="3860849"/>
            <a:ext cx="451616" cy="1451396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0ADA683A-4AD0-5784-E6C1-42083AE1F74F}"/>
              </a:ext>
            </a:extLst>
          </p:cNvPr>
          <p:cNvSpPr txBox="1"/>
          <p:nvPr/>
        </p:nvSpPr>
        <p:spPr>
          <a:xfrm>
            <a:off x="6282372" y="4537848"/>
            <a:ext cx="606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迭代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A31045FD-B0D7-9CC6-B7BC-F38EEEAE7D20}"/>
              </a:ext>
            </a:extLst>
          </p:cNvPr>
          <p:cNvCxnSpPr>
            <a:cxnSpLocks/>
            <a:stCxn id="7" idx="4"/>
            <a:endCxn id="15" idx="0"/>
          </p:cNvCxnSpPr>
          <p:nvPr/>
        </p:nvCxnSpPr>
        <p:spPr>
          <a:xfrm>
            <a:off x="7818131" y="1786659"/>
            <a:ext cx="4467" cy="31699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965A4B9D-1237-F880-7CAB-AEE3F9C7BB1C}"/>
              </a:ext>
            </a:extLst>
          </p:cNvPr>
          <p:cNvSpPr txBox="1"/>
          <p:nvPr/>
        </p:nvSpPr>
        <p:spPr>
          <a:xfrm>
            <a:off x="8986690" y="2421881"/>
            <a:ext cx="29293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后续计划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随着时间的推移，真实波前数据的不断扩充，打算将姿态调节与面形误差检测方法拓展至波前检测，建立机器学习与控制优化的框架，根据不同的波前要求，进行实时姿态调节反馈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785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"/>
    </mc:Choice>
    <mc:Fallback xmlns="">
      <p:transition spd="slow" advTm="41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CB234DA-0062-19F7-BB50-23003EA72A2E}"/>
              </a:ext>
            </a:extLst>
          </p:cNvPr>
          <p:cNvSpPr/>
          <p:nvPr/>
        </p:nvSpPr>
        <p:spPr>
          <a:xfrm>
            <a:off x="1465565" y="2551837"/>
            <a:ext cx="92608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汇报结束</a:t>
            </a:r>
          </a:p>
          <a:p>
            <a:pPr algn="ctr"/>
            <a:r>
              <a: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请老师批评指正</a:t>
            </a:r>
          </a:p>
        </p:txBody>
      </p:sp>
    </p:spTree>
    <p:extLst>
      <p:ext uri="{BB962C8B-B14F-4D97-AF65-F5344CB8AC3E}">
        <p14:creationId xmlns:p14="http://schemas.microsoft.com/office/powerpoint/2010/main" val="8141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"/>
    </mc:Choice>
    <mc:Fallback xmlns="">
      <p:transition spd="slow" advTm="49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A7FDE8D5-E1B2-95FA-0216-8ECE31C9B601}"/>
              </a:ext>
            </a:extLst>
          </p:cNvPr>
          <p:cNvSpPr txBox="1"/>
          <p:nvPr/>
        </p:nvSpPr>
        <p:spPr>
          <a:xfrm>
            <a:off x="1791091" y="537328"/>
            <a:ext cx="651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在线波前检测的研究现状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B7673943-C36B-237A-4C7F-09BC7F3D3580}"/>
              </a:ext>
            </a:extLst>
          </p:cNvPr>
          <p:cNvSpPr/>
          <p:nvPr/>
        </p:nvSpPr>
        <p:spPr>
          <a:xfrm>
            <a:off x="5308862" y="2627721"/>
            <a:ext cx="1574276" cy="1602557"/>
          </a:xfrm>
          <a:prstGeom prst="ellipse">
            <a:avLst/>
          </a:prstGeom>
          <a:solidFill>
            <a:srgbClr val="D731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 器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 习</a:t>
            </a:r>
            <a:endParaRPr 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0E7812E-7677-B09D-CC61-5C6CB13DF754}"/>
              </a:ext>
            </a:extLst>
          </p:cNvPr>
          <p:cNvSpPr txBox="1"/>
          <p:nvPr/>
        </p:nvSpPr>
        <p:spPr>
          <a:xfrm>
            <a:off x="47133" y="6429081"/>
            <a:ext cx="5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9A755EA-393F-5418-43A3-D05C0E028EF9}"/>
              </a:ext>
            </a:extLst>
          </p:cNvPr>
          <p:cNvSpPr txBox="1"/>
          <p:nvPr/>
        </p:nvSpPr>
        <p:spPr>
          <a:xfrm>
            <a:off x="11794503" y="6429081"/>
            <a:ext cx="5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流程图: 文档 6">
            <a:extLst>
              <a:ext uri="{FF2B5EF4-FFF2-40B4-BE49-F238E27FC236}">
                <a16:creationId xmlns:a16="http://schemas.microsoft.com/office/drawing/2014/main" id="{7B331767-E178-3D59-952D-713546B1091E}"/>
              </a:ext>
            </a:extLst>
          </p:cNvPr>
          <p:cNvSpPr/>
          <p:nvPr/>
        </p:nvSpPr>
        <p:spPr>
          <a:xfrm>
            <a:off x="83267" y="1430098"/>
            <a:ext cx="2480820" cy="1626959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AutoFocus: AI-driven alignment of nanofocusing X-ray mirror systems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LUCA REBUFFI</a:t>
            </a:r>
          </a:p>
          <a:p>
            <a:pPr algn="ctr"/>
            <a:r>
              <a:rPr lang="en-US" altLang="zh-CN" sz="12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Argonne National Laboratory</a:t>
            </a:r>
            <a:endParaRPr lang="en-US" sz="12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流程图: 文档 7">
            <a:extLst>
              <a:ext uri="{FF2B5EF4-FFF2-40B4-BE49-F238E27FC236}">
                <a16:creationId xmlns:a16="http://schemas.microsoft.com/office/drawing/2014/main" id="{5728B6B4-11F9-6FCD-6397-8BFD503F1C68}"/>
              </a:ext>
            </a:extLst>
          </p:cNvPr>
          <p:cNvSpPr/>
          <p:nvPr/>
        </p:nvSpPr>
        <p:spPr>
          <a:xfrm>
            <a:off x="9627913" y="1430098"/>
            <a:ext cx="2480821" cy="1626959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Real-time machine-learning-driven control system of a deformable mirror for achieving aberration-free X-ray wavefronts</a:t>
            </a:r>
          </a:p>
          <a:p>
            <a:pPr algn="ctr"/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LUCA REBUFFI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Argonne National Laboratory</a:t>
            </a:r>
            <a:endParaRPr lang="zh-CN" altLang="en-US" sz="12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流程图: 文档 8">
            <a:extLst>
              <a:ext uri="{FF2B5EF4-FFF2-40B4-BE49-F238E27FC236}">
                <a16:creationId xmlns:a16="http://schemas.microsoft.com/office/drawing/2014/main" id="{2455557D-435D-42D2-96F0-26AB2F5273B3}"/>
              </a:ext>
            </a:extLst>
          </p:cNvPr>
          <p:cNvSpPr/>
          <p:nvPr/>
        </p:nvSpPr>
        <p:spPr>
          <a:xfrm>
            <a:off x="83267" y="4042412"/>
            <a:ext cx="2480820" cy="1626959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Ptychographic phase retrieval via a deep-learning assisted iterative algorithm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Koki Yamada </a:t>
            </a:r>
          </a:p>
          <a:p>
            <a:pPr algn="ct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International Center for Synchrotron Radiation Innovation Smart</a:t>
            </a:r>
          </a:p>
        </p:txBody>
      </p:sp>
      <p:sp>
        <p:nvSpPr>
          <p:cNvPr id="10" name="流程图: 文档 9">
            <a:extLst>
              <a:ext uri="{FF2B5EF4-FFF2-40B4-BE49-F238E27FC236}">
                <a16:creationId xmlns:a16="http://schemas.microsoft.com/office/drawing/2014/main" id="{85CCEF72-DD28-4E88-A56C-047A3CB78D9F}"/>
              </a:ext>
            </a:extLst>
          </p:cNvPr>
          <p:cNvSpPr/>
          <p:nvPr/>
        </p:nvSpPr>
        <p:spPr>
          <a:xfrm>
            <a:off x="9627912" y="4042413"/>
            <a:ext cx="2480821" cy="1625870"/>
          </a:xfrm>
          <a:prstGeom prst="flowChartDocumen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X-ray lens figure errors retrieved by deep learning from several beam intensity images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Manuel Sanchez del Rio</a:t>
            </a:r>
          </a:p>
          <a:p>
            <a:pPr algn="ct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European Synchrotron Radiation Facility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D61C224-63C8-F48E-30DF-5A2B3E510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137" y="3580493"/>
            <a:ext cx="2678792" cy="14454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7C39630-EB91-CEBF-29A4-3E8388D05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137" y="5025987"/>
            <a:ext cx="2678791" cy="129468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36ECAED-0E46-7610-0A11-47C497931A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85" y="1084081"/>
            <a:ext cx="2744776" cy="121217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71EF669-93F0-79CB-F6DA-FA5F2FBD7E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84" y="2296258"/>
            <a:ext cx="2678791" cy="113274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026AF3-8127-9839-0A4C-606EA34B1B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3137" y="1084080"/>
            <a:ext cx="2620653" cy="121217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984A7D9-3971-816C-6859-4D09726B85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3137" y="2296258"/>
            <a:ext cx="2620653" cy="11327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3FD8AA4-0176-AE77-D38B-D3E211B7EB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84" y="3661817"/>
            <a:ext cx="2744776" cy="122303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8031597-741F-ED7B-765B-2903CC2A04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70" y="4866709"/>
            <a:ext cx="2612805" cy="145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0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3"/>
    </mc:Choice>
    <mc:Fallback xmlns="">
      <p:transition spd="slow" advTm="514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A7FDE8D5-E1B2-95FA-0216-8ECE31C9B601}"/>
              </a:ext>
            </a:extLst>
          </p:cNvPr>
          <p:cNvSpPr txBox="1"/>
          <p:nvPr/>
        </p:nvSpPr>
        <p:spPr>
          <a:xfrm>
            <a:off x="1791091" y="537328"/>
            <a:ext cx="60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面形误差检测整体流程设计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579337B-68D2-1FB1-6271-15A88C0768E4}"/>
              </a:ext>
            </a:extLst>
          </p:cNvPr>
          <p:cNvSpPr txBox="1"/>
          <p:nvPr/>
        </p:nvSpPr>
        <p:spPr>
          <a:xfrm>
            <a:off x="47133" y="6429081"/>
            <a:ext cx="5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646A7F2-F3EE-3D7C-9A73-3E2C91CD4497}"/>
              </a:ext>
            </a:extLst>
          </p:cNvPr>
          <p:cNvSpPr txBox="1"/>
          <p:nvPr/>
        </p:nvSpPr>
        <p:spPr>
          <a:xfrm>
            <a:off x="11794503" y="6429081"/>
            <a:ext cx="5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56" name="图片 155">
            <a:extLst>
              <a:ext uri="{FF2B5EF4-FFF2-40B4-BE49-F238E27FC236}">
                <a16:creationId xmlns:a16="http://schemas.microsoft.com/office/drawing/2014/main" id="{BE477BB2-C9AC-E45C-15E8-AEE6FFE5B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670" y="1212574"/>
            <a:ext cx="9978887" cy="497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"/>
    </mc:Choice>
    <mc:Fallback xmlns="">
      <p:transition spd="slow" advTm="99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A7FDE8D5-E1B2-95FA-0216-8ECE31C9B601}"/>
              </a:ext>
            </a:extLst>
          </p:cNvPr>
          <p:cNvSpPr txBox="1"/>
          <p:nvPr/>
        </p:nvSpPr>
        <p:spPr>
          <a:xfrm>
            <a:off x="1791092" y="537328"/>
            <a:ext cx="364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初步探索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几何追迹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endParaRPr lang="en-US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BB15E87-FF9E-6E97-2063-74605409E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049266"/>
            <a:ext cx="2654590" cy="1969135"/>
          </a:xfrm>
          <a:prstGeom prst="rect">
            <a:avLst/>
          </a:prstGeom>
          <a:noFill/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778C565-6988-C0EC-C346-9149B02DC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43" y="3014663"/>
            <a:ext cx="2552700" cy="16573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E50D604-07FC-852E-F985-D33AFC0F8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98" y="4679349"/>
            <a:ext cx="2697480" cy="16287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AC79394-CEFC-21C3-EB9C-2E92F83DD7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2773" y="1193865"/>
            <a:ext cx="3300012" cy="2019300"/>
          </a:xfrm>
          <a:prstGeom prst="rect">
            <a:avLst/>
          </a:prstGeom>
          <a:noFill/>
        </p:spPr>
      </p:pic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5766EED0-98F2-95AB-A7A4-4CA6459B8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56051"/>
              </p:ext>
            </p:extLst>
          </p:nvPr>
        </p:nvGraphicFramePr>
        <p:xfrm>
          <a:off x="2965048" y="3429000"/>
          <a:ext cx="3709344" cy="19223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27336">
                  <a:extLst>
                    <a:ext uri="{9D8B030D-6E8A-4147-A177-3AD203B41FA5}">
                      <a16:colId xmlns:a16="http://schemas.microsoft.com/office/drawing/2014/main" val="756163600"/>
                    </a:ext>
                  </a:extLst>
                </a:gridCol>
                <a:gridCol w="927336">
                  <a:extLst>
                    <a:ext uri="{9D8B030D-6E8A-4147-A177-3AD203B41FA5}">
                      <a16:colId xmlns:a16="http://schemas.microsoft.com/office/drawing/2014/main" val="3295565981"/>
                    </a:ext>
                  </a:extLst>
                </a:gridCol>
                <a:gridCol w="927336">
                  <a:extLst>
                    <a:ext uri="{9D8B030D-6E8A-4147-A177-3AD203B41FA5}">
                      <a16:colId xmlns:a16="http://schemas.microsoft.com/office/drawing/2014/main" val="649448029"/>
                    </a:ext>
                  </a:extLst>
                </a:gridCol>
                <a:gridCol w="927336">
                  <a:extLst>
                    <a:ext uri="{9D8B030D-6E8A-4147-A177-3AD203B41FA5}">
                      <a16:colId xmlns:a16="http://schemas.microsoft.com/office/drawing/2014/main" val="2764012525"/>
                    </a:ext>
                  </a:extLst>
                </a:gridCol>
              </a:tblGrid>
              <a:tr h="240288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Position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Test Count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True Count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ACC%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547761"/>
                  </a:ext>
                </a:extLst>
              </a:tr>
              <a:tr h="240288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10mm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7959842"/>
                  </a:ext>
                </a:extLst>
              </a:tr>
              <a:tr h="240288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15mm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8017050"/>
                  </a:ext>
                </a:extLst>
              </a:tr>
              <a:tr h="240288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20mm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2847171"/>
                  </a:ext>
                </a:extLst>
              </a:tr>
              <a:tr h="240288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25mm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1963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98.15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1864845"/>
                  </a:ext>
                </a:extLst>
              </a:tr>
              <a:tr h="240288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30mm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1939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96.95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274811"/>
                  </a:ext>
                </a:extLst>
              </a:tr>
              <a:tr h="240288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35mm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1955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97.75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6994362"/>
                  </a:ext>
                </a:extLst>
              </a:tr>
              <a:tr h="240288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40mm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1492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B0F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74.6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6684778"/>
                  </a:ext>
                </a:extLst>
              </a:tr>
            </a:tbl>
          </a:graphicData>
        </a:graphic>
      </p:graphicFrame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2F92A1E4-AD0C-EAA2-8D7F-8C888CEDF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522629"/>
              </p:ext>
            </p:extLst>
          </p:nvPr>
        </p:nvGraphicFramePr>
        <p:xfrm>
          <a:off x="7003769" y="1274977"/>
          <a:ext cx="4949071" cy="151771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15589">
                  <a:extLst>
                    <a:ext uri="{9D8B030D-6E8A-4147-A177-3AD203B41FA5}">
                      <a16:colId xmlns:a16="http://schemas.microsoft.com/office/drawing/2014/main" val="620212632"/>
                    </a:ext>
                  </a:extLst>
                </a:gridCol>
                <a:gridCol w="856914">
                  <a:extLst>
                    <a:ext uri="{9D8B030D-6E8A-4147-A177-3AD203B41FA5}">
                      <a16:colId xmlns:a16="http://schemas.microsoft.com/office/drawing/2014/main" val="3958872719"/>
                    </a:ext>
                  </a:extLst>
                </a:gridCol>
                <a:gridCol w="991990">
                  <a:extLst>
                    <a:ext uri="{9D8B030D-6E8A-4147-A177-3AD203B41FA5}">
                      <a16:colId xmlns:a16="http://schemas.microsoft.com/office/drawing/2014/main" val="1195444440"/>
                    </a:ext>
                  </a:extLst>
                </a:gridCol>
                <a:gridCol w="991990">
                  <a:extLst>
                    <a:ext uri="{9D8B030D-6E8A-4147-A177-3AD203B41FA5}">
                      <a16:colId xmlns:a16="http://schemas.microsoft.com/office/drawing/2014/main" val="3403222541"/>
                    </a:ext>
                  </a:extLst>
                </a:gridCol>
                <a:gridCol w="992588">
                  <a:extLst>
                    <a:ext uri="{9D8B030D-6E8A-4147-A177-3AD203B41FA5}">
                      <a16:colId xmlns:a16="http://schemas.microsoft.com/office/drawing/2014/main" val="2149791408"/>
                    </a:ext>
                  </a:extLst>
                </a:gridCol>
              </a:tblGrid>
              <a:tr h="216816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Sample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Include Position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Exclude Position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297684"/>
                  </a:ext>
                </a:extLst>
              </a:tr>
              <a:tr h="216816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Index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MAE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R2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MAE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R2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2702015"/>
                  </a:ext>
                </a:extLst>
              </a:tr>
              <a:tr h="216816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10mm-15mm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0.3201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0.9694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0.3546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0.9622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1600426"/>
                  </a:ext>
                </a:extLst>
              </a:tr>
              <a:tr h="216816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15mm-20mm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0.2315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0.9877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0.2656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0.9845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9800856"/>
                  </a:ext>
                </a:extLst>
              </a:tr>
              <a:tr h="216816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20mm-25mm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0.2073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0.9925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0.2376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0.9906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8058787"/>
                  </a:ext>
                </a:extLst>
              </a:tr>
              <a:tr h="216816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25mm-30mm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0.2056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0.9935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0.2381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0.9918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5885774"/>
                  </a:ext>
                </a:extLst>
              </a:tr>
              <a:tr h="216816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30mm-35mm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0.2130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0.9937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0.2390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0.9921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0791083"/>
                  </a:ext>
                </a:extLst>
              </a:tr>
            </a:tbl>
          </a:graphicData>
        </a:graphic>
      </p:graphicFrame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03D9DADE-4CF9-26DB-A774-51DFBCF0C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216200"/>
              </p:ext>
            </p:extLst>
          </p:nvPr>
        </p:nvGraphicFramePr>
        <p:xfrm>
          <a:off x="6844325" y="3111024"/>
          <a:ext cx="5267960" cy="22402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78558">
                  <a:extLst>
                    <a:ext uri="{9D8B030D-6E8A-4147-A177-3AD203B41FA5}">
                      <a16:colId xmlns:a16="http://schemas.microsoft.com/office/drawing/2014/main" val="1564463895"/>
                    </a:ext>
                  </a:extLst>
                </a:gridCol>
                <a:gridCol w="676582">
                  <a:extLst>
                    <a:ext uri="{9D8B030D-6E8A-4147-A177-3AD203B41FA5}">
                      <a16:colId xmlns:a16="http://schemas.microsoft.com/office/drawing/2014/main" val="2452611446"/>
                    </a:ext>
                  </a:extLst>
                </a:gridCol>
                <a:gridCol w="878205">
                  <a:extLst>
                    <a:ext uri="{9D8B030D-6E8A-4147-A177-3AD203B41FA5}">
                      <a16:colId xmlns:a16="http://schemas.microsoft.com/office/drawing/2014/main" val="2788695282"/>
                    </a:ext>
                  </a:extLst>
                </a:gridCol>
                <a:gridCol w="963930">
                  <a:extLst>
                    <a:ext uri="{9D8B030D-6E8A-4147-A177-3AD203B41FA5}">
                      <a16:colId xmlns:a16="http://schemas.microsoft.com/office/drawing/2014/main" val="3409607157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398974816"/>
                    </a:ext>
                  </a:extLst>
                </a:gridCol>
                <a:gridCol w="878205">
                  <a:extLst>
                    <a:ext uri="{9D8B030D-6E8A-4147-A177-3AD203B41FA5}">
                      <a16:colId xmlns:a16="http://schemas.microsoft.com/office/drawing/2014/main" val="3013113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Sample</a:t>
                      </a:r>
                      <a:endParaRPr lang="en-US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MAE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R2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Sample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MAE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R2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5320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11mm-12mm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0.5910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0.9303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21mm-22mm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0.2679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0.9865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1683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11mm-13mm</a:t>
                      </a:r>
                      <a:endParaRPr lang="en-US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0.3845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0.9543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21mm-23mm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0.2418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0.9890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0776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11mm-14mm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0.3675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0.9598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21mm-24mm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0.2376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0.9901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1204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11mm-15mm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0.3328</a:t>
                      </a:r>
                      <a:endParaRPr lang="en-US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0.9669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21mm-25mm</a:t>
                      </a:r>
                      <a:endParaRPr lang="en-US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0.2441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0.9906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6987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11mm-16mm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0.3058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0.9727</a:t>
                      </a:r>
                      <a:endParaRPr lang="en-US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21mm-26mm</a:t>
                      </a:r>
                      <a:endParaRPr lang="en-US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0.2238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0.9920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9437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11mm-17mm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0.3065</a:t>
                      </a:r>
                      <a:endParaRPr lang="en-US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0.9747</a:t>
                      </a:r>
                      <a:endParaRPr lang="en-US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21mm-27mm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0.2298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0.9921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2167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11mm-18mm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0.3168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0.9759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21mm-28mm</a:t>
                      </a:r>
                      <a:endParaRPr lang="en-US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0.2326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0.9921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791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11mm-19mm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0.3371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0.9753</a:t>
                      </a:r>
                      <a:endParaRPr lang="en-US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21mm-29mm</a:t>
                      </a:r>
                      <a:endParaRPr lang="en-US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0.2485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0.9914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7997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15mm-16mm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0.3462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0.9656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25mm-26mm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0.2347</a:t>
                      </a:r>
                      <a:endParaRPr lang="en-US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0.9910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104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15mm-17mm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0.2968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0.9737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25mm-27mm</a:t>
                      </a:r>
                      <a:endParaRPr lang="en-US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0.2200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0.9921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1238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15mm-18mm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0.2622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0.9792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25mm-28mm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0.2113</a:t>
                      </a:r>
                      <a:endParaRPr lang="en-US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0.9928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450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15mm-19mm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0.2538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0.9819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25mm-29mm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0.2120</a:t>
                      </a:r>
                      <a:endParaRPr lang="en-US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0.9930</a:t>
                      </a:r>
                      <a:endParaRPr lang="en-US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0721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15mm-20mm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0.2546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0.9830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25mm-30mm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0.2193</a:t>
                      </a:r>
                      <a:endParaRPr lang="en-US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0.9929</a:t>
                      </a:r>
                      <a:endParaRPr lang="en-US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2126994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FCB6646B-C164-C2AC-D4F1-AA8362386CB9}"/>
              </a:ext>
            </a:extLst>
          </p:cNvPr>
          <p:cNvSpPr txBox="1"/>
          <p:nvPr/>
        </p:nvSpPr>
        <p:spPr>
          <a:xfrm>
            <a:off x="3889388" y="5557257"/>
            <a:ext cx="755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焦平面两侧的图像差异大，且存在一定的对称关系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模型中引入位置信息能够提升精度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且图像的采样间隔在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5mm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左右最佳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83BBD19-7CF1-398C-4E78-CC08B53E8141}"/>
              </a:ext>
            </a:extLst>
          </p:cNvPr>
          <p:cNvSpPr txBox="1"/>
          <p:nvPr/>
        </p:nvSpPr>
        <p:spPr>
          <a:xfrm>
            <a:off x="47133" y="6429081"/>
            <a:ext cx="5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ABE6AC8-96CA-9C0A-0810-6BA48DF7BE60}"/>
              </a:ext>
            </a:extLst>
          </p:cNvPr>
          <p:cNvSpPr txBox="1"/>
          <p:nvPr/>
        </p:nvSpPr>
        <p:spPr>
          <a:xfrm>
            <a:off x="11794503" y="6429081"/>
            <a:ext cx="5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39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"/>
    </mc:Choice>
    <mc:Fallback xmlns="">
      <p:transition spd="slow" advTm="105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158D3B-CE5D-74D6-ADEB-F4C33D93D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4082"/>
            <a:ext cx="6608190" cy="3959259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E0CB2A0-2650-F8A8-D4B6-1E1D7CB99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591366"/>
              </p:ext>
            </p:extLst>
          </p:nvPr>
        </p:nvGraphicFramePr>
        <p:xfrm>
          <a:off x="6706450" y="1292851"/>
          <a:ext cx="5406390" cy="257971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08075">
                  <a:extLst>
                    <a:ext uri="{9D8B030D-6E8A-4147-A177-3AD203B41FA5}">
                      <a16:colId xmlns:a16="http://schemas.microsoft.com/office/drawing/2014/main" val="3367103557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3176422878"/>
                    </a:ext>
                  </a:extLst>
                </a:gridCol>
                <a:gridCol w="1080770">
                  <a:extLst>
                    <a:ext uri="{9D8B030D-6E8A-4147-A177-3AD203B41FA5}">
                      <a16:colId xmlns:a16="http://schemas.microsoft.com/office/drawing/2014/main" val="3016546978"/>
                    </a:ext>
                  </a:extLst>
                </a:gridCol>
                <a:gridCol w="1080770">
                  <a:extLst>
                    <a:ext uri="{9D8B030D-6E8A-4147-A177-3AD203B41FA5}">
                      <a16:colId xmlns:a16="http://schemas.microsoft.com/office/drawing/2014/main" val="125368994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668513061"/>
                    </a:ext>
                  </a:extLst>
                </a:gridCol>
              </a:tblGrid>
              <a:tr h="171981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PV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Image position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MAE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RMSE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R2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8181170"/>
                  </a:ext>
                </a:extLst>
              </a:tr>
              <a:tr h="171981">
                <a:tc rowSpan="3"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18.8nm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Before-Before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0.4431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0.5919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0.9887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7839181"/>
                  </a:ext>
                </a:extLst>
              </a:tr>
              <a:tr h="171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Cross-Focus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0.4226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0.5667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0.9896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163385"/>
                  </a:ext>
                </a:extLst>
              </a:tr>
              <a:tr h="171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After-After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0.4669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0.6352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0.9869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9983299"/>
                  </a:ext>
                </a:extLst>
              </a:tr>
              <a:tr h="171981">
                <a:tc rowSpan="3"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9.04nm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Before-Before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0.2312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0.3028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0.9881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4781154"/>
                  </a:ext>
                </a:extLst>
              </a:tr>
              <a:tr h="171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Cross-Focus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0.2031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0.2656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0.9908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3549382"/>
                  </a:ext>
                </a:extLst>
              </a:tr>
              <a:tr h="171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After-After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0.2387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0.3183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0.9868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8329482"/>
                  </a:ext>
                </a:extLst>
              </a:tr>
              <a:tr h="171981">
                <a:tc rowSpan="3"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5.01nm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Before-Before</a:t>
                      </a:r>
                      <a:endParaRPr lang="en-US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0.1182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0.1571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0.9889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9118110"/>
                  </a:ext>
                </a:extLst>
              </a:tr>
              <a:tr h="171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Cross-Focus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0.1026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0.1333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0.992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8583208"/>
                  </a:ext>
                </a:extLst>
              </a:tr>
              <a:tr h="171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After-After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0.1154</a:t>
                      </a:r>
                      <a:endParaRPr lang="en-US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0.1518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0.9896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520237"/>
                  </a:ext>
                </a:extLst>
              </a:tr>
              <a:tr h="171981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1.25nm</a:t>
                      </a:r>
                      <a:endParaRPr lang="en-US" sz="105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Cross-Focus</a:t>
                      </a:r>
                      <a:endParaRPr lang="en-US" sz="105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0.0309</a:t>
                      </a:r>
                      <a:endParaRPr lang="en-US" sz="105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0.0396</a:t>
                      </a:r>
                      <a:endParaRPr lang="en-US" sz="105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0.9886</a:t>
                      </a:r>
                      <a:endParaRPr lang="en-US" sz="105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1829378"/>
                  </a:ext>
                </a:extLst>
              </a:tr>
              <a:tr h="171981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0.62nm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Cross-Focus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0.0207</a:t>
                      </a:r>
                      <a:endParaRPr lang="en-US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0.0271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0.9784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4558887"/>
                  </a:ext>
                </a:extLst>
              </a:tr>
              <a:tr h="171981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0.31nm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Cross-Focus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0.0136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0.0178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0.9632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9406956"/>
                  </a:ext>
                </a:extLst>
              </a:tr>
              <a:tr h="171981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0.25nm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Cross-Focus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0.0178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0.0229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0.9039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2039963"/>
                  </a:ext>
                </a:extLst>
              </a:tr>
              <a:tr h="171981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0.18nm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Cross-Focus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0.0445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0.056</a:t>
                      </a:r>
                      <a:endParaRPr lang="en-US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-0.0005</a:t>
                      </a:r>
                      <a:endParaRPr lang="en-US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5028562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5B0478DE-0E93-0354-5E1A-B7603A289B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385" y="3872568"/>
            <a:ext cx="2703195" cy="2478405"/>
          </a:xfrm>
          <a:prstGeom prst="rect">
            <a:avLst/>
          </a:prstGeom>
          <a:noFill/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FCA52EE-010D-9191-BE8E-2C43FA76E3FC}"/>
              </a:ext>
            </a:extLst>
          </p:cNvPr>
          <p:cNvSpPr txBox="1"/>
          <p:nvPr/>
        </p:nvSpPr>
        <p:spPr>
          <a:xfrm>
            <a:off x="177420" y="5043341"/>
            <a:ext cx="641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KB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镜面形误差变化趋势相对平缓的情况下，模拟了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PV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值由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18.8nm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0.18nm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组数据集，验证了模型进行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KB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镜面形误差检测的可行性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98A5550-E95D-30D4-2B73-1DE72EE83124}"/>
              </a:ext>
            </a:extLst>
          </p:cNvPr>
          <p:cNvSpPr txBox="1"/>
          <p:nvPr/>
        </p:nvSpPr>
        <p:spPr>
          <a:xfrm>
            <a:off x="1791092" y="537328"/>
            <a:ext cx="682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不同幅值对于模型精度的影响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波动追迹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endParaRPr lang="en-US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228BA3B-2AB4-79B9-6533-3B3BDBFA4739}"/>
              </a:ext>
            </a:extLst>
          </p:cNvPr>
          <p:cNvSpPr txBox="1"/>
          <p:nvPr/>
        </p:nvSpPr>
        <p:spPr>
          <a:xfrm>
            <a:off x="47133" y="6429081"/>
            <a:ext cx="5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EFDF12C-4141-A0FF-66EC-DFA2A0A6FEC2}"/>
              </a:ext>
            </a:extLst>
          </p:cNvPr>
          <p:cNvSpPr txBox="1"/>
          <p:nvPr/>
        </p:nvSpPr>
        <p:spPr>
          <a:xfrm>
            <a:off x="11794503" y="6429081"/>
            <a:ext cx="5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E221AB1-0803-112F-1704-CAE05F78D3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190" y="3872567"/>
            <a:ext cx="2703195" cy="24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"/>
    </mc:Choice>
    <mc:Fallback xmlns="">
      <p:transition spd="slow" advTm="38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5FCA52EE-010D-9191-BE8E-2C43FA76E3FC}"/>
              </a:ext>
            </a:extLst>
          </p:cNvPr>
          <p:cNvSpPr txBox="1"/>
          <p:nvPr/>
        </p:nvSpPr>
        <p:spPr>
          <a:xfrm>
            <a:off x="122548" y="5194417"/>
            <a:ext cx="648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逐步在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KB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镜面形误差中引入高频特征，准备了相干长度由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30mm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5mm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的七组数据集，探究当前模型的极限范围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KB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镜两端面形误差的检测效果不佳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919414B-B8A0-AF28-E284-B425719DA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" y="1158725"/>
            <a:ext cx="6488112" cy="38186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64AA44F-BB2C-9577-44BD-E1FA758AC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122475"/>
              </p:ext>
            </p:extLst>
          </p:nvPr>
        </p:nvGraphicFramePr>
        <p:xfrm>
          <a:off x="7041824" y="1291472"/>
          <a:ext cx="4835949" cy="21375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08805">
                  <a:extLst>
                    <a:ext uri="{9D8B030D-6E8A-4147-A177-3AD203B41FA5}">
                      <a16:colId xmlns:a16="http://schemas.microsoft.com/office/drawing/2014/main" val="2090533353"/>
                    </a:ext>
                  </a:extLst>
                </a:gridCol>
                <a:gridCol w="1208805">
                  <a:extLst>
                    <a:ext uri="{9D8B030D-6E8A-4147-A177-3AD203B41FA5}">
                      <a16:colId xmlns:a16="http://schemas.microsoft.com/office/drawing/2014/main" val="4163170728"/>
                    </a:ext>
                  </a:extLst>
                </a:gridCol>
                <a:gridCol w="1208805">
                  <a:extLst>
                    <a:ext uri="{9D8B030D-6E8A-4147-A177-3AD203B41FA5}">
                      <a16:colId xmlns:a16="http://schemas.microsoft.com/office/drawing/2014/main" val="3861573239"/>
                    </a:ext>
                  </a:extLst>
                </a:gridCol>
                <a:gridCol w="1209534">
                  <a:extLst>
                    <a:ext uri="{9D8B030D-6E8A-4147-A177-3AD203B41FA5}">
                      <a16:colId xmlns:a16="http://schemas.microsoft.com/office/drawing/2014/main" val="202088042"/>
                    </a:ext>
                  </a:extLst>
                </a:gridCol>
              </a:tblGrid>
              <a:tr h="267191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CLXS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MAE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RMSE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</a:t>
                      </a:r>
                      <a:r>
                        <a:rPr lang="en-US" sz="1050" kern="100" baseline="300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8202873"/>
                  </a:ext>
                </a:extLst>
              </a:tr>
              <a:tr h="267191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30mm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0.4226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0.5667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0.9896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7281884"/>
                  </a:ext>
                </a:extLst>
              </a:tr>
              <a:tr h="267191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20mm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0.6196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0.8218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0.9556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8685697"/>
                  </a:ext>
                </a:extLst>
              </a:tr>
              <a:tr h="267191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15mm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0.6959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0.9196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0.9049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4588986"/>
                  </a:ext>
                </a:extLst>
              </a:tr>
              <a:tr h="267191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12mm</a:t>
                      </a:r>
                      <a:endParaRPr lang="en-US" sz="105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0.7141</a:t>
                      </a:r>
                      <a:endParaRPr lang="en-US" sz="105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0.9315</a:t>
                      </a:r>
                      <a:endParaRPr lang="en-US" sz="105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0.8522</a:t>
                      </a:r>
                      <a:endParaRPr lang="en-US" sz="105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1791777"/>
                  </a:ext>
                </a:extLst>
              </a:tr>
              <a:tr h="267191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9mm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0.6453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0.8345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0.7940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2724167"/>
                  </a:ext>
                </a:extLst>
              </a:tr>
              <a:tr h="267191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7mm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0.5866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0.7584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0.7246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37145"/>
                  </a:ext>
                </a:extLst>
              </a:tr>
              <a:tr h="267191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5mm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0.4205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0.5566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0.7097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6632541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AB460317-F704-48FB-9C55-14AE6AE678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35" y="3564923"/>
            <a:ext cx="2749550" cy="2637914"/>
          </a:xfrm>
          <a:prstGeom prst="rect">
            <a:avLst/>
          </a:prstGeom>
          <a:noFill/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07CEB1-72D9-78D5-2AEB-0A927B8927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3564923"/>
            <a:ext cx="2749550" cy="2637914"/>
          </a:xfrm>
          <a:prstGeom prst="rect">
            <a:avLst/>
          </a:prstGeom>
          <a:noFill/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E0F97C4-8A74-B6A0-DF4D-215290EEAED4}"/>
              </a:ext>
            </a:extLst>
          </p:cNvPr>
          <p:cNvSpPr txBox="1"/>
          <p:nvPr/>
        </p:nvSpPr>
        <p:spPr>
          <a:xfrm>
            <a:off x="1791092" y="537328"/>
            <a:ext cx="682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不同相干长度对于模型精度的影响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波动追迹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endParaRPr lang="en-US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CFFCBE-9B4A-B263-BCA1-4EA55963D3F9}"/>
              </a:ext>
            </a:extLst>
          </p:cNvPr>
          <p:cNvSpPr txBox="1"/>
          <p:nvPr/>
        </p:nvSpPr>
        <p:spPr>
          <a:xfrm>
            <a:off x="47133" y="6429081"/>
            <a:ext cx="5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D06C27E-9066-9E35-A3F5-F851935A8E55}"/>
              </a:ext>
            </a:extLst>
          </p:cNvPr>
          <p:cNvSpPr txBox="1"/>
          <p:nvPr/>
        </p:nvSpPr>
        <p:spPr>
          <a:xfrm>
            <a:off x="11794503" y="6429081"/>
            <a:ext cx="5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EE35A264-B0EA-7411-B6B2-F0B83721FA4C}"/>
              </a:ext>
            </a:extLst>
          </p:cNvPr>
          <p:cNvSpPr/>
          <p:nvPr/>
        </p:nvSpPr>
        <p:spPr>
          <a:xfrm>
            <a:off x="11794503" y="4977353"/>
            <a:ext cx="274949" cy="678729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"/>
    </mc:Choice>
    <mc:Fallback xmlns="">
      <p:transition spd="slow" advTm="50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4041524-47D1-163E-888B-A673C95A7140}"/>
              </a:ext>
            </a:extLst>
          </p:cNvPr>
          <p:cNvSpPr txBox="1"/>
          <p:nvPr/>
        </p:nvSpPr>
        <p:spPr>
          <a:xfrm>
            <a:off x="1791092" y="537328"/>
            <a:ext cx="594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边界效应及其原因分析</a:t>
            </a:r>
            <a:endParaRPr lang="en-US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E7E2AF1-290A-58AF-0CE6-701B7393B1BF}"/>
              </a:ext>
            </a:extLst>
          </p:cNvPr>
          <p:cNvGrpSpPr/>
          <p:nvPr/>
        </p:nvGrpSpPr>
        <p:grpSpPr>
          <a:xfrm>
            <a:off x="193473" y="1160748"/>
            <a:ext cx="5726560" cy="1602039"/>
            <a:chOff x="2131834" y="2168683"/>
            <a:chExt cx="5726560" cy="1602039"/>
          </a:xfrm>
        </p:grpSpPr>
        <p:sp>
          <p:nvSpPr>
            <p:cNvPr id="4" name="立方体 3">
              <a:extLst>
                <a:ext uri="{FF2B5EF4-FFF2-40B4-BE49-F238E27FC236}">
                  <a16:creationId xmlns:a16="http://schemas.microsoft.com/office/drawing/2014/main" id="{CD5E8117-DB07-C296-FD0C-308A19449316}"/>
                </a:ext>
              </a:extLst>
            </p:cNvPr>
            <p:cNvSpPr/>
            <p:nvPr/>
          </p:nvSpPr>
          <p:spPr bwMode="auto">
            <a:xfrm>
              <a:off x="5252106" y="2168683"/>
              <a:ext cx="678729" cy="1442301"/>
            </a:xfrm>
            <a:prstGeom prst="cub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2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黑体" pitchFamily="49" charset="-122"/>
                  <a:cs typeface="Arial" panose="020B0604020202020204" pitchFamily="34" charset="0"/>
                </a:rPr>
                <a:t>K</a:t>
              </a:r>
            </a:p>
            <a:p>
              <a:pPr marL="0" marR="0" lvl="0" indent="0" algn="ctr" defTabSz="914400" eaLnBrk="1" fontAlgn="base" latinLnBrk="0" hangingPunct="1">
                <a:lnSpc>
                  <a:spcPct val="2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黑体" pitchFamily="49" charset="-122"/>
                  <a:cs typeface="Arial" panose="020B0604020202020204" pitchFamily="34" charset="0"/>
                </a:rPr>
                <a:t>B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4C91508-3A7D-F771-2961-B0CBF5C9585F}"/>
                </a:ext>
              </a:extLst>
            </p:cNvPr>
            <p:cNvSpPr txBox="1"/>
            <p:nvPr/>
          </p:nvSpPr>
          <p:spPr>
            <a:xfrm>
              <a:off x="2300140" y="2793481"/>
              <a:ext cx="9546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Source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3A03D89D-45B5-041A-CE0A-0D5016028AB9}"/>
                </a:ext>
              </a:extLst>
            </p:cNvPr>
            <p:cNvCxnSpPr>
              <a:cxnSpLocks/>
              <a:stCxn id="5" idx="3"/>
            </p:cNvCxnSpPr>
            <p:nvPr/>
          </p:nvCxnSpPr>
          <p:spPr bwMode="auto">
            <a:xfrm flipV="1">
              <a:off x="3254801" y="2359119"/>
              <a:ext cx="1985916" cy="603639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D0F0E697-32A7-F261-911E-FB8E3A1D988B}"/>
                </a:ext>
              </a:extLst>
            </p:cNvPr>
            <p:cNvCxnSpPr>
              <a:cxnSpLocks/>
              <a:stCxn id="5" idx="3"/>
            </p:cNvCxnSpPr>
            <p:nvPr/>
          </p:nvCxnSpPr>
          <p:spPr bwMode="auto">
            <a:xfrm flipV="1">
              <a:off x="3254801" y="2608815"/>
              <a:ext cx="1985916" cy="353943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86CBBFAB-6BA5-7D43-F16B-4BE4E72D7D36}"/>
                </a:ext>
              </a:extLst>
            </p:cNvPr>
            <p:cNvCxnSpPr>
              <a:cxnSpLocks/>
              <a:stCxn id="5" idx="3"/>
            </p:cNvCxnSpPr>
            <p:nvPr/>
          </p:nvCxnSpPr>
          <p:spPr bwMode="auto">
            <a:xfrm>
              <a:off x="3254801" y="2962758"/>
              <a:ext cx="2004769" cy="10601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B59D199F-DA77-B140-8ABD-4BFCB44C8B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4801" y="2979457"/>
              <a:ext cx="1985916" cy="312056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D9FE0990-334E-3A47-00F1-CA2110D17C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54801" y="2979457"/>
              <a:ext cx="2004769" cy="630211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FFBC815-53F3-4133-2D38-031E2FF454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52106" y="2168683"/>
              <a:ext cx="7464" cy="1602039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8B7B8AC-EAC0-7142-6BC9-0FCA48E703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28319" y="2258222"/>
              <a:ext cx="0" cy="1292352"/>
            </a:xfrm>
            <a:prstGeom prst="line">
              <a:avLst/>
            </a:prstGeom>
            <a:noFill/>
            <a:ln w="28575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左大括号 17">
              <a:extLst>
                <a:ext uri="{FF2B5EF4-FFF2-40B4-BE49-F238E27FC236}">
                  <a16:creationId xmlns:a16="http://schemas.microsoft.com/office/drawing/2014/main" id="{84897FE0-F67E-DA7D-A4B1-4FBD949D2062}"/>
                </a:ext>
              </a:extLst>
            </p:cNvPr>
            <p:cNvSpPr/>
            <p:nvPr/>
          </p:nvSpPr>
          <p:spPr bwMode="auto">
            <a:xfrm rot="10800000">
              <a:off x="5816927" y="2258221"/>
              <a:ext cx="558146" cy="1292350"/>
            </a:xfrm>
            <a:prstGeom prst="leftBrac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80000"/>
                <a:buFont typeface="Wingdings" pitchFamily="2" charset="2"/>
                <a:buChar char="è"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Sans" pitchFamily="34" charset="0"/>
                <a:ea typeface="黑体" pitchFamily="49" charset="-122"/>
                <a:cs typeface="+mn-cs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B3569A4-5F72-5099-42A9-5CDBE1737E90}"/>
                </a:ext>
              </a:extLst>
            </p:cNvPr>
            <p:cNvSpPr/>
            <p:nvPr/>
          </p:nvSpPr>
          <p:spPr bwMode="auto">
            <a:xfrm>
              <a:off x="2131834" y="2735148"/>
              <a:ext cx="1100387" cy="47642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80000"/>
                <a:buFont typeface="Wingdings" pitchFamily="2" charset="2"/>
                <a:buChar char="è"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Sans" pitchFamily="34" charset="0"/>
                <a:ea typeface="黑体" pitchFamily="49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F548D3F-CA70-8593-6631-F11B854F86CD}"/>
                </a:ext>
              </a:extLst>
            </p:cNvPr>
            <p:cNvSpPr txBox="1"/>
            <p:nvPr/>
          </p:nvSpPr>
          <p:spPr>
            <a:xfrm>
              <a:off x="6375074" y="2735148"/>
              <a:ext cx="1483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Surface Error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Area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75691888-D033-C292-CAC7-483AAEAEDFAF}"/>
              </a:ext>
            </a:extLst>
          </p:cNvPr>
          <p:cNvCxnSpPr/>
          <p:nvPr/>
        </p:nvCxnSpPr>
        <p:spPr>
          <a:xfrm>
            <a:off x="4260915" y="1250286"/>
            <a:ext cx="0" cy="4053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57FE8806-EEC6-0037-50B1-23E1E2498C0D}"/>
              </a:ext>
            </a:extLst>
          </p:cNvPr>
          <p:cNvCxnSpPr>
            <a:cxnSpLocks/>
          </p:cNvCxnSpPr>
          <p:nvPr/>
        </p:nvCxnSpPr>
        <p:spPr>
          <a:xfrm flipV="1">
            <a:off x="4260915" y="2203635"/>
            <a:ext cx="0" cy="3940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8" name="图片 27">
            <a:extLst>
              <a:ext uri="{FF2B5EF4-FFF2-40B4-BE49-F238E27FC236}">
                <a16:creationId xmlns:a16="http://schemas.microsoft.com/office/drawing/2014/main" id="{35E5B1DC-E0DA-0A5D-355F-B1225DC93F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4" y="2762787"/>
            <a:ext cx="5205559" cy="333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CD4A281-FA00-4002-5492-407F294C4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8341" y="1090635"/>
            <a:ext cx="4701034" cy="1602038"/>
          </a:xfrm>
          <a:prstGeom prst="rect">
            <a:avLst/>
          </a:prstGeom>
          <a:noFill/>
        </p:spPr>
      </p:pic>
      <p:graphicFrame>
        <p:nvGraphicFramePr>
          <p:cNvPr id="30" name="表格 29">
            <a:extLst>
              <a:ext uri="{FF2B5EF4-FFF2-40B4-BE49-F238E27FC236}">
                <a16:creationId xmlns:a16="http://schemas.microsoft.com/office/drawing/2014/main" id="{1C424900-7B3A-2085-DECF-6B6A85E94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5278"/>
              </p:ext>
            </p:extLst>
          </p:nvPr>
        </p:nvGraphicFramePr>
        <p:xfrm>
          <a:off x="6096000" y="3167611"/>
          <a:ext cx="5667472" cy="142854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37381">
                  <a:extLst>
                    <a:ext uri="{9D8B030D-6E8A-4147-A177-3AD203B41FA5}">
                      <a16:colId xmlns:a16="http://schemas.microsoft.com/office/drawing/2014/main" val="377613575"/>
                    </a:ext>
                  </a:extLst>
                </a:gridCol>
                <a:gridCol w="1219521">
                  <a:extLst>
                    <a:ext uri="{9D8B030D-6E8A-4147-A177-3AD203B41FA5}">
                      <a16:colId xmlns:a16="http://schemas.microsoft.com/office/drawing/2014/main" val="1341587558"/>
                    </a:ext>
                  </a:extLst>
                </a:gridCol>
                <a:gridCol w="1455285">
                  <a:extLst>
                    <a:ext uri="{9D8B030D-6E8A-4147-A177-3AD203B41FA5}">
                      <a16:colId xmlns:a16="http://schemas.microsoft.com/office/drawing/2014/main" val="1965412280"/>
                    </a:ext>
                  </a:extLst>
                </a:gridCol>
                <a:gridCol w="1455285">
                  <a:extLst>
                    <a:ext uri="{9D8B030D-6E8A-4147-A177-3AD203B41FA5}">
                      <a16:colId xmlns:a16="http://schemas.microsoft.com/office/drawing/2014/main" val="3252609946"/>
                    </a:ext>
                  </a:extLst>
                </a:gridCol>
              </a:tblGrid>
              <a:tr h="285709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Full/Non-Full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MAE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RMSE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R2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5046941"/>
                  </a:ext>
                </a:extLst>
              </a:tr>
              <a:tr h="285709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Full (Geometry)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0.5202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0.6548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0.4136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4800792"/>
                  </a:ext>
                </a:extLst>
              </a:tr>
              <a:tr h="285709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Non-Full (Geometry)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0.5365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0.8289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0.3836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2783439"/>
                  </a:ext>
                </a:extLst>
              </a:tr>
              <a:tr h="285709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Full (Wave)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0.6076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0.7769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0.4406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2043360"/>
                  </a:ext>
                </a:extLst>
              </a:tr>
              <a:tr h="285709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Non-Full (wave)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0.5651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0.7142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0.5277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1738611"/>
                  </a:ext>
                </a:extLst>
              </a:tr>
            </a:tbl>
          </a:graphicData>
        </a:graphic>
      </p:graphicFrame>
      <p:sp>
        <p:nvSpPr>
          <p:cNvPr id="31" name="文本框 30">
            <a:extLst>
              <a:ext uri="{FF2B5EF4-FFF2-40B4-BE49-F238E27FC236}">
                <a16:creationId xmlns:a16="http://schemas.microsoft.com/office/drawing/2014/main" id="{00613564-B249-FCC5-D046-3D2010567AD8}"/>
              </a:ext>
            </a:extLst>
          </p:cNvPr>
          <p:cNvSpPr txBox="1"/>
          <p:nvPr/>
        </p:nvSpPr>
        <p:spPr>
          <a:xfrm>
            <a:off x="7409468" y="2700141"/>
            <a:ext cx="131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波动追迹</a:t>
            </a:r>
            <a:endParaRPr 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45C0519-B953-63B5-9964-E694B7E5352A}"/>
              </a:ext>
            </a:extLst>
          </p:cNvPr>
          <p:cNvSpPr txBox="1"/>
          <p:nvPr/>
        </p:nvSpPr>
        <p:spPr>
          <a:xfrm>
            <a:off x="9767740" y="2700141"/>
            <a:ext cx="131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几何追迹</a:t>
            </a:r>
            <a:endParaRPr 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B3EBCD1-6D5D-A5CE-4152-071A6A4CD55A}"/>
              </a:ext>
            </a:extLst>
          </p:cNvPr>
          <p:cNvSpPr txBox="1"/>
          <p:nvPr/>
        </p:nvSpPr>
        <p:spPr>
          <a:xfrm>
            <a:off x="5137608" y="4666269"/>
            <a:ext cx="7046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KB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镜面形误差区域的逐步降低，模型预测能力逐步提升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同等条件下，进行波动追迹和几何追迹全口径和非全口径的测量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波动追迹会引入边缘衍射，图像中的信息是衍射效应和面形误差叠加的结果，故边缘区域模型检测效果较差。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0878A9F-1F59-1572-33AD-3D3394A27329}"/>
              </a:ext>
            </a:extLst>
          </p:cNvPr>
          <p:cNvSpPr txBox="1"/>
          <p:nvPr/>
        </p:nvSpPr>
        <p:spPr>
          <a:xfrm>
            <a:off x="47133" y="6429081"/>
            <a:ext cx="5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CF0850E-B50E-E4FB-8173-B0F28866A0EB}"/>
              </a:ext>
            </a:extLst>
          </p:cNvPr>
          <p:cNvSpPr txBox="1"/>
          <p:nvPr/>
        </p:nvSpPr>
        <p:spPr>
          <a:xfrm>
            <a:off x="11794503" y="6429081"/>
            <a:ext cx="5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3786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"/>
    </mc:Choice>
    <mc:Fallback xmlns="">
      <p:transition spd="slow" advTm="33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4041524-47D1-163E-888B-A673C95A7140}"/>
              </a:ext>
            </a:extLst>
          </p:cNvPr>
          <p:cNvSpPr txBox="1"/>
          <p:nvPr/>
        </p:nvSpPr>
        <p:spPr>
          <a:xfrm>
            <a:off x="1791092" y="537328"/>
            <a:ext cx="69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模型预测精度提升的方法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B79455E-F6F6-BF9C-CCA2-87FB30B28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37" y="1117075"/>
            <a:ext cx="5477933" cy="3243411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441FD450-A822-E54B-0423-A0F564111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970692"/>
              </p:ext>
            </p:extLst>
          </p:nvPr>
        </p:nvGraphicFramePr>
        <p:xfrm>
          <a:off x="716237" y="4570900"/>
          <a:ext cx="5477934" cy="174977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85112">
                  <a:extLst>
                    <a:ext uri="{9D8B030D-6E8A-4147-A177-3AD203B41FA5}">
                      <a16:colId xmlns:a16="http://schemas.microsoft.com/office/drawing/2014/main" val="3960504318"/>
                    </a:ext>
                  </a:extLst>
                </a:gridCol>
                <a:gridCol w="1053854">
                  <a:extLst>
                    <a:ext uri="{9D8B030D-6E8A-4147-A177-3AD203B41FA5}">
                      <a16:colId xmlns:a16="http://schemas.microsoft.com/office/drawing/2014/main" val="1358352392"/>
                    </a:ext>
                  </a:extLst>
                </a:gridCol>
                <a:gridCol w="1369484">
                  <a:extLst>
                    <a:ext uri="{9D8B030D-6E8A-4147-A177-3AD203B41FA5}">
                      <a16:colId xmlns:a16="http://schemas.microsoft.com/office/drawing/2014/main" val="764558849"/>
                    </a:ext>
                  </a:extLst>
                </a:gridCol>
                <a:gridCol w="1369484">
                  <a:extLst>
                    <a:ext uri="{9D8B030D-6E8A-4147-A177-3AD203B41FA5}">
                      <a16:colId xmlns:a16="http://schemas.microsoft.com/office/drawing/2014/main" val="3535332123"/>
                    </a:ext>
                  </a:extLst>
                </a:gridCol>
              </a:tblGrid>
              <a:tr h="349954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Length(mirror-surface)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MAE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RMSE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R2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104652"/>
                  </a:ext>
                </a:extLst>
              </a:tr>
              <a:tr h="349954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180mm-180mm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0.5866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0.7584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0.7246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2187588"/>
                  </a:ext>
                </a:extLst>
              </a:tr>
              <a:tr h="349954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180mm-180mm+PSD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0.5201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0.6807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0.7783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4259817"/>
                  </a:ext>
                </a:extLst>
              </a:tr>
              <a:tr h="349954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180mm-164mm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0.2607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0.3355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0.9451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9549278"/>
                  </a:ext>
                </a:extLst>
              </a:tr>
              <a:tr h="349954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180mm-164mm+PSD</a:t>
                      </a:r>
                      <a:endParaRPr lang="en-US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0.2902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0.3731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0.9321</a:t>
                      </a:r>
                      <a:endParaRPr lang="en-US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2461524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7403DB73-4E65-94B7-5AB8-30378C90859F}"/>
              </a:ext>
            </a:extLst>
          </p:cNvPr>
          <p:cNvSpPr txBox="1"/>
          <p:nvPr/>
        </p:nvSpPr>
        <p:spPr>
          <a:xfrm>
            <a:off x="6014301" y="4624436"/>
            <a:ext cx="6042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基础网络框架融合模块后多引出一路进行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KB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镜面形误差功率谱密度计算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网络模型的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LOSS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部分，由面形误差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LOSS+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功率谱密度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LOSS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组成，两部分相互作用，优化模型的预测精度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BE1B6E5-C889-2694-D97B-58611BA30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080" y="1117075"/>
            <a:ext cx="5762920" cy="290010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A746EA6-AF59-2866-2EB1-B8D1239D1313}"/>
              </a:ext>
            </a:extLst>
          </p:cNvPr>
          <p:cNvSpPr txBox="1"/>
          <p:nvPr/>
        </p:nvSpPr>
        <p:spPr>
          <a:xfrm>
            <a:off x="47133" y="6429081"/>
            <a:ext cx="5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1A4B1CF-75B8-71A3-D5B8-6A78304342F6}"/>
              </a:ext>
            </a:extLst>
          </p:cNvPr>
          <p:cNvSpPr txBox="1"/>
          <p:nvPr/>
        </p:nvSpPr>
        <p:spPr>
          <a:xfrm>
            <a:off x="11794503" y="6429081"/>
            <a:ext cx="5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4001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"/>
    </mc:Choice>
    <mc:Fallback xmlns="">
      <p:transition spd="slow" advTm="44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FECA610-F907-91CB-4015-1DEF904B5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5757" y="1197204"/>
            <a:ext cx="7777113" cy="428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8903332-886D-0535-A0A4-E87A28F3DD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17992"/>
            <a:ext cx="4345757" cy="2643303"/>
          </a:xfrm>
          <a:prstGeom prst="rect">
            <a:avLst/>
          </a:prstGeom>
          <a:noFill/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22B15E4-14DB-301D-C7A5-4DB87D5C4D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83783"/>
            <a:ext cx="4345757" cy="2643303"/>
          </a:xfrm>
          <a:prstGeom prst="rect">
            <a:avLst/>
          </a:prstGeom>
          <a:noFill/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351CAB9-51C7-FF04-9360-086701857712}"/>
              </a:ext>
            </a:extLst>
          </p:cNvPr>
          <p:cNvSpPr txBox="1"/>
          <p:nvPr/>
        </p:nvSpPr>
        <p:spPr>
          <a:xfrm>
            <a:off x="4374037" y="5425089"/>
            <a:ext cx="7846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面形误差预测结果进行频谱分析，低频区域预测较好，高频区域预测较差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对测试集所有样本的功率谱密度进行处理，最终确定了目前模型的预测频率值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0.079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6.32CLXS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，未来会进一步拓展该频率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776EF2E-15DB-C420-9DCD-CFE704167F61}"/>
              </a:ext>
            </a:extLst>
          </p:cNvPr>
          <p:cNvCxnSpPr>
            <a:cxnSpLocks/>
          </p:cNvCxnSpPr>
          <p:nvPr/>
        </p:nvCxnSpPr>
        <p:spPr>
          <a:xfrm>
            <a:off x="4986779" y="4619134"/>
            <a:ext cx="2450969" cy="0"/>
          </a:xfrm>
          <a:prstGeom prst="line">
            <a:avLst/>
          </a:prstGeom>
          <a:ln w="28575">
            <a:solidFill>
              <a:srgbClr val="D731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7009070-F63C-530E-5989-C8FF7116CD02}"/>
              </a:ext>
            </a:extLst>
          </p:cNvPr>
          <p:cNvSpPr txBox="1"/>
          <p:nvPr/>
        </p:nvSpPr>
        <p:spPr>
          <a:xfrm>
            <a:off x="1791092" y="537328"/>
            <a:ext cx="546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网络模型的频谱分析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810D6D2C-7084-0A53-553E-15A5C51252D8}"/>
              </a:ext>
            </a:extLst>
          </p:cNvPr>
          <p:cNvSpPr/>
          <p:nvPr/>
        </p:nvSpPr>
        <p:spPr>
          <a:xfrm>
            <a:off x="443060" y="2573518"/>
            <a:ext cx="414779" cy="509047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63461B17-7C9E-1819-C4B2-A859A4901E9F}"/>
              </a:ext>
            </a:extLst>
          </p:cNvPr>
          <p:cNvSpPr/>
          <p:nvPr/>
        </p:nvSpPr>
        <p:spPr>
          <a:xfrm>
            <a:off x="1227055" y="2996582"/>
            <a:ext cx="414779" cy="509047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2BF3F7E-6FFB-AA44-EFA8-E5EAE1B7995F}"/>
              </a:ext>
            </a:extLst>
          </p:cNvPr>
          <p:cNvSpPr/>
          <p:nvPr/>
        </p:nvSpPr>
        <p:spPr>
          <a:xfrm>
            <a:off x="548326" y="5139309"/>
            <a:ext cx="414779" cy="509047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B7568BCB-C1C6-6F6B-557F-68A405C92AE4}"/>
              </a:ext>
            </a:extLst>
          </p:cNvPr>
          <p:cNvSpPr/>
          <p:nvPr/>
        </p:nvSpPr>
        <p:spPr>
          <a:xfrm>
            <a:off x="1227054" y="5562373"/>
            <a:ext cx="414779" cy="509047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87EBAA5-E060-4ED1-52AF-B828EF8EE2A6}"/>
              </a:ext>
            </a:extLst>
          </p:cNvPr>
          <p:cNvSpPr txBox="1"/>
          <p:nvPr/>
        </p:nvSpPr>
        <p:spPr>
          <a:xfrm>
            <a:off x="47133" y="6429081"/>
            <a:ext cx="5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6AAA30C-257A-A04D-EC09-EC30ABB0214D}"/>
              </a:ext>
            </a:extLst>
          </p:cNvPr>
          <p:cNvSpPr txBox="1"/>
          <p:nvPr/>
        </p:nvSpPr>
        <p:spPr>
          <a:xfrm>
            <a:off x="11794503" y="6429081"/>
            <a:ext cx="5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999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"/>
    </mc:Choice>
    <mc:Fallback xmlns="">
      <p:transition spd="slow" advTm="363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1010</Words>
  <Application>Microsoft Office PowerPoint</Application>
  <PresentationFormat>宽屏</PresentationFormat>
  <Paragraphs>385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GillSans</vt:lpstr>
      <vt:lpstr>等线</vt:lpstr>
      <vt:lpstr>仿宋</vt:lpstr>
      <vt:lpstr>微软雅黑</vt:lpstr>
      <vt:lpstr>Arial</vt:lpstr>
      <vt:lpstr>Calibri</vt:lpstr>
      <vt:lpstr>Calibri Light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shuguang chen</dc:creator>
  <cp:lastModifiedBy>shuguang chen</cp:lastModifiedBy>
  <cp:revision>235</cp:revision>
  <dcterms:created xsi:type="dcterms:W3CDTF">2024-08-06T01:45:05Z</dcterms:created>
  <dcterms:modified xsi:type="dcterms:W3CDTF">2024-10-17T03:27:52Z</dcterms:modified>
</cp:coreProperties>
</file>