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046" r:id="rId2"/>
    <p:sldId id="2039377915" r:id="rId3"/>
    <p:sldId id="2039377946" r:id="rId4"/>
    <p:sldId id="2039377931" r:id="rId5"/>
    <p:sldId id="2039377952" r:id="rId6"/>
    <p:sldId id="2039377926" r:id="rId7"/>
    <p:sldId id="2039377951" r:id="rId8"/>
    <p:sldId id="2039377948" r:id="rId9"/>
    <p:sldId id="2039377949" r:id="rId10"/>
    <p:sldId id="203937795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34"/>
    <a:srgbClr val="1F77B4"/>
    <a:srgbClr val="4472C4"/>
    <a:srgbClr val="ED7D31"/>
    <a:srgbClr val="F4A184"/>
    <a:srgbClr val="FFCE39"/>
    <a:srgbClr val="F1985C"/>
    <a:srgbClr val="84B3DE"/>
    <a:srgbClr val="82B1DC"/>
    <a:srgbClr val="FC0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4" autoAdjust="0"/>
    <p:restoredTop sz="93601" autoAdjust="0"/>
  </p:normalViewPr>
  <p:slideViewPr>
    <p:cSldViewPr snapToGrid="0" snapToObjects="1">
      <p:cViewPr varScale="1">
        <p:scale>
          <a:sx n="88" d="100"/>
          <a:sy n="88" d="100"/>
        </p:scale>
        <p:origin x="41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9" d="100"/>
          <a:sy n="69" d="100"/>
        </p:scale>
        <p:origin x="2508"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593A5-51CD-4FBF-8389-1A6E1090A7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E139992B-98C3-4E32-BEAA-2121788236FD}">
      <dgm:prSet phldrT="[文本]" custT="1"/>
      <dgm:spPr/>
      <dgm:t>
        <a:bodyPr/>
        <a:lstStyle/>
        <a:p>
          <a:r>
            <a:rPr lang="zh-CN" altLang="en-US" sz="1800" dirty="0">
              <a:latin typeface="微软雅黑" panose="020B0503020204020204" pitchFamily="34" charset="-122"/>
              <a:ea typeface="微软雅黑" panose="020B0503020204020204" pitchFamily="34" charset="-122"/>
            </a:rPr>
            <a:t>大装置网络威胁检测</a:t>
          </a:r>
        </a:p>
      </dgm:t>
    </dgm:pt>
    <dgm:pt modelId="{9D234315-A315-4736-B2BA-CC9FD343E727}" type="parTrans" cxnId="{C4CD4D6C-C1BB-48CB-973B-9679D110CD1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0D1FD10-3274-4704-9582-0CFC6A9E7CE3}" type="sibTrans" cxnId="{C4CD4D6C-C1BB-48CB-973B-9679D110CD1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F8622FE6-4193-476B-AB22-651F4ACE8C9F}">
      <dgm:prSet phldrT="[文本]" custT="1"/>
      <dgm:spPr/>
      <dgm:t>
        <a:bodyPr/>
        <a:lstStyle/>
        <a:p>
          <a:r>
            <a:rPr lang="zh-CN" altLang="en-US" sz="1800" dirty="0">
              <a:latin typeface="微软雅黑" panose="020B0503020204020204" pitchFamily="34" charset="-122"/>
              <a:ea typeface="微软雅黑" panose="020B0503020204020204" pitchFamily="34" charset="-122"/>
            </a:rPr>
            <a:t>基于</a:t>
          </a:r>
          <a:r>
            <a:rPr lang="zh-CN" altLang="en-US" sz="1800" b="1" dirty="0">
              <a:solidFill>
                <a:schemeClr val="accent1"/>
              </a:solidFill>
              <a:latin typeface="微软雅黑" panose="020B0503020204020204" pitchFamily="34" charset="-122"/>
              <a:ea typeface="微软雅黑" panose="020B0503020204020204" pitchFamily="34" charset="-122"/>
            </a:rPr>
            <a:t>时空图神经网络的</a:t>
          </a:r>
          <a:r>
            <a:rPr lang="zh-CN" altLang="en-US" sz="1800" dirty="0">
              <a:latin typeface="微软雅黑" panose="020B0503020204020204" pitchFamily="34" charset="-122"/>
              <a:ea typeface="微软雅黑" panose="020B0503020204020204" pitchFamily="34" charset="-122"/>
            </a:rPr>
            <a:t>大装置控制网流量检测技术</a:t>
          </a:r>
        </a:p>
      </dgm:t>
    </dgm:pt>
    <dgm:pt modelId="{87EA0209-B180-414F-BB36-1D3EABF85FE9}" type="parTrans" cxnId="{574BADDF-699C-472B-B7FB-0D0D6E68688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3B719A9-FF2C-4235-B02D-FFB10C82D38A}" type="sibTrans" cxnId="{574BADDF-699C-472B-B7FB-0D0D6E68688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5350D1F-2D57-41D3-AD79-F7A801528A98}">
      <dgm:prSet phldrT="[文本]" custT="1"/>
      <dgm:spPr/>
      <dgm:t>
        <a:bodyPr/>
        <a:lstStyle/>
        <a:p>
          <a:r>
            <a:rPr lang="zh-CN" altLang="en-US" sz="1800" dirty="0">
              <a:latin typeface="微软雅黑" panose="020B0503020204020204" pitchFamily="34" charset="-122"/>
              <a:ea typeface="微软雅黑" panose="020B0503020204020204" pitchFamily="34" charset="-122"/>
            </a:rPr>
            <a:t>大装置网络安全运维</a:t>
          </a:r>
        </a:p>
      </dgm:t>
    </dgm:pt>
    <dgm:pt modelId="{1F7B727A-8275-4125-A24C-F3165D45195B}" type="parTrans" cxnId="{9D704466-968B-43FD-A6F2-6B9C6501C76F}">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8D9C2AD5-E858-47BC-B7DB-B0E7060007AA}" type="sibTrans" cxnId="{9D704466-968B-43FD-A6F2-6B9C6501C76F}">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7F5436E-156D-49BA-866F-3CE39C34B7B6}">
      <dgm:prSet phldrT="[文本]" custT="1"/>
      <dgm:spPr/>
      <dgm:t>
        <a:bodyPr/>
        <a:lstStyle/>
        <a:p>
          <a:r>
            <a:rPr lang="zh-CN" altLang="en-US" sz="1800" dirty="0">
              <a:latin typeface="微软雅黑" panose="020B0503020204020204" pitchFamily="34" charset="-122"/>
              <a:ea typeface="微软雅黑" panose="020B0503020204020204" pitchFamily="34" charset="-122"/>
            </a:rPr>
            <a:t>基于</a:t>
          </a:r>
          <a:r>
            <a:rPr lang="zh-CN" altLang="en-US" sz="1800" b="1" dirty="0">
              <a:solidFill>
                <a:schemeClr val="accent1"/>
              </a:solidFill>
              <a:latin typeface="微软雅黑" panose="020B0503020204020204" pitchFamily="34" charset="-122"/>
              <a:ea typeface="微软雅黑" panose="020B0503020204020204" pitchFamily="34" charset="-122"/>
            </a:rPr>
            <a:t>大模型的大装置网络安全智能运维</a:t>
          </a:r>
        </a:p>
      </dgm:t>
    </dgm:pt>
    <dgm:pt modelId="{AE612D71-D033-47EC-B785-989A27EEC8BB}" type="parTrans" cxnId="{DF9E43A1-3C66-4ACF-A49D-9045DB9B1B1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2B0E802-AE52-4454-B46C-67BDB3AFE9A0}" type="sibTrans" cxnId="{DF9E43A1-3C66-4ACF-A49D-9045DB9B1B1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DC557097-EE65-4729-AA4C-4D74AA1DBB7A}">
      <dgm:prSet phldrT="[文本]" custT="1"/>
      <dgm:spPr/>
      <dgm:t>
        <a:bodyPr/>
        <a:lstStyle/>
        <a:p>
          <a:r>
            <a:rPr lang="zh-CN" altLang="en-US" sz="1800" dirty="0">
              <a:latin typeface="微软雅黑" panose="020B0503020204020204" pitchFamily="34" charset="-122"/>
              <a:ea typeface="微软雅黑" panose="020B0503020204020204" pitchFamily="34" charset="-122"/>
            </a:rPr>
            <a:t>威胁情报</a:t>
          </a:r>
        </a:p>
      </dgm:t>
    </dgm:pt>
    <dgm:pt modelId="{AC051CDC-C753-46F7-AA18-2C05D642B241}" type="parTrans" cxnId="{6B0CC124-AC2D-4BA3-8CAD-405E84B7BFB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ED3869A-E692-4454-8645-5288AE132016}" type="sibTrans" cxnId="{6B0CC124-AC2D-4BA3-8CAD-405E84B7BFB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4CE8B0C2-5A7C-4A37-A6BF-6E16927A2B9C}">
      <dgm:prSet phldrT="[文本]" custT="1"/>
      <dgm:spPr/>
      <dgm:t>
        <a:bodyPr/>
        <a:lstStyle/>
        <a:p>
          <a:r>
            <a:rPr lang="zh-CN" altLang="en-US" sz="1800" dirty="0">
              <a:latin typeface="微软雅黑" panose="020B0503020204020204" pitchFamily="34" charset="-122"/>
              <a:ea typeface="微软雅黑" panose="020B0503020204020204" pitchFamily="34" charset="-122"/>
            </a:rPr>
            <a:t>基于</a:t>
          </a:r>
          <a:r>
            <a:rPr lang="zh-CN" altLang="en-US" sz="1800" b="1" dirty="0">
              <a:solidFill>
                <a:schemeClr val="accent1"/>
              </a:solidFill>
              <a:latin typeface="微软雅黑" panose="020B0503020204020204" pitchFamily="34" charset="-122"/>
              <a:ea typeface="微软雅黑" panose="020B0503020204020204" pitchFamily="34" charset="-122"/>
            </a:rPr>
            <a:t>大模型的威胁情报获取</a:t>
          </a:r>
          <a:r>
            <a:rPr lang="zh-CN" altLang="en-US" sz="1800" dirty="0">
              <a:latin typeface="微软雅黑" panose="020B0503020204020204" pitchFamily="34" charset="-122"/>
              <a:ea typeface="微软雅黑" panose="020B0503020204020204" pitchFamily="34" charset="-122"/>
            </a:rPr>
            <a:t>方法</a:t>
          </a:r>
        </a:p>
      </dgm:t>
    </dgm:pt>
    <dgm:pt modelId="{50588C1B-F6BE-4B04-8B0E-23CC3F06C88B}" type="parTrans" cxnId="{8A2983FC-08EB-4C33-9BAD-CAFDC93041E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A599AF3-F992-4525-A445-DE1B892F2083}" type="sibTrans" cxnId="{8A2983FC-08EB-4C33-9BAD-CAFDC93041E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2BC22B-B9E3-438E-87C2-083123C4D506}">
      <dgm:prSet custT="1"/>
      <dgm:spPr/>
      <dgm:t>
        <a:bodyPr/>
        <a:lstStyle/>
        <a:p>
          <a:r>
            <a:rPr lang="zh-CN" altLang="en-US" sz="1800">
              <a:latin typeface="微软雅黑" panose="020B0503020204020204" pitchFamily="34" charset="-122"/>
              <a:ea typeface="微软雅黑" panose="020B0503020204020204" pitchFamily="34" charset="-122"/>
            </a:rPr>
            <a:t>大装置网络安全管理</a:t>
          </a:r>
        </a:p>
      </dgm:t>
    </dgm:pt>
    <dgm:pt modelId="{6F66B7C3-9EA2-4B9A-8D70-B61D6E52D0AA}" type="parTrans" cxnId="{EA4BCA4E-B130-4869-AB58-95B1C0DAFD8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F6F82F3D-DE15-4EE2-93AC-AC4646655C24}" type="sibTrans" cxnId="{EA4BCA4E-B130-4869-AB58-95B1C0DAFD8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A241631-D204-4C0E-8D85-8A882C440187}">
      <dgm:prSet custT="1"/>
      <dgm:spPr/>
      <dgm:t>
        <a:bodyPr/>
        <a:lstStyle/>
        <a:p>
          <a:r>
            <a:rPr lang="zh-CN" altLang="en-US" sz="1800" dirty="0">
              <a:latin typeface="微软雅黑" panose="020B0503020204020204" pitchFamily="34" charset="-122"/>
              <a:ea typeface="微软雅黑" panose="020B0503020204020204" pitchFamily="34" charset="-122"/>
            </a:rPr>
            <a:t>基于</a:t>
          </a:r>
          <a:r>
            <a:rPr lang="zh-CN" altLang="en-US" sz="1800" b="1" dirty="0">
              <a:solidFill>
                <a:schemeClr val="accent1"/>
              </a:solidFill>
              <a:latin typeface="微软雅黑" panose="020B0503020204020204" pitchFamily="34" charset="-122"/>
              <a:ea typeface="微软雅黑" panose="020B0503020204020204" pitchFamily="34" charset="-122"/>
            </a:rPr>
            <a:t>大模型的大装置网络安全管理策略构建</a:t>
          </a:r>
        </a:p>
      </dgm:t>
    </dgm:pt>
    <dgm:pt modelId="{5DE695C3-669E-4C8F-A43C-63B98C37B360}" type="parTrans" cxnId="{CB0A5E74-D4CE-4B9D-A9F0-ACE77D819DA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D3D1A4A-74F5-477F-8F12-F8983DDA630D}" type="sibTrans" cxnId="{CB0A5E74-D4CE-4B9D-A9F0-ACE77D819DA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65CB995-08A2-4C23-9900-2B84783BDA04}">
      <dgm:prSet phldrT="[文本]" custT="1"/>
      <dgm:spPr/>
      <dgm:t>
        <a:bodyPr/>
        <a:lstStyle/>
        <a:p>
          <a:endParaRPr lang="zh-CN" altLang="en-US" sz="1800" dirty="0">
            <a:latin typeface="微软雅黑" panose="020B0503020204020204" pitchFamily="34" charset="-122"/>
            <a:ea typeface="微软雅黑" panose="020B0503020204020204" pitchFamily="34" charset="-122"/>
          </a:endParaRPr>
        </a:p>
      </dgm:t>
    </dgm:pt>
    <dgm:pt modelId="{6C08F98C-AD61-4844-B803-B64BDE182D3C}" type="parTrans" cxnId="{8D08E41B-1610-490A-A435-B9CD832E097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5B0AD3-40E9-4B0D-B72D-4D4474ABA5EA}" type="sibTrans" cxnId="{8D08E41B-1610-490A-A435-B9CD832E097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1599A51-060D-4693-8DB0-78515788BD29}">
      <dgm:prSet phldrT="[文本]" custT="1"/>
      <dgm:spPr/>
      <dgm:t>
        <a:bodyPr/>
        <a:lstStyle/>
        <a:p>
          <a:r>
            <a:rPr lang="zh-CN" altLang="en-US" sz="1800" dirty="0">
              <a:latin typeface="微软雅黑" panose="020B0503020204020204" pitchFamily="34" charset="-122"/>
              <a:ea typeface="微软雅黑" panose="020B0503020204020204" pitchFamily="34" charset="-122"/>
            </a:rPr>
            <a:t>发现并阻止勒索软件、远程入侵、恶意代码等威胁</a:t>
          </a:r>
        </a:p>
      </dgm:t>
    </dgm:pt>
    <dgm:pt modelId="{A3E68BC4-19C9-470E-9A9C-2F84B052EB0D}" type="parTrans" cxnId="{4841B273-4C29-43C4-AECA-0FFF3CBD338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950B520-3953-4C26-9C59-91DAE8B08AFA}" type="sibTrans" cxnId="{4841B273-4C29-43C4-AECA-0FFF3CBD338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94B9328-7DCA-4810-840F-29122C892681}">
      <dgm:prSet phldrT="[文本]" custT="1"/>
      <dgm:spPr/>
      <dgm:t>
        <a:bodyPr/>
        <a:lstStyle/>
        <a:p>
          <a:r>
            <a:rPr lang="zh-CN" altLang="en-US" sz="1800" dirty="0">
              <a:latin typeface="微软雅黑" panose="020B0503020204020204" pitchFamily="34" charset="-122"/>
              <a:ea typeface="微软雅黑" panose="020B0503020204020204" pitchFamily="34" charset="-122"/>
            </a:rPr>
            <a:t>降低对高级分析人员的依赖，增强安全运维智能化水平</a:t>
          </a:r>
        </a:p>
      </dgm:t>
    </dgm:pt>
    <dgm:pt modelId="{49A3EE75-EF57-40A4-A7D7-1895C3F142E2}" type="parTrans" cxnId="{993BE542-FC96-41D5-9B15-7E14D1F213DA}">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4799F70-1998-40EA-8182-F674ABE9225B}" type="sibTrans" cxnId="{993BE542-FC96-41D5-9B15-7E14D1F213DA}">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0E77B7E-8643-4F4A-9675-D0AE6B936EF9}">
      <dgm:prSet custT="1"/>
      <dgm:spPr/>
      <dgm:t>
        <a:bodyPr/>
        <a:lstStyle/>
        <a:p>
          <a:r>
            <a:rPr lang="zh-CN" altLang="en-US" sz="1800" dirty="0">
              <a:latin typeface="微软雅黑" panose="020B0503020204020204" pitchFamily="34" charset="-122"/>
              <a:ea typeface="微软雅黑" panose="020B0503020204020204" pitchFamily="34" charset="-122"/>
            </a:rPr>
            <a:t>大幅减少大装置网络安全策略设计需要的时间和人力</a:t>
          </a:r>
        </a:p>
      </dgm:t>
    </dgm:pt>
    <dgm:pt modelId="{01A89200-D032-4D9B-A64F-506EF379C9C5}" type="parTrans" cxnId="{B7F00750-6049-4970-959A-EDC97869923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0A26E01-2F06-437F-B5C8-69173043FE5B}" type="sibTrans" cxnId="{B7F00750-6049-4970-959A-EDC97869923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D4930C25-B83C-435C-8143-16CB53712064}">
      <dgm:prSet phldrT="[文本]" custT="1"/>
      <dgm:spPr/>
      <dgm:t>
        <a:bodyPr/>
        <a:lstStyle/>
        <a:p>
          <a:r>
            <a:rPr lang="zh-CN" altLang="en-US" sz="1800" dirty="0">
              <a:latin typeface="微软雅黑" panose="020B0503020204020204" pitchFamily="34" charset="-122"/>
              <a:ea typeface="微软雅黑" panose="020B0503020204020204" pitchFamily="34" charset="-122"/>
            </a:rPr>
            <a:t>无需人工扫描工具或查询相关的网站，自主获取威胁情报信息</a:t>
          </a:r>
        </a:p>
      </dgm:t>
    </dgm:pt>
    <dgm:pt modelId="{9C7F12F3-031A-492E-8ABE-159E4D4E60AB}" type="parTrans" cxnId="{34C1E20C-4372-4577-8A48-7A0EA6F7BEE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69E8245-18A2-49AC-AEEA-F14E1CA97352}" type="sibTrans" cxnId="{34C1E20C-4372-4577-8A48-7A0EA6F7BEE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FB27BCD4-750C-4380-AD3E-3A8D33ADCCB9}" type="pres">
      <dgm:prSet presAssocID="{7F5593A5-51CD-4FBF-8389-1A6E1090A7BC}" presName="Name0" presStyleCnt="0">
        <dgm:presLayoutVars>
          <dgm:dir/>
          <dgm:animLvl val="lvl"/>
          <dgm:resizeHandles val="exact"/>
        </dgm:presLayoutVars>
      </dgm:prSet>
      <dgm:spPr/>
    </dgm:pt>
    <dgm:pt modelId="{003EC922-9C9F-4747-8594-1A6157F76CA3}" type="pres">
      <dgm:prSet presAssocID="{E139992B-98C3-4E32-BEAA-2121788236FD}" presName="composite" presStyleCnt="0"/>
      <dgm:spPr/>
    </dgm:pt>
    <dgm:pt modelId="{2A66D70C-E32B-4EB3-8958-1BBA609F973D}" type="pres">
      <dgm:prSet presAssocID="{E139992B-98C3-4E32-BEAA-2121788236FD}" presName="parTx" presStyleLbl="alignNode1" presStyleIdx="0" presStyleCnt="4">
        <dgm:presLayoutVars>
          <dgm:chMax val="0"/>
          <dgm:chPref val="0"/>
          <dgm:bulletEnabled val="1"/>
        </dgm:presLayoutVars>
      </dgm:prSet>
      <dgm:spPr/>
    </dgm:pt>
    <dgm:pt modelId="{8F86FA78-CAD7-4E32-AF3D-F312CC329E64}" type="pres">
      <dgm:prSet presAssocID="{E139992B-98C3-4E32-BEAA-2121788236FD}" presName="desTx" presStyleLbl="alignAccFollowNode1" presStyleIdx="0" presStyleCnt="4">
        <dgm:presLayoutVars>
          <dgm:bulletEnabled val="1"/>
        </dgm:presLayoutVars>
      </dgm:prSet>
      <dgm:spPr/>
    </dgm:pt>
    <dgm:pt modelId="{CA9D6A2C-5F80-46B1-A1C3-B59538472834}" type="pres">
      <dgm:prSet presAssocID="{90D1FD10-3274-4704-9582-0CFC6A9E7CE3}" presName="space" presStyleCnt="0"/>
      <dgm:spPr/>
    </dgm:pt>
    <dgm:pt modelId="{FA5EC338-76B7-40AF-AAC4-14BF66CB9384}" type="pres">
      <dgm:prSet presAssocID="{15350D1F-2D57-41D3-AD79-F7A801528A98}" presName="composite" presStyleCnt="0"/>
      <dgm:spPr/>
    </dgm:pt>
    <dgm:pt modelId="{FF8D7873-3E93-4E87-BE58-3EA9896D9EE0}" type="pres">
      <dgm:prSet presAssocID="{15350D1F-2D57-41D3-AD79-F7A801528A98}" presName="parTx" presStyleLbl="alignNode1" presStyleIdx="1" presStyleCnt="4">
        <dgm:presLayoutVars>
          <dgm:chMax val="0"/>
          <dgm:chPref val="0"/>
          <dgm:bulletEnabled val="1"/>
        </dgm:presLayoutVars>
      </dgm:prSet>
      <dgm:spPr/>
    </dgm:pt>
    <dgm:pt modelId="{9AA7D859-53D5-406E-9F92-9F9636A5A437}" type="pres">
      <dgm:prSet presAssocID="{15350D1F-2D57-41D3-AD79-F7A801528A98}" presName="desTx" presStyleLbl="alignAccFollowNode1" presStyleIdx="1" presStyleCnt="4">
        <dgm:presLayoutVars>
          <dgm:bulletEnabled val="1"/>
        </dgm:presLayoutVars>
      </dgm:prSet>
      <dgm:spPr/>
    </dgm:pt>
    <dgm:pt modelId="{96999A01-9CB7-41D0-90F6-8A0885032BDB}" type="pres">
      <dgm:prSet presAssocID="{8D9C2AD5-E858-47BC-B7DB-B0E7060007AA}" presName="space" presStyleCnt="0"/>
      <dgm:spPr/>
    </dgm:pt>
    <dgm:pt modelId="{20950205-C475-4811-879D-7CFE930B5647}" type="pres">
      <dgm:prSet presAssocID="{A42BC22B-B9E3-438E-87C2-083123C4D506}" presName="composite" presStyleCnt="0"/>
      <dgm:spPr/>
    </dgm:pt>
    <dgm:pt modelId="{7E358167-BD7C-4C75-A4F4-847F158C928A}" type="pres">
      <dgm:prSet presAssocID="{A42BC22B-B9E3-438E-87C2-083123C4D506}" presName="parTx" presStyleLbl="alignNode1" presStyleIdx="2" presStyleCnt="4">
        <dgm:presLayoutVars>
          <dgm:chMax val="0"/>
          <dgm:chPref val="0"/>
          <dgm:bulletEnabled val="1"/>
        </dgm:presLayoutVars>
      </dgm:prSet>
      <dgm:spPr/>
    </dgm:pt>
    <dgm:pt modelId="{3F7A3CF5-CDB7-491A-BD5E-DE6FD68C60AA}" type="pres">
      <dgm:prSet presAssocID="{A42BC22B-B9E3-438E-87C2-083123C4D506}" presName="desTx" presStyleLbl="alignAccFollowNode1" presStyleIdx="2" presStyleCnt="4">
        <dgm:presLayoutVars>
          <dgm:bulletEnabled val="1"/>
        </dgm:presLayoutVars>
      </dgm:prSet>
      <dgm:spPr/>
    </dgm:pt>
    <dgm:pt modelId="{A3D11105-6D83-4656-B921-4217D5CF4789}" type="pres">
      <dgm:prSet presAssocID="{F6F82F3D-DE15-4EE2-93AC-AC4646655C24}" presName="space" presStyleCnt="0"/>
      <dgm:spPr/>
    </dgm:pt>
    <dgm:pt modelId="{76F2AB2A-74B0-4BBB-A12F-615A3AB754FF}" type="pres">
      <dgm:prSet presAssocID="{DC557097-EE65-4729-AA4C-4D74AA1DBB7A}" presName="composite" presStyleCnt="0"/>
      <dgm:spPr/>
    </dgm:pt>
    <dgm:pt modelId="{EE9A39B3-BC18-4169-BE2B-20E39B2DD298}" type="pres">
      <dgm:prSet presAssocID="{DC557097-EE65-4729-AA4C-4D74AA1DBB7A}" presName="parTx" presStyleLbl="alignNode1" presStyleIdx="3" presStyleCnt="4">
        <dgm:presLayoutVars>
          <dgm:chMax val="0"/>
          <dgm:chPref val="0"/>
          <dgm:bulletEnabled val="1"/>
        </dgm:presLayoutVars>
      </dgm:prSet>
      <dgm:spPr/>
    </dgm:pt>
    <dgm:pt modelId="{D6685BFB-006A-425D-B804-BFFB2C2167F8}" type="pres">
      <dgm:prSet presAssocID="{DC557097-EE65-4729-AA4C-4D74AA1DBB7A}" presName="desTx" presStyleLbl="alignAccFollowNode1" presStyleIdx="3" presStyleCnt="4">
        <dgm:presLayoutVars>
          <dgm:bulletEnabled val="1"/>
        </dgm:presLayoutVars>
      </dgm:prSet>
      <dgm:spPr/>
    </dgm:pt>
  </dgm:ptLst>
  <dgm:cxnLst>
    <dgm:cxn modelId="{34C1E20C-4372-4577-8A48-7A0EA6F7BEE0}" srcId="{DC557097-EE65-4729-AA4C-4D74AA1DBB7A}" destId="{D4930C25-B83C-435C-8143-16CB53712064}" srcOrd="1" destOrd="0" parTransId="{9C7F12F3-031A-492E-8ABE-159E4D4E60AB}" sibTransId="{C69E8245-18A2-49AC-AEEA-F14E1CA97352}"/>
    <dgm:cxn modelId="{7397C00D-7E01-4F7A-B25D-544A4D4685D5}" type="presOf" srcId="{C65CB995-08A2-4C23-9900-2B84783BDA04}" destId="{8F86FA78-CAD7-4E32-AF3D-F312CC329E64}" srcOrd="0" destOrd="2" presId="urn:microsoft.com/office/officeart/2005/8/layout/hList1"/>
    <dgm:cxn modelId="{8D08E41B-1610-490A-A435-B9CD832E0974}" srcId="{E139992B-98C3-4E32-BEAA-2121788236FD}" destId="{C65CB995-08A2-4C23-9900-2B84783BDA04}" srcOrd="2" destOrd="0" parTransId="{6C08F98C-AD61-4844-B803-B64BDE182D3C}" sibTransId="{A85B0AD3-40E9-4B0D-B72D-4D4474ABA5EA}"/>
    <dgm:cxn modelId="{6B0CC124-AC2D-4BA3-8CAD-405E84B7BFBB}" srcId="{7F5593A5-51CD-4FBF-8389-1A6E1090A7BC}" destId="{DC557097-EE65-4729-AA4C-4D74AA1DBB7A}" srcOrd="3" destOrd="0" parTransId="{AC051CDC-C753-46F7-AA18-2C05D642B241}" sibTransId="{CED3869A-E692-4454-8645-5288AE132016}"/>
    <dgm:cxn modelId="{9E896A2D-04FE-4496-B4BA-7E83D365FA45}" type="presOf" srcId="{A42BC22B-B9E3-438E-87C2-083123C4D506}" destId="{7E358167-BD7C-4C75-A4F4-847F158C928A}" srcOrd="0" destOrd="0" presId="urn:microsoft.com/office/officeart/2005/8/layout/hList1"/>
    <dgm:cxn modelId="{993BE542-FC96-41D5-9B15-7E14D1F213DA}" srcId="{15350D1F-2D57-41D3-AD79-F7A801528A98}" destId="{E94B9328-7DCA-4810-840F-29122C892681}" srcOrd="1" destOrd="0" parTransId="{49A3EE75-EF57-40A4-A7D7-1895C3F142E2}" sibTransId="{54799F70-1998-40EA-8182-F674ABE9225B}"/>
    <dgm:cxn modelId="{9D704466-968B-43FD-A6F2-6B9C6501C76F}" srcId="{7F5593A5-51CD-4FBF-8389-1A6E1090A7BC}" destId="{15350D1F-2D57-41D3-AD79-F7A801528A98}" srcOrd="1" destOrd="0" parTransId="{1F7B727A-8275-4125-A24C-F3165D45195B}" sibTransId="{8D9C2AD5-E858-47BC-B7DB-B0E7060007AA}"/>
    <dgm:cxn modelId="{96453869-0DBD-4D70-84EF-2A83409406BA}" type="presOf" srcId="{37F5436E-156D-49BA-866F-3CE39C34B7B6}" destId="{9AA7D859-53D5-406E-9F92-9F9636A5A437}" srcOrd="0" destOrd="0" presId="urn:microsoft.com/office/officeart/2005/8/layout/hList1"/>
    <dgm:cxn modelId="{C4CD4D6C-C1BB-48CB-973B-9679D110CD19}" srcId="{7F5593A5-51CD-4FBF-8389-1A6E1090A7BC}" destId="{E139992B-98C3-4E32-BEAA-2121788236FD}" srcOrd="0" destOrd="0" parTransId="{9D234315-A315-4736-B2BA-CC9FD343E727}" sibTransId="{90D1FD10-3274-4704-9582-0CFC6A9E7CE3}"/>
    <dgm:cxn modelId="{EA4BCA4E-B130-4869-AB58-95B1C0DAFD85}" srcId="{7F5593A5-51CD-4FBF-8389-1A6E1090A7BC}" destId="{A42BC22B-B9E3-438E-87C2-083123C4D506}" srcOrd="2" destOrd="0" parTransId="{6F66B7C3-9EA2-4B9A-8D70-B61D6E52D0AA}" sibTransId="{F6F82F3D-DE15-4EE2-93AC-AC4646655C24}"/>
    <dgm:cxn modelId="{B7F00750-6049-4970-959A-EDC97869923E}" srcId="{A42BC22B-B9E3-438E-87C2-083123C4D506}" destId="{70E77B7E-8643-4F4A-9675-D0AE6B936EF9}" srcOrd="1" destOrd="0" parTransId="{01A89200-D032-4D9B-A64F-506EF379C9C5}" sibTransId="{60A26E01-2F06-437F-B5C8-69173043FE5B}"/>
    <dgm:cxn modelId="{9EE1CF51-94A8-492E-AF54-48334CE39944}" type="presOf" srcId="{7F5593A5-51CD-4FBF-8389-1A6E1090A7BC}" destId="{FB27BCD4-750C-4380-AD3E-3A8D33ADCCB9}" srcOrd="0" destOrd="0" presId="urn:microsoft.com/office/officeart/2005/8/layout/hList1"/>
    <dgm:cxn modelId="{4841B273-4C29-43C4-AECA-0FFF3CBD338B}" srcId="{E139992B-98C3-4E32-BEAA-2121788236FD}" destId="{01599A51-060D-4693-8DB0-78515788BD29}" srcOrd="1" destOrd="0" parTransId="{A3E68BC4-19C9-470E-9A9C-2F84B052EB0D}" sibTransId="{E950B520-3953-4C26-9C59-91DAE8B08AFA}"/>
    <dgm:cxn modelId="{CB0A5E74-D4CE-4B9D-A9F0-ACE77D819DAE}" srcId="{A42BC22B-B9E3-438E-87C2-083123C4D506}" destId="{6A241631-D204-4C0E-8D85-8A882C440187}" srcOrd="0" destOrd="0" parTransId="{5DE695C3-669E-4C8F-A43C-63B98C37B360}" sibTransId="{1D3D1A4A-74F5-477F-8F12-F8983DDA630D}"/>
    <dgm:cxn modelId="{E0FD6255-0B6A-4912-874F-C0EBABF39539}" type="presOf" srcId="{DC557097-EE65-4729-AA4C-4D74AA1DBB7A}" destId="{EE9A39B3-BC18-4169-BE2B-20E39B2DD298}" srcOrd="0" destOrd="0" presId="urn:microsoft.com/office/officeart/2005/8/layout/hList1"/>
    <dgm:cxn modelId="{90778175-BD0F-4EF0-9216-4AFD401DD166}" type="presOf" srcId="{70E77B7E-8643-4F4A-9675-D0AE6B936EF9}" destId="{3F7A3CF5-CDB7-491A-BD5E-DE6FD68C60AA}" srcOrd="0" destOrd="1" presId="urn:microsoft.com/office/officeart/2005/8/layout/hList1"/>
    <dgm:cxn modelId="{8BEBA09D-0844-4974-B48D-46B1C833017D}" type="presOf" srcId="{E139992B-98C3-4E32-BEAA-2121788236FD}" destId="{2A66D70C-E32B-4EB3-8958-1BBA609F973D}" srcOrd="0" destOrd="0" presId="urn:microsoft.com/office/officeart/2005/8/layout/hList1"/>
    <dgm:cxn modelId="{DF9E43A1-3C66-4ACF-A49D-9045DB9B1B17}" srcId="{15350D1F-2D57-41D3-AD79-F7A801528A98}" destId="{37F5436E-156D-49BA-866F-3CE39C34B7B6}" srcOrd="0" destOrd="0" parTransId="{AE612D71-D033-47EC-B785-989A27EEC8BB}" sibTransId="{62B0E802-AE52-4454-B46C-67BDB3AFE9A0}"/>
    <dgm:cxn modelId="{33A6C3A4-B335-4CD5-A6FB-812906E46F79}" type="presOf" srcId="{6A241631-D204-4C0E-8D85-8A882C440187}" destId="{3F7A3CF5-CDB7-491A-BD5E-DE6FD68C60AA}" srcOrd="0" destOrd="0" presId="urn:microsoft.com/office/officeart/2005/8/layout/hList1"/>
    <dgm:cxn modelId="{FE3D32A9-7160-4DD8-A874-E0D32F100089}" type="presOf" srcId="{F8622FE6-4193-476B-AB22-651F4ACE8C9F}" destId="{8F86FA78-CAD7-4E32-AF3D-F312CC329E64}" srcOrd="0" destOrd="0" presId="urn:microsoft.com/office/officeart/2005/8/layout/hList1"/>
    <dgm:cxn modelId="{278F02BF-A802-4001-939E-C2BA6DD1BAFE}" type="presOf" srcId="{15350D1F-2D57-41D3-AD79-F7A801528A98}" destId="{FF8D7873-3E93-4E87-BE58-3EA9896D9EE0}" srcOrd="0" destOrd="0" presId="urn:microsoft.com/office/officeart/2005/8/layout/hList1"/>
    <dgm:cxn modelId="{4F8018C5-4517-4FE1-AED5-078EB1AC6960}" type="presOf" srcId="{4CE8B0C2-5A7C-4A37-A6BF-6E16927A2B9C}" destId="{D6685BFB-006A-425D-B804-BFFB2C2167F8}" srcOrd="0" destOrd="0" presId="urn:microsoft.com/office/officeart/2005/8/layout/hList1"/>
    <dgm:cxn modelId="{342A29D0-AFD7-4C79-AB85-5B657E456C4B}" type="presOf" srcId="{D4930C25-B83C-435C-8143-16CB53712064}" destId="{D6685BFB-006A-425D-B804-BFFB2C2167F8}" srcOrd="0" destOrd="1" presId="urn:microsoft.com/office/officeart/2005/8/layout/hList1"/>
    <dgm:cxn modelId="{C30B98D6-6141-4A06-91D1-2F1DCCDC4112}" type="presOf" srcId="{E94B9328-7DCA-4810-840F-29122C892681}" destId="{9AA7D859-53D5-406E-9F92-9F9636A5A437}" srcOrd="0" destOrd="1" presId="urn:microsoft.com/office/officeart/2005/8/layout/hList1"/>
    <dgm:cxn modelId="{574BADDF-699C-472B-B7FB-0D0D6E686885}" srcId="{E139992B-98C3-4E32-BEAA-2121788236FD}" destId="{F8622FE6-4193-476B-AB22-651F4ACE8C9F}" srcOrd="0" destOrd="0" parTransId="{87EA0209-B180-414F-BB36-1D3EABF85FE9}" sibTransId="{03B719A9-FF2C-4235-B02D-FFB10C82D38A}"/>
    <dgm:cxn modelId="{9E0A9BE7-AC0C-425C-8E1F-44DCCD9D5BCE}" type="presOf" srcId="{01599A51-060D-4693-8DB0-78515788BD29}" destId="{8F86FA78-CAD7-4E32-AF3D-F312CC329E64}" srcOrd="0" destOrd="1" presId="urn:microsoft.com/office/officeart/2005/8/layout/hList1"/>
    <dgm:cxn modelId="{8A2983FC-08EB-4C33-9BAD-CAFDC93041E5}" srcId="{DC557097-EE65-4729-AA4C-4D74AA1DBB7A}" destId="{4CE8B0C2-5A7C-4A37-A6BF-6E16927A2B9C}" srcOrd="0" destOrd="0" parTransId="{50588C1B-F6BE-4B04-8B0E-23CC3F06C88B}" sibTransId="{0A599AF3-F992-4525-A445-DE1B892F2083}"/>
    <dgm:cxn modelId="{EA454340-7531-4B8B-9960-9D29FA88E49D}" type="presParOf" srcId="{FB27BCD4-750C-4380-AD3E-3A8D33ADCCB9}" destId="{003EC922-9C9F-4747-8594-1A6157F76CA3}" srcOrd="0" destOrd="0" presId="urn:microsoft.com/office/officeart/2005/8/layout/hList1"/>
    <dgm:cxn modelId="{75A904FA-15C5-4334-8B15-66CDDD008E81}" type="presParOf" srcId="{003EC922-9C9F-4747-8594-1A6157F76CA3}" destId="{2A66D70C-E32B-4EB3-8958-1BBA609F973D}" srcOrd="0" destOrd="0" presId="urn:microsoft.com/office/officeart/2005/8/layout/hList1"/>
    <dgm:cxn modelId="{DF5C065C-46A5-4338-9F0B-476FF55C3874}" type="presParOf" srcId="{003EC922-9C9F-4747-8594-1A6157F76CA3}" destId="{8F86FA78-CAD7-4E32-AF3D-F312CC329E64}" srcOrd="1" destOrd="0" presId="urn:microsoft.com/office/officeart/2005/8/layout/hList1"/>
    <dgm:cxn modelId="{B8DBFB6B-BA64-4179-A869-1A3E2E352EC3}" type="presParOf" srcId="{FB27BCD4-750C-4380-AD3E-3A8D33ADCCB9}" destId="{CA9D6A2C-5F80-46B1-A1C3-B59538472834}" srcOrd="1" destOrd="0" presId="urn:microsoft.com/office/officeart/2005/8/layout/hList1"/>
    <dgm:cxn modelId="{2AD346B4-E295-441E-BD9C-F7DE9872522B}" type="presParOf" srcId="{FB27BCD4-750C-4380-AD3E-3A8D33ADCCB9}" destId="{FA5EC338-76B7-40AF-AAC4-14BF66CB9384}" srcOrd="2" destOrd="0" presId="urn:microsoft.com/office/officeart/2005/8/layout/hList1"/>
    <dgm:cxn modelId="{FB6D3199-40C4-4783-94DA-F40648057E94}" type="presParOf" srcId="{FA5EC338-76B7-40AF-AAC4-14BF66CB9384}" destId="{FF8D7873-3E93-4E87-BE58-3EA9896D9EE0}" srcOrd="0" destOrd="0" presId="urn:microsoft.com/office/officeart/2005/8/layout/hList1"/>
    <dgm:cxn modelId="{9D8BB110-6AF8-42E0-BEF6-63B97369BFA9}" type="presParOf" srcId="{FA5EC338-76B7-40AF-AAC4-14BF66CB9384}" destId="{9AA7D859-53D5-406E-9F92-9F9636A5A437}" srcOrd="1" destOrd="0" presId="urn:microsoft.com/office/officeart/2005/8/layout/hList1"/>
    <dgm:cxn modelId="{24B059C0-1C47-4568-BD98-0C93F0555D44}" type="presParOf" srcId="{FB27BCD4-750C-4380-AD3E-3A8D33ADCCB9}" destId="{96999A01-9CB7-41D0-90F6-8A0885032BDB}" srcOrd="3" destOrd="0" presId="urn:microsoft.com/office/officeart/2005/8/layout/hList1"/>
    <dgm:cxn modelId="{848193D3-7434-480F-BF1A-C478DB4EEB93}" type="presParOf" srcId="{FB27BCD4-750C-4380-AD3E-3A8D33ADCCB9}" destId="{20950205-C475-4811-879D-7CFE930B5647}" srcOrd="4" destOrd="0" presId="urn:microsoft.com/office/officeart/2005/8/layout/hList1"/>
    <dgm:cxn modelId="{373BF9B2-C256-4F87-B71A-7F5FA3CAA185}" type="presParOf" srcId="{20950205-C475-4811-879D-7CFE930B5647}" destId="{7E358167-BD7C-4C75-A4F4-847F158C928A}" srcOrd="0" destOrd="0" presId="urn:microsoft.com/office/officeart/2005/8/layout/hList1"/>
    <dgm:cxn modelId="{356027C8-F01A-49E0-B518-B517FA049AB4}" type="presParOf" srcId="{20950205-C475-4811-879D-7CFE930B5647}" destId="{3F7A3CF5-CDB7-491A-BD5E-DE6FD68C60AA}" srcOrd="1" destOrd="0" presId="urn:microsoft.com/office/officeart/2005/8/layout/hList1"/>
    <dgm:cxn modelId="{2895CEBA-1146-4384-AC55-2EFDC2567FDA}" type="presParOf" srcId="{FB27BCD4-750C-4380-AD3E-3A8D33ADCCB9}" destId="{A3D11105-6D83-4656-B921-4217D5CF4789}" srcOrd="5" destOrd="0" presId="urn:microsoft.com/office/officeart/2005/8/layout/hList1"/>
    <dgm:cxn modelId="{F9E85A90-6176-429A-B5D8-6DC3A2592B86}" type="presParOf" srcId="{FB27BCD4-750C-4380-AD3E-3A8D33ADCCB9}" destId="{76F2AB2A-74B0-4BBB-A12F-615A3AB754FF}" srcOrd="6" destOrd="0" presId="urn:microsoft.com/office/officeart/2005/8/layout/hList1"/>
    <dgm:cxn modelId="{9F778F79-9CC7-4967-87EC-F8984E8DF96A}" type="presParOf" srcId="{76F2AB2A-74B0-4BBB-A12F-615A3AB754FF}" destId="{EE9A39B3-BC18-4169-BE2B-20E39B2DD298}" srcOrd="0" destOrd="0" presId="urn:microsoft.com/office/officeart/2005/8/layout/hList1"/>
    <dgm:cxn modelId="{B745EDF5-0EB0-4268-90E7-B8C7D269A0E5}" type="presParOf" srcId="{76F2AB2A-74B0-4BBB-A12F-615A3AB754FF}" destId="{D6685BFB-006A-425D-B804-BFFB2C216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D70C-E32B-4EB3-8958-1BBA609F973D}">
      <dsp:nvSpPr>
        <dsp:cNvPr id="0" name=""/>
        <dsp:cNvSpPr/>
      </dsp:nvSpPr>
      <dsp:spPr>
        <a:xfrm>
          <a:off x="4152" y="83413"/>
          <a:ext cx="2497073" cy="998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大装置网络威胁检测</a:t>
          </a:r>
        </a:p>
      </dsp:txBody>
      <dsp:txXfrm>
        <a:off x="4152" y="83413"/>
        <a:ext cx="2497073" cy="998829"/>
      </dsp:txXfrm>
    </dsp:sp>
    <dsp:sp modelId="{8F86FA78-CAD7-4E32-AF3D-F312CC329E64}">
      <dsp:nvSpPr>
        <dsp:cNvPr id="0" name=""/>
        <dsp:cNvSpPr/>
      </dsp:nvSpPr>
      <dsp:spPr>
        <a:xfrm>
          <a:off x="4152" y="1082242"/>
          <a:ext cx="249707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基于</a:t>
          </a:r>
          <a:r>
            <a:rPr lang="zh-CN" altLang="en-US" sz="1800" b="1" kern="1200" dirty="0">
              <a:solidFill>
                <a:schemeClr val="accent1"/>
              </a:solidFill>
              <a:latin typeface="微软雅黑" panose="020B0503020204020204" pitchFamily="34" charset="-122"/>
              <a:ea typeface="微软雅黑" panose="020B0503020204020204" pitchFamily="34" charset="-122"/>
            </a:rPr>
            <a:t>时空图神经网络的</a:t>
          </a:r>
          <a:r>
            <a:rPr lang="zh-CN" altLang="en-US" sz="1800" kern="1200" dirty="0">
              <a:latin typeface="微软雅黑" panose="020B0503020204020204" pitchFamily="34" charset="-122"/>
              <a:ea typeface="微软雅黑" panose="020B0503020204020204" pitchFamily="34" charset="-122"/>
            </a:rPr>
            <a:t>大装置控制网流量检测技术</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发现并阻止勒索软件、远程入侵、恶意代码等威胁</a:t>
          </a:r>
        </a:p>
        <a:p>
          <a:pPr marL="171450" lvl="1" indent="-171450" algn="l" defTabSz="800100">
            <a:lnSpc>
              <a:spcPct val="90000"/>
            </a:lnSpc>
            <a:spcBef>
              <a:spcPct val="0"/>
            </a:spcBef>
            <a:spcAft>
              <a:spcPct val="15000"/>
            </a:spcAft>
            <a:buChar char="•"/>
          </a:pPr>
          <a:endParaRPr lang="zh-CN" altLang="en-US" sz="1800" kern="1200" dirty="0">
            <a:latin typeface="微软雅黑" panose="020B0503020204020204" pitchFamily="34" charset="-122"/>
            <a:ea typeface="微软雅黑" panose="020B0503020204020204" pitchFamily="34" charset="-122"/>
          </a:endParaRPr>
        </a:p>
      </dsp:txBody>
      <dsp:txXfrm>
        <a:off x="4152" y="1082242"/>
        <a:ext cx="2497073" cy="2854800"/>
      </dsp:txXfrm>
    </dsp:sp>
    <dsp:sp modelId="{FF8D7873-3E93-4E87-BE58-3EA9896D9EE0}">
      <dsp:nvSpPr>
        <dsp:cNvPr id="0" name=""/>
        <dsp:cNvSpPr/>
      </dsp:nvSpPr>
      <dsp:spPr>
        <a:xfrm>
          <a:off x="2850816" y="83413"/>
          <a:ext cx="2497073" cy="998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大装置网络安全运维</a:t>
          </a:r>
        </a:p>
      </dsp:txBody>
      <dsp:txXfrm>
        <a:off x="2850816" y="83413"/>
        <a:ext cx="2497073" cy="998829"/>
      </dsp:txXfrm>
    </dsp:sp>
    <dsp:sp modelId="{9AA7D859-53D5-406E-9F92-9F9636A5A437}">
      <dsp:nvSpPr>
        <dsp:cNvPr id="0" name=""/>
        <dsp:cNvSpPr/>
      </dsp:nvSpPr>
      <dsp:spPr>
        <a:xfrm>
          <a:off x="2850816" y="1082242"/>
          <a:ext cx="249707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基于</a:t>
          </a:r>
          <a:r>
            <a:rPr lang="zh-CN" altLang="en-US" sz="1800" b="1" kern="1200" dirty="0">
              <a:solidFill>
                <a:schemeClr val="accent1"/>
              </a:solidFill>
              <a:latin typeface="微软雅黑" panose="020B0503020204020204" pitchFamily="34" charset="-122"/>
              <a:ea typeface="微软雅黑" panose="020B0503020204020204" pitchFamily="34" charset="-122"/>
            </a:rPr>
            <a:t>大模型的大装置网络安全智能运维</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降低对高级分析人员的依赖，增强安全运维智能化水平</a:t>
          </a:r>
        </a:p>
      </dsp:txBody>
      <dsp:txXfrm>
        <a:off x="2850816" y="1082242"/>
        <a:ext cx="2497073" cy="2854800"/>
      </dsp:txXfrm>
    </dsp:sp>
    <dsp:sp modelId="{7E358167-BD7C-4C75-A4F4-847F158C928A}">
      <dsp:nvSpPr>
        <dsp:cNvPr id="0" name=""/>
        <dsp:cNvSpPr/>
      </dsp:nvSpPr>
      <dsp:spPr>
        <a:xfrm>
          <a:off x="5697480" y="83413"/>
          <a:ext cx="2497073" cy="998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a:latin typeface="微软雅黑" panose="020B0503020204020204" pitchFamily="34" charset="-122"/>
              <a:ea typeface="微软雅黑" panose="020B0503020204020204" pitchFamily="34" charset="-122"/>
            </a:rPr>
            <a:t>大装置网络安全管理</a:t>
          </a:r>
        </a:p>
      </dsp:txBody>
      <dsp:txXfrm>
        <a:off x="5697480" y="83413"/>
        <a:ext cx="2497073" cy="998829"/>
      </dsp:txXfrm>
    </dsp:sp>
    <dsp:sp modelId="{3F7A3CF5-CDB7-491A-BD5E-DE6FD68C60AA}">
      <dsp:nvSpPr>
        <dsp:cNvPr id="0" name=""/>
        <dsp:cNvSpPr/>
      </dsp:nvSpPr>
      <dsp:spPr>
        <a:xfrm>
          <a:off x="5697480" y="1082242"/>
          <a:ext cx="249707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基于</a:t>
          </a:r>
          <a:r>
            <a:rPr lang="zh-CN" altLang="en-US" sz="1800" b="1" kern="1200" dirty="0">
              <a:solidFill>
                <a:schemeClr val="accent1"/>
              </a:solidFill>
              <a:latin typeface="微软雅黑" panose="020B0503020204020204" pitchFamily="34" charset="-122"/>
              <a:ea typeface="微软雅黑" panose="020B0503020204020204" pitchFamily="34" charset="-122"/>
            </a:rPr>
            <a:t>大模型的大装置网络安全管理策略构建</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大幅减少大装置网络安全策略设计需要的时间和人力</a:t>
          </a:r>
        </a:p>
      </dsp:txBody>
      <dsp:txXfrm>
        <a:off x="5697480" y="1082242"/>
        <a:ext cx="2497073" cy="2854800"/>
      </dsp:txXfrm>
    </dsp:sp>
    <dsp:sp modelId="{EE9A39B3-BC18-4169-BE2B-20E39B2DD298}">
      <dsp:nvSpPr>
        <dsp:cNvPr id="0" name=""/>
        <dsp:cNvSpPr/>
      </dsp:nvSpPr>
      <dsp:spPr>
        <a:xfrm>
          <a:off x="8544143" y="83413"/>
          <a:ext cx="2497073" cy="998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威胁情报</a:t>
          </a:r>
        </a:p>
      </dsp:txBody>
      <dsp:txXfrm>
        <a:off x="8544143" y="83413"/>
        <a:ext cx="2497073" cy="998829"/>
      </dsp:txXfrm>
    </dsp:sp>
    <dsp:sp modelId="{D6685BFB-006A-425D-B804-BFFB2C2167F8}">
      <dsp:nvSpPr>
        <dsp:cNvPr id="0" name=""/>
        <dsp:cNvSpPr/>
      </dsp:nvSpPr>
      <dsp:spPr>
        <a:xfrm>
          <a:off x="8544143" y="1082242"/>
          <a:ext cx="249707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基于</a:t>
          </a:r>
          <a:r>
            <a:rPr lang="zh-CN" altLang="en-US" sz="1800" b="1" kern="1200" dirty="0">
              <a:solidFill>
                <a:schemeClr val="accent1"/>
              </a:solidFill>
              <a:latin typeface="微软雅黑" panose="020B0503020204020204" pitchFamily="34" charset="-122"/>
              <a:ea typeface="微软雅黑" panose="020B0503020204020204" pitchFamily="34" charset="-122"/>
            </a:rPr>
            <a:t>大模型的威胁情报获取</a:t>
          </a:r>
          <a:r>
            <a:rPr lang="zh-CN" altLang="en-US" sz="1800" kern="1200" dirty="0">
              <a:latin typeface="微软雅黑" panose="020B0503020204020204" pitchFamily="34" charset="-122"/>
              <a:ea typeface="微软雅黑" panose="020B0503020204020204" pitchFamily="34" charset="-122"/>
            </a:rPr>
            <a:t>方法</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无需人工扫描工具或查询相关的网站，自主获取威胁情报信息</a:t>
          </a:r>
        </a:p>
      </dsp:txBody>
      <dsp:txXfrm>
        <a:off x="8544143" y="1082242"/>
        <a:ext cx="249707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E68AFB6-B66B-69FF-B6A3-47CFC204EA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783B4C5-BF0B-ADC7-9EBD-3CCBAFA8A1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C996B-4679-4BF2-8E12-FB74ABDDCA86}" type="datetimeFigureOut">
              <a:rPr lang="zh-CN" altLang="en-US" smtClean="0"/>
              <a:t>2024/10/16</a:t>
            </a:fld>
            <a:endParaRPr lang="zh-CN" altLang="en-US"/>
          </a:p>
        </p:txBody>
      </p:sp>
      <p:sp>
        <p:nvSpPr>
          <p:cNvPr id="4" name="页脚占位符 3">
            <a:extLst>
              <a:ext uri="{FF2B5EF4-FFF2-40B4-BE49-F238E27FC236}">
                <a16:creationId xmlns:a16="http://schemas.microsoft.com/office/drawing/2014/main" id="{842EEE81-E105-6475-DB0B-D66B06522A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4C9ED71-8A9F-B511-75C2-23306AC3DB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EF453-8871-4AB5-B239-45C98CE1DF01}" type="slidenum">
              <a:rPr lang="zh-CN" altLang="en-US" smtClean="0"/>
              <a:t>‹#›</a:t>
            </a:fld>
            <a:endParaRPr lang="zh-CN" altLang="en-US"/>
          </a:p>
        </p:txBody>
      </p:sp>
    </p:spTree>
    <p:extLst>
      <p:ext uri="{BB962C8B-B14F-4D97-AF65-F5344CB8AC3E}">
        <p14:creationId xmlns:p14="http://schemas.microsoft.com/office/powerpoint/2010/main" val="352704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4FC95-5870-7B48-A299-40F578AD21C8}" type="datetimeFigureOut">
              <a:rPr kumimoji="1" lang="zh-CN" altLang="en-US" smtClean="0"/>
              <a:t>2024/10/16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361C2-44BF-C44C-81EE-E4BFADE101FF}" type="slidenum">
              <a:rPr kumimoji="1" lang="zh-CN" altLang="en-US" smtClean="0"/>
              <a:t>‹#›</a:t>
            </a:fld>
            <a:endParaRPr kumimoji="1" lang="zh-CN" altLang="en-US"/>
          </a:p>
        </p:txBody>
      </p:sp>
    </p:spTree>
    <p:extLst>
      <p:ext uri="{BB962C8B-B14F-4D97-AF65-F5344CB8AC3E}">
        <p14:creationId xmlns:p14="http://schemas.microsoft.com/office/powerpoint/2010/main" val="315564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1</a:t>
            </a:fld>
            <a:endParaRPr kumimoji="1" lang="zh-CN" altLang="en-US"/>
          </a:p>
        </p:txBody>
      </p:sp>
    </p:spTree>
    <p:extLst>
      <p:ext uri="{BB962C8B-B14F-4D97-AF65-F5344CB8AC3E}">
        <p14:creationId xmlns:p14="http://schemas.microsoft.com/office/powerpoint/2010/main" val="222113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10</a:t>
            </a:fld>
            <a:endParaRPr kumimoji="1" lang="zh-CN" altLang="en-US"/>
          </a:p>
        </p:txBody>
      </p:sp>
    </p:spTree>
    <p:extLst>
      <p:ext uri="{BB962C8B-B14F-4D97-AF65-F5344CB8AC3E}">
        <p14:creationId xmlns:p14="http://schemas.microsoft.com/office/powerpoint/2010/main" val="101155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2</a:t>
            </a:fld>
            <a:endParaRPr kumimoji="1" lang="zh-CN" altLang="en-US"/>
          </a:p>
        </p:txBody>
      </p:sp>
    </p:spTree>
    <p:extLst>
      <p:ext uri="{BB962C8B-B14F-4D97-AF65-F5344CB8AC3E}">
        <p14:creationId xmlns:p14="http://schemas.microsoft.com/office/powerpoint/2010/main" val="27207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3</a:t>
            </a:fld>
            <a:endParaRPr kumimoji="1" lang="zh-CN" altLang="en-US"/>
          </a:p>
        </p:txBody>
      </p:sp>
    </p:spTree>
    <p:extLst>
      <p:ext uri="{BB962C8B-B14F-4D97-AF65-F5344CB8AC3E}">
        <p14:creationId xmlns:p14="http://schemas.microsoft.com/office/powerpoint/2010/main" val="27207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4</a:t>
            </a:fld>
            <a:endParaRPr kumimoji="1" lang="zh-CN" altLang="en-US"/>
          </a:p>
        </p:txBody>
      </p:sp>
    </p:spTree>
    <p:extLst>
      <p:ext uri="{BB962C8B-B14F-4D97-AF65-F5344CB8AC3E}">
        <p14:creationId xmlns:p14="http://schemas.microsoft.com/office/powerpoint/2010/main" val="127722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5</a:t>
            </a:fld>
            <a:endParaRPr kumimoji="1" lang="zh-CN" altLang="en-US"/>
          </a:p>
        </p:txBody>
      </p:sp>
    </p:spTree>
    <p:extLst>
      <p:ext uri="{BB962C8B-B14F-4D97-AF65-F5344CB8AC3E}">
        <p14:creationId xmlns:p14="http://schemas.microsoft.com/office/powerpoint/2010/main" val="238281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6</a:t>
            </a:fld>
            <a:endParaRPr kumimoji="1" lang="zh-CN" altLang="en-US"/>
          </a:p>
        </p:txBody>
      </p:sp>
    </p:spTree>
    <p:extLst>
      <p:ext uri="{BB962C8B-B14F-4D97-AF65-F5344CB8AC3E}">
        <p14:creationId xmlns:p14="http://schemas.microsoft.com/office/powerpoint/2010/main" val="201738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7</a:t>
            </a:fld>
            <a:endParaRPr kumimoji="1" lang="zh-CN" altLang="en-US"/>
          </a:p>
        </p:txBody>
      </p:sp>
    </p:spTree>
    <p:extLst>
      <p:ext uri="{BB962C8B-B14F-4D97-AF65-F5344CB8AC3E}">
        <p14:creationId xmlns:p14="http://schemas.microsoft.com/office/powerpoint/2010/main" val="297440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8</a:t>
            </a:fld>
            <a:endParaRPr kumimoji="1" lang="zh-CN" altLang="en-US"/>
          </a:p>
        </p:txBody>
      </p:sp>
    </p:spTree>
    <p:extLst>
      <p:ext uri="{BB962C8B-B14F-4D97-AF65-F5344CB8AC3E}">
        <p14:creationId xmlns:p14="http://schemas.microsoft.com/office/powerpoint/2010/main" val="46290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D93361C2-44BF-C44C-81EE-E4BFADE101FF}" type="slidenum">
              <a:rPr kumimoji="1" lang="zh-CN" altLang="en-US" smtClean="0"/>
              <a:t>9</a:t>
            </a:fld>
            <a:endParaRPr kumimoji="1" lang="zh-CN" altLang="en-US"/>
          </a:p>
        </p:txBody>
      </p:sp>
    </p:spTree>
    <p:extLst>
      <p:ext uri="{BB962C8B-B14F-4D97-AF65-F5344CB8AC3E}">
        <p14:creationId xmlns:p14="http://schemas.microsoft.com/office/powerpoint/2010/main" val="12146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正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E16A6B-644A-9358-593A-B35DCD8618BC}"/>
              </a:ext>
            </a:extLst>
          </p:cNvPr>
          <p:cNvSpPr>
            <a:spLocks noGrp="1"/>
          </p:cNvSpPr>
          <p:nvPr>
            <p:ph type="title"/>
          </p:nvPr>
        </p:nvSpPr>
        <p:spPr>
          <a:xfrm>
            <a:off x="646902" y="136525"/>
            <a:ext cx="8740936" cy="595630"/>
          </a:xfrm>
          <a:prstGeom prst="rect">
            <a:avLst/>
          </a:prstGeom>
        </p:spPr>
        <p:txBody>
          <a:bodyPr>
            <a:noAutofit/>
          </a:bodyPr>
          <a:lstStyle>
            <a:lvl1pPr>
              <a:defRPr sz="4000"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A81613B0-A22E-EF39-1ED6-75F56C85705E}"/>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4" name="页脚占位符 3">
            <a:extLst>
              <a:ext uri="{FF2B5EF4-FFF2-40B4-BE49-F238E27FC236}">
                <a16:creationId xmlns:a16="http://schemas.microsoft.com/office/drawing/2014/main" id="{458FD9FC-1825-972F-8107-41F6D4470D76}"/>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F876F06-181E-32BE-A65C-3B28ADC4EA67}"/>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grpSp>
        <p:nvGrpSpPr>
          <p:cNvPr id="6" name="组合 5">
            <a:extLst>
              <a:ext uri="{FF2B5EF4-FFF2-40B4-BE49-F238E27FC236}">
                <a16:creationId xmlns:a16="http://schemas.microsoft.com/office/drawing/2014/main" id="{5FA61F80-1DF8-494B-025F-C1282541A200}"/>
              </a:ext>
            </a:extLst>
          </p:cNvPr>
          <p:cNvGrpSpPr/>
          <p:nvPr userDrawn="1"/>
        </p:nvGrpSpPr>
        <p:grpSpPr>
          <a:xfrm>
            <a:off x="1" y="821645"/>
            <a:ext cx="12192000" cy="87076"/>
            <a:chOff x="0" y="821645"/>
            <a:chExt cx="9191194" cy="135018"/>
          </a:xfrm>
        </p:grpSpPr>
        <p:grpSp>
          <p:nvGrpSpPr>
            <p:cNvPr id="7" name="组合 6">
              <a:extLst>
                <a:ext uri="{FF2B5EF4-FFF2-40B4-BE49-F238E27FC236}">
                  <a16:creationId xmlns:a16="http://schemas.microsoft.com/office/drawing/2014/main" id="{D2BFF1C6-5E23-1A73-C91C-C30A376278EB}"/>
                </a:ext>
              </a:extLst>
            </p:cNvPr>
            <p:cNvGrpSpPr/>
            <p:nvPr/>
          </p:nvGrpSpPr>
          <p:grpSpPr>
            <a:xfrm>
              <a:off x="0" y="836712"/>
              <a:ext cx="9191194" cy="110437"/>
              <a:chOff x="0" y="836712"/>
              <a:chExt cx="9191194" cy="110437"/>
            </a:xfrm>
          </p:grpSpPr>
          <p:sp>
            <p:nvSpPr>
              <p:cNvPr id="9" name="矩形 8">
                <a:extLst>
                  <a:ext uri="{FF2B5EF4-FFF2-40B4-BE49-F238E27FC236}">
                    <a16:creationId xmlns:a16="http://schemas.microsoft.com/office/drawing/2014/main" id="{2D713503-DAFB-776A-CE9E-5F914BE6FF53}"/>
                  </a:ext>
                </a:extLst>
              </p:cNvPr>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F9A2A691-695B-3FFE-0B40-42FE342FD47D}"/>
                  </a:ext>
                </a:extLst>
              </p:cNvPr>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8" name="直接连接符 10">
              <a:extLst>
                <a:ext uri="{FF2B5EF4-FFF2-40B4-BE49-F238E27FC236}">
                  <a16:creationId xmlns:a16="http://schemas.microsoft.com/office/drawing/2014/main" id="{D0980CE1-1AC2-2BB1-F2D8-A55E16E16D7C}"/>
                </a:ext>
              </a:extLst>
            </p:cNvPr>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B94A4DE5-2101-6102-8CD5-55D91FAB9E4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334087" y="116632"/>
            <a:ext cx="658457" cy="711356"/>
          </a:xfrm>
          <a:prstGeom prst="rect">
            <a:avLst/>
          </a:prstGeom>
        </p:spPr>
      </p:pic>
      <p:pic>
        <p:nvPicPr>
          <p:cNvPr id="12" name="图片 11">
            <a:extLst>
              <a:ext uri="{FF2B5EF4-FFF2-40B4-BE49-F238E27FC236}">
                <a16:creationId xmlns:a16="http://schemas.microsoft.com/office/drawing/2014/main" id="{B1DC8D8E-47E4-56DF-BA71-FDE2C347846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992544" y="314855"/>
            <a:ext cx="593874" cy="399569"/>
          </a:xfrm>
          <a:prstGeom prst="rect">
            <a:avLst/>
          </a:prstGeom>
        </p:spPr>
      </p:pic>
      <p:pic>
        <p:nvPicPr>
          <p:cNvPr id="13" name="图片 12">
            <a:extLst>
              <a:ext uri="{FF2B5EF4-FFF2-40B4-BE49-F238E27FC236}">
                <a16:creationId xmlns:a16="http://schemas.microsoft.com/office/drawing/2014/main" id="{1D888AAB-6B37-8981-9EB9-5EA0F35A3F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5240" y="264193"/>
            <a:ext cx="447424" cy="447424"/>
          </a:xfrm>
          <a:prstGeom prst="rect">
            <a:avLst/>
          </a:prstGeom>
        </p:spPr>
      </p:pic>
      <p:sp>
        <p:nvSpPr>
          <p:cNvPr id="14" name="内容占位符 2">
            <a:extLst>
              <a:ext uri="{FF2B5EF4-FFF2-40B4-BE49-F238E27FC236}">
                <a16:creationId xmlns:a16="http://schemas.microsoft.com/office/drawing/2014/main" id="{EEF1E5FD-7F74-0299-97B2-F315567DD575}"/>
              </a:ext>
            </a:extLst>
          </p:cNvPr>
          <p:cNvSpPr>
            <a:spLocks noGrp="1"/>
          </p:cNvSpPr>
          <p:nvPr>
            <p:ph idx="1"/>
          </p:nvPr>
        </p:nvSpPr>
        <p:spPr>
          <a:xfrm>
            <a:off x="646901" y="1905864"/>
            <a:ext cx="10967855" cy="4351338"/>
          </a:xfrm>
          <a:prstGeom prst="rect">
            <a:avLst/>
          </a:prstGeom>
        </p:spPr>
        <p:txBody>
          <a:bodyPr/>
          <a:lstStyle>
            <a:lvl1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1pPr>
            <a:lvl2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2pPr>
            <a:lvl3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3pPr>
            <a:lvl4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4pPr>
            <a:lvl5pPr>
              <a:defRPr>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15599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F4F1EE-6BC8-CF49-BC89-45D34604E5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3ADB7DC-1D73-CE4E-B051-EA85ADDCD6D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2F6936C-37AE-BF43-9E39-6C50B59AF2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9F12B27-C80B-8A41-904C-26B063C5200E}"/>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6" name="页脚占位符 5">
            <a:extLst>
              <a:ext uri="{FF2B5EF4-FFF2-40B4-BE49-F238E27FC236}">
                <a16:creationId xmlns:a16="http://schemas.microsoft.com/office/drawing/2014/main" id="{0A84B4AD-E69B-6341-B533-1C38D7D0A5D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D2A9A90-726E-E642-93BE-552470687BF2}"/>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19887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29176F-87F0-B84E-A63A-F9208754A103}"/>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A5D9E56-5814-6942-8F17-43E7185911D2}"/>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10B849D-4AA6-DA4D-BA26-51A8CBC2717F}"/>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B538919C-68E6-3B4C-B413-384389BB151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C3938F-26C6-9442-A52B-5093BCBDCF8E}"/>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238252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42116FF-DAA5-AD46-9F06-37B4E05EDC8A}"/>
              </a:ext>
            </a:extLst>
          </p:cNvPr>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C16AC58-3C4F-9D45-AAEE-137C0C42E7B8}"/>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1DE0DE0-9DD7-5243-94F5-342565A52879}"/>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777AF1FC-B89A-2847-8D0C-993D3BA6AEC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B320E24-A893-9041-837D-223BD0E3209D}"/>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99468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a:prstGeom prst="rect">
            <a:avLst/>
          </a:prstGeo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a:prstGeom prst="rect">
            <a:avLst/>
          </a:prstGeo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cxnSp>
        <p:nvCxnSpPr>
          <p:cNvPr id="9" name="直接连接符 8">
            <a:extLst>
              <a:ext uri="{FF2B5EF4-FFF2-40B4-BE49-F238E27FC236}">
                <a16:creationId xmlns:a16="http://schemas.microsoft.com/office/drawing/2014/main" id="{D8DB9ACD-DF99-F852-819E-7ACBA0E16C4F}"/>
              </a:ext>
            </a:extLst>
          </p:cNvPr>
          <p:cNvCxnSpPr>
            <a:cxnSpLocks/>
          </p:cNvCxnSpPr>
          <p:nvPr userDrawn="1"/>
        </p:nvCxnSpPr>
        <p:spPr>
          <a:xfrm>
            <a:off x="678180" y="1830132"/>
            <a:ext cx="10759440"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a:extLst>
              <a:ext uri="{FF2B5EF4-FFF2-40B4-BE49-F238E27FC236}">
                <a16:creationId xmlns:a16="http://schemas.microsoft.com/office/drawing/2014/main" id="{76CDD767-839C-4DFA-A851-41DB5EAC421A}"/>
              </a:ext>
            </a:extLst>
          </p:cNvPr>
          <p:cNvCxnSpPr>
            <a:cxnSpLocks/>
          </p:cNvCxnSpPr>
          <p:nvPr userDrawn="1"/>
        </p:nvCxnSpPr>
        <p:spPr>
          <a:xfrm flipV="1">
            <a:off x="678180" y="3568772"/>
            <a:ext cx="10690860" cy="5884"/>
          </a:xfrm>
          <a:prstGeom prst="line">
            <a:avLst/>
          </a:prstGeom>
        </p:spPr>
        <p:style>
          <a:lnRef idx="3">
            <a:schemeClr val="dk1"/>
          </a:lnRef>
          <a:fillRef idx="0">
            <a:schemeClr val="dk1"/>
          </a:fillRef>
          <a:effectRef idx="2">
            <a:schemeClr val="dk1"/>
          </a:effectRef>
          <a:fontRef idx="minor">
            <a:schemeClr val="tx1"/>
          </a:fontRef>
        </p:style>
      </p:cxnSp>
      <p:pic>
        <p:nvPicPr>
          <p:cNvPr id="13" name="图片 12">
            <a:extLst>
              <a:ext uri="{FF2B5EF4-FFF2-40B4-BE49-F238E27FC236}">
                <a16:creationId xmlns:a16="http://schemas.microsoft.com/office/drawing/2014/main" id="{3BC5F35E-CF33-0E7B-0C56-831A30AF63E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334087" y="116632"/>
            <a:ext cx="658457" cy="711356"/>
          </a:xfrm>
          <a:prstGeom prst="rect">
            <a:avLst/>
          </a:prstGeom>
        </p:spPr>
      </p:pic>
      <p:pic>
        <p:nvPicPr>
          <p:cNvPr id="14" name="图片 13">
            <a:extLst>
              <a:ext uri="{FF2B5EF4-FFF2-40B4-BE49-F238E27FC236}">
                <a16:creationId xmlns:a16="http://schemas.microsoft.com/office/drawing/2014/main" id="{C85CA59A-A5C0-CF14-BFEF-497829B68B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992544" y="314855"/>
            <a:ext cx="593874" cy="399569"/>
          </a:xfrm>
          <a:prstGeom prst="rect">
            <a:avLst/>
          </a:prstGeom>
        </p:spPr>
      </p:pic>
      <p:pic>
        <p:nvPicPr>
          <p:cNvPr id="15" name="图片 14">
            <a:extLst>
              <a:ext uri="{FF2B5EF4-FFF2-40B4-BE49-F238E27FC236}">
                <a16:creationId xmlns:a16="http://schemas.microsoft.com/office/drawing/2014/main" id="{A58A47D2-B0B2-FAB2-479E-D5B997051F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25240" y="264193"/>
            <a:ext cx="447424" cy="447424"/>
          </a:xfrm>
          <a:prstGeom prst="rect">
            <a:avLst/>
          </a:prstGeom>
        </p:spPr>
      </p:pic>
    </p:spTree>
    <p:extLst>
      <p:ext uri="{BB962C8B-B14F-4D97-AF65-F5344CB8AC3E}">
        <p14:creationId xmlns:p14="http://schemas.microsoft.com/office/powerpoint/2010/main" val="216164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14619F-25D0-4307-81CD-C24C74EF140E}"/>
              </a:ext>
            </a:extLst>
          </p:cNvPr>
          <p:cNvSpPr>
            <a:spLocks noGrp="1"/>
          </p:cNvSpPr>
          <p:nvPr>
            <p:ph type="dt" sz="half" idx="10"/>
          </p:nvPr>
        </p:nvSpPr>
        <p:spPr/>
        <p:txBody>
          <a:bodyPr/>
          <a:lstStyle/>
          <a:p>
            <a:fld id="{CEC6C351-7C53-49FF-B4C3-870B9E55DA0D}" type="datetime1">
              <a:rPr lang="zh-CN" altLang="en-US" smtClean="0"/>
              <a:t>2024/10/16</a:t>
            </a:fld>
            <a:endParaRPr lang="zh-CN" altLang="en-US"/>
          </a:p>
        </p:txBody>
      </p:sp>
      <p:sp>
        <p:nvSpPr>
          <p:cNvPr id="4" name="Footer Placeholder 3">
            <a:extLst>
              <a:ext uri="{FF2B5EF4-FFF2-40B4-BE49-F238E27FC236}">
                <a16:creationId xmlns:a16="http://schemas.microsoft.com/office/drawing/2014/main" id="{C802B25F-898B-4C1A-94A9-699B8B55DF0F}"/>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AA842F0A-76EB-4E77-8AF6-5F91F22881FE}"/>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371966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8DE7A-FCB9-4F0C-9F63-DA0201F0380B}"/>
              </a:ext>
            </a:extLst>
          </p:cNvPr>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en-US" altLang="zh-CN"/>
              <a:t>Tittle here</a:t>
            </a:r>
            <a:endParaRPr lang="zh-CN" altLang="en-US"/>
          </a:p>
        </p:txBody>
      </p:sp>
      <p:sp>
        <p:nvSpPr>
          <p:cNvPr id="3" name="日期占位符 2">
            <a:extLst>
              <a:ext uri="{FF2B5EF4-FFF2-40B4-BE49-F238E27FC236}">
                <a16:creationId xmlns:a16="http://schemas.microsoft.com/office/drawing/2014/main" id="{AE00B7DB-31DA-45DC-8424-CB6DB8D75EBE}"/>
              </a:ext>
            </a:extLst>
          </p:cNvPr>
          <p:cNvSpPr>
            <a:spLocks noGrp="1"/>
          </p:cNvSpPr>
          <p:nvPr>
            <p:ph type="dt" sz="half" idx="10"/>
          </p:nvPr>
        </p:nvSpPr>
        <p:spPr/>
        <p:txBody>
          <a:bodyPr/>
          <a:lstStyle/>
          <a:p>
            <a:fld id="{6489D9C7-5DC6-4263-87FF-7C99F6FB63C3}" type="datetime1">
              <a:rPr lang="zh-CN" altLang="en-US" smtClean="0"/>
              <a:pPr/>
              <a:t>2024/10/16</a:t>
            </a:fld>
            <a:endParaRPr lang="zh-CN" altLang="en-US"/>
          </a:p>
        </p:txBody>
      </p:sp>
      <p:sp>
        <p:nvSpPr>
          <p:cNvPr id="4" name="页脚占位符 3">
            <a:extLst>
              <a:ext uri="{FF2B5EF4-FFF2-40B4-BE49-F238E27FC236}">
                <a16:creationId xmlns:a16="http://schemas.microsoft.com/office/drawing/2014/main" id="{6DB1ADA7-8B83-441E-83CB-57FB9953230C}"/>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id="{16199532-C918-42F8-8770-7566BBF584C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75622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D6027-F7C7-4EF3-85DD-09E27ACEEACA}"/>
              </a:ext>
            </a:extLst>
          </p:cNvPr>
          <p:cNvSpPr>
            <a:spLocks noGrp="1"/>
          </p:cNvSpPr>
          <p:nvPr>
            <p:ph type="dt" sz="half" idx="10"/>
          </p:nvPr>
        </p:nvSpPr>
        <p:spPr/>
        <p:txBody>
          <a:bodyPr/>
          <a:lstStyle/>
          <a:p>
            <a:fld id="{B89795D8-7546-4F97-9E86-55CD1BFC3EF2}" type="datetime1">
              <a:rPr lang="zh-CN" altLang="en-US" smtClean="0"/>
              <a:t>2024/10/16</a:t>
            </a:fld>
            <a:endParaRPr lang="zh-CN" altLang="en-US"/>
          </a:p>
        </p:txBody>
      </p:sp>
      <p:sp>
        <p:nvSpPr>
          <p:cNvPr id="3" name="Footer Placeholder 2">
            <a:extLst>
              <a:ext uri="{FF2B5EF4-FFF2-40B4-BE49-F238E27FC236}">
                <a16:creationId xmlns:a16="http://schemas.microsoft.com/office/drawing/2014/main" id="{66262BA1-A5A7-45F4-B365-E880E1C324C3}"/>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F80CF1E8-0939-4B4D-A4D3-E47E208FC47E}"/>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12273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F3F094D-4F92-8DA1-97CC-10A0498CC7F1}"/>
              </a:ext>
            </a:extLst>
          </p:cNvPr>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Date Placeholder 3">
            <a:extLst>
              <a:ext uri="{FF2B5EF4-FFF2-40B4-BE49-F238E27FC236}">
                <a16:creationId xmlns:a16="http://schemas.microsoft.com/office/drawing/2014/main" id="{25CDEFE1-A2BE-29F2-D9B7-DBD7A1F76F2E}"/>
              </a:ext>
            </a:extLst>
          </p:cNvPr>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CCFDE30C-18EA-4774-9EE2-06A2032AE512}" type="datetime1">
              <a:rPr lang="zh-CN" altLang="en-US" smtClean="0"/>
              <a:t>2024/10/16</a:t>
            </a:fld>
            <a:endParaRPr lang="en-US" altLang="zh-CN"/>
          </a:p>
        </p:txBody>
      </p:sp>
      <p:sp>
        <p:nvSpPr>
          <p:cNvPr id="5" name="Slide Number Placeholder 5">
            <a:extLst>
              <a:ext uri="{FF2B5EF4-FFF2-40B4-BE49-F238E27FC236}">
                <a16:creationId xmlns:a16="http://schemas.microsoft.com/office/drawing/2014/main" id="{B21CA2AD-9532-7FDE-3160-2B877C663D29}"/>
              </a:ext>
            </a:extLst>
          </p:cNvPr>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pPr/>
              <a:t>‹#›</a:t>
            </a:fld>
            <a:endParaRPr lang="en-US" altLang="zh-CN"/>
          </a:p>
        </p:txBody>
      </p:sp>
    </p:spTree>
    <p:extLst>
      <p:ext uri="{BB962C8B-B14F-4D97-AF65-F5344CB8AC3E}">
        <p14:creationId xmlns:p14="http://schemas.microsoft.com/office/powerpoint/2010/main" val="30335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8D62FF-463E-714A-B378-9EF666EBE2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F37D279-6562-A348-9F47-0A47980079B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8118785E-034B-E544-8B9A-C242D3C7E5AB}"/>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AF85F5DD-7E96-F548-8893-DC163049720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614C328-6160-A84B-AB22-84E12321D136}"/>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41541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22D9A-F4F9-394F-84DB-B8C3439D4A5F}"/>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F0F20F8-194A-A349-8CC1-47159EC3B3E4}"/>
              </a:ext>
            </a:extLst>
          </p:cNvPr>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225B619-87B7-3948-953C-2368AC7778E0}"/>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6B606B26-84AB-D64E-A321-EAB44D56E19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B755696-A816-3249-B181-CBE48576DECB}"/>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237186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FC93B0-44DF-B940-9C6E-C163B8BAC8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D6DEAD42-B3BC-0A4B-8312-4219215D4D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778F284D-9D01-234D-BFFA-42F3F06E9422}"/>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15B70918-24FD-B846-9D4D-D57DE313F6D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B0915CB-8801-BF4D-BE82-F94AC678C5DA}"/>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347115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5F50BB-DDD7-444C-B928-E622DBF1248C}"/>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2B5950C-663F-0246-B4D0-CFDF8B06B294}"/>
              </a:ext>
            </a:extLst>
          </p:cNvPr>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42EA583-5AB9-594E-9986-EE55B0A30525}"/>
              </a:ext>
            </a:extLst>
          </p:cNvPr>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8202CD77-8E3D-7146-900F-E7580793C0E8}"/>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6" name="页脚占位符 5">
            <a:extLst>
              <a:ext uri="{FF2B5EF4-FFF2-40B4-BE49-F238E27FC236}">
                <a16:creationId xmlns:a16="http://schemas.microsoft.com/office/drawing/2014/main" id="{6879166C-EE96-7044-9E6A-F6ECA3CDA1C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A134074-2FB7-AB4C-B090-3578E3EA3C99}"/>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38967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92CE9-21C7-0549-85A5-EFF6388B38D6}"/>
              </a:ext>
            </a:extLst>
          </p:cNvPr>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2AF6C21-1A17-7345-A450-765A5A2015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7B73D7D-5F80-4842-ACB5-E5108C105E3C}"/>
              </a:ext>
            </a:extLst>
          </p:cNvPr>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9B1A644-3716-9444-B593-B85080FF491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0784FAB-563D-FC4B-8AE8-5562FC172079}"/>
              </a:ext>
            </a:extLst>
          </p:cNvPr>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5EA3ABA-93E1-3745-B5EF-9B8D0A83CE2E}"/>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8" name="页脚占位符 7">
            <a:extLst>
              <a:ext uri="{FF2B5EF4-FFF2-40B4-BE49-F238E27FC236}">
                <a16:creationId xmlns:a16="http://schemas.microsoft.com/office/drawing/2014/main" id="{D1E43B4D-7680-8B44-9CCA-2A50F65C6358}"/>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CB31FBA9-A29D-E44F-BAB7-762B5595F767}"/>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283420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F694E0-D9DA-0B4C-89DC-1853BBE7BD43}"/>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00770BA-9433-E04A-8FE8-5E77AF4F2A3F}"/>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4" name="页脚占位符 3">
            <a:extLst>
              <a:ext uri="{FF2B5EF4-FFF2-40B4-BE49-F238E27FC236}">
                <a16:creationId xmlns:a16="http://schemas.microsoft.com/office/drawing/2014/main" id="{3343A732-09F8-7040-8A15-5ED99A3FE4F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8BA2AB6D-1080-D049-9915-DD3C15A976C1}"/>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169127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0E7B3BA-2247-6941-BCF3-5D6EBD90AA2A}"/>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3" name="页脚占位符 2">
            <a:extLst>
              <a:ext uri="{FF2B5EF4-FFF2-40B4-BE49-F238E27FC236}">
                <a16:creationId xmlns:a16="http://schemas.microsoft.com/office/drawing/2014/main" id="{D4662438-7DEB-424F-8E2B-28CD1F6E4FE7}"/>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1911EED8-1F3A-8C40-BA6C-4622CC637826}"/>
              </a:ext>
            </a:extLst>
          </p:cNvPr>
          <p:cNvSpPr>
            <a:spLocks noGrp="1"/>
          </p:cNvSpPr>
          <p:nvPr>
            <p:ph type="sldNum" sz="quarter" idx="12"/>
          </p:nvPr>
        </p:nvSpPr>
        <p:spPr/>
        <p:txBody>
          <a:bodyPr/>
          <a:lstStyle/>
          <a:p>
            <a:r>
              <a:rPr kumimoji="1" lang="en-US" altLang="zh-CN"/>
              <a:t>&lt;#1&gt;</a:t>
            </a:r>
            <a:endParaRPr kumimoji="1" lang="zh-CN" altLang="en-US"/>
          </a:p>
        </p:txBody>
      </p:sp>
      <p:sp>
        <p:nvSpPr>
          <p:cNvPr id="5" name="Slide Number Placeholder 5">
            <a:extLst>
              <a:ext uri="{FF2B5EF4-FFF2-40B4-BE49-F238E27FC236}">
                <a16:creationId xmlns:a16="http://schemas.microsoft.com/office/drawing/2014/main" id="{83A954A9-F197-1134-D9F4-B80CBF467940}"/>
              </a:ext>
            </a:extLst>
          </p:cNvPr>
          <p:cNvSpPr txBox="1"/>
          <p:nvPr userDrawn="1"/>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solidFill>
                  <a:schemeClr val="tx1"/>
                </a:solidFill>
                <a:latin typeface="Calibri" panose="020F0502020204030204" pitchFamily="34" charset="0"/>
                <a:cs typeface="Calibri" panose="020F0502020204030204" pitchFamily="34" charset="0"/>
              </a:rPr>
              <a:t>‹#›</a:t>
            </a:fld>
            <a:endParaRPr lang="zh-CN" altLang="en-US" sz="16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3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F58584-4D09-3245-8BF6-9D44024F6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E11F15A-1B52-B74E-9DD2-BCB780A6C67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7CAE72C-D7E0-374F-BCC4-A4E83A366F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5231ECB-1E5C-3546-A41A-E46ED25FA304}"/>
              </a:ext>
            </a:extLst>
          </p:cNvPr>
          <p:cNvSpPr>
            <a:spLocks noGrp="1"/>
          </p:cNvSpPr>
          <p:nvPr>
            <p:ph type="dt" sz="half" idx="10"/>
          </p:nvPr>
        </p:nvSpPr>
        <p:spPr/>
        <p:txBody>
          <a:bodyPr/>
          <a:lstStyle/>
          <a:p>
            <a:fld id="{75B7191C-2472-EA47-B391-FFDBDF87DDE9}" type="datetimeFigureOut">
              <a:rPr kumimoji="1" lang="zh-CN" altLang="en-US" smtClean="0"/>
              <a:t>2024/10/16</a:t>
            </a:fld>
            <a:endParaRPr kumimoji="1" lang="zh-CN" altLang="en-US"/>
          </a:p>
        </p:txBody>
      </p:sp>
      <p:sp>
        <p:nvSpPr>
          <p:cNvPr id="6" name="页脚占位符 5">
            <a:extLst>
              <a:ext uri="{FF2B5EF4-FFF2-40B4-BE49-F238E27FC236}">
                <a16:creationId xmlns:a16="http://schemas.microsoft.com/office/drawing/2014/main" id="{F2C06FEB-4B89-A44A-957B-1F9B142F8E9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14CE2A6-57C9-2446-AAD1-BA66433AB820}"/>
              </a:ext>
            </a:extLst>
          </p:cNvPr>
          <p:cNvSpPr>
            <a:spLocks noGrp="1"/>
          </p:cNvSpPr>
          <p:nvPr>
            <p:ph type="sldNum" sz="quarter" idx="12"/>
          </p:nvPr>
        </p:nvSpPr>
        <p:spPr/>
        <p:txBody>
          <a:bodyPr/>
          <a:lstStyle/>
          <a:p>
            <a:fld id="{8669E610-3B44-C341-BBCC-712DDD187989}" type="slidenum">
              <a:rPr kumimoji="1" lang="zh-CN" altLang="en-US" smtClean="0"/>
              <a:t>‹#›</a:t>
            </a:fld>
            <a:endParaRPr kumimoji="1" lang="zh-CN" altLang="en-US"/>
          </a:p>
        </p:txBody>
      </p:sp>
    </p:spTree>
    <p:extLst>
      <p:ext uri="{BB962C8B-B14F-4D97-AF65-F5344CB8AC3E}">
        <p14:creationId xmlns:p14="http://schemas.microsoft.com/office/powerpoint/2010/main" val="323021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E6EDE53-0D79-9846-BCBB-4468F3DBD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7191C-2472-EA47-B391-FFDBDF87DDE9}" type="datetimeFigureOut">
              <a:rPr kumimoji="1" lang="zh-CN" altLang="en-US" smtClean="0"/>
              <a:t>2024/10/16</a:t>
            </a:fld>
            <a:endParaRPr kumimoji="1" lang="zh-CN" altLang="en-US"/>
          </a:p>
        </p:txBody>
      </p:sp>
      <p:sp>
        <p:nvSpPr>
          <p:cNvPr id="5" name="页脚占位符 4">
            <a:extLst>
              <a:ext uri="{FF2B5EF4-FFF2-40B4-BE49-F238E27FC236}">
                <a16:creationId xmlns:a16="http://schemas.microsoft.com/office/drawing/2014/main" id="{FE899A0B-9218-0942-88A0-B008BE370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1663D45E-FF16-A948-B3D0-F95F2B443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9E610-3B44-C341-BBCC-712DDD187989}" type="slidenum">
              <a:rPr kumimoji="1" lang="zh-CN" altLang="en-US" smtClean="0"/>
              <a:t>‹#›</a:t>
            </a:fld>
            <a:endParaRPr kumimoji="1" lang="zh-CN" altLang="en-US"/>
          </a:p>
        </p:txBody>
      </p:sp>
      <p:sp>
        <p:nvSpPr>
          <p:cNvPr id="7" name="Slide Number Placeholder 5">
            <a:extLst>
              <a:ext uri="{FF2B5EF4-FFF2-40B4-BE49-F238E27FC236}">
                <a16:creationId xmlns:a16="http://schemas.microsoft.com/office/drawing/2014/main" id="{4511653C-615B-6890-7244-7C169931610C}"/>
              </a:ext>
            </a:extLst>
          </p:cNvPr>
          <p:cNvSpPr txBox="1"/>
          <p:nvPr userDrawn="1"/>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solidFill>
                  <a:schemeClr val="tx1">
                    <a:lumMod val="50000"/>
                    <a:lumOff val="50000"/>
                  </a:schemeClr>
                </a:solidFill>
                <a:latin typeface="Calibri" panose="020F0502020204030204" pitchFamily="34" charset="0"/>
                <a:cs typeface="Calibri" panose="020F0502020204030204" pitchFamily="34" charset="0"/>
              </a:rPr>
              <a:t>‹#›</a:t>
            </a:fld>
            <a:endParaRPr lang="zh-CN" altLang="en-US" sz="1600" b="1">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7790984"/>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D3EFC-C2A8-4BB3-BA20-17A8803EE87C}"/>
              </a:ext>
            </a:extLst>
          </p:cNvPr>
          <p:cNvSpPr>
            <a:spLocks noGrp="1"/>
          </p:cNvSpPr>
          <p:nvPr>
            <p:ph type="ctrTitle"/>
          </p:nvPr>
        </p:nvSpPr>
        <p:spPr/>
        <p:txBody>
          <a:bodyPr>
            <a:normAutofit/>
          </a:bodyPr>
          <a:lstStyle/>
          <a:p>
            <a:r>
              <a:rPr lang="zh-CN" altLang="en-US" dirty="0">
                <a:solidFill>
                  <a:srgbClr val="C0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rPr>
              <a:t>基于机器学习的网络安全技术研究</a:t>
            </a:r>
            <a:endParaRPr lang="zh-CN" altLang="en-US" dirty="0">
              <a:solidFill>
                <a:srgbClr val="C00000"/>
              </a:solidFill>
              <a:effectLst>
                <a:outerShdw blurRad="38100" dist="38100" dir="2700000" algn="tl">
                  <a:srgbClr val="000000">
                    <a:alpha val="43137"/>
                  </a:srgbClr>
                </a:outerShdw>
              </a:effectLst>
            </a:endParaRPr>
          </a:p>
        </p:txBody>
      </p:sp>
      <p:sp>
        <p:nvSpPr>
          <p:cNvPr id="6" name="标题 6">
            <a:extLst>
              <a:ext uri="{FF2B5EF4-FFF2-40B4-BE49-F238E27FC236}">
                <a16:creationId xmlns:a16="http://schemas.microsoft.com/office/drawing/2014/main" id="{0E6387AB-D867-E458-EC6F-DFA150744664}"/>
              </a:ext>
            </a:extLst>
          </p:cNvPr>
          <p:cNvSpPr txBox="1">
            <a:spLocks/>
          </p:cNvSpPr>
          <p:nvPr/>
        </p:nvSpPr>
        <p:spPr>
          <a:xfrm>
            <a:off x="802551" y="173230"/>
            <a:ext cx="10307196" cy="14618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rgbClr val="A40000"/>
                </a:solidFill>
                <a:latin typeface="+mn-lt"/>
                <a:ea typeface="+mj-ea"/>
                <a:cs typeface="+mj-cs"/>
              </a:defRPr>
            </a:lvl1pPr>
          </a:lstStyle>
          <a:p>
            <a:pPr algn="l"/>
            <a:r>
              <a:rPr lang="en-US" altLang="zh-CN" sz="3200">
                <a:solidFill>
                  <a:srgbClr val="C0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2024</a:t>
            </a:r>
            <a:endParaRPr lang="zh-CN" altLang="en-US" sz="3200">
              <a:solidFill>
                <a:srgbClr val="C0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副标题 2">
            <a:extLst>
              <a:ext uri="{FF2B5EF4-FFF2-40B4-BE49-F238E27FC236}">
                <a16:creationId xmlns:a16="http://schemas.microsoft.com/office/drawing/2014/main" id="{50E72E14-6060-4ACF-43DC-5C4AB6CFC4AC}"/>
              </a:ext>
            </a:extLst>
          </p:cNvPr>
          <p:cNvSpPr>
            <a:spLocks noGrp="1"/>
          </p:cNvSpPr>
          <p:nvPr/>
        </p:nvSpPr>
        <p:spPr>
          <a:xfrm>
            <a:off x="1232163" y="4064274"/>
            <a:ext cx="9925379" cy="126972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rgbClr val="A40000"/>
                </a:solidFill>
                <a:latin typeface="+mn-lt"/>
                <a:ea typeface="黑体" panose="02010609060101010101" pitchFamily="49"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zh-CN" altLang="en-US" dirty="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王佳荣</a:t>
            </a:r>
            <a:endParaRPr lang="en-US" altLang="zh-CN" dirty="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algn="ctr"/>
            <a:r>
              <a:rPr lang="en-US" altLang="zh-CN" dirty="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wangjr@ihep.ac.cn</a:t>
            </a:r>
            <a:endParaRPr lang="zh-CN" altLang="en-US" dirty="0">
              <a:solidFill>
                <a:srgbClr val="C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4831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latin typeface="+mn-lt"/>
              </a:rPr>
              <a:t>基于</a:t>
            </a:r>
            <a:r>
              <a:rPr lang="zh-CN" altLang="en-US" sz="3600" b="1" spc="100" dirty="0">
                <a:latin typeface="Times New Roman" panose="02020603050405020304" charset="0"/>
                <a:ea typeface="方正兰亭黑_GBK" panose="02000000000000000000" pitchFamily="2" charset="-122"/>
                <a:cs typeface="Times New Roman" panose="02020603050405020304" charset="0"/>
                <a:sym typeface="+mn-ea"/>
              </a:rPr>
              <a:t>大模型的</a:t>
            </a:r>
            <a:r>
              <a:rPr lang="zh-CN" altLang="zh-CN" sz="3600" spc="100" dirty="0">
                <a:latin typeface="Times New Roman" panose="02020603050405020304" charset="0"/>
                <a:ea typeface="方正兰亭黑_GBK" panose="02000000000000000000" pitchFamily="2" charset="-122"/>
                <a:cs typeface="Times New Roman" panose="02020603050405020304" charset="0"/>
              </a:rPr>
              <a:t>威胁情报获取方法</a:t>
            </a:r>
            <a:endParaRPr lang="zh-CN" altLang="en-US" sz="3600" dirty="0"/>
          </a:p>
        </p:txBody>
      </p:sp>
      <p:sp>
        <p:nvSpPr>
          <p:cNvPr id="3" name="文本框 2">
            <a:extLst>
              <a:ext uri="{FF2B5EF4-FFF2-40B4-BE49-F238E27FC236}">
                <a16:creationId xmlns:a16="http://schemas.microsoft.com/office/drawing/2014/main" id="{9A7E645F-C1BA-C50C-8356-18F4C66CC019}"/>
              </a:ext>
            </a:extLst>
          </p:cNvPr>
          <p:cNvSpPr txBox="1"/>
          <p:nvPr/>
        </p:nvSpPr>
        <p:spPr>
          <a:xfrm>
            <a:off x="484290" y="912126"/>
            <a:ext cx="11352109" cy="1589794"/>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技术路线</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en-US"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Agent</a:t>
            </a:r>
            <a:r>
              <a:rPr lang="zh-CN"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模块</a:t>
            </a:r>
            <a:r>
              <a:rPr lang="zh-CN" altLang="en-US" dirty="0">
                <a:latin typeface="Times New Roman" panose="02020603050405020304" charset="0"/>
                <a:ea typeface="方正兰亭黑_GBK" panose="02000000000000000000" pitchFamily="2" charset="-122"/>
                <a:cs typeface="Times New Roman" panose="02020603050405020304" charset="0"/>
              </a:rPr>
              <a:t>：</a:t>
            </a:r>
            <a:r>
              <a:rPr lang="zh-CN" altLang="zh-CN" dirty="0">
                <a:latin typeface="Times New Roman" panose="02020603050405020304" charset="0"/>
                <a:ea typeface="方正兰亭黑_GBK" panose="02000000000000000000" pitchFamily="2" charset="-122"/>
                <a:cs typeface="Times New Roman" panose="02020603050405020304" charset="0"/>
              </a:rPr>
              <a:t>由</a:t>
            </a:r>
            <a:r>
              <a:rPr lang="en-US" altLang="zh-CN" dirty="0">
                <a:latin typeface="Times New Roman" panose="02020603050405020304" charset="0"/>
                <a:ea typeface="方正兰亭黑_GBK" panose="02000000000000000000" pitchFamily="2" charset="-122"/>
                <a:cs typeface="Times New Roman" panose="02020603050405020304" charset="0"/>
              </a:rPr>
              <a:t>LLM</a:t>
            </a:r>
            <a:r>
              <a:rPr lang="zh-CN" altLang="zh-CN" dirty="0">
                <a:latin typeface="Times New Roman" panose="02020603050405020304" charset="0"/>
                <a:ea typeface="方正兰亭黑_GBK" panose="02000000000000000000" pitchFamily="2" charset="-122"/>
                <a:cs typeface="Times New Roman" panose="02020603050405020304" charset="0"/>
              </a:rPr>
              <a:t>和调度模块组成，是推动决策制定的实体</a:t>
            </a:r>
            <a:endParaRPr lang="en-US" altLang="zh-CN" dirty="0">
              <a:latin typeface="Times New Roman" panose="02020603050405020304" charset="0"/>
              <a:ea typeface="方正兰亭黑_GBK" panose="02000000000000000000" pitchFamily="2" charset="-122"/>
              <a:cs typeface="Times New Roman" panose="02020603050405020304" charset="0"/>
            </a:endParaRPr>
          </a:p>
          <a:p>
            <a:pPr marL="800100" lvl="1" indent="-342900">
              <a:lnSpc>
                <a:spcPts val="3000"/>
              </a:lnSpc>
              <a:buFont typeface="Arial" panose="020B0604020202020204" pitchFamily="34" charset="0"/>
              <a:buChar char="•"/>
            </a:pPr>
            <a:r>
              <a:rPr lang="en-US"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Memory</a:t>
            </a:r>
            <a:r>
              <a:rPr lang="zh-CN"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模块</a:t>
            </a:r>
            <a:r>
              <a:rPr lang="zh-CN" altLang="en-US" dirty="0">
                <a:latin typeface="Times New Roman" panose="02020603050405020304" charset="0"/>
                <a:ea typeface="方正兰亭黑_GBK" panose="02000000000000000000" pitchFamily="2" charset="-122"/>
                <a:cs typeface="Times New Roman" panose="02020603050405020304" charset="0"/>
              </a:rPr>
              <a:t>：</a:t>
            </a:r>
            <a:r>
              <a:rPr lang="zh-CN" altLang="zh-CN" dirty="0">
                <a:latin typeface="Times New Roman" panose="02020603050405020304" charset="0"/>
                <a:ea typeface="方正兰亭黑_GBK" panose="02000000000000000000" pitchFamily="2" charset="-122"/>
                <a:cs typeface="Times New Roman" panose="02020603050405020304" charset="0"/>
              </a:rPr>
              <a:t>用于记录用户与</a:t>
            </a:r>
            <a:r>
              <a:rPr lang="en-US" altLang="zh-CN" dirty="0">
                <a:latin typeface="Times New Roman" panose="02020603050405020304" charset="0"/>
                <a:ea typeface="方正兰亭黑_GBK" panose="02000000000000000000" pitchFamily="2" charset="-122"/>
                <a:cs typeface="Times New Roman" panose="02020603050405020304" charset="0"/>
              </a:rPr>
              <a:t>Agent</a:t>
            </a:r>
            <a:r>
              <a:rPr lang="zh-CN" altLang="zh-CN" dirty="0">
                <a:latin typeface="Times New Roman" panose="02020603050405020304" charset="0"/>
                <a:ea typeface="方正兰亭黑_GBK" panose="02000000000000000000" pitchFamily="2" charset="-122"/>
                <a:cs typeface="Times New Roman" panose="02020603050405020304" charset="0"/>
              </a:rPr>
              <a:t>之间的交互过程</a:t>
            </a:r>
            <a:endParaRPr lang="en-US" altLang="zh-CN" dirty="0">
              <a:latin typeface="Times New Roman" panose="02020603050405020304" charset="0"/>
              <a:ea typeface="方正兰亭黑_GBK" panose="02000000000000000000" pitchFamily="2" charset="-122"/>
              <a:cs typeface="Times New Roman" panose="02020603050405020304" charset="0"/>
            </a:endParaRPr>
          </a:p>
          <a:p>
            <a:pPr marL="800100" lvl="1" indent="-342900">
              <a:lnSpc>
                <a:spcPts val="3000"/>
              </a:lnSpc>
              <a:buFont typeface="Arial" panose="020B0604020202020204" pitchFamily="34" charset="0"/>
              <a:buChar char="•"/>
            </a:pPr>
            <a:r>
              <a:rPr lang="en-US"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Toolkits</a:t>
            </a:r>
            <a:r>
              <a:rPr lang="zh-CN"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模块</a:t>
            </a:r>
            <a:r>
              <a:rPr lang="zh-CN" altLang="en-US" dirty="0">
                <a:latin typeface="Times New Roman" panose="02020603050405020304" charset="0"/>
                <a:ea typeface="方正兰亭黑_GBK" panose="02000000000000000000" pitchFamily="2" charset="-122"/>
                <a:cs typeface="Times New Roman" panose="02020603050405020304" charset="0"/>
              </a:rPr>
              <a:t>：</a:t>
            </a:r>
            <a:r>
              <a:rPr lang="zh-CN" altLang="zh-CN" dirty="0">
                <a:latin typeface="Times New Roman" panose="02020603050405020304" charset="0"/>
                <a:ea typeface="方正兰亭黑_GBK" panose="02000000000000000000" pitchFamily="2" charset="-122"/>
                <a:cs typeface="Times New Roman" panose="02020603050405020304" charset="0"/>
              </a:rPr>
              <a:t>多种工具的集合，包含与收集开源威胁情报相关的一组工具和算法</a:t>
            </a:r>
            <a:endParaRPr lang="en-US" altLang="zh-CN" dirty="0">
              <a:latin typeface="微软雅黑" panose="020B0503020204020204" pitchFamily="34" charset="-122"/>
              <a:ea typeface="微软雅黑" panose="020B0503020204020204" pitchFamily="34" charset="-122"/>
            </a:endParaRPr>
          </a:p>
        </p:txBody>
      </p:sp>
      <p:pic>
        <p:nvPicPr>
          <p:cNvPr id="4" name="图片 10">
            <a:extLst>
              <a:ext uri="{FF2B5EF4-FFF2-40B4-BE49-F238E27FC236}">
                <a16:creationId xmlns:a16="http://schemas.microsoft.com/office/drawing/2014/main" id="{2FE073BE-FFBA-43E8-B2F8-D16332B5AE6A}"/>
              </a:ext>
            </a:extLst>
          </p:cNvPr>
          <p:cNvPicPr>
            <a:picLocks noChangeAspect="1"/>
          </p:cNvPicPr>
          <p:nvPr/>
        </p:nvPicPr>
        <p:blipFill>
          <a:blip r:embed="rId3"/>
          <a:stretch>
            <a:fillRect/>
          </a:stretch>
        </p:blipFill>
        <p:spPr>
          <a:xfrm>
            <a:off x="6483707" y="2949942"/>
            <a:ext cx="5596754" cy="2661623"/>
          </a:xfrm>
          <a:prstGeom prst="rect">
            <a:avLst/>
          </a:prstGeom>
          <a:noFill/>
          <a:ln>
            <a:noFill/>
          </a:ln>
        </p:spPr>
      </p:pic>
      <p:sp>
        <p:nvSpPr>
          <p:cNvPr id="5" name="文本框 4">
            <a:extLst>
              <a:ext uri="{FF2B5EF4-FFF2-40B4-BE49-F238E27FC236}">
                <a16:creationId xmlns:a16="http://schemas.microsoft.com/office/drawing/2014/main" id="{8DF78CF1-3CAC-411D-A67E-9B7CE9A8EC81}"/>
              </a:ext>
            </a:extLst>
          </p:cNvPr>
          <p:cNvSpPr txBox="1"/>
          <p:nvPr/>
        </p:nvSpPr>
        <p:spPr>
          <a:xfrm>
            <a:off x="484290" y="2599382"/>
            <a:ext cx="6064929" cy="3513398"/>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创新点</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zh-CN" dirty="0">
                <a:latin typeface="Times New Roman" panose="02020603050405020304" charset="0"/>
                <a:ea typeface="方正兰亭黑_GBK" panose="02000000000000000000" pitchFamily="2" charset="-122"/>
                <a:cs typeface="Times New Roman" panose="02020603050405020304" charset="0"/>
              </a:rPr>
              <a:t>提出了一种基于</a:t>
            </a:r>
            <a:r>
              <a:rPr lang="en-US" altLang="zh-CN" dirty="0">
                <a:latin typeface="Times New Roman" panose="02020603050405020304" charset="0"/>
                <a:ea typeface="方正兰亭黑_GBK" panose="02000000000000000000" pitchFamily="2" charset="-122"/>
                <a:cs typeface="Times New Roman" panose="02020603050405020304" charset="0"/>
              </a:rPr>
              <a:t>LLMs</a:t>
            </a:r>
            <a:r>
              <a:rPr lang="zh-CN" altLang="zh-CN" dirty="0">
                <a:latin typeface="Times New Roman" panose="02020603050405020304" charset="0"/>
                <a:ea typeface="方正兰亭黑_GBK" panose="02000000000000000000" pitchFamily="2" charset="-122"/>
                <a:cs typeface="Times New Roman" panose="02020603050405020304" charset="0"/>
              </a:rPr>
              <a:t>的威胁情报获取方法，无需人工扫描工具或查询相关的网站就能够基于用户需求</a:t>
            </a:r>
            <a:r>
              <a:rPr lang="zh-CN"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rPr>
              <a:t>自主获取威胁情报</a:t>
            </a:r>
            <a:r>
              <a:rPr lang="zh-CN" altLang="zh-CN" dirty="0">
                <a:latin typeface="Times New Roman" panose="02020603050405020304" charset="0"/>
                <a:ea typeface="方正兰亭黑_GBK" panose="02000000000000000000" pitchFamily="2" charset="-122"/>
                <a:cs typeface="Times New Roman" panose="02020603050405020304" charset="0"/>
              </a:rPr>
              <a:t>，节省了大量的时间和人力成本</a:t>
            </a:r>
            <a:endParaRPr lang="en-US" altLang="zh-CN" dirty="0">
              <a:latin typeface="Times New Roman" panose="02020603050405020304" charset="0"/>
              <a:ea typeface="方正兰亭黑_GBK" panose="02000000000000000000" pitchFamily="2" charset="-122"/>
              <a:cs typeface="Times New Roman" panose="02020603050405020304" charset="0"/>
            </a:endParaRPr>
          </a:p>
          <a:p>
            <a:pPr marL="800100" lvl="1" indent="-342900">
              <a:lnSpc>
                <a:spcPts val="3000"/>
              </a:lnSpc>
              <a:buFont typeface="Arial" panose="020B0604020202020204" pitchFamily="34" charset="0"/>
              <a:buChar char="•"/>
            </a:pPr>
            <a:r>
              <a:rPr lang="zh-CN" altLang="zh-CN" dirty="0">
                <a:latin typeface="Times New Roman" panose="02020603050405020304" charset="0"/>
                <a:ea typeface="方正兰亭黑_GBK" panose="02000000000000000000" pitchFamily="2" charset="-122"/>
                <a:cs typeface="Times New Roman" panose="02020603050405020304" charset="0"/>
              </a:rPr>
              <a:t>为了解决大语言模型在处理威胁情报时存在的知识局限性和时效性障碍，结合思维链技术</a:t>
            </a:r>
            <a:r>
              <a:rPr lang="zh-CN" altLang="en-US" dirty="0">
                <a:latin typeface="Times New Roman" panose="02020603050405020304" charset="0"/>
                <a:ea typeface="方正兰亭黑_GBK" panose="02000000000000000000" pitchFamily="2" charset="-122"/>
                <a:cs typeface="Times New Roman" panose="02020603050405020304" charset="0"/>
              </a:rPr>
              <a:t>构建了一个用于获取开源情报的Agent ，它能够将</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rPr>
              <a:t>逻辑推理问题分解为多个步骤</a:t>
            </a:r>
            <a:r>
              <a:rPr lang="zh-CN" altLang="en-US" dirty="0">
                <a:latin typeface="Times New Roman" panose="02020603050405020304" charset="0"/>
                <a:ea typeface="方正兰亭黑_GBK" panose="02000000000000000000" pitchFamily="2" charset="-122"/>
                <a:cs typeface="Times New Roman" panose="02020603050405020304" charset="0"/>
              </a:rPr>
              <a:t>，并使用工具逐步解决</a:t>
            </a:r>
            <a:endParaRPr lang="en-US" altLang="zh-CN" dirty="0">
              <a:latin typeface="Times New Roman" panose="02020603050405020304" charset="0"/>
              <a:ea typeface="方正兰亭黑_GBK" panose="02000000000000000000" pitchFamily="2" charset="-122"/>
              <a:cs typeface="Times New Roman" panose="02020603050405020304" charset="0"/>
            </a:endParaRPr>
          </a:p>
        </p:txBody>
      </p:sp>
    </p:spTree>
    <p:extLst>
      <p:ext uri="{BB962C8B-B14F-4D97-AF65-F5344CB8AC3E}">
        <p14:creationId xmlns:p14="http://schemas.microsoft.com/office/powerpoint/2010/main" val="137977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主要内容</a:t>
            </a:r>
          </a:p>
        </p:txBody>
      </p:sp>
      <p:sp>
        <p:nvSpPr>
          <p:cNvPr id="3" name="文本框 2">
            <a:extLst>
              <a:ext uri="{FF2B5EF4-FFF2-40B4-BE49-F238E27FC236}">
                <a16:creationId xmlns:a16="http://schemas.microsoft.com/office/drawing/2014/main" id="{9A7E645F-C1BA-C50C-8356-18F4C66CC019}"/>
              </a:ext>
            </a:extLst>
          </p:cNvPr>
          <p:cNvSpPr txBox="1"/>
          <p:nvPr/>
        </p:nvSpPr>
        <p:spPr>
          <a:xfrm>
            <a:off x="491548" y="922482"/>
            <a:ext cx="10871870" cy="4289123"/>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研究背景</a:t>
            </a: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已有研究</a:t>
            </a: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正在开展的研究</a:t>
            </a:r>
            <a:endParaRPr lang="en-US" altLang="zh-CN" sz="2000" dirty="0">
              <a:latin typeface="微软雅黑" panose="020B0503020204020204" pitchFamily="34" charset="-122"/>
              <a:ea typeface="微软雅黑" panose="020B0503020204020204" pitchFamily="34" charset="-122"/>
            </a:endParaRPr>
          </a:p>
          <a:p>
            <a:pPr>
              <a:lnSpc>
                <a:spcPts val="3000"/>
              </a:lnSpc>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a:lnSpc>
                <a:spcPts val="3000"/>
              </a:lnSpc>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627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研究背景</a:t>
            </a:r>
          </a:p>
        </p:txBody>
      </p:sp>
      <p:sp>
        <p:nvSpPr>
          <p:cNvPr id="3" name="文本框 2">
            <a:extLst>
              <a:ext uri="{FF2B5EF4-FFF2-40B4-BE49-F238E27FC236}">
                <a16:creationId xmlns:a16="http://schemas.microsoft.com/office/drawing/2014/main" id="{9A7E645F-C1BA-C50C-8356-18F4C66CC019}"/>
              </a:ext>
            </a:extLst>
          </p:cNvPr>
          <p:cNvSpPr txBox="1"/>
          <p:nvPr/>
        </p:nvSpPr>
        <p:spPr>
          <a:xfrm>
            <a:off x="491547" y="922482"/>
            <a:ext cx="11437217" cy="7751609"/>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全球网络安全风险日益严峻，科研设施成为网络攻击的目标</a:t>
            </a: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为了</a:t>
            </a:r>
            <a:r>
              <a:rPr lang="zh-CN" altLang="zh-CN" sz="2000" dirty="0">
                <a:latin typeface="微软雅黑" panose="020B0503020204020204" pitchFamily="34" charset="-122"/>
                <a:ea typeface="微软雅黑" panose="020B0503020204020204" pitchFamily="34" charset="-122"/>
              </a:rPr>
              <a:t>保障</a:t>
            </a:r>
            <a:r>
              <a:rPr lang="zh-CN" altLang="en-US" sz="2000" dirty="0">
                <a:latin typeface="微软雅黑" panose="020B0503020204020204" pitchFamily="34" charset="-122"/>
                <a:ea typeface="微软雅黑" panose="020B0503020204020204" pitchFamily="34" charset="-122"/>
              </a:rPr>
              <a:t>科研设施</a:t>
            </a:r>
            <a:r>
              <a:rPr lang="zh-CN" altLang="zh-CN" sz="2000" dirty="0">
                <a:latin typeface="微软雅黑" panose="020B0503020204020204" pitchFamily="34" charset="-122"/>
                <a:ea typeface="微软雅黑" panose="020B0503020204020204" pitchFamily="34" charset="-122"/>
              </a:rPr>
              <a:t>的稳定可靠运行，获取科研产出，需达到安全与运行之间的平衡</a:t>
            </a: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传统的安全技术效率低下、呆板固化，无法应对不断发展的攻击技术</a:t>
            </a: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依赖于经验的人工分析，无法即时的对</a:t>
            </a:r>
            <a:r>
              <a:rPr lang="en-US" altLang="zh-CN" dirty="0">
                <a:latin typeface="微软雅黑" panose="020B0503020204020204" pitchFamily="34" charset="-122"/>
                <a:ea typeface="微软雅黑" panose="020B0503020204020204" pitchFamily="34" charset="-122"/>
              </a:rPr>
              <a:t>0day</a:t>
            </a:r>
            <a:r>
              <a:rPr lang="zh-CN" altLang="en-US" dirty="0">
                <a:latin typeface="微软雅黑" panose="020B0503020204020204" pitchFamily="34" charset="-122"/>
                <a:ea typeface="微软雅黑" panose="020B0503020204020204" pitchFamily="34" charset="-122"/>
              </a:rPr>
              <a:t>漏洞进行发现并处理</a:t>
            </a: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基于固定规则匹配的入侵检测方法，存在难以处理</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高维数据</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性能差</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自适应以及泛化能力低</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不能检测未知网络攻击</a:t>
            </a:r>
            <a:r>
              <a:rPr lang="zh-CN" altLang="en-US" dirty="0">
                <a:latin typeface="微软雅黑" panose="020B0503020204020204" pitchFamily="34" charset="-122"/>
                <a:ea typeface="微软雅黑" panose="020B0503020204020204" pitchFamily="34" charset="-122"/>
              </a:rPr>
              <a:t>等问题</a:t>
            </a:r>
          </a:p>
          <a:p>
            <a:pPr marL="342900" indent="-342900">
              <a:lnSpc>
                <a:spcPts val="3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AI</a:t>
            </a:r>
            <a:r>
              <a:rPr lang="zh-CN" altLang="en-US" sz="2000" dirty="0">
                <a:latin typeface="微软雅黑" panose="020B0503020204020204" pitchFamily="34" charset="-122"/>
                <a:ea typeface="微软雅黑" panose="020B0503020204020204" pitchFamily="34" charset="-122"/>
              </a:rPr>
              <a:t>算法能够处理海量信息、分类识别以及自动学习，为解决当下网络安全问题提供了新思路</a:t>
            </a: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graphicFrame>
        <p:nvGraphicFramePr>
          <p:cNvPr id="35" name="表格 4">
            <a:extLst>
              <a:ext uri="{FF2B5EF4-FFF2-40B4-BE49-F238E27FC236}">
                <a16:creationId xmlns:a16="http://schemas.microsoft.com/office/drawing/2014/main" id="{5EC42EA5-051E-4669-91FB-7B9EB5310670}"/>
              </a:ext>
            </a:extLst>
          </p:cNvPr>
          <p:cNvGraphicFramePr>
            <a:graphicFrameLocks noGrp="1"/>
          </p:cNvGraphicFramePr>
          <p:nvPr/>
        </p:nvGraphicFramePr>
        <p:xfrm>
          <a:off x="1124293" y="1394369"/>
          <a:ext cx="9586686" cy="2804160"/>
        </p:xfrm>
        <a:graphic>
          <a:graphicData uri="http://schemas.openxmlformats.org/drawingml/2006/table">
            <a:tbl>
              <a:tblPr firstRow="1" bandRow="1">
                <a:tableStyleId>{5C22544A-7EE6-4342-B048-85BDC9FD1C3A}</a:tableStyleId>
              </a:tblPr>
              <a:tblGrid>
                <a:gridCol w="2525485">
                  <a:extLst>
                    <a:ext uri="{9D8B030D-6E8A-4147-A177-3AD203B41FA5}">
                      <a16:colId xmlns:a16="http://schemas.microsoft.com/office/drawing/2014/main" val="2583332708"/>
                    </a:ext>
                  </a:extLst>
                </a:gridCol>
                <a:gridCol w="5356735">
                  <a:extLst>
                    <a:ext uri="{9D8B030D-6E8A-4147-A177-3AD203B41FA5}">
                      <a16:colId xmlns:a16="http://schemas.microsoft.com/office/drawing/2014/main" val="1361409504"/>
                    </a:ext>
                  </a:extLst>
                </a:gridCol>
                <a:gridCol w="1704466">
                  <a:extLst>
                    <a:ext uri="{9D8B030D-6E8A-4147-A177-3AD203B41FA5}">
                      <a16:colId xmlns:a16="http://schemas.microsoft.com/office/drawing/2014/main" val="1451006807"/>
                    </a:ext>
                  </a:extLst>
                </a:gridCol>
              </a:tblGrid>
              <a:tr h="0">
                <a:tc>
                  <a:txBody>
                    <a:bodyPr/>
                    <a:lstStyle/>
                    <a:p>
                      <a:r>
                        <a:rPr lang="zh-CN" altLang="en-US" sz="1600" dirty="0">
                          <a:latin typeface="微软雅黑" panose="020B0503020204020204" pitchFamily="34" charset="-122"/>
                          <a:ea typeface="微软雅黑" panose="020B0503020204020204" pitchFamily="34" charset="-122"/>
                        </a:rPr>
                        <a:t>大装置名称</a:t>
                      </a:r>
                    </a:p>
                  </a:txBody>
                  <a:tcPr/>
                </a:tc>
                <a:tc>
                  <a:txBody>
                    <a:bodyPr/>
                    <a:lstStyle/>
                    <a:p>
                      <a:r>
                        <a:rPr lang="zh-CN" altLang="en-US" sz="1600" dirty="0">
                          <a:latin typeface="微软雅黑" panose="020B0503020204020204" pitchFamily="34" charset="-122"/>
                          <a:ea typeface="微软雅黑" panose="020B0503020204020204" pitchFamily="34" charset="-122"/>
                        </a:rPr>
                        <a:t>网络安全事件</a:t>
                      </a:r>
                    </a:p>
                  </a:txBody>
                  <a:tcPr/>
                </a:tc>
                <a:tc>
                  <a:txBody>
                    <a:bodyPr/>
                    <a:lstStyle/>
                    <a:p>
                      <a:r>
                        <a:rPr lang="zh-CN" altLang="en-US" sz="1600" dirty="0">
                          <a:latin typeface="微软雅黑" panose="020B0503020204020204" pitchFamily="34" charset="-122"/>
                          <a:ea typeface="微软雅黑" panose="020B0503020204020204" pitchFamily="34" charset="-122"/>
                        </a:rPr>
                        <a:t>造成后果</a:t>
                      </a:r>
                    </a:p>
                  </a:txBody>
                  <a:tcPr/>
                </a:tc>
                <a:extLst>
                  <a:ext uri="{0D108BD9-81ED-4DB2-BD59-A6C34878D82A}">
                    <a16:rowId xmlns:a16="http://schemas.microsoft.com/office/drawing/2014/main" val="2541180446"/>
                  </a:ext>
                </a:extLst>
              </a:tr>
              <a:tr h="370840">
                <a:tc>
                  <a:txBody>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cs typeface="Arial"/>
                        </a:rPr>
                        <a:t>美国</a:t>
                      </a:r>
                      <a:r>
                        <a:rPr lang="en-US" altLang="zh-CN" sz="1600" dirty="0" err="1">
                          <a:solidFill>
                            <a:sysClr val="windowText" lastClr="000000"/>
                          </a:solidFill>
                          <a:latin typeface="微软雅黑" panose="020B0503020204020204" pitchFamily="34" charset="-122"/>
                          <a:ea typeface="微软雅黑" panose="020B0503020204020204" pitchFamily="34" charset="-122"/>
                        </a:rPr>
                        <a:t>NORILab</a:t>
                      </a:r>
                      <a:r>
                        <a:rPr lang="zh-CN" altLang="en-US" sz="1600" dirty="0">
                          <a:solidFill>
                            <a:sysClr val="windowText" lastClr="000000"/>
                          </a:solidFill>
                          <a:latin typeface="微软雅黑" panose="020B0503020204020204" pitchFamily="34" charset="-122"/>
                          <a:ea typeface="微软雅黑" panose="020B0503020204020204" pitchFamily="34" charset="-122"/>
                        </a:rPr>
                        <a:t>（地基天文学协调中心）</a:t>
                      </a:r>
                      <a:endParaRPr lang="zh-CN" altLang="en-US" sz="1600" dirty="0">
                        <a:latin typeface="微软雅黑" panose="020B0503020204020204" pitchFamily="34" charset="-122"/>
                        <a:ea typeface="微软雅黑" panose="020B0503020204020204" pitchFamily="34" charset="-122"/>
                      </a:endParaRPr>
                    </a:p>
                  </a:txBody>
                  <a:tcPr/>
                </a:tc>
                <a:tc>
                  <a:txBody>
                    <a:bodyPr/>
                    <a:lstStyle/>
                    <a:p>
                      <a:r>
                        <a:rPr lang="en-US" altLang="zh-CN" sz="1600" dirty="0">
                          <a:solidFill>
                            <a:sysClr val="windowText" lastClr="000000"/>
                          </a:solidFill>
                          <a:latin typeface="微软雅黑" panose="020B0503020204020204" pitchFamily="34" charset="-122"/>
                          <a:ea typeface="微软雅黑" panose="020B0503020204020204" pitchFamily="34" charset="-122"/>
                          <a:cs typeface="Arial"/>
                        </a:rPr>
                        <a:t>2023</a:t>
                      </a:r>
                      <a:r>
                        <a:rPr lang="zh-CN" altLang="en-US" sz="1600" dirty="0">
                          <a:solidFill>
                            <a:sysClr val="windowText" lastClr="000000"/>
                          </a:solidFill>
                          <a:latin typeface="微软雅黑" panose="020B0503020204020204" pitchFamily="34" charset="-122"/>
                          <a:ea typeface="微软雅黑" panose="020B0503020204020204" pitchFamily="34" charset="-122"/>
                          <a:cs typeface="Arial"/>
                        </a:rPr>
                        <a:t>年</a:t>
                      </a:r>
                      <a:r>
                        <a:rPr lang="en-US" altLang="zh-CN" sz="1600" dirty="0">
                          <a:solidFill>
                            <a:sysClr val="windowText" lastClr="000000"/>
                          </a:solidFill>
                          <a:latin typeface="微软雅黑" panose="020B0503020204020204" pitchFamily="34" charset="-122"/>
                          <a:ea typeface="微软雅黑" panose="020B0503020204020204" pitchFamily="34" charset="-122"/>
                          <a:cs typeface="Arial"/>
                        </a:rPr>
                        <a:t>8</a:t>
                      </a:r>
                      <a:r>
                        <a:rPr lang="zh-CN" altLang="en-US" sz="1600" dirty="0">
                          <a:solidFill>
                            <a:sysClr val="windowText" lastClr="000000"/>
                          </a:solidFill>
                          <a:latin typeface="微软雅黑" panose="020B0503020204020204" pitchFamily="34" charset="-122"/>
                          <a:ea typeface="微软雅黑" panose="020B0503020204020204" pitchFamily="34" charset="-122"/>
                          <a:cs typeface="Arial"/>
                        </a:rPr>
                        <a:t>月</a:t>
                      </a:r>
                      <a:r>
                        <a:rPr lang="en-US" altLang="zh-CN" sz="1600" dirty="0">
                          <a:solidFill>
                            <a:sysClr val="windowText" lastClr="000000"/>
                          </a:solidFill>
                          <a:latin typeface="微软雅黑" panose="020B0503020204020204" pitchFamily="34" charset="-122"/>
                          <a:ea typeface="微软雅黑" panose="020B0503020204020204" pitchFamily="34" charset="-122"/>
                          <a:cs typeface="Arial"/>
                        </a:rPr>
                        <a:t>1</a:t>
                      </a:r>
                      <a:r>
                        <a:rPr lang="zh-CN" altLang="en-US" sz="1600" dirty="0">
                          <a:solidFill>
                            <a:sysClr val="windowText" lastClr="000000"/>
                          </a:solidFill>
                          <a:latin typeface="微软雅黑" panose="020B0503020204020204" pitchFamily="34" charset="-122"/>
                          <a:ea typeface="微软雅黑" panose="020B0503020204020204" pitchFamily="34" charset="-122"/>
                          <a:cs typeface="Arial"/>
                        </a:rPr>
                        <a:t>日美国</a:t>
                      </a:r>
                      <a:r>
                        <a:rPr lang="en-US" altLang="zh-CN" sz="1600" dirty="0" err="1">
                          <a:solidFill>
                            <a:sysClr val="windowText" lastClr="000000"/>
                          </a:solidFill>
                          <a:latin typeface="微软雅黑" panose="020B0503020204020204" pitchFamily="34" charset="-122"/>
                          <a:ea typeface="微软雅黑" panose="020B0503020204020204" pitchFamily="34" charset="-122"/>
                        </a:rPr>
                        <a:t>NORILab</a:t>
                      </a:r>
                      <a:r>
                        <a:rPr lang="zh-CN" altLang="en-US" sz="1600" dirty="0">
                          <a:solidFill>
                            <a:sysClr val="windowText" lastClr="000000"/>
                          </a:solidFill>
                          <a:latin typeface="微软雅黑" panose="020B0503020204020204" pitchFamily="34" charset="-122"/>
                          <a:ea typeface="微软雅黑" panose="020B0503020204020204" pitchFamily="34" charset="-122"/>
                        </a:rPr>
                        <a:t>（地基天文学协调中心）多台</a:t>
                      </a:r>
                      <a:r>
                        <a:rPr lang="zh-CN" altLang="en-US" sz="1600" i="0" dirty="0">
                          <a:solidFill>
                            <a:sysClr val="windowText" lastClr="000000"/>
                          </a:solidFill>
                          <a:effectLst/>
                          <a:latin typeface="微软雅黑" panose="020B0503020204020204" pitchFamily="34" charset="-122"/>
                          <a:ea typeface="微软雅黑" panose="020B0503020204020204" pitchFamily="34" charset="-122"/>
                        </a:rPr>
                        <a:t>天文望远镜遭受黑客攻击</a:t>
                      </a:r>
                      <a:r>
                        <a:rPr lang="zh-CN" altLang="en-US" sz="1600" dirty="0">
                          <a:solidFill>
                            <a:sysClr val="windowText" lastClr="000000"/>
                          </a:solidFill>
                          <a:latin typeface="微软雅黑" panose="020B0503020204020204" pitchFamily="34" charset="-122"/>
                          <a:ea typeface="微软雅黑" panose="020B0503020204020204" pitchFamily="34" charset="-122"/>
                        </a:rPr>
                        <a:t>，</a:t>
                      </a:r>
                      <a:r>
                        <a:rPr lang="en-US" altLang="zh-CN" sz="1600" dirty="0">
                          <a:solidFill>
                            <a:srgbClr val="FF0000"/>
                          </a:solidFill>
                          <a:latin typeface="微软雅黑" panose="020B0503020204020204" pitchFamily="34" charset="-122"/>
                          <a:ea typeface="微软雅黑" panose="020B0503020204020204" pitchFamily="34" charset="-122"/>
                        </a:rPr>
                        <a:t>10</a:t>
                      </a:r>
                      <a:r>
                        <a:rPr lang="zh-CN" altLang="en-US" sz="1600" dirty="0">
                          <a:solidFill>
                            <a:srgbClr val="FF0000"/>
                          </a:solidFill>
                          <a:latin typeface="微软雅黑" panose="020B0503020204020204" pitchFamily="34" charset="-122"/>
                          <a:ea typeface="微软雅黑" panose="020B0503020204020204" pitchFamily="34" charset="-122"/>
                        </a:rPr>
                        <a:t>台望远镜直接关停</a:t>
                      </a:r>
                      <a:r>
                        <a:rPr lang="zh-CN" altLang="en-US" sz="1600" dirty="0">
                          <a:solidFill>
                            <a:sysClr val="windowText" lastClr="000000"/>
                          </a:solidFill>
                          <a:latin typeface="微软雅黑" panose="020B0503020204020204" pitchFamily="34" charset="-122"/>
                          <a:ea typeface="微软雅黑" panose="020B0503020204020204" pitchFamily="34" charset="-122"/>
                        </a:rPr>
                        <a:t>，故障持续</a:t>
                      </a:r>
                      <a:r>
                        <a:rPr lang="en-US" altLang="zh-CN" sz="1600" dirty="0">
                          <a:solidFill>
                            <a:sysClr val="windowText" lastClr="000000"/>
                          </a:solidFill>
                          <a:latin typeface="微软雅黑" panose="020B0503020204020204" pitchFamily="34" charset="-122"/>
                          <a:ea typeface="微软雅黑" panose="020B0503020204020204" pitchFamily="34" charset="-122"/>
                        </a:rPr>
                        <a:t>2</a:t>
                      </a:r>
                      <a:r>
                        <a:rPr lang="zh-CN" altLang="en-US" sz="1600" dirty="0">
                          <a:solidFill>
                            <a:sysClr val="windowText" lastClr="000000"/>
                          </a:solidFill>
                          <a:latin typeface="微软雅黑" panose="020B0503020204020204" pitchFamily="34" charset="-122"/>
                          <a:ea typeface="微软雅黑" panose="020B0503020204020204" pitchFamily="34" charset="-122"/>
                        </a:rPr>
                        <a:t>个月，</a:t>
                      </a:r>
                      <a:r>
                        <a:rPr lang="zh-CN" altLang="en-US" sz="1600" i="0" dirty="0">
                          <a:solidFill>
                            <a:sysClr val="windowText" lastClr="000000"/>
                          </a:solidFill>
                          <a:effectLst/>
                          <a:latin typeface="微软雅黑" panose="020B0503020204020204" pitchFamily="34" charset="-122"/>
                          <a:ea typeface="微软雅黑" panose="020B0503020204020204" pitchFamily="34" charset="-122"/>
                        </a:rPr>
                        <a:t>研究人员错失多个观测时间窗口</a:t>
                      </a:r>
                      <a:endParaRPr lang="en-US" altLang="zh-CN" sz="1600" i="0" dirty="0">
                        <a:solidFill>
                          <a:sysClr val="windowText" lastClr="000000"/>
                        </a:solidFill>
                        <a:effectLst/>
                        <a:latin typeface="微软雅黑" panose="020B0503020204020204" pitchFamily="34" charset="-122"/>
                        <a:ea typeface="微软雅黑" panose="020B0503020204020204" pitchFamily="34" charset="-122"/>
                      </a:endParaRPr>
                    </a:p>
                  </a:txBody>
                  <a:tcPr/>
                </a:tc>
                <a:tc>
                  <a:txBody>
                    <a:bodyPr/>
                    <a:lstStyle/>
                    <a:p>
                      <a:r>
                        <a:rPr lang="zh-CN" altLang="en-US" sz="1600" kern="1200" dirty="0">
                          <a:latin typeface="微软雅黑" panose="020B0503020204020204" pitchFamily="34" charset="-122"/>
                          <a:ea typeface="微软雅黑" panose="020B0503020204020204" pitchFamily="34" charset="-122"/>
                        </a:rPr>
                        <a:t>影响设施运行</a:t>
                      </a:r>
                      <a:endParaRPr lang="en-US" altLang="zh-CN" sz="1600" kern="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225243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kern="0" dirty="0">
                          <a:latin typeface="微软雅黑" panose="020B0503020204020204" pitchFamily="34" charset="-122"/>
                          <a:ea typeface="微软雅黑" panose="020B0503020204020204" pitchFamily="34" charset="-122"/>
                        </a:rPr>
                        <a:t>德国 </a:t>
                      </a:r>
                      <a:r>
                        <a:rPr lang="en-US" altLang="zh-CN" sz="1600" kern="0" dirty="0">
                          <a:latin typeface="微软雅黑" panose="020B0503020204020204" pitchFamily="34" charset="-122"/>
                          <a:ea typeface="微软雅黑" panose="020B0503020204020204" pitchFamily="34" charset="-122"/>
                        </a:rPr>
                        <a:t>BESSYII </a:t>
                      </a:r>
                      <a:r>
                        <a:rPr lang="zh-CN" altLang="en-US" sz="1600" kern="0" dirty="0">
                          <a:latin typeface="微软雅黑" panose="020B0503020204020204" pitchFamily="34" charset="-122"/>
                          <a:ea typeface="微软雅黑" panose="020B0503020204020204" pitchFamily="34" charset="-122"/>
                        </a:rPr>
                        <a:t>同步辐射光源设施</a:t>
                      </a:r>
                      <a:endParaRPr lang="zh-CN" altLang="en-US" sz="1600" dirty="0">
                        <a:latin typeface="微软雅黑" panose="020B0503020204020204" pitchFamily="34" charset="-122"/>
                        <a:ea typeface="微软雅黑" panose="020B0503020204020204" pitchFamily="34" charset="-122"/>
                      </a:endParaRPr>
                    </a:p>
                  </a:txBody>
                  <a:tcPr/>
                </a:tc>
                <a:tc>
                  <a:txBody>
                    <a:bodyPr/>
                    <a:lstStyle/>
                    <a:p>
                      <a:r>
                        <a:rPr lang="en-US" altLang="zh-CN" sz="1600" dirty="0">
                          <a:solidFill>
                            <a:sysClr val="windowText" lastClr="000000"/>
                          </a:solidFill>
                          <a:latin typeface="微软雅黑" panose="020B0503020204020204" pitchFamily="34" charset="-122"/>
                          <a:ea typeface="微软雅黑" panose="020B0503020204020204" pitchFamily="34" charset="-122"/>
                        </a:rPr>
                        <a:t>2023</a:t>
                      </a:r>
                      <a:r>
                        <a:rPr lang="zh-CN" altLang="en-US" sz="1600" dirty="0">
                          <a:solidFill>
                            <a:sysClr val="windowText" lastClr="000000"/>
                          </a:solidFill>
                          <a:latin typeface="微软雅黑" panose="020B0503020204020204" pitchFamily="34" charset="-122"/>
                          <a:ea typeface="微软雅黑" panose="020B0503020204020204" pitchFamily="34" charset="-122"/>
                        </a:rPr>
                        <a:t>年</a:t>
                      </a:r>
                      <a:r>
                        <a:rPr lang="en-US" altLang="zh-CN" sz="1600" dirty="0">
                          <a:solidFill>
                            <a:sysClr val="windowText" lastClr="000000"/>
                          </a:solidFill>
                          <a:latin typeface="微软雅黑" panose="020B0503020204020204" pitchFamily="34" charset="-122"/>
                          <a:ea typeface="微软雅黑" panose="020B0503020204020204" pitchFamily="34" charset="-122"/>
                        </a:rPr>
                        <a:t>6</a:t>
                      </a:r>
                      <a:r>
                        <a:rPr lang="zh-CN" altLang="en-US" sz="1600" dirty="0">
                          <a:solidFill>
                            <a:sysClr val="windowText" lastClr="000000"/>
                          </a:solidFill>
                          <a:latin typeface="微软雅黑" panose="020B0503020204020204" pitchFamily="34" charset="-122"/>
                          <a:ea typeface="微软雅黑" panose="020B0503020204020204" pitchFamily="34" charset="-122"/>
                        </a:rPr>
                        <a:t>月</a:t>
                      </a:r>
                      <a:r>
                        <a:rPr lang="en-US" altLang="zh-CN" sz="1600" dirty="0">
                          <a:solidFill>
                            <a:sysClr val="windowText" lastClr="000000"/>
                          </a:solidFill>
                          <a:latin typeface="微软雅黑" panose="020B0503020204020204" pitchFamily="34" charset="-122"/>
                          <a:ea typeface="微软雅黑" panose="020B0503020204020204" pitchFamily="34" charset="-122"/>
                        </a:rPr>
                        <a:t>14</a:t>
                      </a:r>
                      <a:r>
                        <a:rPr lang="zh-CN" altLang="en-US" sz="1600" dirty="0">
                          <a:solidFill>
                            <a:sysClr val="windowText" lastClr="000000"/>
                          </a:solidFill>
                          <a:latin typeface="微软雅黑" panose="020B0503020204020204" pitchFamily="34" charset="-122"/>
                          <a:ea typeface="微软雅黑" panose="020B0503020204020204" pitchFamily="34" charset="-122"/>
                        </a:rPr>
                        <a:t>日</a:t>
                      </a:r>
                      <a:r>
                        <a:rPr lang="zh-CN" altLang="en-US" sz="1600" kern="0" dirty="0">
                          <a:latin typeface="微软雅黑" panose="020B0503020204020204" pitchFamily="34" charset="-122"/>
                          <a:ea typeface="微软雅黑" panose="020B0503020204020204" pitchFamily="34" charset="-122"/>
                        </a:rPr>
                        <a:t>德国 </a:t>
                      </a:r>
                      <a:r>
                        <a:rPr lang="en-US" altLang="zh-CN" sz="1600" kern="0" dirty="0">
                          <a:latin typeface="微软雅黑" panose="020B0503020204020204" pitchFamily="34" charset="-122"/>
                          <a:ea typeface="微软雅黑" panose="020B0503020204020204" pitchFamily="34" charset="-122"/>
                        </a:rPr>
                        <a:t>BESSYII </a:t>
                      </a:r>
                      <a:r>
                        <a:rPr lang="zh-CN" altLang="en-US" sz="1600" kern="0" dirty="0">
                          <a:latin typeface="微软雅黑" panose="020B0503020204020204" pitchFamily="34" charset="-122"/>
                          <a:ea typeface="微软雅黑" panose="020B0503020204020204" pitchFamily="34" charset="-122"/>
                        </a:rPr>
                        <a:t>同步辐射光源设施，遭到黑客</a:t>
                      </a:r>
                      <a:r>
                        <a:rPr lang="zh-CN" altLang="en-US" sz="1600" kern="0" dirty="0">
                          <a:solidFill>
                            <a:srgbClr val="FF0000"/>
                          </a:solidFill>
                          <a:latin typeface="微软雅黑" panose="020B0503020204020204" pitchFamily="34" charset="-122"/>
                          <a:ea typeface="微软雅黑" panose="020B0503020204020204" pitchFamily="34" charset="-122"/>
                        </a:rPr>
                        <a:t>勒索</a:t>
                      </a:r>
                      <a:r>
                        <a:rPr lang="zh-CN" altLang="en-US" sz="1600" kern="0" dirty="0">
                          <a:latin typeface="微软雅黑" panose="020B0503020204020204" pitchFamily="34" charset="-122"/>
                          <a:ea typeface="微软雅黑" panose="020B0503020204020204" pitchFamily="34" charset="-122"/>
                        </a:rPr>
                        <a:t>病毒攻击，</a:t>
                      </a:r>
                      <a:r>
                        <a:rPr lang="zh-CN" altLang="en-US" sz="1600" kern="0" dirty="0">
                          <a:solidFill>
                            <a:srgbClr val="FF0000"/>
                          </a:solidFill>
                          <a:latin typeface="微软雅黑" panose="020B0503020204020204" pitchFamily="34" charset="-122"/>
                          <a:ea typeface="微软雅黑" panose="020B0503020204020204" pitchFamily="34" charset="-122"/>
                        </a:rPr>
                        <a:t>所有 </a:t>
                      </a:r>
                      <a:r>
                        <a:rPr lang="en-US" altLang="zh-CN" sz="1600" kern="0" dirty="0">
                          <a:solidFill>
                            <a:srgbClr val="FF0000"/>
                          </a:solidFill>
                          <a:latin typeface="微软雅黑" panose="020B0503020204020204" pitchFamily="34" charset="-122"/>
                          <a:ea typeface="微软雅黑" panose="020B0503020204020204" pitchFamily="34" charset="-122"/>
                        </a:rPr>
                        <a:t>IT</a:t>
                      </a:r>
                      <a:r>
                        <a:rPr lang="zh-CN" altLang="en-US" sz="1600" kern="0" dirty="0">
                          <a:solidFill>
                            <a:srgbClr val="FF0000"/>
                          </a:solidFill>
                          <a:latin typeface="微软雅黑" panose="020B0503020204020204" pitchFamily="34" charset="-122"/>
                          <a:ea typeface="微软雅黑" panose="020B0503020204020204" pitchFamily="34" charset="-122"/>
                        </a:rPr>
                        <a:t>系统全部关停，</a:t>
                      </a:r>
                      <a:r>
                        <a:rPr lang="zh-CN" altLang="en-US" sz="1600" kern="0" dirty="0">
                          <a:latin typeface="微软雅黑" panose="020B0503020204020204" pitchFamily="34" charset="-122"/>
                          <a:ea typeface="微软雅黑" panose="020B0503020204020204" pitchFamily="34" charset="-122"/>
                        </a:rPr>
                        <a:t>装置停止运行数月，部分</a:t>
                      </a:r>
                      <a:r>
                        <a:rPr lang="zh-CN" altLang="en-US" sz="1600" kern="0" dirty="0">
                          <a:solidFill>
                            <a:srgbClr val="FF0000"/>
                          </a:solidFill>
                          <a:latin typeface="微软雅黑" panose="020B0503020204020204" pitchFamily="34" charset="-122"/>
                          <a:ea typeface="微软雅黑" panose="020B0503020204020204" pitchFamily="34" charset="-122"/>
                        </a:rPr>
                        <a:t>数据丢失</a:t>
                      </a:r>
                      <a:endParaRPr lang="zh-CN" altLang="en-US" sz="1600" dirty="0">
                        <a:solidFill>
                          <a:srgbClr val="FF0000"/>
                        </a:solidFill>
                        <a:latin typeface="微软雅黑" panose="020B0503020204020204" pitchFamily="34" charset="-122"/>
                        <a:ea typeface="微软雅黑" panose="020B0503020204020204" pitchFamily="34" charset="-122"/>
                      </a:endParaRPr>
                    </a:p>
                  </a:txBody>
                  <a:tcPr/>
                </a:tc>
                <a:tc>
                  <a:txBody>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rPr>
                        <a:t>影响科研数据</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08544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kern="0" dirty="0">
                          <a:latin typeface="微软雅黑" panose="020B0503020204020204" pitchFamily="34" charset="-122"/>
                          <a:ea typeface="微软雅黑" panose="020B0503020204020204" pitchFamily="34" charset="-122"/>
                        </a:rPr>
                        <a:t>日本</a:t>
                      </a:r>
                      <a:r>
                        <a:rPr lang="en-US" altLang="zh-CN" sz="1600" kern="0" dirty="0" err="1">
                          <a:latin typeface="微软雅黑" panose="020B0503020204020204" pitchFamily="34" charset="-122"/>
                          <a:ea typeface="微软雅黑" panose="020B0503020204020204" pitchFamily="34" charset="-122"/>
                        </a:rPr>
                        <a:t>BelleII</a:t>
                      </a:r>
                      <a:r>
                        <a:rPr lang="zh-CN" altLang="en-US" sz="1600" kern="0" dirty="0">
                          <a:latin typeface="微软雅黑" panose="020B0503020204020204" pitchFamily="34" charset="-122"/>
                          <a:ea typeface="微软雅黑" panose="020B0503020204020204" pitchFamily="34" charset="-122"/>
                        </a:rPr>
                        <a:t>实验</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0" dirty="0">
                          <a:latin typeface="微软雅黑" panose="020B0503020204020204" pitchFamily="34" charset="-122"/>
                          <a:ea typeface="微软雅黑" panose="020B0503020204020204" pitchFamily="34" charset="-122"/>
                        </a:rPr>
                        <a:t>2023</a:t>
                      </a:r>
                      <a:r>
                        <a:rPr lang="zh-CN" altLang="en-US" sz="1600" kern="0" dirty="0">
                          <a:latin typeface="微软雅黑" panose="020B0503020204020204" pitchFamily="34" charset="-122"/>
                          <a:ea typeface="微软雅黑" panose="020B0503020204020204" pitchFamily="34" charset="-122"/>
                        </a:rPr>
                        <a:t>年</a:t>
                      </a:r>
                      <a:r>
                        <a:rPr lang="en-US" altLang="zh-CN" sz="1600" kern="0" dirty="0">
                          <a:latin typeface="微软雅黑" panose="020B0503020204020204" pitchFamily="34" charset="-122"/>
                          <a:ea typeface="微软雅黑" panose="020B0503020204020204" pitchFamily="34" charset="-122"/>
                        </a:rPr>
                        <a:t>6</a:t>
                      </a:r>
                      <a:r>
                        <a:rPr lang="zh-CN" altLang="en-US" sz="1600" kern="0" dirty="0">
                          <a:latin typeface="微软雅黑" panose="020B0503020204020204" pitchFamily="34" charset="-122"/>
                          <a:ea typeface="微软雅黑" panose="020B0503020204020204" pitchFamily="34" charset="-122"/>
                        </a:rPr>
                        <a:t>月，</a:t>
                      </a:r>
                      <a:r>
                        <a:rPr lang="en-US" altLang="zh-CN" sz="1600" kern="0" dirty="0" err="1">
                          <a:latin typeface="微软雅黑" panose="020B0503020204020204" pitchFamily="34" charset="-122"/>
                          <a:ea typeface="微软雅黑" panose="020B0503020204020204" pitchFamily="34" charset="-122"/>
                        </a:rPr>
                        <a:t>BelleII</a:t>
                      </a:r>
                      <a:r>
                        <a:rPr lang="en-US" altLang="zh-CN" sz="1600" kern="0" dirty="0">
                          <a:latin typeface="微软雅黑" panose="020B0503020204020204" pitchFamily="34" charset="-122"/>
                          <a:ea typeface="微软雅黑" panose="020B0503020204020204" pitchFamily="34" charset="-122"/>
                        </a:rPr>
                        <a:t> </a:t>
                      </a:r>
                      <a:r>
                        <a:rPr lang="zh-CN" altLang="en-US" sz="1600" kern="0" dirty="0">
                          <a:latin typeface="微软雅黑" panose="020B0503020204020204" pitchFamily="34" charset="-122"/>
                          <a:ea typeface="微软雅黑" panose="020B0503020204020204" pitchFamily="34" charset="-122"/>
                        </a:rPr>
                        <a:t>实验</a:t>
                      </a:r>
                      <a:r>
                        <a:rPr lang="zh-CN" altLang="en-US" sz="1600" kern="0" dirty="0">
                          <a:solidFill>
                            <a:schemeClr val="tx1"/>
                          </a:solidFill>
                          <a:latin typeface="微软雅黑" panose="020B0503020204020204" pitchFamily="34" charset="-122"/>
                          <a:ea typeface="微软雅黑" panose="020B0503020204020204" pitchFamily="34" charset="-122"/>
                        </a:rPr>
                        <a:t>用于国际协作的 </a:t>
                      </a:r>
                      <a:r>
                        <a:rPr lang="en-US" altLang="zh-CN" sz="1600" kern="0" dirty="0">
                          <a:solidFill>
                            <a:schemeClr val="tx1"/>
                          </a:solidFill>
                          <a:latin typeface="微软雅黑" panose="020B0503020204020204" pitchFamily="34" charset="-122"/>
                          <a:ea typeface="微软雅黑" panose="020B0503020204020204" pitchFamily="34" charset="-122"/>
                        </a:rPr>
                        <a:t>Confluence </a:t>
                      </a:r>
                      <a:r>
                        <a:rPr lang="zh-CN" altLang="en-US" sz="1600" kern="0" dirty="0">
                          <a:solidFill>
                            <a:schemeClr val="tx1"/>
                          </a:solidFill>
                          <a:latin typeface="微软雅黑" panose="020B0503020204020204" pitchFamily="34" charset="-122"/>
                          <a:ea typeface="微软雅黑" panose="020B0503020204020204" pitchFamily="34" charset="-122"/>
                        </a:rPr>
                        <a:t>和 </a:t>
                      </a:r>
                      <a:r>
                        <a:rPr lang="en-US" altLang="zh-CN" sz="1600" kern="0" dirty="0">
                          <a:solidFill>
                            <a:schemeClr val="tx1"/>
                          </a:solidFill>
                          <a:latin typeface="微软雅黑" panose="020B0503020204020204" pitchFamily="34" charset="-122"/>
                          <a:ea typeface="微软雅黑" panose="020B0503020204020204" pitchFamily="34" charset="-122"/>
                        </a:rPr>
                        <a:t>Jira </a:t>
                      </a:r>
                      <a:r>
                        <a:rPr lang="zh-CN" altLang="en-US" sz="1600" kern="0" dirty="0">
                          <a:solidFill>
                            <a:schemeClr val="tx1"/>
                          </a:solidFill>
                          <a:latin typeface="微软雅黑" panose="020B0503020204020204" pitchFamily="34" charset="-122"/>
                          <a:ea typeface="微软雅黑" panose="020B0503020204020204" pitchFamily="34" charset="-122"/>
                        </a:rPr>
                        <a:t>系统</a:t>
                      </a:r>
                      <a:r>
                        <a:rPr lang="zh-CN" altLang="en-US" sz="1600" kern="0" dirty="0">
                          <a:latin typeface="微软雅黑" panose="020B0503020204020204" pitchFamily="34" charset="-122"/>
                          <a:ea typeface="微软雅黑" panose="020B0503020204020204" pitchFamily="34" charset="-122"/>
                        </a:rPr>
                        <a:t>由于黑客入侵，</a:t>
                      </a:r>
                      <a:r>
                        <a:rPr lang="zh-CN" altLang="en-US" sz="1600" kern="0" dirty="0">
                          <a:solidFill>
                            <a:srgbClr val="FF0000"/>
                          </a:solidFill>
                          <a:latin typeface="微软雅黑" panose="020B0503020204020204" pitchFamily="34" charset="-122"/>
                          <a:ea typeface="微软雅黑" panose="020B0503020204020204" pitchFamily="34" charset="-122"/>
                        </a:rPr>
                        <a:t>无法提供服务</a:t>
                      </a:r>
                      <a:r>
                        <a:rPr lang="zh-CN" altLang="en-US" sz="1600" kern="0" dirty="0">
                          <a:latin typeface="微软雅黑" panose="020B0503020204020204" pitchFamily="34" charset="-122"/>
                          <a:ea typeface="微软雅黑" panose="020B0503020204020204" pitchFamily="34" charset="-122"/>
                        </a:rPr>
                        <a:t>，严重影响该实验的国际合作的开展，持续逾</a:t>
                      </a:r>
                      <a:r>
                        <a:rPr lang="en-US" altLang="zh-CN" sz="1600" kern="0" dirty="0">
                          <a:latin typeface="微软雅黑" panose="020B0503020204020204" pitchFamily="34" charset="-122"/>
                          <a:ea typeface="微软雅黑" panose="020B0503020204020204" pitchFamily="34" charset="-122"/>
                        </a:rPr>
                        <a:t>4</a:t>
                      </a:r>
                      <a:r>
                        <a:rPr lang="zh-CN" altLang="en-US" sz="1600" kern="0" dirty="0">
                          <a:latin typeface="微软雅黑" panose="020B0503020204020204" pitchFamily="34" charset="-122"/>
                          <a:ea typeface="微软雅黑" panose="020B0503020204020204" pitchFamily="34" charset="-122"/>
                        </a:rPr>
                        <a:t>个月未恢复</a:t>
                      </a:r>
                      <a:endParaRPr lang="en-US" altLang="zh-CN" sz="1600" kern="0" dirty="0">
                        <a:latin typeface="微软雅黑" panose="020B0503020204020204" pitchFamily="34" charset="-122"/>
                        <a:ea typeface="微软雅黑" panose="020B0503020204020204" pitchFamily="34" charset="-122"/>
                      </a:endParaRPr>
                    </a:p>
                  </a:txBody>
                  <a:tcPr/>
                </a:tc>
                <a:tc>
                  <a:txBody>
                    <a:bodyPr/>
                    <a:lstStyle/>
                    <a:p>
                      <a:r>
                        <a:rPr lang="zh-CN" altLang="en-US" sz="1600" kern="0" dirty="0">
                          <a:latin typeface="微软雅黑" panose="020B0503020204020204" pitchFamily="34" charset="-122"/>
                          <a:ea typeface="微软雅黑" panose="020B0503020204020204" pitchFamily="34" charset="-122"/>
                        </a:rPr>
                        <a:t>影响国际合作</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691423005"/>
                  </a:ext>
                </a:extLst>
              </a:tr>
            </a:tbl>
          </a:graphicData>
        </a:graphic>
      </p:graphicFrame>
    </p:spTree>
    <p:extLst>
      <p:ext uri="{BB962C8B-B14F-4D97-AF65-F5344CB8AC3E}">
        <p14:creationId xmlns:p14="http://schemas.microsoft.com/office/powerpoint/2010/main" val="46287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研究背景</a:t>
            </a:r>
          </a:p>
        </p:txBody>
      </p:sp>
      <p:sp>
        <p:nvSpPr>
          <p:cNvPr id="3" name="文本框 2">
            <a:extLst>
              <a:ext uri="{FF2B5EF4-FFF2-40B4-BE49-F238E27FC236}">
                <a16:creationId xmlns:a16="http://schemas.microsoft.com/office/drawing/2014/main" id="{9A7E645F-C1BA-C50C-8356-18F4C66CC019}"/>
              </a:ext>
            </a:extLst>
          </p:cNvPr>
          <p:cNvSpPr txBox="1"/>
          <p:nvPr/>
        </p:nvSpPr>
        <p:spPr>
          <a:xfrm>
            <a:off x="491548" y="897612"/>
            <a:ext cx="11294052" cy="8136330"/>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在</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大装置网络安全保障服务平台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积累的安全大数据基础上，开展基于</a:t>
            </a:r>
            <a:r>
              <a:rPr lang="en-US" altLang="zh-CN" sz="2000" dirty="0">
                <a:latin typeface="微软雅黑" panose="020B0503020204020204" pitchFamily="34" charset="-122"/>
                <a:ea typeface="微软雅黑" panose="020B0503020204020204" pitchFamily="34" charset="-122"/>
              </a:rPr>
              <a:t>AI</a:t>
            </a:r>
            <a:r>
              <a:rPr lang="zh-CN" altLang="en-US" sz="2000" dirty="0">
                <a:latin typeface="微软雅黑" panose="020B0503020204020204" pitchFamily="34" charset="-122"/>
                <a:ea typeface="微软雅黑" panose="020B0503020204020204" pitchFamily="34" charset="-122"/>
              </a:rPr>
              <a:t>的网络安全研究，主要</a:t>
            </a:r>
            <a:r>
              <a:rPr lang="zh-CN" altLang="en-US" sz="2000" b="1" dirty="0">
                <a:solidFill>
                  <a:schemeClr val="accent1"/>
                </a:solidFill>
                <a:latin typeface="微软雅黑" panose="020B0503020204020204" pitchFamily="34" charset="-122"/>
                <a:ea typeface="微软雅黑" panose="020B0503020204020204" pitchFamily="34" charset="-122"/>
              </a:rPr>
              <a:t>目标为构建智能化的网络安全防御技术</a:t>
            </a:r>
            <a:r>
              <a:rPr lang="zh-CN" altLang="en-US" sz="2000" dirty="0">
                <a:latin typeface="微软雅黑" panose="020B0503020204020204" pitchFamily="34" charset="-122"/>
                <a:ea typeface="微软雅黑" panose="020B0503020204020204" pitchFamily="34" charset="-122"/>
              </a:rPr>
              <a:t>，提高网络威胁检测和响应的准确性和效率</a:t>
            </a: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分析的安全数据包括</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网络流量数据：互联网边界、控制网边界</a:t>
            </a:r>
            <a:endParaRPr lang="en-US" altLang="zh-CN"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服务器日志数据</a:t>
            </a:r>
            <a:endParaRPr lang="en-US" altLang="zh-CN"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网络威胁告警日志数据</a:t>
            </a:r>
            <a:endParaRPr lang="en-US" altLang="zh-CN"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当前基于</a:t>
            </a:r>
            <a:r>
              <a:rPr lang="en-US" altLang="zh-CN" sz="2000" dirty="0">
                <a:latin typeface="微软雅黑" panose="020B0503020204020204" pitchFamily="34" charset="-122"/>
                <a:ea typeface="微软雅黑" panose="020B0503020204020204" pitchFamily="34" charset="-122"/>
              </a:rPr>
              <a:t>AI</a:t>
            </a:r>
            <a:r>
              <a:rPr lang="zh-CN" altLang="en-US" sz="2000" dirty="0">
                <a:latin typeface="微软雅黑" panose="020B0503020204020204" pitchFamily="34" charset="-122"/>
                <a:ea typeface="微软雅黑" panose="020B0503020204020204" pitchFamily="34" charset="-122"/>
              </a:rPr>
              <a:t>的安全技术研究包括</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a:t>
            </a:r>
            <a:r>
              <a:rPr lang="zh-CN" altLang="en-US" b="1" dirty="0">
                <a:solidFill>
                  <a:schemeClr val="accent1"/>
                </a:solidFill>
                <a:latin typeface="微软雅黑" panose="020B0503020204020204" pitchFamily="34" charset="-122"/>
                <a:ea typeface="微软雅黑" panose="020B0503020204020204" pitchFamily="34" charset="-122"/>
              </a:rPr>
              <a:t>经典机器学习</a:t>
            </a:r>
            <a:r>
              <a:rPr lang="zh-CN" altLang="en-US" dirty="0">
                <a:latin typeface="微软雅黑" panose="020B0503020204020204" pitchFamily="34" charset="-122"/>
                <a:ea typeface="微软雅黑" panose="020B0503020204020204" pitchFamily="34" charset="-122"/>
              </a:rPr>
              <a:t>的网络威胁检测</a:t>
            </a:r>
            <a:endParaRPr lang="en-US" altLang="zh-CN" dirty="0">
              <a:latin typeface="微软雅黑" panose="020B0503020204020204" pitchFamily="34" charset="-122"/>
              <a:ea typeface="微软雅黑" panose="020B0503020204020204" pitchFamily="34" charset="-122"/>
            </a:endParaRPr>
          </a:p>
          <a:p>
            <a:pPr marL="1257300" lvl="2"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人工特征工程，提取攻击的统计属性</a:t>
            </a:r>
            <a:endParaRPr lang="en-US" altLang="zh-CN"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a:t>
            </a:r>
            <a:r>
              <a:rPr lang="zh-CN" altLang="en-US" b="1" dirty="0">
                <a:solidFill>
                  <a:schemeClr val="accent1"/>
                </a:solidFill>
                <a:latin typeface="微软雅黑" panose="020B0503020204020204" pitchFamily="34" charset="-122"/>
                <a:ea typeface="微软雅黑" panose="020B0503020204020204" pitchFamily="34" charset="-122"/>
              </a:rPr>
              <a:t>深度学习</a:t>
            </a:r>
            <a:r>
              <a:rPr lang="zh-CN" altLang="en-US" dirty="0">
                <a:latin typeface="微软雅黑" panose="020B0503020204020204" pitchFamily="34" charset="-122"/>
                <a:ea typeface="微软雅黑" panose="020B0503020204020204" pitchFamily="34" charset="-122"/>
              </a:rPr>
              <a:t>的网络威胁检测</a:t>
            </a:r>
            <a:endParaRPr lang="en-US" altLang="zh-CN" dirty="0">
              <a:latin typeface="微软雅黑" panose="020B0503020204020204" pitchFamily="34" charset="-122"/>
              <a:ea typeface="微软雅黑" panose="020B0503020204020204" pitchFamily="34" charset="-122"/>
            </a:endParaRPr>
          </a:p>
          <a:p>
            <a:pPr marL="1257300" lvl="2"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自动抽取特征</a:t>
            </a:r>
            <a:endParaRPr lang="en-US" altLang="zh-CN"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a:t>
            </a:r>
            <a:r>
              <a:rPr lang="en-US" altLang="zh-CN" b="1" dirty="0">
                <a:solidFill>
                  <a:schemeClr val="accent1"/>
                </a:solidFill>
                <a:latin typeface="微软雅黑" panose="020B0503020204020204" pitchFamily="34" charset="-122"/>
                <a:ea typeface="微软雅黑" panose="020B0503020204020204" pitchFamily="34" charset="-122"/>
              </a:rPr>
              <a:t>Transformer</a:t>
            </a:r>
            <a:r>
              <a:rPr lang="zh-CN" altLang="en-US" dirty="0">
                <a:latin typeface="微软雅黑" panose="020B0503020204020204" pitchFamily="34" charset="-122"/>
                <a:ea typeface="微软雅黑" panose="020B0503020204020204" pitchFamily="34" charset="-122"/>
              </a:rPr>
              <a:t>的网络安全应用模型</a:t>
            </a:r>
            <a:endParaRPr lang="en-US" altLang="zh-CN" dirty="0">
              <a:latin typeface="微软雅黑" panose="020B0503020204020204" pitchFamily="34" charset="-122"/>
              <a:ea typeface="微软雅黑" panose="020B0503020204020204" pitchFamily="34" charset="-122"/>
            </a:endParaRPr>
          </a:p>
          <a:p>
            <a:pPr marL="1257300" lvl="2" indent="-342900">
              <a:lnSpc>
                <a:spcPts val="3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预训练和微调</a:t>
            </a:r>
            <a:endParaRPr lang="en-US" altLang="zh-CN"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1257300" lvl="2"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339C13C6-1034-4F34-B007-F111A32E49AB}"/>
              </a:ext>
            </a:extLst>
          </p:cNvPr>
          <p:cNvPicPr/>
          <p:nvPr/>
        </p:nvPicPr>
        <p:blipFill>
          <a:blip r:embed="rId3">
            <a:clrChange>
              <a:clrFrom>
                <a:srgbClr val="FFFFFF"/>
              </a:clrFrom>
              <a:clrTo>
                <a:srgbClr val="FFFFFF">
                  <a:alpha val="0"/>
                </a:srgbClr>
              </a:clrTo>
            </a:clrChange>
          </a:blip>
          <a:stretch>
            <a:fillRect/>
          </a:stretch>
        </p:blipFill>
        <p:spPr>
          <a:xfrm>
            <a:off x="5863771" y="2585809"/>
            <a:ext cx="6031594" cy="3677104"/>
          </a:xfrm>
          <a:prstGeom prst="rect">
            <a:avLst/>
          </a:prstGeom>
          <a:noFill/>
          <a:ln>
            <a:noFill/>
          </a:ln>
        </p:spPr>
      </p:pic>
      <p:sp>
        <p:nvSpPr>
          <p:cNvPr id="9" name="椭圆 8">
            <a:extLst>
              <a:ext uri="{FF2B5EF4-FFF2-40B4-BE49-F238E27FC236}">
                <a16:creationId xmlns:a16="http://schemas.microsoft.com/office/drawing/2014/main" id="{74FAD20E-EB2B-4F91-B99C-2F036CE0ABA2}"/>
              </a:ext>
            </a:extLst>
          </p:cNvPr>
          <p:cNvSpPr/>
          <p:nvPr/>
        </p:nvSpPr>
        <p:spPr>
          <a:xfrm>
            <a:off x="6320972" y="3809996"/>
            <a:ext cx="3156857" cy="11974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08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已有研究</a:t>
            </a:r>
          </a:p>
        </p:txBody>
      </p:sp>
      <p:sp>
        <p:nvSpPr>
          <p:cNvPr id="3" name="文本框 2">
            <a:extLst>
              <a:ext uri="{FF2B5EF4-FFF2-40B4-BE49-F238E27FC236}">
                <a16:creationId xmlns:a16="http://schemas.microsoft.com/office/drawing/2014/main" id="{9A7E645F-C1BA-C50C-8356-18F4C66CC019}"/>
              </a:ext>
            </a:extLst>
          </p:cNvPr>
          <p:cNvSpPr txBox="1"/>
          <p:nvPr/>
        </p:nvSpPr>
        <p:spPr>
          <a:xfrm>
            <a:off x="491548" y="897612"/>
            <a:ext cx="11294052" cy="3134961"/>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非监督</a:t>
            </a:r>
            <a:r>
              <a:rPr lang="en-US" altLang="zh-CN" sz="2000" dirty="0">
                <a:latin typeface="微软雅黑" panose="020B0503020204020204" pitchFamily="34" charset="-122"/>
                <a:ea typeface="微软雅黑" panose="020B0503020204020204" pitchFamily="34" charset="-122"/>
              </a:rPr>
              <a:t>DNS</a:t>
            </a:r>
            <a:r>
              <a:rPr lang="zh-CN" altLang="en-US" sz="2000" dirty="0">
                <a:latin typeface="微软雅黑" panose="020B0503020204020204" pitchFamily="34" charset="-122"/>
                <a:ea typeface="微软雅黑" panose="020B0503020204020204" pitchFamily="34" charset="-122"/>
              </a:rPr>
              <a:t>日志异常检测、基于增量学习的未知流量检测、基于多源用户行为异常检测等研究</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1257300" lvl="2"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
        <p:nvSpPr>
          <p:cNvPr id="46" name="矩形 45">
            <a:extLst>
              <a:ext uri="{FF2B5EF4-FFF2-40B4-BE49-F238E27FC236}">
                <a16:creationId xmlns:a16="http://schemas.microsoft.com/office/drawing/2014/main" id="{C1D363C5-F114-4BFC-AA35-11188228328A}"/>
              </a:ext>
            </a:extLst>
          </p:cNvPr>
          <p:cNvSpPr/>
          <p:nvPr/>
        </p:nvSpPr>
        <p:spPr>
          <a:xfrm>
            <a:off x="3147973" y="3743940"/>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808F07DA-5F33-414F-AB3C-732A7F7EB804}"/>
              </a:ext>
            </a:extLst>
          </p:cNvPr>
          <p:cNvSpPr/>
          <p:nvPr/>
        </p:nvSpPr>
        <p:spPr>
          <a:xfrm>
            <a:off x="5577395" y="3273473"/>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47">
            <a:extLst>
              <a:ext uri="{FF2B5EF4-FFF2-40B4-BE49-F238E27FC236}">
                <a16:creationId xmlns:a16="http://schemas.microsoft.com/office/drawing/2014/main" id="{683CFC01-84CB-4A0B-8918-6A10B0FF430B}"/>
              </a:ext>
            </a:extLst>
          </p:cNvPr>
          <p:cNvSpPr/>
          <p:nvPr/>
        </p:nvSpPr>
        <p:spPr>
          <a:xfrm>
            <a:off x="6293089" y="4047462"/>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5848FA98-45A1-4AF9-8F02-D7D37FEECCEB}"/>
              </a:ext>
            </a:extLst>
          </p:cNvPr>
          <p:cNvSpPr/>
          <p:nvPr/>
        </p:nvSpPr>
        <p:spPr>
          <a:xfrm>
            <a:off x="7646549" y="2770418"/>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C8A0E4C9-CC99-468C-85AD-C01D7686DA7C}"/>
              </a:ext>
            </a:extLst>
          </p:cNvPr>
          <p:cNvSpPr/>
          <p:nvPr/>
        </p:nvSpPr>
        <p:spPr>
          <a:xfrm>
            <a:off x="9661100" y="3932655"/>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矩形 50">
            <a:extLst>
              <a:ext uri="{FF2B5EF4-FFF2-40B4-BE49-F238E27FC236}">
                <a16:creationId xmlns:a16="http://schemas.microsoft.com/office/drawing/2014/main" id="{0C19E6D9-1565-44C6-94A4-06E62EE0C26F}"/>
              </a:ext>
            </a:extLst>
          </p:cNvPr>
          <p:cNvSpPr/>
          <p:nvPr/>
        </p:nvSpPr>
        <p:spPr>
          <a:xfrm>
            <a:off x="4485651" y="2690607"/>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矩形 51">
            <a:extLst>
              <a:ext uri="{FF2B5EF4-FFF2-40B4-BE49-F238E27FC236}">
                <a16:creationId xmlns:a16="http://schemas.microsoft.com/office/drawing/2014/main" id="{26B7512D-9C12-4088-8C6E-23E043DD2124}"/>
              </a:ext>
            </a:extLst>
          </p:cNvPr>
          <p:cNvSpPr/>
          <p:nvPr/>
        </p:nvSpPr>
        <p:spPr>
          <a:xfrm>
            <a:off x="10158418" y="2988046"/>
            <a:ext cx="1059374"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矩形 52">
            <a:extLst>
              <a:ext uri="{FF2B5EF4-FFF2-40B4-BE49-F238E27FC236}">
                <a16:creationId xmlns:a16="http://schemas.microsoft.com/office/drawing/2014/main" id="{CBC6BA0E-9085-43AA-8FD9-B0F2CFBE7ADC}"/>
              </a:ext>
            </a:extLst>
          </p:cNvPr>
          <p:cNvSpPr/>
          <p:nvPr/>
        </p:nvSpPr>
        <p:spPr>
          <a:xfrm>
            <a:off x="1152385" y="2980954"/>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4" name="直线箭头连接符 4">
            <a:extLst>
              <a:ext uri="{FF2B5EF4-FFF2-40B4-BE49-F238E27FC236}">
                <a16:creationId xmlns:a16="http://schemas.microsoft.com/office/drawing/2014/main" id="{0E59812B-D895-4394-AC57-8207FFA186EC}"/>
              </a:ext>
            </a:extLst>
          </p:cNvPr>
          <p:cNvCxnSpPr/>
          <p:nvPr/>
        </p:nvCxnSpPr>
        <p:spPr>
          <a:xfrm>
            <a:off x="559594" y="2218431"/>
            <a:ext cx="11470481" cy="0"/>
          </a:xfrm>
          <a:prstGeom prst="straightConnector1">
            <a:avLst/>
          </a:prstGeom>
          <a:ln w="508000">
            <a:gradFill>
              <a:gsLst>
                <a:gs pos="0">
                  <a:schemeClr val="bg1"/>
                </a:gs>
                <a:gs pos="74000">
                  <a:schemeClr val="accent6">
                    <a:lumMod val="40000"/>
                    <a:lumOff val="60000"/>
                  </a:schemeClr>
                </a:gs>
                <a:gs pos="100000">
                  <a:schemeClr val="accent6"/>
                </a:gs>
              </a:gsLst>
              <a:lin ang="0" scaled="0"/>
            </a:gradFill>
            <a:tailEnd type="stealth"/>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9504E4A9-4036-444B-9225-8C2E465460D9}"/>
              </a:ext>
            </a:extLst>
          </p:cNvPr>
          <p:cNvSpPr txBox="1"/>
          <p:nvPr/>
        </p:nvSpPr>
        <p:spPr>
          <a:xfrm>
            <a:off x="728663" y="2098923"/>
            <a:ext cx="665567" cy="338554"/>
          </a:xfrm>
          <a:prstGeom prst="rect">
            <a:avLst/>
          </a:prstGeom>
          <a:noFill/>
        </p:spPr>
        <p:txBody>
          <a:bodyPr wrap="none" rtlCol="0">
            <a:spAutoFit/>
          </a:bodyPr>
          <a:lstStyle/>
          <a:p>
            <a:r>
              <a:rPr kumimoji="1" lang="en-US" altLang="zh-CN" sz="1600" i="1" dirty="0">
                <a:latin typeface="微软雅黑" panose="020B0503020204020204" pitchFamily="34" charset="-122"/>
                <a:ea typeface="微软雅黑" panose="020B0503020204020204" pitchFamily="34" charset="-122"/>
              </a:rPr>
              <a:t>2020</a:t>
            </a:r>
            <a:endParaRPr kumimoji="1" lang="zh-CN" altLang="en-US" sz="1600" i="1" dirty="0">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a16="http://schemas.microsoft.com/office/drawing/2014/main" id="{4EB9C373-4289-4767-96D5-7A8BCB4CBA8D}"/>
              </a:ext>
            </a:extLst>
          </p:cNvPr>
          <p:cNvSpPr txBox="1"/>
          <p:nvPr/>
        </p:nvSpPr>
        <p:spPr>
          <a:xfrm>
            <a:off x="3283225" y="2075199"/>
            <a:ext cx="665567" cy="338554"/>
          </a:xfrm>
          <a:prstGeom prst="rect">
            <a:avLst/>
          </a:prstGeom>
          <a:noFill/>
        </p:spPr>
        <p:txBody>
          <a:bodyPr wrap="none" rtlCol="0">
            <a:spAutoFit/>
          </a:bodyPr>
          <a:lstStyle/>
          <a:p>
            <a:r>
              <a:rPr kumimoji="1" lang="en-US" altLang="zh-CN" sz="1600" i="1" dirty="0">
                <a:latin typeface="微软雅黑" panose="020B0503020204020204" pitchFamily="34" charset="-122"/>
                <a:ea typeface="微软雅黑" panose="020B0503020204020204" pitchFamily="34" charset="-122"/>
              </a:rPr>
              <a:t>2021</a:t>
            </a:r>
            <a:endParaRPr kumimoji="1" lang="zh-CN" altLang="en-US" sz="1600" i="1" dirty="0">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id="{0D257498-F3B2-4D3B-8EFB-804C23271C05}"/>
              </a:ext>
            </a:extLst>
          </p:cNvPr>
          <p:cNvSpPr txBox="1"/>
          <p:nvPr/>
        </p:nvSpPr>
        <p:spPr>
          <a:xfrm>
            <a:off x="5669857" y="2059874"/>
            <a:ext cx="665567" cy="338554"/>
          </a:xfrm>
          <a:prstGeom prst="rect">
            <a:avLst/>
          </a:prstGeom>
          <a:noFill/>
        </p:spPr>
        <p:txBody>
          <a:bodyPr wrap="none" rtlCol="0">
            <a:spAutoFit/>
          </a:bodyPr>
          <a:lstStyle/>
          <a:p>
            <a:r>
              <a:rPr kumimoji="1" lang="en-US" altLang="zh-CN" sz="1600" i="1" dirty="0">
                <a:latin typeface="微软雅黑" panose="020B0503020204020204" pitchFamily="34" charset="-122"/>
                <a:ea typeface="微软雅黑" panose="020B0503020204020204" pitchFamily="34" charset="-122"/>
              </a:rPr>
              <a:t>2022</a:t>
            </a:r>
            <a:endParaRPr kumimoji="1" lang="zh-CN" altLang="en-US" sz="1600" i="1" dirty="0">
              <a:latin typeface="微软雅黑" panose="020B0503020204020204" pitchFamily="34" charset="-122"/>
              <a:ea typeface="微软雅黑" panose="020B0503020204020204" pitchFamily="34" charset="-122"/>
            </a:endParaRPr>
          </a:p>
        </p:txBody>
      </p:sp>
      <p:sp>
        <p:nvSpPr>
          <p:cNvPr id="58" name="文本框 57">
            <a:extLst>
              <a:ext uri="{FF2B5EF4-FFF2-40B4-BE49-F238E27FC236}">
                <a16:creationId xmlns:a16="http://schemas.microsoft.com/office/drawing/2014/main" id="{4875DA5F-7F2B-4F72-8F6E-D6A0468B2D01}"/>
              </a:ext>
            </a:extLst>
          </p:cNvPr>
          <p:cNvSpPr txBox="1"/>
          <p:nvPr/>
        </p:nvSpPr>
        <p:spPr>
          <a:xfrm>
            <a:off x="8211625" y="2061391"/>
            <a:ext cx="665567" cy="338554"/>
          </a:xfrm>
          <a:prstGeom prst="rect">
            <a:avLst/>
          </a:prstGeom>
          <a:noFill/>
        </p:spPr>
        <p:txBody>
          <a:bodyPr wrap="none" rtlCol="0">
            <a:spAutoFit/>
          </a:bodyPr>
          <a:lstStyle/>
          <a:p>
            <a:r>
              <a:rPr kumimoji="1" lang="en-US" altLang="zh-CN" sz="1600" i="1" dirty="0">
                <a:latin typeface="微软雅黑" panose="020B0503020204020204" pitchFamily="34" charset="-122"/>
                <a:ea typeface="微软雅黑" panose="020B0503020204020204" pitchFamily="34" charset="-122"/>
              </a:rPr>
              <a:t>2023</a:t>
            </a:r>
            <a:endParaRPr kumimoji="1" lang="zh-CN" altLang="en-US" sz="1600" i="1" dirty="0">
              <a:latin typeface="微软雅黑" panose="020B0503020204020204" pitchFamily="34" charset="-122"/>
              <a:ea typeface="微软雅黑" panose="020B0503020204020204" pitchFamily="34" charset="-122"/>
            </a:endParaRPr>
          </a:p>
        </p:txBody>
      </p:sp>
      <p:sp>
        <p:nvSpPr>
          <p:cNvPr id="59" name="文本框 58">
            <a:extLst>
              <a:ext uri="{FF2B5EF4-FFF2-40B4-BE49-F238E27FC236}">
                <a16:creationId xmlns:a16="http://schemas.microsoft.com/office/drawing/2014/main" id="{EB0A861F-472C-4DE2-B0D9-84462E53F0BC}"/>
              </a:ext>
            </a:extLst>
          </p:cNvPr>
          <p:cNvSpPr txBox="1"/>
          <p:nvPr/>
        </p:nvSpPr>
        <p:spPr>
          <a:xfrm>
            <a:off x="1418775" y="2980746"/>
            <a:ext cx="1656000" cy="594995"/>
          </a:xfrm>
          <a:prstGeom prst="rect">
            <a:avLst/>
          </a:prstGeom>
          <a:noFill/>
        </p:spPr>
        <p:txBody>
          <a:bodyPr wrap="square" rtlCol="0">
            <a:noAutofit/>
          </a:bodyPr>
          <a:lstStyle/>
          <a:p>
            <a:r>
              <a:rPr kumimoji="1" lang="en-US" sz="1000" dirty="0">
                <a:latin typeface="Times New Roman" panose="02020603050405020304" pitchFamily="18" charset="0"/>
                <a:ea typeface="微软雅黑" panose="020B0503020204020204" pitchFamily="34" charset="-122"/>
                <a:cs typeface="Times New Roman" panose="02020603050405020304" pitchFamily="18" charset="0"/>
              </a:rPr>
              <a:t>Unsupervised Anomaly</a:t>
            </a:r>
          </a:p>
          <a:p>
            <a:r>
              <a:rPr kumimoji="1" lang="en-US" sz="1000" dirty="0">
                <a:latin typeface="Times New Roman" panose="02020603050405020304" pitchFamily="18" charset="0"/>
                <a:ea typeface="微软雅黑" panose="020B0503020204020204" pitchFamily="34" charset="-122"/>
                <a:cs typeface="Times New Roman" panose="02020603050405020304" pitchFamily="18" charset="0"/>
              </a:rPr>
              <a:t>Detection Method</a:t>
            </a:r>
          </a:p>
          <a:p>
            <a:r>
              <a:rPr kumimoji="1" lang="en-US" sz="1000" dirty="0">
                <a:latin typeface="Times New Roman" panose="02020603050405020304" pitchFamily="18" charset="0"/>
                <a:ea typeface="微软雅黑" panose="020B0503020204020204" pitchFamily="34" charset="-122"/>
                <a:cs typeface="Times New Roman" panose="02020603050405020304" pitchFamily="18" charset="0"/>
              </a:rPr>
              <a:t>Based on DNS Log Data</a:t>
            </a:r>
          </a:p>
        </p:txBody>
      </p:sp>
      <p:sp>
        <p:nvSpPr>
          <p:cNvPr id="60" name="文本框 59">
            <a:extLst>
              <a:ext uri="{FF2B5EF4-FFF2-40B4-BE49-F238E27FC236}">
                <a16:creationId xmlns:a16="http://schemas.microsoft.com/office/drawing/2014/main" id="{C14EADD9-5D67-474D-A075-C868C9675A8F}"/>
              </a:ext>
            </a:extLst>
          </p:cNvPr>
          <p:cNvSpPr txBox="1"/>
          <p:nvPr/>
        </p:nvSpPr>
        <p:spPr>
          <a:xfrm>
            <a:off x="3553182" y="3743381"/>
            <a:ext cx="1703538" cy="720000"/>
          </a:xfrm>
          <a:prstGeom prst="rect">
            <a:avLst/>
          </a:prstGeom>
          <a:noFill/>
        </p:spPr>
        <p:txBody>
          <a:bodyPr wrap="square" rtlCol="0">
            <a:noAutofit/>
          </a:bodyPr>
          <a:lstStyle/>
          <a:p>
            <a:r>
              <a:rPr lang="en-US" altLang="zh-CN" sz="1000" kern="1200" dirty="0">
                <a:solidFill>
                  <a:schemeClr val="dk1"/>
                </a:solidFill>
                <a:latin typeface="Times New Roman" panose="02020603050405020304" pitchFamily="18" charset="0"/>
                <a:ea typeface="+mn-ea"/>
                <a:cs typeface="Times New Roman" panose="02020603050405020304" pitchFamily="18" charset="0"/>
              </a:rPr>
              <a:t>A Fusion Model Based</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on Dynamic Web Browsing</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Behavior Analysis for IoT</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Insider Threat Detection</a:t>
            </a:r>
          </a:p>
        </p:txBody>
      </p:sp>
      <p:sp>
        <p:nvSpPr>
          <p:cNvPr id="61" name="文本框 60">
            <a:extLst>
              <a:ext uri="{FF2B5EF4-FFF2-40B4-BE49-F238E27FC236}">
                <a16:creationId xmlns:a16="http://schemas.microsoft.com/office/drawing/2014/main" id="{7A9FC426-DD66-4C67-93D3-7189AFD558E1}"/>
              </a:ext>
            </a:extLst>
          </p:cNvPr>
          <p:cNvSpPr txBox="1"/>
          <p:nvPr/>
        </p:nvSpPr>
        <p:spPr>
          <a:xfrm>
            <a:off x="4860290" y="2690551"/>
            <a:ext cx="1871980" cy="59499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kern="1200" dirty="0">
                <a:solidFill>
                  <a:schemeClr val="dk1"/>
                </a:solidFill>
                <a:latin typeface="Times New Roman" panose="02020603050405020304" pitchFamily="18" charset="0"/>
                <a:ea typeface="+mn-ea"/>
                <a:cs typeface="Times New Roman" panose="02020603050405020304" pitchFamily="18" charset="0"/>
              </a:rPr>
              <a:t>Malicious Traffic Detection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kern="1200" dirty="0">
                <a:solidFill>
                  <a:schemeClr val="dk1"/>
                </a:solidFill>
                <a:latin typeface="Times New Roman" panose="02020603050405020304" pitchFamily="18" charset="0"/>
                <a:ea typeface="+mn-ea"/>
                <a:cs typeface="Times New Roman" panose="02020603050405020304" pitchFamily="18" charset="0"/>
              </a:rPr>
              <a:t>with Class Imbalanced Data</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kern="1200" dirty="0">
                <a:solidFill>
                  <a:schemeClr val="dk1"/>
                </a:solidFill>
                <a:latin typeface="Times New Roman" panose="02020603050405020304" pitchFamily="18" charset="0"/>
                <a:ea typeface="+mn-ea"/>
                <a:cs typeface="Times New Roman" panose="02020603050405020304" pitchFamily="18" charset="0"/>
              </a:rPr>
              <a:t>Based on Coarse-Grained Labels</a:t>
            </a:r>
          </a:p>
        </p:txBody>
      </p:sp>
      <p:sp>
        <p:nvSpPr>
          <p:cNvPr id="62" name="文本框 61">
            <a:extLst>
              <a:ext uri="{FF2B5EF4-FFF2-40B4-BE49-F238E27FC236}">
                <a16:creationId xmlns:a16="http://schemas.microsoft.com/office/drawing/2014/main" id="{D86532AB-13C8-4D39-9DFE-44E39EB7557E}"/>
              </a:ext>
            </a:extLst>
          </p:cNvPr>
          <p:cNvSpPr txBox="1"/>
          <p:nvPr/>
        </p:nvSpPr>
        <p:spPr>
          <a:xfrm>
            <a:off x="7961110" y="2724033"/>
            <a:ext cx="1603235" cy="743585"/>
          </a:xfrm>
          <a:prstGeom prst="rect">
            <a:avLst/>
          </a:prstGeom>
          <a:noFill/>
        </p:spPr>
        <p:txBody>
          <a:bodyPr wrap="square" rtlCol="0">
            <a:noAutofit/>
          </a:bodyPr>
          <a:lstStyle/>
          <a:p>
            <a:r>
              <a:rPr lang="zh-CN" altLang="en-US" sz="1000" kern="1200" dirty="0">
                <a:solidFill>
                  <a:schemeClr val="dk1"/>
                </a:solidFill>
                <a:effectLst/>
                <a:latin typeface="Times New Roman" panose="02020603050405020304" pitchFamily="18" charset="0"/>
                <a:ea typeface="+mn-ea"/>
                <a:cs typeface="Times New Roman" panose="02020603050405020304" pitchFamily="18" charset="0"/>
              </a:rPr>
              <a:t>Unknown Traffic</a:t>
            </a:r>
          </a:p>
          <a:p>
            <a:r>
              <a:rPr lang="zh-CN" altLang="en-US" sz="1000" kern="1200" dirty="0">
                <a:solidFill>
                  <a:schemeClr val="dk1"/>
                </a:solidFill>
                <a:effectLst/>
                <a:latin typeface="Times New Roman" panose="02020603050405020304" pitchFamily="18" charset="0"/>
                <a:ea typeface="+mn-ea"/>
                <a:cs typeface="Times New Roman" panose="02020603050405020304" pitchFamily="18" charset="0"/>
              </a:rPr>
              <a:t>Recognition Based</a:t>
            </a:r>
          </a:p>
          <a:p>
            <a:r>
              <a:rPr lang="zh-CN" altLang="en-US" sz="1000" kern="1200" dirty="0">
                <a:solidFill>
                  <a:schemeClr val="dk1"/>
                </a:solidFill>
                <a:effectLst/>
                <a:latin typeface="Times New Roman" panose="02020603050405020304" pitchFamily="18" charset="0"/>
                <a:ea typeface="+mn-ea"/>
                <a:cs typeface="Times New Roman" panose="02020603050405020304" pitchFamily="18" charset="0"/>
              </a:rPr>
              <a:t>on Multi-Feature Fusion</a:t>
            </a:r>
          </a:p>
          <a:p>
            <a:r>
              <a:rPr lang="zh-CN" altLang="en-US" sz="1000" kern="1200" dirty="0">
                <a:solidFill>
                  <a:schemeClr val="dk1"/>
                </a:solidFill>
                <a:effectLst/>
                <a:latin typeface="Times New Roman" panose="02020603050405020304" pitchFamily="18" charset="0"/>
                <a:ea typeface="+mn-ea"/>
                <a:cs typeface="Times New Roman" panose="02020603050405020304" pitchFamily="18" charset="0"/>
              </a:rPr>
              <a:t>and Incremental Learning</a:t>
            </a:r>
          </a:p>
        </p:txBody>
      </p:sp>
      <p:sp>
        <p:nvSpPr>
          <p:cNvPr id="63" name="文本框 62">
            <a:extLst>
              <a:ext uri="{FF2B5EF4-FFF2-40B4-BE49-F238E27FC236}">
                <a16:creationId xmlns:a16="http://schemas.microsoft.com/office/drawing/2014/main" id="{809F36E5-49E8-4293-AF1D-4AEC90E19EBD}"/>
              </a:ext>
            </a:extLst>
          </p:cNvPr>
          <p:cNvSpPr txBox="1"/>
          <p:nvPr/>
        </p:nvSpPr>
        <p:spPr>
          <a:xfrm>
            <a:off x="5895975" y="3284911"/>
            <a:ext cx="1800000" cy="594000"/>
          </a:xfrm>
          <a:prstGeom prst="rect">
            <a:avLst/>
          </a:prstGeom>
          <a:noFill/>
        </p:spPr>
        <p:txBody>
          <a:bodyPr wrap="square" rtlCol="0">
            <a:noAutofit/>
          </a:bodyPr>
          <a:lstStyle/>
          <a:p>
            <a:r>
              <a:rPr lang="en-US" altLang="zh-CN" sz="1000" kern="1200" dirty="0">
                <a:solidFill>
                  <a:schemeClr val="dk1"/>
                </a:solidFill>
                <a:latin typeface="Times New Roman" panose="02020603050405020304" pitchFamily="18" charset="0"/>
                <a:ea typeface="+mn-ea"/>
                <a:cs typeface="Times New Roman" panose="02020603050405020304" pitchFamily="18" charset="0"/>
              </a:rPr>
              <a:t>A Weakly-Supervised</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Method for Encrypted</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Malicious Traffic Detection</a:t>
            </a:r>
          </a:p>
        </p:txBody>
      </p:sp>
      <p:sp>
        <p:nvSpPr>
          <p:cNvPr id="64" name="文本框 63">
            <a:extLst>
              <a:ext uri="{FF2B5EF4-FFF2-40B4-BE49-F238E27FC236}">
                <a16:creationId xmlns:a16="http://schemas.microsoft.com/office/drawing/2014/main" id="{47C01587-AFF6-48B5-B6A1-5C149298635E}"/>
              </a:ext>
            </a:extLst>
          </p:cNvPr>
          <p:cNvSpPr txBox="1"/>
          <p:nvPr/>
        </p:nvSpPr>
        <p:spPr>
          <a:xfrm>
            <a:off x="9921876" y="3932381"/>
            <a:ext cx="1543049" cy="593725"/>
          </a:xfrm>
          <a:prstGeom prst="rect">
            <a:avLst/>
          </a:prstGeom>
          <a:noFill/>
        </p:spPr>
        <p:txBody>
          <a:bodyPr wrap="square" rtlCol="0">
            <a:noAutofit/>
          </a:bodyPr>
          <a:lstStyle/>
          <a:p>
            <a:r>
              <a:rPr lang="en-US" altLang="zh-CN" sz="1000" dirty="0">
                <a:solidFill>
                  <a:schemeClr val="dk1"/>
                </a:solidFill>
                <a:latin typeface="Times New Roman" panose="02020603050405020304" pitchFamily="18" charset="0"/>
                <a:cs typeface="Times New Roman" panose="02020603050405020304" pitchFamily="18" charset="0"/>
              </a:rPr>
              <a:t>Sentence-BERT and Transformer-Based Log Anomaly Detection</a:t>
            </a:r>
          </a:p>
        </p:txBody>
      </p:sp>
      <p:sp>
        <p:nvSpPr>
          <p:cNvPr id="65" name="文本框 64">
            <a:extLst>
              <a:ext uri="{FF2B5EF4-FFF2-40B4-BE49-F238E27FC236}">
                <a16:creationId xmlns:a16="http://schemas.microsoft.com/office/drawing/2014/main" id="{B09F746D-F565-454F-A88A-B5F7465BF972}"/>
              </a:ext>
            </a:extLst>
          </p:cNvPr>
          <p:cNvSpPr txBox="1"/>
          <p:nvPr/>
        </p:nvSpPr>
        <p:spPr>
          <a:xfrm>
            <a:off x="10477932" y="2816544"/>
            <a:ext cx="1543050" cy="594000"/>
          </a:xfrm>
          <a:prstGeom prst="rect">
            <a:avLst/>
          </a:prstGeom>
          <a:noFill/>
        </p:spPr>
        <p:txBody>
          <a:bodyPr wrap="square" rtlCol="0">
            <a:noAutofit/>
          </a:bodyPr>
          <a:lstStyle/>
          <a:p>
            <a:r>
              <a:rPr kumimoji="1" lang="en-US" altLang="zh-CN" sz="1000" dirty="0">
                <a:latin typeface="Times New Roman" panose="02020603050405020304" pitchFamily="18" charset="0"/>
                <a:ea typeface="微软雅黑" panose="020B0503020204020204" pitchFamily="34" charset="-122"/>
                <a:cs typeface="Times New Roman" panose="02020603050405020304" pitchFamily="18" charset="0"/>
              </a:rPr>
              <a:t>Empowering</a:t>
            </a:r>
            <a:r>
              <a:rPr lang="en-US" altLang="zh-CN" sz="1800" b="0" i="0" u="none" strike="noStrike" baseline="0" dirty="0">
                <a:latin typeface="CMR17"/>
              </a:rPr>
              <a:t> </a:t>
            </a:r>
            <a:r>
              <a:rPr kumimoji="1" lang="en-US" altLang="zh-CN" sz="1000" dirty="0">
                <a:latin typeface="Times New Roman" panose="02020603050405020304" pitchFamily="18" charset="0"/>
                <a:ea typeface="微软雅黑" panose="020B0503020204020204" pitchFamily="34" charset="-122"/>
                <a:cs typeface="Times New Roman" panose="02020603050405020304" pitchFamily="18" charset="0"/>
              </a:rPr>
              <a:t>LLMs with Toolkit: An Open Source Intelligence Acquisition Agent</a:t>
            </a:r>
            <a:endParaRPr kumimoji="1"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文本框 65">
            <a:extLst>
              <a:ext uri="{FF2B5EF4-FFF2-40B4-BE49-F238E27FC236}">
                <a16:creationId xmlns:a16="http://schemas.microsoft.com/office/drawing/2014/main" id="{FDB1ED37-FDBD-479A-833E-18367AF48F97}"/>
              </a:ext>
            </a:extLst>
          </p:cNvPr>
          <p:cNvSpPr txBox="1"/>
          <p:nvPr/>
        </p:nvSpPr>
        <p:spPr>
          <a:xfrm>
            <a:off x="6462395" y="4047546"/>
            <a:ext cx="2268000" cy="594360"/>
          </a:xfrm>
          <a:prstGeom prst="rect">
            <a:avLst/>
          </a:prstGeom>
          <a:noFill/>
        </p:spPr>
        <p:txBody>
          <a:bodyPr wrap="square" rtlCol="0">
            <a:noAutofit/>
          </a:bodyPr>
          <a:lstStyle/>
          <a:p>
            <a:r>
              <a:rPr kumimoji="1" lang="en-US" altLang="zh-CN" sz="1000" dirty="0">
                <a:latin typeface="Times New Roman" panose="02020603050405020304" pitchFamily="18" charset="0"/>
                <a:ea typeface="微软雅黑" panose="020B0503020204020204" pitchFamily="34" charset="-122"/>
                <a:cs typeface="Times New Roman" panose="02020603050405020304" pitchFamily="18" charset="0"/>
              </a:rPr>
              <a:t>Insider Threat Detection</a:t>
            </a:r>
          </a:p>
          <a:p>
            <a:r>
              <a:rPr kumimoji="1" lang="en-US" altLang="zh-CN" sz="1000" dirty="0">
                <a:latin typeface="Times New Roman" panose="02020603050405020304" pitchFamily="18" charset="0"/>
                <a:ea typeface="微软雅黑" panose="020B0503020204020204" pitchFamily="34" charset="-122"/>
                <a:cs typeface="Times New Roman" panose="02020603050405020304" pitchFamily="18" charset="0"/>
              </a:rPr>
              <a:t>based on Deep Clustering</a:t>
            </a:r>
          </a:p>
          <a:p>
            <a:r>
              <a:rPr kumimoji="1" lang="en-US" altLang="zh-CN" sz="1000" dirty="0">
                <a:latin typeface="Times New Roman" panose="02020603050405020304" pitchFamily="18" charset="0"/>
                <a:ea typeface="微软雅黑" panose="020B0503020204020204" pitchFamily="34" charset="-122"/>
                <a:cs typeface="Times New Roman" panose="02020603050405020304" pitchFamily="18" charset="0"/>
              </a:rPr>
              <a:t>of Multi-Source Behavioral Events</a:t>
            </a:r>
          </a:p>
        </p:txBody>
      </p:sp>
      <p:pic>
        <p:nvPicPr>
          <p:cNvPr id="67" name="图片 66">
            <a:extLst>
              <a:ext uri="{FF2B5EF4-FFF2-40B4-BE49-F238E27FC236}">
                <a16:creationId xmlns:a16="http://schemas.microsoft.com/office/drawing/2014/main" id="{EE5C9470-5C7D-44CE-8FFC-F5C6C8AF4BA5}"/>
              </a:ext>
            </a:extLst>
          </p:cNvPr>
          <p:cNvPicPr>
            <a:picLocks noChangeAspect="1"/>
          </p:cNvPicPr>
          <p:nvPr/>
        </p:nvPicPr>
        <p:blipFill>
          <a:blip r:embed="rId3"/>
          <a:stretch>
            <a:fillRect/>
          </a:stretch>
        </p:blipFill>
        <p:spPr>
          <a:xfrm>
            <a:off x="1225984" y="3155353"/>
            <a:ext cx="249011" cy="267593"/>
          </a:xfrm>
          <a:prstGeom prst="rect">
            <a:avLst/>
          </a:prstGeom>
        </p:spPr>
      </p:pic>
      <p:pic>
        <p:nvPicPr>
          <p:cNvPr id="68" name="图片 67">
            <a:extLst>
              <a:ext uri="{FF2B5EF4-FFF2-40B4-BE49-F238E27FC236}">
                <a16:creationId xmlns:a16="http://schemas.microsoft.com/office/drawing/2014/main" id="{51E3EC0B-957D-4B87-87C2-19DA7D6629EC}"/>
              </a:ext>
            </a:extLst>
          </p:cNvPr>
          <p:cNvPicPr>
            <a:picLocks noChangeAspect="1"/>
          </p:cNvPicPr>
          <p:nvPr/>
        </p:nvPicPr>
        <p:blipFill>
          <a:blip r:embed="rId3"/>
          <a:stretch>
            <a:fillRect/>
          </a:stretch>
        </p:blipFill>
        <p:spPr>
          <a:xfrm>
            <a:off x="10252287" y="3084792"/>
            <a:ext cx="164116" cy="267593"/>
          </a:xfrm>
          <a:prstGeom prst="rect">
            <a:avLst/>
          </a:prstGeom>
        </p:spPr>
      </p:pic>
      <p:pic>
        <p:nvPicPr>
          <p:cNvPr id="69" name="图片 68">
            <a:extLst>
              <a:ext uri="{FF2B5EF4-FFF2-40B4-BE49-F238E27FC236}">
                <a16:creationId xmlns:a16="http://schemas.microsoft.com/office/drawing/2014/main" id="{F59959ED-30AA-40FA-9689-F34E77987EEF}"/>
              </a:ext>
            </a:extLst>
          </p:cNvPr>
          <p:cNvPicPr>
            <a:picLocks noChangeAspect="1"/>
          </p:cNvPicPr>
          <p:nvPr/>
        </p:nvPicPr>
        <p:blipFill>
          <a:blip r:embed="rId4"/>
          <a:stretch>
            <a:fillRect/>
          </a:stretch>
        </p:blipFill>
        <p:spPr>
          <a:xfrm>
            <a:off x="3361750" y="3921775"/>
            <a:ext cx="229451" cy="250310"/>
          </a:xfrm>
          <a:prstGeom prst="rect">
            <a:avLst/>
          </a:prstGeom>
        </p:spPr>
      </p:pic>
      <p:pic>
        <p:nvPicPr>
          <p:cNvPr id="70" name="图片 69">
            <a:extLst>
              <a:ext uri="{FF2B5EF4-FFF2-40B4-BE49-F238E27FC236}">
                <a16:creationId xmlns:a16="http://schemas.microsoft.com/office/drawing/2014/main" id="{D6514558-9562-4171-B5F6-4A7B819E054B}"/>
              </a:ext>
            </a:extLst>
          </p:cNvPr>
          <p:cNvPicPr>
            <a:picLocks noChangeAspect="1"/>
          </p:cNvPicPr>
          <p:nvPr/>
        </p:nvPicPr>
        <p:blipFill>
          <a:blip r:embed="rId4"/>
          <a:stretch>
            <a:fillRect/>
          </a:stretch>
        </p:blipFill>
        <p:spPr>
          <a:xfrm>
            <a:off x="6293089" y="4166126"/>
            <a:ext cx="229451" cy="250310"/>
          </a:xfrm>
          <a:prstGeom prst="rect">
            <a:avLst/>
          </a:prstGeom>
        </p:spPr>
      </p:pic>
      <p:pic>
        <p:nvPicPr>
          <p:cNvPr id="71" name="图片 70">
            <a:extLst>
              <a:ext uri="{FF2B5EF4-FFF2-40B4-BE49-F238E27FC236}">
                <a16:creationId xmlns:a16="http://schemas.microsoft.com/office/drawing/2014/main" id="{606B3EE1-5DE0-4209-97AE-6FAE966454F5}"/>
              </a:ext>
            </a:extLst>
          </p:cNvPr>
          <p:cNvPicPr>
            <a:picLocks noChangeAspect="1"/>
          </p:cNvPicPr>
          <p:nvPr/>
        </p:nvPicPr>
        <p:blipFill>
          <a:blip r:embed="rId5"/>
          <a:stretch>
            <a:fillRect/>
          </a:stretch>
        </p:blipFill>
        <p:spPr>
          <a:xfrm>
            <a:off x="4632974" y="2894277"/>
            <a:ext cx="288949" cy="288949"/>
          </a:xfrm>
          <a:prstGeom prst="rect">
            <a:avLst/>
          </a:prstGeom>
        </p:spPr>
      </p:pic>
      <p:pic>
        <p:nvPicPr>
          <p:cNvPr id="72" name="图片 71">
            <a:extLst>
              <a:ext uri="{FF2B5EF4-FFF2-40B4-BE49-F238E27FC236}">
                <a16:creationId xmlns:a16="http://schemas.microsoft.com/office/drawing/2014/main" id="{1E41E77D-D797-4FE3-B03F-5378D7F4F609}"/>
              </a:ext>
            </a:extLst>
          </p:cNvPr>
          <p:cNvPicPr>
            <a:picLocks noChangeAspect="1"/>
          </p:cNvPicPr>
          <p:nvPr/>
        </p:nvPicPr>
        <p:blipFill>
          <a:blip r:embed="rId5"/>
          <a:stretch>
            <a:fillRect/>
          </a:stretch>
        </p:blipFill>
        <p:spPr>
          <a:xfrm>
            <a:off x="5669857" y="3411011"/>
            <a:ext cx="288949" cy="288949"/>
          </a:xfrm>
          <a:prstGeom prst="rect">
            <a:avLst/>
          </a:prstGeom>
        </p:spPr>
      </p:pic>
      <p:pic>
        <p:nvPicPr>
          <p:cNvPr id="73" name="图片 72">
            <a:extLst>
              <a:ext uri="{FF2B5EF4-FFF2-40B4-BE49-F238E27FC236}">
                <a16:creationId xmlns:a16="http://schemas.microsoft.com/office/drawing/2014/main" id="{399FCF0E-C420-46F9-AE4F-242DA659BACC}"/>
              </a:ext>
            </a:extLst>
          </p:cNvPr>
          <p:cNvPicPr>
            <a:picLocks noChangeAspect="1"/>
          </p:cNvPicPr>
          <p:nvPr/>
        </p:nvPicPr>
        <p:blipFill>
          <a:blip r:embed="rId3"/>
          <a:stretch>
            <a:fillRect/>
          </a:stretch>
        </p:blipFill>
        <p:spPr>
          <a:xfrm>
            <a:off x="7678160" y="2942547"/>
            <a:ext cx="278016" cy="298763"/>
          </a:xfrm>
          <a:prstGeom prst="rect">
            <a:avLst/>
          </a:prstGeom>
        </p:spPr>
      </p:pic>
      <p:pic>
        <p:nvPicPr>
          <p:cNvPr id="74" name="图片 73">
            <a:extLst>
              <a:ext uri="{FF2B5EF4-FFF2-40B4-BE49-F238E27FC236}">
                <a16:creationId xmlns:a16="http://schemas.microsoft.com/office/drawing/2014/main" id="{10D0EF69-21F4-47B5-A737-396ECB3441EC}"/>
              </a:ext>
            </a:extLst>
          </p:cNvPr>
          <p:cNvPicPr>
            <a:picLocks noChangeAspect="1"/>
          </p:cNvPicPr>
          <p:nvPr/>
        </p:nvPicPr>
        <p:blipFill>
          <a:blip r:embed="rId6"/>
          <a:stretch>
            <a:fillRect/>
          </a:stretch>
        </p:blipFill>
        <p:spPr>
          <a:xfrm>
            <a:off x="9724540" y="4037879"/>
            <a:ext cx="290530" cy="290530"/>
          </a:xfrm>
          <a:prstGeom prst="rect">
            <a:avLst/>
          </a:prstGeom>
        </p:spPr>
      </p:pic>
      <p:sp>
        <p:nvSpPr>
          <p:cNvPr id="75" name="文本框 74">
            <a:extLst>
              <a:ext uri="{FF2B5EF4-FFF2-40B4-BE49-F238E27FC236}">
                <a16:creationId xmlns:a16="http://schemas.microsoft.com/office/drawing/2014/main" id="{22AE7B15-12F0-4DDB-9F33-2F65E731DC90}"/>
              </a:ext>
            </a:extLst>
          </p:cNvPr>
          <p:cNvSpPr txBox="1"/>
          <p:nvPr/>
        </p:nvSpPr>
        <p:spPr>
          <a:xfrm>
            <a:off x="1831707" y="4850160"/>
            <a:ext cx="1440000" cy="720000"/>
          </a:xfrm>
          <a:prstGeom prst="rect">
            <a:avLst/>
          </a:prstGeom>
          <a:noFill/>
        </p:spPr>
        <p:txBody>
          <a:bodyPr wrap="none" rtlCol="0">
            <a:noAutofit/>
          </a:bodyPr>
          <a:lstStyle/>
          <a:p>
            <a:pPr algn="ct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恶意代码</a:t>
            </a:r>
          </a:p>
        </p:txBody>
      </p:sp>
      <p:sp>
        <p:nvSpPr>
          <p:cNvPr id="76" name="文本框 75">
            <a:extLst>
              <a:ext uri="{FF2B5EF4-FFF2-40B4-BE49-F238E27FC236}">
                <a16:creationId xmlns:a16="http://schemas.microsoft.com/office/drawing/2014/main" id="{601ACFED-3F4A-4CF5-8494-754913E92BF0}"/>
              </a:ext>
            </a:extLst>
          </p:cNvPr>
          <p:cNvSpPr txBox="1"/>
          <p:nvPr/>
        </p:nvSpPr>
        <p:spPr>
          <a:xfrm>
            <a:off x="3414497" y="4841192"/>
            <a:ext cx="1800000" cy="720000"/>
          </a:xfrm>
          <a:prstGeom prst="rect">
            <a:avLst/>
          </a:prstGeom>
          <a:noFill/>
        </p:spPr>
        <p:txBody>
          <a:bodyPr wrap="none" rtlCol="0">
            <a:noAutofit/>
          </a:bodyPr>
          <a:lstStyle/>
          <a:p>
            <a:pPr algn="ct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用户异常行为</a:t>
            </a:r>
          </a:p>
        </p:txBody>
      </p:sp>
      <p:sp>
        <p:nvSpPr>
          <p:cNvPr id="77" name="文本框 76">
            <a:extLst>
              <a:ext uri="{FF2B5EF4-FFF2-40B4-BE49-F238E27FC236}">
                <a16:creationId xmlns:a16="http://schemas.microsoft.com/office/drawing/2014/main" id="{E53E1D3F-C1FE-40B4-A8F1-7319BF00CC66}"/>
              </a:ext>
            </a:extLst>
          </p:cNvPr>
          <p:cNvSpPr txBox="1"/>
          <p:nvPr/>
        </p:nvSpPr>
        <p:spPr>
          <a:xfrm>
            <a:off x="5342479" y="4843412"/>
            <a:ext cx="1800000" cy="720000"/>
          </a:xfrm>
          <a:prstGeom prst="rect">
            <a:avLst/>
          </a:prstGeom>
          <a:noFill/>
        </p:spPr>
        <p:txBody>
          <a:bodyPr wrap="none" rtlCol="0">
            <a:noAutofit/>
          </a:bodyPr>
          <a:lstStyle/>
          <a:p>
            <a:pPr algn="ct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恶意网络流量</a:t>
            </a:r>
          </a:p>
        </p:txBody>
      </p:sp>
      <p:sp>
        <p:nvSpPr>
          <p:cNvPr id="78" name="文本框 77">
            <a:extLst>
              <a:ext uri="{FF2B5EF4-FFF2-40B4-BE49-F238E27FC236}">
                <a16:creationId xmlns:a16="http://schemas.microsoft.com/office/drawing/2014/main" id="{8DF90795-74DD-4DEA-92B8-257EE6DC9DA5}"/>
              </a:ext>
            </a:extLst>
          </p:cNvPr>
          <p:cNvSpPr txBox="1"/>
          <p:nvPr/>
        </p:nvSpPr>
        <p:spPr>
          <a:xfrm>
            <a:off x="7380555" y="4816646"/>
            <a:ext cx="1440000" cy="720000"/>
          </a:xfrm>
          <a:prstGeom prst="rect">
            <a:avLst/>
          </a:prstGeom>
          <a:noFill/>
        </p:spPr>
        <p:txBody>
          <a:bodyPr wrap="none" rtlCol="0">
            <a:noAutofit/>
          </a:bodyPr>
          <a:lstStyle/>
          <a:p>
            <a:pPr algn="ctr"/>
            <a:r>
              <a:rPr kumimoji="1" dirty="0">
                <a:latin typeface="Times New Roman" panose="02020603050405020304" pitchFamily="18" charset="0"/>
                <a:ea typeface="微软雅黑" panose="020B0503020204020204" pitchFamily="34" charset="-122"/>
                <a:cs typeface="Times New Roman" panose="02020603050405020304" pitchFamily="18" charset="0"/>
              </a:rPr>
              <a:t>DNS</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隐蔽信道</a:t>
            </a:r>
            <a:endParaRPr kumimoji="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9" name="文本框 78">
            <a:extLst>
              <a:ext uri="{FF2B5EF4-FFF2-40B4-BE49-F238E27FC236}">
                <a16:creationId xmlns:a16="http://schemas.microsoft.com/office/drawing/2014/main" id="{90C1E120-B42F-42E7-9307-2A77DF653AF0}"/>
              </a:ext>
            </a:extLst>
          </p:cNvPr>
          <p:cNvSpPr txBox="1"/>
          <p:nvPr/>
        </p:nvSpPr>
        <p:spPr>
          <a:xfrm>
            <a:off x="10667128" y="4813163"/>
            <a:ext cx="1270346" cy="540229"/>
          </a:xfrm>
          <a:prstGeom prst="rect">
            <a:avLst/>
          </a:prstGeom>
          <a:noFill/>
        </p:spPr>
        <p:txBody>
          <a:bodyPr wrap="none" rtlCol="0">
            <a:noAutofit/>
          </a:bodyPr>
          <a:lstStyle/>
          <a:p>
            <a:pPr algn="ctr"/>
            <a:r>
              <a:rPr kumimoji="1" lang="zh-CN" altLang="en-US" sz="1800" dirty="0">
                <a:latin typeface="Times New Roman" panose="02020603050405020304" pitchFamily="18" charset="0"/>
                <a:ea typeface="微软雅黑" panose="020B0503020204020204" pitchFamily="34" charset="-122"/>
                <a:cs typeface="Times New Roman" panose="02020603050405020304" pitchFamily="18" charset="0"/>
              </a:rPr>
              <a:t>威胁情报</a:t>
            </a:r>
          </a:p>
        </p:txBody>
      </p:sp>
      <p:sp>
        <p:nvSpPr>
          <p:cNvPr id="80" name="矩形 79">
            <a:extLst>
              <a:ext uri="{FF2B5EF4-FFF2-40B4-BE49-F238E27FC236}">
                <a16:creationId xmlns:a16="http://schemas.microsoft.com/office/drawing/2014/main" id="{1308B7A4-8AE5-4C9C-944D-53587AF3AC6F}"/>
              </a:ext>
            </a:extLst>
          </p:cNvPr>
          <p:cNvSpPr/>
          <p:nvPr/>
        </p:nvSpPr>
        <p:spPr>
          <a:xfrm>
            <a:off x="71999" y="4659114"/>
            <a:ext cx="1799999"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Times New Roman" panose="02020603050405020304" pitchFamily="18" charset="0"/>
                <a:cs typeface="Times New Roman" panose="02020603050405020304" pitchFamily="18" charset="0"/>
              </a:rPr>
              <a:t>威胁检测场景</a:t>
            </a:r>
          </a:p>
        </p:txBody>
      </p:sp>
      <p:sp>
        <p:nvSpPr>
          <p:cNvPr id="88" name="矩形 87">
            <a:extLst>
              <a:ext uri="{FF2B5EF4-FFF2-40B4-BE49-F238E27FC236}">
                <a16:creationId xmlns:a16="http://schemas.microsoft.com/office/drawing/2014/main" id="{D04FDA1F-0E74-40CC-8C2C-C883C09977D3}"/>
              </a:ext>
            </a:extLst>
          </p:cNvPr>
          <p:cNvSpPr/>
          <p:nvPr/>
        </p:nvSpPr>
        <p:spPr>
          <a:xfrm>
            <a:off x="8047035" y="3579365"/>
            <a:ext cx="1607371" cy="594589"/>
          </a:xfrm>
          <a:prstGeom prst="rect">
            <a:avLst/>
          </a:prstGeom>
          <a:gradFill>
            <a:gsLst>
              <a:gs pos="0">
                <a:schemeClr val="bg1">
                  <a:alpha val="30000"/>
                </a:schemeClr>
              </a:gs>
              <a:gs pos="62000">
                <a:schemeClr val="accent2">
                  <a:lumMod val="20000"/>
                  <a:lumOff val="80000"/>
                  <a:alpha val="40000"/>
                </a:schemeClr>
              </a:gs>
              <a:gs pos="99000">
                <a:schemeClr val="accent2">
                  <a:lumMod val="40000"/>
                  <a:lumOff val="60000"/>
                  <a:alpha val="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文本框 88">
            <a:extLst>
              <a:ext uri="{FF2B5EF4-FFF2-40B4-BE49-F238E27FC236}">
                <a16:creationId xmlns:a16="http://schemas.microsoft.com/office/drawing/2014/main" id="{0FC64499-B430-4722-9E11-1A43D90832EC}"/>
              </a:ext>
            </a:extLst>
          </p:cNvPr>
          <p:cNvSpPr txBox="1"/>
          <p:nvPr/>
        </p:nvSpPr>
        <p:spPr>
          <a:xfrm>
            <a:off x="8307812" y="3579091"/>
            <a:ext cx="1440000" cy="593725"/>
          </a:xfrm>
          <a:prstGeom prst="rect">
            <a:avLst/>
          </a:prstGeom>
          <a:noFill/>
        </p:spPr>
        <p:txBody>
          <a:bodyPr wrap="square" rtlCol="0">
            <a:noAutofit/>
          </a:bodyPr>
          <a:lstStyle/>
          <a:p>
            <a:r>
              <a:rPr lang="en-US" altLang="zh-CN" sz="1000" kern="1200" dirty="0">
                <a:solidFill>
                  <a:schemeClr val="dk1"/>
                </a:solidFill>
                <a:latin typeface="Times New Roman" panose="02020603050405020304" pitchFamily="18" charset="0"/>
                <a:ea typeface="+mn-ea"/>
                <a:cs typeface="Times New Roman" panose="02020603050405020304" pitchFamily="18" charset="0"/>
              </a:rPr>
              <a:t>Transformer-Based</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Detection Method for</a:t>
            </a:r>
          </a:p>
          <a:p>
            <a:r>
              <a:rPr lang="en-US" altLang="zh-CN" sz="1000" kern="1200" dirty="0">
                <a:solidFill>
                  <a:schemeClr val="dk1"/>
                </a:solidFill>
                <a:latin typeface="Times New Roman" panose="02020603050405020304" pitchFamily="18" charset="0"/>
                <a:ea typeface="+mn-ea"/>
                <a:cs typeface="Times New Roman" panose="02020603050405020304" pitchFamily="18" charset="0"/>
              </a:rPr>
              <a:t>DNS Covert Channel</a:t>
            </a:r>
          </a:p>
        </p:txBody>
      </p:sp>
      <p:pic>
        <p:nvPicPr>
          <p:cNvPr id="90" name="图片 89">
            <a:extLst>
              <a:ext uri="{FF2B5EF4-FFF2-40B4-BE49-F238E27FC236}">
                <a16:creationId xmlns:a16="http://schemas.microsoft.com/office/drawing/2014/main" id="{56FD12D5-EE47-4FF0-80AA-2F06DCFC9E85}"/>
              </a:ext>
            </a:extLst>
          </p:cNvPr>
          <p:cNvPicPr>
            <a:picLocks noChangeAspect="1"/>
          </p:cNvPicPr>
          <p:nvPr/>
        </p:nvPicPr>
        <p:blipFill>
          <a:blip r:embed="rId6"/>
          <a:stretch>
            <a:fillRect/>
          </a:stretch>
        </p:blipFill>
        <p:spPr>
          <a:xfrm>
            <a:off x="8110475" y="3684589"/>
            <a:ext cx="290530" cy="290530"/>
          </a:xfrm>
          <a:prstGeom prst="rect">
            <a:avLst/>
          </a:prstGeom>
        </p:spPr>
      </p:pic>
      <p:sp>
        <p:nvSpPr>
          <p:cNvPr id="91" name="文本框 90">
            <a:extLst>
              <a:ext uri="{FF2B5EF4-FFF2-40B4-BE49-F238E27FC236}">
                <a16:creationId xmlns:a16="http://schemas.microsoft.com/office/drawing/2014/main" id="{8782D125-0C57-4BCE-A2C2-986D9532110F}"/>
              </a:ext>
            </a:extLst>
          </p:cNvPr>
          <p:cNvSpPr txBox="1"/>
          <p:nvPr/>
        </p:nvSpPr>
        <p:spPr>
          <a:xfrm>
            <a:off x="10001561" y="2061391"/>
            <a:ext cx="665567" cy="338554"/>
          </a:xfrm>
          <a:prstGeom prst="rect">
            <a:avLst/>
          </a:prstGeom>
          <a:noFill/>
        </p:spPr>
        <p:txBody>
          <a:bodyPr wrap="none" rtlCol="0">
            <a:spAutoFit/>
          </a:bodyPr>
          <a:lstStyle/>
          <a:p>
            <a:r>
              <a:rPr kumimoji="1" lang="en-US" altLang="zh-CN" sz="1600" i="1" dirty="0">
                <a:latin typeface="微软雅黑" panose="020B0503020204020204" pitchFamily="34" charset="-122"/>
                <a:ea typeface="微软雅黑" panose="020B0503020204020204" pitchFamily="34" charset="-122"/>
              </a:rPr>
              <a:t>2024</a:t>
            </a:r>
            <a:endParaRPr kumimoji="1" lang="zh-CN" altLang="en-US" sz="1600" i="1" dirty="0">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99F3296F-C6BA-4871-AEF8-B62AE0F8E334}"/>
              </a:ext>
            </a:extLst>
          </p:cNvPr>
          <p:cNvSpPr txBox="1"/>
          <p:nvPr/>
        </p:nvSpPr>
        <p:spPr>
          <a:xfrm>
            <a:off x="9104262" y="4838885"/>
            <a:ext cx="1323981" cy="540229"/>
          </a:xfrm>
          <a:prstGeom prst="rect">
            <a:avLst/>
          </a:prstGeom>
          <a:noFill/>
        </p:spPr>
        <p:txBody>
          <a:bodyPr wrap="none" rtlCol="0">
            <a:noAutofit/>
          </a:bodyPr>
          <a:lstStyle/>
          <a:p>
            <a:pPr algn="ctr"/>
            <a:r>
              <a:rPr kumimoji="1" lang="zh-CN" altLang="en-US" sz="1800" dirty="0">
                <a:latin typeface="Times New Roman" panose="02020603050405020304" pitchFamily="18" charset="0"/>
                <a:ea typeface="微软雅黑" panose="020B0503020204020204" pitchFamily="34" charset="-122"/>
                <a:cs typeface="Times New Roman" panose="02020603050405020304" pitchFamily="18" charset="0"/>
              </a:rPr>
              <a:t>日志异常</a:t>
            </a:r>
          </a:p>
        </p:txBody>
      </p:sp>
    </p:spTree>
    <p:extLst>
      <p:ext uri="{BB962C8B-B14F-4D97-AF65-F5344CB8AC3E}">
        <p14:creationId xmlns:p14="http://schemas.microsoft.com/office/powerpoint/2010/main" val="327716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正在开展的研究</a:t>
            </a:r>
          </a:p>
        </p:txBody>
      </p:sp>
      <p:sp>
        <p:nvSpPr>
          <p:cNvPr id="3" name="文本框 2">
            <a:extLst>
              <a:ext uri="{FF2B5EF4-FFF2-40B4-BE49-F238E27FC236}">
                <a16:creationId xmlns:a16="http://schemas.microsoft.com/office/drawing/2014/main" id="{9A7E645F-C1BA-C50C-8356-18F4C66CC019}"/>
              </a:ext>
            </a:extLst>
          </p:cNvPr>
          <p:cNvSpPr txBox="1"/>
          <p:nvPr/>
        </p:nvSpPr>
        <p:spPr>
          <a:xfrm>
            <a:off x="484291" y="912126"/>
            <a:ext cx="11221480" cy="3519681"/>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利用大装置网络安全数据，研究基于大模型的网络安全技术</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graphicFrame>
        <p:nvGraphicFramePr>
          <p:cNvPr id="5" name="图示 4">
            <a:extLst>
              <a:ext uri="{FF2B5EF4-FFF2-40B4-BE49-F238E27FC236}">
                <a16:creationId xmlns:a16="http://schemas.microsoft.com/office/drawing/2014/main" id="{E2DC121D-2418-47ED-9B6E-FEBCA3EC88C6}"/>
              </a:ext>
            </a:extLst>
          </p:cNvPr>
          <p:cNvGraphicFramePr/>
          <p:nvPr>
            <p:extLst>
              <p:ext uri="{D42A27DB-BD31-4B8C-83A1-F6EECF244321}">
                <p14:modId xmlns:p14="http://schemas.microsoft.com/office/powerpoint/2010/main" val="1770668319"/>
              </p:ext>
            </p:extLst>
          </p:nvPr>
        </p:nvGraphicFramePr>
        <p:xfrm>
          <a:off x="660401" y="1524001"/>
          <a:ext cx="11045370" cy="4020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7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t>基于</a:t>
            </a:r>
            <a:r>
              <a:rPr lang="zh-CN" altLang="en-US" sz="3600" dirty="0">
                <a:latin typeface="+mn-lt"/>
              </a:rPr>
              <a:t>时空图神经网络的控制网流量检测</a:t>
            </a:r>
            <a:endParaRPr lang="zh-CN" altLang="en-US" sz="3600" dirty="0"/>
          </a:p>
        </p:txBody>
      </p:sp>
      <p:sp>
        <p:nvSpPr>
          <p:cNvPr id="3" name="文本框 2">
            <a:extLst>
              <a:ext uri="{FF2B5EF4-FFF2-40B4-BE49-F238E27FC236}">
                <a16:creationId xmlns:a16="http://schemas.microsoft.com/office/drawing/2014/main" id="{9A7E645F-C1BA-C50C-8356-18F4C66CC019}"/>
              </a:ext>
            </a:extLst>
          </p:cNvPr>
          <p:cNvSpPr txBox="1"/>
          <p:nvPr/>
        </p:nvSpPr>
        <p:spPr>
          <a:xfrm>
            <a:off x="484291" y="912126"/>
            <a:ext cx="6896223" cy="8521051"/>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技术路线</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流量子图与控制子图结合的</a:t>
            </a:r>
            <a:r>
              <a:rPr kumimoji="0" lang="zh-CN" altLang="en-US"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工业过程动态图建模</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kumimoji="0" lang="zh-CN" altLang="en-US"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大模型</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与图神经网络结合增强节点特征质量</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带</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Transformer</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层的</a:t>
            </a:r>
            <a:r>
              <a:rPr kumimoji="0" lang="zh-CN" altLang="en-US"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时空图神经网络</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，执行节点分类任务</a:t>
            </a: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创新点</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solidFill>
                  <a:srgbClr val="000000"/>
                </a:solidFill>
                <a:latin typeface="微软雅黑" panose="020B0503020204020204" pitchFamily="34" charset="-122"/>
                <a:ea typeface="微软雅黑" panose="020B0503020204020204" pitchFamily="34" charset="-122"/>
              </a:rPr>
              <a:t>设计了一种工控系统网络的图表示形式，具有丰富的特征表示，可以展示网络中的</a:t>
            </a:r>
            <a:r>
              <a:rPr lang="zh-CN" altLang="en-US" b="1" dirty="0">
                <a:solidFill>
                  <a:srgbClr val="4472C4"/>
                </a:solidFill>
                <a:latin typeface="微软雅黑" panose="020B0503020204020204" pitchFamily="34" charset="-122"/>
                <a:ea typeface="微软雅黑" panose="020B0503020204020204" pitchFamily="34" charset="-122"/>
              </a:rPr>
              <a:t>数据流动情况</a:t>
            </a:r>
            <a:r>
              <a:rPr lang="zh-CN" altLang="en-US" dirty="0">
                <a:solidFill>
                  <a:srgbClr val="000000"/>
                </a:solidFill>
                <a:latin typeface="微软雅黑" panose="020B0503020204020204" pitchFamily="34" charset="-122"/>
                <a:ea typeface="微软雅黑" panose="020B0503020204020204" pitchFamily="34" charset="-122"/>
              </a:rPr>
              <a:t>和</a:t>
            </a:r>
            <a:r>
              <a:rPr lang="zh-CN" altLang="en-US" b="1" dirty="0">
                <a:solidFill>
                  <a:srgbClr val="4472C4"/>
                </a:solidFill>
                <a:latin typeface="微软雅黑" panose="020B0503020204020204" pitchFamily="34" charset="-122"/>
                <a:ea typeface="微软雅黑" panose="020B0503020204020204" pitchFamily="34" charset="-122"/>
              </a:rPr>
              <a:t>控制系统的连接方式</a:t>
            </a:r>
            <a:r>
              <a:rPr lang="zh-CN" altLang="en-US" dirty="0">
                <a:solidFill>
                  <a:srgbClr val="000000"/>
                </a:solidFill>
                <a:latin typeface="微软雅黑" panose="020B0503020204020204" pitchFamily="34" charset="-122"/>
                <a:ea typeface="微软雅黑" panose="020B0503020204020204" pitchFamily="34" charset="-122"/>
              </a:rPr>
              <a:t>，提供对整个网络的综合性认识</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solidFill>
                  <a:srgbClr val="000000"/>
                </a:solidFill>
                <a:latin typeface="微软雅黑" panose="020B0503020204020204" pitchFamily="34" charset="-122"/>
                <a:ea typeface="微软雅黑" panose="020B0503020204020204" pitchFamily="34" charset="-122"/>
              </a:rPr>
              <a:t>提出了</a:t>
            </a:r>
            <a:r>
              <a:rPr lang="en-US" altLang="zh-CN" b="1" dirty="0">
                <a:solidFill>
                  <a:srgbClr val="4472C4"/>
                </a:solidFill>
                <a:latin typeface="微软雅黑" panose="020B0503020204020204" pitchFamily="34" charset="-122"/>
                <a:ea typeface="微软雅黑" panose="020B0503020204020204" pitchFamily="34" charset="-122"/>
              </a:rPr>
              <a:t>LLM-LM-GNN</a:t>
            </a:r>
            <a:r>
              <a:rPr lang="zh-CN" altLang="en-US" dirty="0">
                <a:solidFill>
                  <a:srgbClr val="000000"/>
                </a:solidFill>
                <a:latin typeface="微软雅黑" panose="020B0503020204020204" pitchFamily="34" charset="-122"/>
                <a:ea typeface="微软雅黑" panose="020B0503020204020204" pitchFamily="34" charset="-122"/>
              </a:rPr>
              <a:t>的图大模型架构，利用</a:t>
            </a:r>
            <a:r>
              <a:rPr lang="en-US" altLang="zh-CN" dirty="0">
                <a:solidFill>
                  <a:srgbClr val="000000"/>
                </a:solidFill>
                <a:latin typeface="微软雅黑" panose="020B0503020204020204" pitchFamily="34" charset="-122"/>
                <a:ea typeface="微软雅黑" panose="020B0503020204020204" pitchFamily="34" charset="-122"/>
              </a:rPr>
              <a:t>LLM</a:t>
            </a:r>
            <a:r>
              <a:rPr lang="zh-CN" altLang="en-US" dirty="0">
                <a:solidFill>
                  <a:srgbClr val="000000"/>
                </a:solidFill>
                <a:latin typeface="微软雅黑" panose="020B0503020204020204" pitchFamily="34" charset="-122"/>
                <a:ea typeface="微软雅黑" panose="020B0503020204020204" pitchFamily="34" charset="-122"/>
              </a:rPr>
              <a:t>优越的文本理解能力处理工控系统网络图的节点特征；通过冻结</a:t>
            </a:r>
            <a:r>
              <a:rPr lang="en-US" altLang="zh-CN" dirty="0">
                <a:solidFill>
                  <a:srgbClr val="000000"/>
                </a:solidFill>
                <a:latin typeface="微软雅黑" panose="020B0503020204020204" pitchFamily="34" charset="-122"/>
                <a:ea typeface="微软雅黑" panose="020B0503020204020204" pitchFamily="34" charset="-122"/>
              </a:rPr>
              <a:t>LLM</a:t>
            </a:r>
            <a:r>
              <a:rPr lang="zh-CN" altLang="en-US" dirty="0">
                <a:solidFill>
                  <a:srgbClr val="000000"/>
                </a:solidFill>
                <a:latin typeface="微软雅黑" panose="020B0503020204020204" pitchFamily="34" charset="-122"/>
                <a:ea typeface="微软雅黑" panose="020B0503020204020204" pitchFamily="34" charset="-122"/>
              </a:rPr>
              <a:t>而仅对</a:t>
            </a:r>
            <a:r>
              <a:rPr lang="en-US" altLang="zh-CN" dirty="0">
                <a:solidFill>
                  <a:srgbClr val="000000"/>
                </a:solidFill>
                <a:latin typeface="微软雅黑" panose="020B0503020204020204" pitchFamily="34" charset="-122"/>
                <a:ea typeface="微软雅黑" panose="020B0503020204020204" pitchFamily="34" charset="-122"/>
              </a:rPr>
              <a:t>LM</a:t>
            </a:r>
            <a:r>
              <a:rPr lang="zh-CN" altLang="en-US" dirty="0">
                <a:solidFill>
                  <a:srgbClr val="000000"/>
                </a:solidFill>
                <a:latin typeface="微软雅黑" panose="020B0503020204020204" pitchFamily="34" charset="-122"/>
                <a:ea typeface="微软雅黑" panose="020B0503020204020204" pitchFamily="34" charset="-122"/>
              </a:rPr>
              <a:t>进行微调，降低了训练成本</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solidFill>
                  <a:srgbClr val="000000"/>
                </a:solidFill>
                <a:latin typeface="微软雅黑" panose="020B0503020204020204" pitchFamily="34" charset="-122"/>
                <a:ea typeface="微软雅黑" panose="020B0503020204020204" pitchFamily="34" charset="-122"/>
              </a:rPr>
              <a:t>提出了一种</a:t>
            </a:r>
            <a:r>
              <a:rPr lang="zh-CN" altLang="en-US" b="1" dirty="0">
                <a:solidFill>
                  <a:schemeClr val="accent1"/>
                </a:solidFill>
                <a:latin typeface="微软雅黑" panose="020B0503020204020204" pitchFamily="34" charset="-122"/>
                <a:ea typeface="微软雅黑" panose="020B0503020204020204" pitchFamily="34" charset="-122"/>
              </a:rPr>
              <a:t>时空图神经网络</a:t>
            </a:r>
            <a:r>
              <a:rPr lang="en-US" altLang="zh-CN" b="1" dirty="0">
                <a:solidFill>
                  <a:schemeClr val="accent1"/>
                </a:solidFill>
                <a:latin typeface="微软雅黑" panose="020B0503020204020204" pitchFamily="34" charset="-122"/>
                <a:ea typeface="微软雅黑" panose="020B0503020204020204" pitchFamily="34" charset="-122"/>
              </a:rPr>
              <a:t>STGNN-T</a:t>
            </a:r>
            <a:r>
              <a:rPr lang="zh-CN" altLang="en-US" dirty="0">
                <a:solidFill>
                  <a:srgbClr val="000000"/>
                </a:solidFill>
                <a:latin typeface="微软雅黑" panose="020B0503020204020204" pitchFamily="34" charset="-122"/>
                <a:ea typeface="微软雅黑" panose="020B0503020204020204" pitchFamily="34" charset="-122"/>
              </a:rPr>
              <a:t>，聚合图结构的时间特征和空间特征，能够准确地从原始流量中学习图的内部结构和节点属性</a:t>
            </a:r>
            <a:endParaRPr lang="en-US" altLang="zh-CN" dirty="0">
              <a:solidFill>
                <a:srgbClr val="000000"/>
              </a:solidFill>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C2843D6B-3E34-40F7-BB5E-D50CB88AEF4C}"/>
              </a:ext>
            </a:extLst>
          </p:cNvPr>
          <p:cNvPicPr>
            <a:picLocks noChangeAspect="1"/>
          </p:cNvPicPr>
          <p:nvPr/>
        </p:nvPicPr>
        <p:blipFill>
          <a:blip r:embed="rId3"/>
          <a:stretch>
            <a:fillRect/>
          </a:stretch>
        </p:blipFill>
        <p:spPr>
          <a:xfrm>
            <a:off x="7637808" y="912126"/>
            <a:ext cx="4406678" cy="5621688"/>
          </a:xfrm>
          <a:prstGeom prst="rect">
            <a:avLst/>
          </a:prstGeom>
        </p:spPr>
      </p:pic>
    </p:spTree>
    <p:extLst>
      <p:ext uri="{BB962C8B-B14F-4D97-AF65-F5344CB8AC3E}">
        <p14:creationId xmlns:p14="http://schemas.microsoft.com/office/powerpoint/2010/main" val="296640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latin typeface="+mn-lt"/>
              </a:rPr>
              <a:t>基于</a:t>
            </a:r>
            <a:r>
              <a:rPr lang="zh-CN" altLang="en-US" sz="3600" b="1" spc="100" dirty="0">
                <a:latin typeface="Times New Roman" panose="02020603050405020304" charset="0"/>
                <a:ea typeface="方正兰亭黑_GBK" panose="02000000000000000000" pitchFamily="2" charset="-122"/>
                <a:cs typeface="Times New Roman" panose="02020603050405020304" charset="0"/>
                <a:sym typeface="+mn-ea"/>
              </a:rPr>
              <a:t>大模型的大装置网络安全智能运维</a:t>
            </a:r>
            <a:endParaRPr lang="zh-CN" altLang="en-US" sz="3600" dirty="0"/>
          </a:p>
        </p:txBody>
      </p:sp>
      <p:sp>
        <p:nvSpPr>
          <p:cNvPr id="3" name="文本框 2">
            <a:extLst>
              <a:ext uri="{FF2B5EF4-FFF2-40B4-BE49-F238E27FC236}">
                <a16:creationId xmlns:a16="http://schemas.microsoft.com/office/drawing/2014/main" id="{9A7E645F-C1BA-C50C-8356-18F4C66CC019}"/>
              </a:ext>
            </a:extLst>
          </p:cNvPr>
          <p:cNvSpPr txBox="1"/>
          <p:nvPr/>
        </p:nvSpPr>
        <p:spPr>
          <a:xfrm>
            <a:off x="484291" y="912126"/>
            <a:ext cx="10263538" cy="1974515"/>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技术路线</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高质量的网络安全与智能运维领域指令语料库</a:t>
            </a:r>
            <a:r>
              <a:rPr lang="zh-CN" altLang="en-US"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数据集构建</a:t>
            </a:r>
            <a:endParaRPr lang="en-US" altLang="zh-CN" dirty="0">
              <a:latin typeface="Times New Roman" panose="02020603050405020304" charset="0"/>
              <a:ea typeface="方正兰亭黑_GBK" panose="02000000000000000000" pitchFamily="2" charset="-122"/>
              <a:cs typeface="Times New Roman" panose="02020603050405020304" charset="0"/>
              <a:sym typeface="+mn-ea"/>
            </a:endParaRPr>
          </a:p>
          <a:p>
            <a:pPr marL="800100" lvl="1" indent="-342900">
              <a:lnSpc>
                <a:spcPts val="3000"/>
              </a:lnSpc>
              <a:buFont typeface="Arial" panose="020B0604020202020204" pitchFamily="34" charset="0"/>
              <a:buChar char="•"/>
            </a:pP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对基座模型的</a:t>
            </a:r>
            <a:r>
              <a:rPr lang="zh-CN" altLang="en-US"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指令微调</a:t>
            </a: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工作，得到在网络安全智能运维领域性能出色的</a:t>
            </a:r>
            <a:r>
              <a:rPr lang="zh-CN" altLang="en-US" dirty="0">
                <a:latin typeface="Times New Roman" panose="02020603050405020304" charset="0"/>
                <a:ea typeface="方正兰亭黑_GBK" panose="02000000000000000000" pitchFamily="2" charset="-122"/>
                <a:cs typeface="Times New Roman" panose="02020603050405020304" charset="0"/>
                <a:sym typeface="+mn-ea"/>
              </a:rPr>
              <a:t>专用模型</a:t>
            </a:r>
            <a:endParaRPr lang="en-US" altLang="zh-CN" dirty="0">
              <a:latin typeface="Times New Roman" panose="02020603050405020304" charset="0"/>
              <a:ea typeface="方正兰亭黑_GBK" panose="02000000000000000000" pitchFamily="2" charset="-122"/>
              <a:cs typeface="Times New Roman" panose="02020603050405020304" charset="0"/>
              <a:sym typeface="+mn-ea"/>
            </a:endParaRPr>
          </a:p>
          <a:p>
            <a:pPr marL="800100" lvl="1" indent="-342900">
              <a:lnSpc>
                <a:spcPts val="3000"/>
              </a:lnSpc>
              <a:buFont typeface="Arial" panose="020B0604020202020204" pitchFamily="34" charset="0"/>
              <a:buChar char="•"/>
            </a:pP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利用</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sym typeface="+mn-ea"/>
              </a:rPr>
              <a:t>思维链</a:t>
            </a:r>
            <a:r>
              <a:rPr lang="zh-CN" altLang="en-US" dirty="0">
                <a:latin typeface="Times New Roman" panose="02020603050405020304" charset="0"/>
                <a:ea typeface="方正兰亭黑_GBK" panose="02000000000000000000" pitchFamily="2" charset="-122"/>
                <a:cs typeface="Times New Roman" panose="02020603050405020304" charset="0"/>
                <a:sym typeface="+mn-ea"/>
              </a:rPr>
              <a:t>技术分解任务并调用相应的运维工具，</a:t>
            </a: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以实现准确快速的网络安全响应</a:t>
            </a:r>
            <a:r>
              <a:rPr lang="zh-CN" altLang="en-US" dirty="0">
                <a:latin typeface="Times New Roman" panose="02020603050405020304" charset="0"/>
                <a:ea typeface="方正兰亭黑_GBK" panose="02000000000000000000" pitchFamily="2" charset="-122"/>
                <a:cs typeface="Times New Roman" panose="02020603050405020304" charset="0"/>
                <a:sym typeface="+mn-ea"/>
              </a:rPr>
              <a:t>任务</a:t>
            </a:r>
            <a:endParaRPr lang="en-US" altLang="zh-CN" dirty="0">
              <a:latin typeface="Times New Roman" panose="02020603050405020304" charset="0"/>
              <a:ea typeface="方正兰亭黑_GBK" panose="02000000000000000000" pitchFamily="2" charset="-122"/>
              <a:cs typeface="Times New Roman" panose="02020603050405020304" charset="0"/>
              <a:sym typeface="+mn-ea"/>
            </a:endParaRPr>
          </a:p>
          <a:p>
            <a:pPr marL="800100" lvl="1" indent="-342900">
              <a:lnSpc>
                <a:spcPts val="3000"/>
              </a:lnSpc>
              <a:buFont typeface="Arial" panose="020B0604020202020204" pitchFamily="34" charset="0"/>
              <a:buChar char="•"/>
            </a:pP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基于</a:t>
            </a:r>
            <a:r>
              <a:rPr lang="en-US" altLang="zh-CN"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 </a:t>
            </a:r>
            <a:r>
              <a:rPr lang="en-US" altLang="zh-CN"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Web </a:t>
            </a:r>
            <a:r>
              <a:rPr lang="zh-CN" altLang="en-US"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界面本地部署</a:t>
            </a:r>
            <a:r>
              <a:rPr lang="zh-CN" altLang="en-US" dirty="0">
                <a:solidFill>
                  <a:schemeClr val="tx1"/>
                </a:solidFill>
                <a:uFillTx/>
                <a:latin typeface="Times New Roman" panose="02020603050405020304" charset="0"/>
                <a:ea typeface="方正兰亭黑_GBK" panose="02000000000000000000" pitchFamily="2" charset="-122"/>
                <a:cs typeface="Times New Roman" panose="02020603050405020304" charset="0"/>
                <a:sym typeface="+mn-ea"/>
              </a:rPr>
              <a:t>大模型，提供可扩展的、功能丰富的、用户友好的</a:t>
            </a:r>
            <a:r>
              <a:rPr lang="zh-CN" altLang="en-US" dirty="0">
                <a:latin typeface="Times New Roman" panose="02020603050405020304" charset="0"/>
                <a:ea typeface="方正兰亭黑_GBK" panose="02000000000000000000" pitchFamily="2" charset="-122"/>
                <a:cs typeface="Times New Roman" panose="02020603050405020304" charset="0"/>
                <a:sym typeface="+mn-ea"/>
              </a:rPr>
              <a:t>交互方式</a:t>
            </a:r>
            <a:endParaRPr lang="en-US" altLang="zh-CN" dirty="0">
              <a:latin typeface="Times New Roman" panose="02020603050405020304" charset="0"/>
              <a:ea typeface="方正兰亭黑_GBK" panose="02000000000000000000" pitchFamily="2" charset="-122"/>
              <a:cs typeface="Times New Roman" panose="02020603050405020304" charset="0"/>
            </a:endParaRPr>
          </a:p>
        </p:txBody>
      </p:sp>
      <p:pic>
        <p:nvPicPr>
          <p:cNvPr id="4" name="图片 3" descr="SecOpsLLM">
            <a:extLst>
              <a:ext uri="{FF2B5EF4-FFF2-40B4-BE49-F238E27FC236}">
                <a16:creationId xmlns:a16="http://schemas.microsoft.com/office/drawing/2014/main" id="{44407A59-08EE-4D24-974B-EDCCD76F3A94}"/>
              </a:ext>
            </a:extLst>
          </p:cNvPr>
          <p:cNvPicPr>
            <a:picLocks noChangeAspect="1"/>
          </p:cNvPicPr>
          <p:nvPr/>
        </p:nvPicPr>
        <p:blipFill>
          <a:blip r:embed="rId3">
            <a:clrChange>
              <a:clrFrom>
                <a:srgbClr val="FCFCFC">
                  <a:alpha val="100000"/>
                </a:srgbClr>
              </a:clrFrom>
              <a:clrTo>
                <a:srgbClr val="FCFCFC">
                  <a:alpha val="100000"/>
                  <a:alpha val="0"/>
                </a:srgbClr>
              </a:clrTo>
            </a:clrChange>
          </a:blip>
          <a:stretch>
            <a:fillRect/>
          </a:stretch>
        </p:blipFill>
        <p:spPr>
          <a:xfrm>
            <a:off x="6487885" y="3429000"/>
            <a:ext cx="5472183" cy="2271530"/>
          </a:xfrm>
          <a:prstGeom prst="rect">
            <a:avLst/>
          </a:prstGeom>
        </p:spPr>
      </p:pic>
      <p:sp>
        <p:nvSpPr>
          <p:cNvPr id="5" name="文本框 4">
            <a:extLst>
              <a:ext uri="{FF2B5EF4-FFF2-40B4-BE49-F238E27FC236}">
                <a16:creationId xmlns:a16="http://schemas.microsoft.com/office/drawing/2014/main" id="{F4DB6C42-463E-4F4E-A92C-6F198DB113F8}"/>
              </a:ext>
            </a:extLst>
          </p:cNvPr>
          <p:cNvSpPr txBox="1"/>
          <p:nvPr/>
        </p:nvSpPr>
        <p:spPr>
          <a:xfrm>
            <a:off x="433490" y="2959882"/>
            <a:ext cx="5858453" cy="3128677"/>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创新点</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大语言模型的选择与优化、数据收集与预处理、模型训练与微调、提示工程设计、效果验证及功能补足等部分，</a:t>
            </a:r>
            <a:r>
              <a:rPr lang="zh-CN" altLang="en-US"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构建一个针对网络安全运维领域的垂域大模型</a:t>
            </a:r>
            <a:endParaRPr lang="en-US" altLang="zh-CN" b="1" dirty="0">
              <a:solidFill>
                <a:schemeClr val="accent1"/>
              </a:solidFill>
              <a:latin typeface="Times New Roman" panose="02020603050405020304" charset="0"/>
              <a:ea typeface="方正兰亭黑_GBK" panose="02000000000000000000" pitchFamily="2" charset="-122"/>
              <a:cs typeface="Times New Roman" panose="02020603050405020304" charset="0"/>
              <a:sym typeface="+mn-ea"/>
            </a:endParaRPr>
          </a:p>
          <a:p>
            <a:pPr marL="800100" lvl="1" indent="-342900">
              <a:lnSpc>
                <a:spcPts val="3000"/>
              </a:lnSpc>
              <a:buFont typeface="Arial" panose="020B0604020202020204" pitchFamily="34" charset="0"/>
              <a:buChar char="•"/>
            </a:pP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综合研究实现检索增强生成</a:t>
            </a:r>
            <a:r>
              <a:rPr lang="en-US" altLang="zh-CN" dirty="0">
                <a:uFillTx/>
                <a:latin typeface="Times New Roman" panose="02020603050405020304" charset="0"/>
                <a:ea typeface="方正兰亭黑_GBK" panose="02000000000000000000" pitchFamily="2" charset="-122"/>
                <a:cs typeface="Times New Roman" panose="02020603050405020304" charset="0"/>
                <a:sym typeface="+mn-ea"/>
              </a:rPr>
              <a:t> (RAG)</a:t>
            </a: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a:t>
            </a:r>
            <a:r>
              <a:rPr lang="en-US" altLang="zh-CN" dirty="0">
                <a:uFillTx/>
                <a:latin typeface="Times New Roman" panose="02020603050405020304" charset="0"/>
                <a:ea typeface="方正兰亭黑_GBK" panose="02000000000000000000" pitchFamily="2" charset="-122"/>
                <a:cs typeface="Times New Roman" panose="02020603050405020304" charset="0"/>
                <a:sym typeface="+mn-ea"/>
              </a:rPr>
              <a:t>Text-to-SQL</a:t>
            </a: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a:t>
            </a:r>
            <a:r>
              <a:rPr lang="en-US" altLang="zh-CN" dirty="0">
                <a:uFillTx/>
                <a:latin typeface="Times New Roman" panose="02020603050405020304" charset="0"/>
                <a:ea typeface="方正兰亭黑_GBK" panose="02000000000000000000" pitchFamily="2" charset="-122"/>
                <a:cs typeface="Times New Roman" panose="02020603050405020304" charset="0"/>
                <a:sym typeface="+mn-ea"/>
              </a:rPr>
              <a:t>Text-to-Command </a:t>
            </a: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以及思维链</a:t>
            </a:r>
            <a:r>
              <a:rPr lang="en-US" altLang="zh-CN" dirty="0">
                <a:uFillTx/>
                <a:latin typeface="Times New Roman" panose="02020603050405020304" charset="0"/>
                <a:ea typeface="方正兰亭黑_GBK" panose="02000000000000000000" pitchFamily="2" charset="-122"/>
                <a:cs typeface="Times New Roman" panose="02020603050405020304" charset="0"/>
                <a:sym typeface="+mn-ea"/>
              </a:rPr>
              <a:t> (</a:t>
            </a:r>
            <a:r>
              <a:rPr lang="en-US" altLang="zh-CN" dirty="0" err="1">
                <a:uFillTx/>
                <a:latin typeface="Times New Roman" panose="02020603050405020304" charset="0"/>
                <a:ea typeface="方正兰亭黑_GBK" panose="02000000000000000000" pitchFamily="2" charset="-122"/>
                <a:cs typeface="Times New Roman" panose="02020603050405020304" charset="0"/>
                <a:sym typeface="+mn-ea"/>
              </a:rPr>
              <a:t>CoT</a:t>
            </a:r>
            <a:r>
              <a:rPr lang="en-US" altLang="zh-CN" dirty="0">
                <a:uFillTx/>
                <a:latin typeface="Times New Roman" panose="02020603050405020304" charset="0"/>
                <a:ea typeface="方正兰亭黑_GBK" panose="02000000000000000000" pitchFamily="2" charset="-122"/>
                <a:cs typeface="Times New Roman" panose="02020603050405020304" charset="0"/>
                <a:sym typeface="+mn-ea"/>
              </a:rPr>
              <a:t>) </a:t>
            </a:r>
            <a:r>
              <a:rPr lang="zh-CN" altLang="en-US" dirty="0">
                <a:uFillTx/>
                <a:latin typeface="Times New Roman" panose="02020603050405020304" charset="0"/>
                <a:ea typeface="方正兰亭黑_GBK" panose="02000000000000000000" pitchFamily="2" charset="-122"/>
                <a:cs typeface="Times New Roman" panose="02020603050405020304" charset="0"/>
                <a:sym typeface="+mn-ea"/>
              </a:rPr>
              <a:t>等技术，以</a:t>
            </a:r>
            <a:r>
              <a:rPr lang="zh-CN" altLang="en-US" b="1" dirty="0">
                <a:solidFill>
                  <a:schemeClr val="accent1"/>
                </a:solidFill>
                <a:uFillTx/>
                <a:latin typeface="Times New Roman" panose="02020603050405020304" charset="0"/>
                <a:ea typeface="方正兰亭黑_GBK" panose="02000000000000000000" pitchFamily="2" charset="-122"/>
                <a:cs typeface="Times New Roman" panose="02020603050405020304" charset="0"/>
                <a:sym typeface="+mn-ea"/>
              </a:rPr>
              <a:t>利用大模型实现安全事件处置效率的提升</a:t>
            </a:r>
          </a:p>
        </p:txBody>
      </p:sp>
    </p:spTree>
    <p:extLst>
      <p:ext uri="{BB962C8B-B14F-4D97-AF65-F5344CB8AC3E}">
        <p14:creationId xmlns:p14="http://schemas.microsoft.com/office/powerpoint/2010/main" val="16955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C3AD2-E4C8-AA0D-2E12-B3855607808F}"/>
              </a:ext>
            </a:extLst>
          </p:cNvPr>
          <p:cNvSpPr>
            <a:spLocks noGrp="1"/>
          </p:cNvSpPr>
          <p:nvPr>
            <p:ph type="title"/>
          </p:nvPr>
        </p:nvSpPr>
        <p:spPr>
          <a:xfrm>
            <a:off x="491547" y="136525"/>
            <a:ext cx="9701865" cy="595630"/>
          </a:xfrm>
        </p:spPr>
        <p:txBody>
          <a:bodyPr/>
          <a:lstStyle/>
          <a:p>
            <a:r>
              <a:rPr lang="zh-CN" altLang="en-US" sz="3600" dirty="0">
                <a:latin typeface="+mn-lt"/>
              </a:rPr>
              <a:t>基于</a:t>
            </a:r>
            <a:r>
              <a:rPr lang="zh-CN" altLang="en-US" sz="3600" b="1" spc="100" dirty="0">
                <a:latin typeface="Times New Roman" panose="02020603050405020304" charset="0"/>
                <a:ea typeface="方正兰亭黑_GBK" panose="02000000000000000000" pitchFamily="2" charset="-122"/>
                <a:cs typeface="Times New Roman" panose="02020603050405020304" charset="0"/>
                <a:sym typeface="+mn-ea"/>
              </a:rPr>
              <a:t>大模型</a:t>
            </a:r>
            <a:r>
              <a:rPr lang="zh-CN" altLang="zh-CN" sz="3600" spc="100" dirty="0">
                <a:latin typeface="Times New Roman" panose="02020603050405020304" charset="0"/>
                <a:ea typeface="方正兰亭黑_GBK" panose="02000000000000000000" pitchFamily="2" charset="-122"/>
                <a:cs typeface="Times New Roman" panose="02020603050405020304" charset="0"/>
              </a:rPr>
              <a:t>构建大装置网络安全管理策略</a:t>
            </a:r>
            <a:endParaRPr lang="zh-CN" altLang="en-US" sz="3600" dirty="0"/>
          </a:p>
        </p:txBody>
      </p:sp>
      <p:sp>
        <p:nvSpPr>
          <p:cNvPr id="3" name="文本框 2">
            <a:extLst>
              <a:ext uri="{FF2B5EF4-FFF2-40B4-BE49-F238E27FC236}">
                <a16:creationId xmlns:a16="http://schemas.microsoft.com/office/drawing/2014/main" id="{9A7E645F-C1BA-C50C-8356-18F4C66CC019}"/>
              </a:ext>
            </a:extLst>
          </p:cNvPr>
          <p:cNvSpPr txBox="1"/>
          <p:nvPr/>
        </p:nvSpPr>
        <p:spPr>
          <a:xfrm>
            <a:off x="484291" y="912126"/>
            <a:ext cx="11192452" cy="2365519"/>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技术路线</a:t>
            </a: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r>
              <a:rPr lang="zh-CN" altLang="en-US" dirty="0">
                <a:latin typeface="Times New Roman" panose="02020603050405020304" charset="0"/>
                <a:ea typeface="方正兰亭黑_GBK" panose="02000000000000000000" pitchFamily="2" charset="-122"/>
                <a:cs typeface="Times New Roman" panose="02020603050405020304" charset="0"/>
              </a:rPr>
              <a:t>获取自身资产、组织架构、安全能力和目标需求等信息，利用</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rPr>
              <a:t>大模型辅助判断</a:t>
            </a:r>
            <a:r>
              <a:rPr lang="zh-CN" altLang="en-US" dirty="0">
                <a:latin typeface="Times New Roman" panose="02020603050405020304" charset="0"/>
                <a:ea typeface="方正兰亭黑_GBK" panose="02000000000000000000" pitchFamily="2" charset="-122"/>
                <a:cs typeface="Times New Roman" panose="02020603050405020304" charset="0"/>
              </a:rPr>
              <a:t>资产遭受攻击的风险大小和受到攻击后产生的影响，以明确大装置各项资产风险等级</a:t>
            </a:r>
            <a:endParaRPr lang="en-US" altLang="zh-CN" dirty="0">
              <a:latin typeface="Times New Roman" panose="02020603050405020304" charset="0"/>
              <a:ea typeface="方正兰亭黑_GBK" panose="02000000000000000000" pitchFamily="2" charset="-122"/>
              <a:cs typeface="Times New Roman" panose="02020603050405020304" charset="0"/>
            </a:endParaRPr>
          </a:p>
          <a:p>
            <a:pPr marL="800100" lvl="1" indent="-342900">
              <a:lnSpc>
                <a:spcPts val="3000"/>
              </a:lnSpc>
              <a:buFont typeface="Arial" panose="020B0604020202020204" pitchFamily="34" charset="0"/>
              <a:buChar char="•"/>
            </a:pPr>
            <a:r>
              <a:rPr lang="zh-CN" altLang="en-US" dirty="0">
                <a:latin typeface="Times New Roman" panose="02020603050405020304" charset="0"/>
                <a:ea typeface="方正兰亭黑_GBK" panose="02000000000000000000" pitchFamily="2" charset="-122"/>
                <a:cs typeface="Times New Roman" panose="02020603050405020304" charset="0"/>
              </a:rPr>
              <a:t>根据不同风险等级，由大模型从各类网络安全框架和信息安全标准的外部</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rPr>
              <a:t>知识图谱数据库中选择合适的安全策略</a:t>
            </a:r>
            <a:r>
              <a:rPr lang="zh-CN" altLang="en-US" dirty="0">
                <a:latin typeface="Times New Roman" panose="02020603050405020304" charset="0"/>
                <a:ea typeface="方正兰亭黑_GBK" panose="02000000000000000000" pitchFamily="2" charset="-122"/>
                <a:cs typeface="Times New Roman" panose="02020603050405020304" charset="0"/>
              </a:rPr>
              <a:t>作为基线，并且结合设施现状进行网络安全评估</a:t>
            </a: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55752E8-10F0-4C29-B45B-A063D5434574}"/>
              </a:ext>
            </a:extLst>
          </p:cNvPr>
          <p:cNvPicPr>
            <a:picLocks noChangeAspect="1"/>
          </p:cNvPicPr>
          <p:nvPr/>
        </p:nvPicPr>
        <p:blipFill>
          <a:blip r:embed="rId3"/>
          <a:stretch>
            <a:fillRect/>
          </a:stretch>
        </p:blipFill>
        <p:spPr>
          <a:xfrm>
            <a:off x="6335485" y="3225711"/>
            <a:ext cx="5660571" cy="2640449"/>
          </a:xfrm>
          <a:prstGeom prst="rect">
            <a:avLst/>
          </a:prstGeom>
        </p:spPr>
      </p:pic>
      <p:sp>
        <p:nvSpPr>
          <p:cNvPr id="6" name="文本框 5">
            <a:extLst>
              <a:ext uri="{FF2B5EF4-FFF2-40B4-BE49-F238E27FC236}">
                <a16:creationId xmlns:a16="http://schemas.microsoft.com/office/drawing/2014/main" id="{5EE34B78-9EC3-40D9-A0B3-332DF0C87063}"/>
              </a:ext>
            </a:extLst>
          </p:cNvPr>
          <p:cNvSpPr txBox="1"/>
          <p:nvPr/>
        </p:nvSpPr>
        <p:spPr>
          <a:xfrm>
            <a:off x="484291" y="2973139"/>
            <a:ext cx="5437538" cy="6194260"/>
          </a:xfrm>
          <a:prstGeom prst="rect">
            <a:avLst/>
          </a:prstGeom>
          <a:noFill/>
        </p:spPr>
        <p:txBody>
          <a:bodyPr wrap="square">
            <a:spAutoFit/>
          </a:bodyPr>
          <a:lstStyle/>
          <a:p>
            <a:pPr marL="342900" indent="-342900">
              <a:lnSpc>
                <a:spcPts val="3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创新点</a:t>
            </a:r>
            <a:endParaRPr lang="en-US" altLang="zh-CN" sz="2000" dirty="0">
              <a:latin typeface="微软雅黑" panose="020B0503020204020204" pitchFamily="34" charset="-122"/>
              <a:ea typeface="微软雅黑" panose="020B0503020204020204" pitchFamily="34" charset="-122"/>
            </a:endParaRPr>
          </a:p>
          <a:p>
            <a:pPr marL="628650" lvl="1" indent="-171450" algn="just" fontAlgn="auto">
              <a:lnSpc>
                <a:spcPct val="130000"/>
              </a:lnSpc>
              <a:spcAft>
                <a:spcPts val="600"/>
              </a:spcAft>
              <a:buFont typeface="Arial" panose="020B0604020202020204" pitchFamily="34" charset="0"/>
              <a:buChar char="•"/>
            </a:pPr>
            <a:r>
              <a:rPr lang="zh-CN" altLang="en-US" dirty="0">
                <a:latin typeface="Times New Roman" panose="02020603050405020304" charset="0"/>
                <a:ea typeface="方正兰亭黑_GBK" panose="02000000000000000000" pitchFamily="2" charset="-122"/>
                <a:cs typeface="Times New Roman" panose="02020603050405020304" charset="0"/>
              </a:rPr>
              <a:t>采用大模型辅助</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rPr>
              <a:t>构建网络安全战略</a:t>
            </a:r>
            <a:r>
              <a:rPr lang="zh-CN" altLang="en-US" dirty="0">
                <a:latin typeface="Times New Roman" panose="02020603050405020304" charset="0"/>
                <a:ea typeface="方正兰亭黑_GBK" panose="02000000000000000000" pitchFamily="2" charset="-122"/>
                <a:cs typeface="Times New Roman" panose="02020603050405020304" charset="0"/>
              </a:rPr>
              <a:t>和进行网络安全评估，减轻了安全管理人员的工作压力，带来了更加全面的安全防护</a:t>
            </a:r>
            <a:endParaRPr lang="en-US" altLang="zh-CN" dirty="0">
              <a:latin typeface="Times New Roman" panose="02020603050405020304" charset="0"/>
              <a:ea typeface="方正兰亭黑_GBK" panose="02000000000000000000" pitchFamily="2" charset="-122"/>
              <a:cs typeface="Times New Roman" panose="02020603050405020304" charset="0"/>
            </a:endParaRPr>
          </a:p>
          <a:p>
            <a:pPr marL="628650" lvl="1" indent="-171450" algn="just" fontAlgn="auto">
              <a:lnSpc>
                <a:spcPct val="130000"/>
              </a:lnSpc>
              <a:spcAft>
                <a:spcPts val="600"/>
              </a:spcAft>
              <a:buFont typeface="Arial" panose="020B0604020202020204" pitchFamily="34" charset="0"/>
              <a:buChar char="•"/>
            </a:pPr>
            <a:r>
              <a:rPr lang="zh-CN" altLang="en-US" dirty="0">
                <a:latin typeface="Times New Roman" panose="02020603050405020304" charset="0"/>
                <a:ea typeface="方正兰亭黑_GBK" panose="02000000000000000000" pitchFamily="2" charset="-122"/>
                <a:cs typeface="Times New Roman" panose="02020603050405020304" charset="0"/>
                <a:sym typeface="+mn-ea"/>
              </a:rPr>
              <a:t>利用知识图谱技术从各类网络安全规范性文件中</a:t>
            </a:r>
            <a:r>
              <a:rPr lang="zh-CN" altLang="en-US" b="1" dirty="0">
                <a:solidFill>
                  <a:schemeClr val="accent1"/>
                </a:solidFill>
                <a:latin typeface="Times New Roman" panose="02020603050405020304" charset="0"/>
                <a:ea typeface="方正兰亭黑_GBK" panose="02000000000000000000" pitchFamily="2" charset="-122"/>
                <a:cs typeface="Times New Roman" panose="02020603050405020304" charset="0"/>
                <a:sym typeface="+mn-ea"/>
              </a:rPr>
              <a:t>提炼出不同维度和元素的网络安全保护框架</a:t>
            </a:r>
            <a:r>
              <a:rPr lang="zh-CN" altLang="en-US" dirty="0">
                <a:latin typeface="Times New Roman" panose="02020603050405020304" charset="0"/>
                <a:ea typeface="方正兰亭黑_GBK" panose="02000000000000000000" pitchFamily="2" charset="-122"/>
                <a:cs typeface="Times New Roman" panose="02020603050405020304" charset="0"/>
                <a:sym typeface="+mn-ea"/>
              </a:rPr>
              <a:t>，结合检索增强生成技术作为外部知识库来提高大模型在网络安全策略的能力</a:t>
            </a: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800100" lvl="1"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marL="342900" indent="-342900">
              <a:lnSpc>
                <a:spcPts val="3000"/>
              </a:lnSpc>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39571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34156</TotalTime>
  <Words>1333</Words>
  <Application>Microsoft Office PowerPoint</Application>
  <PresentationFormat>宽屏</PresentationFormat>
  <Paragraphs>182</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CMR17</vt:lpstr>
      <vt:lpstr>等线</vt:lpstr>
      <vt:lpstr>等线 Light</vt:lpstr>
      <vt:lpstr>微软雅黑</vt:lpstr>
      <vt:lpstr>微软雅黑</vt:lpstr>
      <vt:lpstr>Arial</vt:lpstr>
      <vt:lpstr>Calibri</vt:lpstr>
      <vt:lpstr>Times New Roman</vt:lpstr>
      <vt:lpstr>Office 主题​​</vt:lpstr>
      <vt:lpstr>基于机器学习的网络安全技术研究</vt:lpstr>
      <vt:lpstr>主要内容</vt:lpstr>
      <vt:lpstr>研究背景</vt:lpstr>
      <vt:lpstr>研究背景</vt:lpstr>
      <vt:lpstr>已有研究</vt:lpstr>
      <vt:lpstr>正在开展的研究</vt:lpstr>
      <vt:lpstr>基于时空图神经网络的控制网流量检测</vt:lpstr>
      <vt:lpstr>基于大模型的大装置网络安全智能运维</vt:lpstr>
      <vt:lpstr>基于大模型构建大装置网络安全管理策略</vt:lpstr>
      <vt:lpstr>基于大模型的威胁情报获取方法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正德</dc:creator>
  <cp:lastModifiedBy>webuser</cp:lastModifiedBy>
  <cp:revision>3275</cp:revision>
  <dcterms:created xsi:type="dcterms:W3CDTF">2023-04-02T12:20:38Z</dcterms:created>
  <dcterms:modified xsi:type="dcterms:W3CDTF">2024-10-16T13:47:36Z</dcterms:modified>
</cp:coreProperties>
</file>