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2"/>
  </p:notesMasterIdLst>
  <p:sldIdLst>
    <p:sldId id="257" r:id="rId2"/>
    <p:sldId id="267" r:id="rId3"/>
    <p:sldId id="289" r:id="rId4"/>
    <p:sldId id="323" r:id="rId5"/>
    <p:sldId id="298" r:id="rId6"/>
    <p:sldId id="304" r:id="rId7"/>
    <p:sldId id="324" r:id="rId8"/>
    <p:sldId id="307" r:id="rId9"/>
    <p:sldId id="326" r:id="rId10"/>
    <p:sldId id="327" r:id="rId11"/>
    <p:sldId id="312" r:id="rId12"/>
    <p:sldId id="314" r:id="rId13"/>
    <p:sldId id="315" r:id="rId14"/>
    <p:sldId id="316" r:id="rId15"/>
    <p:sldId id="317" r:id="rId16"/>
    <p:sldId id="318" r:id="rId17"/>
    <p:sldId id="319" r:id="rId18"/>
    <p:sldId id="320" r:id="rId19"/>
    <p:sldId id="325" r:id="rId20"/>
    <p:sldId id="303"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5152" initials="1" lastIdx="2" clrIdx="0"/>
  <p:cmAuthor id="2" name="ihep" initials="i" lastIdx="1" clrIdx="1">
    <p:extLst>
      <p:ext uri="{19B8F6BF-5375-455C-9EA6-DF929625EA0E}">
        <p15:presenceInfo xmlns:p15="http://schemas.microsoft.com/office/powerpoint/2012/main" userId="ihe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2" d="100"/>
          <a:sy n="92" d="100"/>
        </p:scale>
        <p:origin x="72" y="148"/>
      </p:cViewPr>
      <p:guideLst>
        <p:guide orient="horz" pos="2195"/>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7324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a:t>单击此处编辑标题</a:t>
            </a:r>
          </a:p>
        </p:txBody>
      </p:sp>
      <p:sp>
        <p:nvSpPr>
          <p:cNvPr id="3" name="副标题 2"/>
          <p:cNvSpPr>
            <a:spLocks noGrp="1"/>
          </p:cNvSpPr>
          <p:nvPr>
            <p:ph type="subTitle" idx="1" hasCustomPrompt="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p>
        </p:txBody>
      </p:sp>
      <p:sp>
        <p:nvSpPr>
          <p:cNvPr id="4" name="日期占位符 3"/>
          <p:cNvSpPr>
            <a:spLocks noGrp="1"/>
          </p:cNvSpPr>
          <p:nvPr>
            <p:ph type="dt" sz="half" idx="10"/>
          </p:nvPr>
        </p:nvSpPr>
        <p:spPr/>
        <p:txBody>
          <a:bodyPr/>
          <a:lstStyle/>
          <a:p>
            <a:pPr fontAlgn="auto"/>
            <a:fld id="{445CD467-DA39-45D2-BF0B-C408CC67F9CA}"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5EC2113C-0CDC-4D6C-A1CE-9CAAAD25C429}" type="datetime1">
              <a:rPr lang="zh-CN" altLang="en-US" strike="noStrike" noProof="1" smtClean="0">
                <a:latin typeface="+mn-lt"/>
                <a:ea typeface="+mn-ea"/>
                <a:cs typeface="+mn-cs"/>
              </a:rPr>
              <a:t>2024/10/17</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auto"/>
            <a:fld id="{D934B99A-BD74-41B3-B217-D0D6A89938C7}" type="datetime1">
              <a:rPr lang="zh-CN" altLang="en-US" strike="noStrike" noProof="1" smtClean="0">
                <a:latin typeface="+mn-lt"/>
                <a:ea typeface="+mn-ea"/>
                <a:cs typeface="+mn-cs"/>
              </a:rPr>
              <a:t>2024/10/17</a:t>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AA0D37FD-DCA5-4405-8BFF-691230722034}"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p>
        </p:txBody>
      </p:sp>
      <p:sp>
        <p:nvSpPr>
          <p:cNvPr id="4" name="日期占位符 3"/>
          <p:cNvSpPr>
            <a:spLocks noGrp="1"/>
          </p:cNvSpPr>
          <p:nvPr>
            <p:ph type="dt" sz="half" idx="10"/>
          </p:nvPr>
        </p:nvSpPr>
        <p:spPr/>
        <p:txBody>
          <a:bodyPr/>
          <a:lstStyle/>
          <a:p>
            <a:pPr fontAlgn="auto"/>
            <a:fld id="{BBC2CCDA-E40D-4FD3-AD01-F1752A1953A2}"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4BD55F30-7F0F-4A80-91F5-10A981248C18}" type="datetime1">
              <a:rPr lang="zh-CN" altLang="en-US" strike="noStrike" noProof="1" smtClean="0">
                <a:latin typeface="+mn-lt"/>
                <a:ea typeface="+mn-ea"/>
                <a:cs typeface="+mn-cs"/>
              </a:rPr>
              <a:t>2024/10/17</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日期占位符 6"/>
          <p:cNvSpPr>
            <a:spLocks noGrp="1"/>
          </p:cNvSpPr>
          <p:nvPr>
            <p:ph type="dt" sz="half" idx="10"/>
          </p:nvPr>
        </p:nvSpPr>
        <p:spPr/>
        <p:txBody>
          <a:bodyPr/>
          <a:lstStyle/>
          <a:p>
            <a:pPr fontAlgn="auto"/>
            <a:fld id="{4F52BB78-63A7-4E95-A726-002BA8A14981}" type="datetime1">
              <a:rPr lang="zh-CN" altLang="en-US" strike="noStrike" noProof="1" smtClean="0">
                <a:latin typeface="+mn-lt"/>
                <a:ea typeface="+mn-ea"/>
                <a:cs typeface="+mn-cs"/>
              </a:rPr>
              <a:t>2024/10/17</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auto"/>
            <a:fld id="{549B8A91-F975-44B3-AEF0-99E028247716}" type="datetime1">
              <a:rPr lang="zh-CN" altLang="en-US" strike="noStrike" noProof="1" smtClean="0">
                <a:latin typeface="+mn-lt"/>
                <a:ea typeface="+mn-ea"/>
                <a:cs typeface="+mn-cs"/>
              </a:rPr>
              <a:t>2024/10/17</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17DB882-7B9D-4D03-837E-A8D2B2A01576}" type="datetime1">
              <a:rPr lang="zh-CN" altLang="en-US" strike="noStrike" noProof="1" smtClean="0">
                <a:latin typeface="+mn-lt"/>
                <a:ea typeface="+mn-ea"/>
                <a:cs typeface="+mn-cs"/>
              </a:rPr>
              <a:t>2024/10/17</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a:t>单击此处编辑母版文本样式</a:t>
            </a:r>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auto"/>
            <a:fld id="{9EDB2E9D-21F2-4D7D-A52A-009C364CE8E2}"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485CCB6C-CD3A-439E-87F7-A8F8722E05C5}"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1027" name="文本占位符 2"/>
          <p:cNvSpPr>
            <a:spLocks noGrp="1"/>
          </p:cNvSpPr>
          <p:nvPr>
            <p:ph type="body"/>
            <p:custDataLst>
              <p:tags r:id="rId14"/>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546CF7A5-ABE4-4DC2-9931-4AF3569DF4DE}" type="datetime1">
              <a:rPr lang="zh-CN" altLang="en-US" strike="noStrike" noProof="1" smtClean="0">
                <a:latin typeface="+mn-lt"/>
                <a:ea typeface="+mn-ea"/>
                <a:cs typeface="+mn-cs"/>
              </a:rPr>
              <a:t>2024/10/17</a:t>
            </a:fld>
            <a:endParaRPr lang="zh-CN" altLang="en-US" strike="noStrike" noProof="1"/>
          </a:p>
        </p:txBody>
      </p:sp>
      <p:sp>
        <p:nvSpPr>
          <p:cNvPr id="5" name="页脚占位符 4"/>
          <p:cNvSpPr>
            <a:spLocks noGrp="1"/>
          </p:cNvSpPr>
          <p:nvPr>
            <p:ph type="ftr" sz="quarter" idx="3"/>
            <p:custDataLst>
              <p:tags r:id="rId16"/>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custDataLst>
              <p:tags r:id="rId17"/>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2050"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2051" name="文本框 8"/>
          <p:cNvSpPr txBox="1"/>
          <p:nvPr/>
        </p:nvSpPr>
        <p:spPr>
          <a:xfrm>
            <a:off x="2348931" y="1617238"/>
            <a:ext cx="7366119" cy="707886"/>
          </a:xfrm>
          <a:prstGeom prst="rect">
            <a:avLst/>
          </a:prstGeom>
          <a:noFill/>
          <a:ln w="9525">
            <a:noFill/>
          </a:ln>
        </p:spPr>
        <p:txBody>
          <a:bodyPr wrap="none" anchor="t" anchorCtr="0">
            <a:spAutoFit/>
          </a:bodyPr>
          <a:lstStyle/>
          <a:p>
            <a:pPr algn="ctr"/>
            <a:r>
              <a:rPr lang="zh-CN" altLang="en-US" sz="40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基于机器学习的超导腔故障诊断</a:t>
            </a:r>
            <a:endParaRPr lang="en-US" altLang="zh-CN" sz="4000" b="1" dirty="0">
              <a:solidFill>
                <a:srgbClr val="004098"/>
              </a:solidFill>
              <a:latin typeface="黑体" panose="02010609060101010101" pitchFamily="49" charset="-122"/>
              <a:ea typeface="黑体" panose="02010609060101010101" pitchFamily="49" charset="-122"/>
            </a:endParaRPr>
          </a:p>
        </p:txBody>
      </p:sp>
      <p:sp>
        <p:nvSpPr>
          <p:cNvPr id="7174" name="TextBox 4"/>
          <p:cNvSpPr txBox="1"/>
          <p:nvPr/>
        </p:nvSpPr>
        <p:spPr>
          <a:xfrm>
            <a:off x="4671195" y="5496947"/>
            <a:ext cx="2721590" cy="523220"/>
          </a:xfrm>
          <a:prstGeom prst="rect">
            <a:avLst/>
          </a:prstGeom>
          <a:noFill/>
          <a:ln w="9525">
            <a:noFill/>
          </a:ln>
        </p:spPr>
        <p:txBody>
          <a:bodyPr wrap="square" anchor="t" anchorCtr="0">
            <a:spAutoFit/>
          </a:bodyPr>
          <a:lstStyle/>
          <a:p>
            <a:pPr algn="ctr" fontAlgn="auto"/>
            <a:r>
              <a:rPr lang="en-US" sz="2800" noProof="1">
                <a:solidFill>
                  <a:srgbClr val="004098"/>
                </a:solidFill>
                <a:latin typeface="Times New Roman" panose="02020603050405020304" pitchFamily="18" charset="0"/>
                <a:cs typeface="Times New Roman" panose="02020603050405020304" pitchFamily="18" charset="0"/>
              </a:rPr>
              <a:t>202</a:t>
            </a:r>
            <a:r>
              <a:rPr lang="en-US" altLang="zh-CN" sz="2800" noProof="1">
                <a:solidFill>
                  <a:srgbClr val="004098"/>
                </a:solidFill>
                <a:latin typeface="Times New Roman" panose="02020603050405020304" pitchFamily="18" charset="0"/>
                <a:cs typeface="Times New Roman" panose="02020603050405020304" pitchFamily="18" charset="0"/>
              </a:rPr>
              <a:t>4/10/17</a:t>
            </a:r>
            <a:endParaRPr lang="en-US" sz="2800" noProof="1">
              <a:solidFill>
                <a:srgbClr val="004098"/>
              </a:solidFill>
              <a:latin typeface="Times New Roman" panose="02020603050405020304" pitchFamily="18" charset="0"/>
              <a:cs typeface="Times New Roman" panose="02020603050405020304" pitchFamily="18" charset="0"/>
            </a:endParaRPr>
          </a:p>
        </p:txBody>
      </p:sp>
      <p:sp>
        <p:nvSpPr>
          <p:cNvPr id="2053" name="文本框 9"/>
          <p:cNvSpPr txBox="1"/>
          <p:nvPr/>
        </p:nvSpPr>
        <p:spPr>
          <a:xfrm>
            <a:off x="4337600" y="3347049"/>
            <a:ext cx="5223110" cy="738664"/>
          </a:xfrm>
          <a:prstGeom prst="rect">
            <a:avLst/>
          </a:prstGeom>
          <a:noFill/>
          <a:ln w="9525">
            <a:noFill/>
          </a:ln>
        </p:spPr>
        <p:txBody>
          <a:bodyPr wrap="square" anchor="t" anchorCtr="0">
            <a:spAutoFit/>
          </a:bodyPr>
          <a:lstStyle/>
          <a:p>
            <a:pPr algn="just">
              <a:lnSpc>
                <a:spcPct val="150000"/>
              </a:lnSpc>
            </a:pPr>
            <a:r>
              <a:rPr lang="zh-CN" altLang="en-US" sz="2800" dirty="0">
                <a:solidFill>
                  <a:srgbClr val="004098"/>
                </a:solidFill>
                <a:latin typeface="Times New Roman" panose="02020603050405020304" pitchFamily="18" charset="0"/>
                <a:cs typeface="Times New Roman" panose="02020603050405020304" pitchFamily="18" charset="0"/>
              </a:rPr>
              <a:t>曾童科</a:t>
            </a:r>
            <a:r>
              <a:rPr lang="en-US" altLang="zh-CN" sz="2800" dirty="0">
                <a:solidFill>
                  <a:srgbClr val="004098"/>
                </a:solidFill>
                <a:latin typeface="Times New Roman" panose="02020603050405020304" pitchFamily="18" charset="0"/>
                <a:cs typeface="Times New Roman" panose="02020603050405020304" pitchFamily="18" charset="0"/>
              </a:rPr>
              <a:t>*</a:t>
            </a:r>
            <a:r>
              <a:rPr lang="zh-CN" altLang="en-US" sz="2800" dirty="0">
                <a:solidFill>
                  <a:srgbClr val="004098"/>
                </a:solidFill>
                <a:latin typeface="Times New Roman" panose="02020603050405020304" pitchFamily="18" charset="0"/>
                <a:cs typeface="Times New Roman" panose="02020603050405020304" pitchFamily="18" charset="0"/>
              </a:rPr>
              <a:t>、戴建枰</a:t>
            </a:r>
            <a:endParaRPr lang="en-US" altLang="zh-CN" sz="2800" dirty="0">
              <a:solidFill>
                <a:srgbClr val="004098"/>
              </a:solidFill>
              <a:latin typeface="Times New Roman" panose="02020603050405020304" pitchFamily="18" charset="0"/>
              <a:cs typeface="Times New Roman" panose="02020603050405020304" pitchFamily="18" charset="0"/>
            </a:endParaRPr>
          </a:p>
        </p:txBody>
      </p:sp>
      <p:sp>
        <p:nvSpPr>
          <p:cNvPr id="2" name="矩形 1"/>
          <p:cNvSpPr/>
          <p:nvPr/>
        </p:nvSpPr>
        <p:spPr>
          <a:xfrm>
            <a:off x="4227565" y="4752658"/>
            <a:ext cx="3057248" cy="523220"/>
          </a:xfrm>
          <a:prstGeom prst="rect">
            <a:avLst/>
          </a:prstGeom>
        </p:spPr>
        <p:txBody>
          <a:bodyPr wrap="none">
            <a:spAutoFit/>
          </a:bodyPr>
          <a:lstStyle/>
          <a:p>
            <a:pPr algn="ctr"/>
            <a:r>
              <a:rPr lang="zh-CN" altLang="en-US" sz="2800" dirty="0">
                <a:solidFill>
                  <a:srgbClr val="004098"/>
                </a:solidFill>
                <a:latin typeface="Times New Roman" panose="02020603050405020304" pitchFamily="18" charset="0"/>
                <a:cs typeface="Times New Roman" panose="02020603050405020304" pitchFamily="18" charset="0"/>
              </a:rPr>
              <a:t>加速器中心高频组</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10744200" y="195203"/>
            <a:ext cx="1239982"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数据筛选</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2" name="图片 1">
            <a:extLst>
              <a:ext uri="{FF2B5EF4-FFF2-40B4-BE49-F238E27FC236}">
                <a16:creationId xmlns:a16="http://schemas.microsoft.com/office/drawing/2014/main" id="{656630D9-CE35-4602-992D-8F62EA411111}"/>
              </a:ext>
            </a:extLst>
          </p:cNvPr>
          <p:cNvPicPr>
            <a:picLocks noChangeAspect="1"/>
          </p:cNvPicPr>
          <p:nvPr/>
        </p:nvPicPr>
        <p:blipFill>
          <a:blip r:embed="rId4"/>
          <a:stretch>
            <a:fillRect/>
          </a:stretch>
        </p:blipFill>
        <p:spPr>
          <a:xfrm>
            <a:off x="316601" y="1954172"/>
            <a:ext cx="4505325" cy="2533650"/>
          </a:xfrm>
          <a:prstGeom prst="rect">
            <a:avLst/>
          </a:prstGeom>
        </p:spPr>
      </p:pic>
      <p:pic>
        <p:nvPicPr>
          <p:cNvPr id="3" name="图片 2">
            <a:extLst>
              <a:ext uri="{FF2B5EF4-FFF2-40B4-BE49-F238E27FC236}">
                <a16:creationId xmlns:a16="http://schemas.microsoft.com/office/drawing/2014/main" id="{CE391598-188C-4822-896C-0E08E6686FC4}"/>
              </a:ext>
            </a:extLst>
          </p:cNvPr>
          <p:cNvPicPr>
            <a:picLocks noChangeAspect="1"/>
          </p:cNvPicPr>
          <p:nvPr/>
        </p:nvPicPr>
        <p:blipFill>
          <a:blip r:embed="rId5"/>
          <a:stretch>
            <a:fillRect/>
          </a:stretch>
        </p:blipFill>
        <p:spPr>
          <a:xfrm>
            <a:off x="4938763" y="1378160"/>
            <a:ext cx="6870827" cy="3685675"/>
          </a:xfrm>
          <a:prstGeom prst="rect">
            <a:avLst/>
          </a:prstGeom>
        </p:spPr>
      </p:pic>
      <p:sp>
        <p:nvSpPr>
          <p:cNvPr id="4" name="矩形 3"/>
          <p:cNvSpPr/>
          <p:nvPr/>
        </p:nvSpPr>
        <p:spPr>
          <a:xfrm>
            <a:off x="2938294" y="5846681"/>
            <a:ext cx="7289175" cy="369332"/>
          </a:xfrm>
          <a:prstGeom prst="rect">
            <a:avLst/>
          </a:prstGeom>
        </p:spPr>
        <p:txBody>
          <a:bodyPr wrap="none">
            <a:spAutoFit/>
          </a:bodyPr>
          <a:lstStyle/>
          <a:p>
            <a:r>
              <a:rPr lang="zh-CN" altLang="en-US" dirty="0"/>
              <a:t>筛选出</a:t>
            </a:r>
            <a:r>
              <a:rPr lang="en-US" altLang="zh-CN" dirty="0"/>
              <a:t>182</a:t>
            </a:r>
            <a:r>
              <a:rPr lang="zh-CN" altLang="en-US" dirty="0"/>
              <a:t>组故障图片，</a:t>
            </a:r>
            <a:r>
              <a:rPr lang="zh-CN" altLang="zh-CN" dirty="0"/>
              <a:t>按照接近</a:t>
            </a:r>
            <a:r>
              <a:rPr lang="en-US" altLang="zh-CN" dirty="0"/>
              <a:t>7</a:t>
            </a:r>
            <a:r>
              <a:rPr lang="zh-CN" altLang="zh-CN" dirty="0"/>
              <a:t>：</a:t>
            </a:r>
            <a:r>
              <a:rPr lang="en-US" altLang="zh-CN" dirty="0"/>
              <a:t>3</a:t>
            </a:r>
            <a:r>
              <a:rPr lang="zh-CN" altLang="zh-CN" dirty="0"/>
              <a:t>的比例拆分为为训练集与分类集</a:t>
            </a:r>
            <a:endParaRPr lang="zh-CN" altLang="en-US" dirty="0"/>
          </a:p>
        </p:txBody>
      </p:sp>
    </p:spTree>
    <p:custDataLst>
      <p:tags r:id="rId1"/>
    </p:custDataLst>
    <p:extLst>
      <p:ext uri="{BB962C8B-B14F-4D97-AF65-F5344CB8AC3E}">
        <p14:creationId xmlns:p14="http://schemas.microsoft.com/office/powerpoint/2010/main" val="414323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A5BF174-D3F6-404F-8472-E6F24017FADC}"/>
              </a:ext>
            </a:extLst>
          </p:cNvPr>
          <p:cNvPicPr>
            <a:picLocks noChangeAspect="1"/>
          </p:cNvPicPr>
          <p:nvPr/>
        </p:nvPicPr>
        <p:blipFill>
          <a:blip r:embed="rId3"/>
          <a:stretch>
            <a:fillRect/>
          </a:stretch>
        </p:blipFill>
        <p:spPr>
          <a:xfrm>
            <a:off x="103751" y="1823047"/>
            <a:ext cx="6248400" cy="2327746"/>
          </a:xfrm>
          <a:prstGeom prst="rect">
            <a:avLst/>
          </a:prstGeom>
        </p:spPr>
      </p:pic>
      <p:pic>
        <p:nvPicPr>
          <p:cNvPr id="4098"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2" name="文本框 1">
            <a:extLst>
              <a:ext uri="{FF2B5EF4-FFF2-40B4-BE49-F238E27FC236}">
                <a16:creationId xmlns:a16="http://schemas.microsoft.com/office/drawing/2014/main" id="{EFD732E3-4FB0-4DD4-AF22-B0DA05C05E5C}"/>
              </a:ext>
            </a:extLst>
          </p:cNvPr>
          <p:cNvSpPr txBox="1"/>
          <p:nvPr/>
        </p:nvSpPr>
        <p:spPr>
          <a:xfrm>
            <a:off x="616528" y="1018310"/>
            <a:ext cx="2262158" cy="369332"/>
          </a:xfrm>
          <a:prstGeom prst="rect">
            <a:avLst/>
          </a:prstGeom>
          <a:noFill/>
        </p:spPr>
        <p:txBody>
          <a:bodyPr wrap="none" rtlCol="0">
            <a:spAutoFit/>
          </a:bodyPr>
          <a:lstStyle/>
          <a:p>
            <a:r>
              <a:rPr lang="zh-CN" altLang="en-US" dirty="0"/>
              <a:t>图片信息文本化过程</a:t>
            </a:r>
          </a:p>
        </p:txBody>
      </p:sp>
      <p:pic>
        <p:nvPicPr>
          <p:cNvPr id="11" name="图片 10">
            <a:extLst>
              <a:ext uri="{FF2B5EF4-FFF2-40B4-BE49-F238E27FC236}">
                <a16:creationId xmlns:a16="http://schemas.microsoft.com/office/drawing/2014/main" id="{9DB7CFCA-F031-49E9-9B57-3C3662BF5FD8}"/>
              </a:ext>
            </a:extLst>
          </p:cNvPr>
          <p:cNvPicPr>
            <a:picLocks noChangeAspect="1"/>
          </p:cNvPicPr>
          <p:nvPr/>
        </p:nvPicPr>
        <p:blipFill>
          <a:blip r:embed="rId5"/>
          <a:stretch>
            <a:fillRect/>
          </a:stretch>
        </p:blipFill>
        <p:spPr>
          <a:xfrm>
            <a:off x="128969" y="2615376"/>
            <a:ext cx="3363430" cy="773202"/>
          </a:xfrm>
          <a:prstGeom prst="rect">
            <a:avLst/>
          </a:prstGeom>
        </p:spPr>
      </p:pic>
      <p:pic>
        <p:nvPicPr>
          <p:cNvPr id="12" name="图片 11">
            <a:extLst>
              <a:ext uri="{FF2B5EF4-FFF2-40B4-BE49-F238E27FC236}">
                <a16:creationId xmlns:a16="http://schemas.microsoft.com/office/drawing/2014/main" id="{8B8B6DE1-B389-49B3-A90D-5F7C8908368B}"/>
              </a:ext>
            </a:extLst>
          </p:cNvPr>
          <p:cNvPicPr>
            <a:picLocks noChangeAspect="1"/>
          </p:cNvPicPr>
          <p:nvPr/>
        </p:nvPicPr>
        <p:blipFill>
          <a:blip r:embed="rId6"/>
          <a:stretch>
            <a:fillRect/>
          </a:stretch>
        </p:blipFill>
        <p:spPr>
          <a:xfrm>
            <a:off x="3291612" y="4323627"/>
            <a:ext cx="2894751" cy="684549"/>
          </a:xfrm>
          <a:prstGeom prst="rect">
            <a:avLst/>
          </a:prstGeom>
        </p:spPr>
      </p:pic>
      <p:pic>
        <p:nvPicPr>
          <p:cNvPr id="14" name="图片 13">
            <a:extLst>
              <a:ext uri="{FF2B5EF4-FFF2-40B4-BE49-F238E27FC236}">
                <a16:creationId xmlns:a16="http://schemas.microsoft.com/office/drawing/2014/main" id="{D33E38FA-1C1F-4AD1-BA79-A498BD06E2A9}"/>
              </a:ext>
            </a:extLst>
          </p:cNvPr>
          <p:cNvPicPr>
            <a:picLocks noChangeAspect="1"/>
          </p:cNvPicPr>
          <p:nvPr/>
        </p:nvPicPr>
        <p:blipFill>
          <a:blip r:embed="rId7"/>
          <a:stretch>
            <a:fillRect/>
          </a:stretch>
        </p:blipFill>
        <p:spPr>
          <a:xfrm>
            <a:off x="100520" y="4323627"/>
            <a:ext cx="3020450" cy="684549"/>
          </a:xfrm>
          <a:prstGeom prst="rect">
            <a:avLst/>
          </a:prstGeom>
        </p:spPr>
      </p:pic>
      <p:sp>
        <p:nvSpPr>
          <p:cNvPr id="16" name="文本框 5">
            <a:extLst>
              <a:ext uri="{FF2B5EF4-FFF2-40B4-BE49-F238E27FC236}">
                <a16:creationId xmlns:a16="http://schemas.microsoft.com/office/drawing/2014/main" id="{6DE70274-638E-41EC-AA70-16F479A3335F}"/>
              </a:ext>
            </a:extLst>
          </p:cNvPr>
          <p:cNvSpPr txBox="1"/>
          <p:nvPr/>
        </p:nvSpPr>
        <p:spPr>
          <a:xfrm>
            <a:off x="8853854" y="195203"/>
            <a:ext cx="3150177" cy="400110"/>
          </a:xfrm>
          <a:prstGeom prst="rect">
            <a:avLst/>
          </a:prstGeom>
          <a:noFill/>
          <a:ln w="9525">
            <a:noFill/>
          </a:ln>
        </p:spPr>
        <p:txBody>
          <a:bodyPr wrap="square" anchor="t" anchorCtr="0">
            <a:spAutoFit/>
          </a:bodyPr>
          <a:lstStyle/>
          <a:p>
            <a:pPr lvl="0"/>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目前课题的进展：</a:t>
            </a:r>
            <a:r>
              <a:rPr lang="zh-CN" altLang="en-US" dirty="0">
                <a:solidFill>
                  <a:prstClr val="black"/>
                </a:solidFill>
                <a:latin typeface="微软雅黑" panose="020B0503020204020204" charset="-122"/>
                <a:ea typeface="微软雅黑" panose="020B0503020204020204" charset="-122"/>
                <a:sym typeface="微软雅黑" panose="020B0503020204020204" charset="-122"/>
              </a:rPr>
              <a:t>图形识别</a:t>
            </a:r>
          </a:p>
        </p:txBody>
      </p:sp>
      <p:pic>
        <p:nvPicPr>
          <p:cNvPr id="17" name="图片 16">
            <a:extLst>
              <a:ext uri="{FF2B5EF4-FFF2-40B4-BE49-F238E27FC236}">
                <a16:creationId xmlns:a16="http://schemas.microsoft.com/office/drawing/2014/main" id="{5204631C-B31C-4273-9323-F5B84FA33D36}"/>
              </a:ext>
            </a:extLst>
          </p:cNvPr>
          <p:cNvPicPr/>
          <p:nvPr/>
        </p:nvPicPr>
        <p:blipFill>
          <a:blip r:embed="rId8"/>
          <a:stretch>
            <a:fillRect/>
          </a:stretch>
        </p:blipFill>
        <p:spPr bwMode="auto">
          <a:xfrm>
            <a:off x="6289965" y="2209411"/>
            <a:ext cx="5622036" cy="266739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321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pic>
        <p:nvPicPr>
          <p:cNvPr id="5" name="图片 4">
            <a:extLst>
              <a:ext uri="{FF2B5EF4-FFF2-40B4-BE49-F238E27FC236}">
                <a16:creationId xmlns:a16="http://schemas.microsoft.com/office/drawing/2014/main" id="{A5159AF3-6D4A-440D-9D16-AC583D0948C1}"/>
              </a:ext>
            </a:extLst>
          </p:cNvPr>
          <p:cNvPicPr>
            <a:picLocks noChangeAspect="1"/>
          </p:cNvPicPr>
          <p:nvPr/>
        </p:nvPicPr>
        <p:blipFill>
          <a:blip r:embed="rId4"/>
          <a:stretch>
            <a:fillRect/>
          </a:stretch>
        </p:blipFill>
        <p:spPr>
          <a:xfrm>
            <a:off x="6239773" y="1874309"/>
            <a:ext cx="5407889" cy="3341928"/>
          </a:xfrm>
          <a:prstGeom prst="rect">
            <a:avLst/>
          </a:prstGeom>
        </p:spPr>
      </p:pic>
      <p:sp>
        <p:nvSpPr>
          <p:cNvPr id="10" name="文本框 5">
            <a:extLst>
              <a:ext uri="{FF2B5EF4-FFF2-40B4-BE49-F238E27FC236}">
                <a16:creationId xmlns:a16="http://schemas.microsoft.com/office/drawing/2014/main" id="{1C639683-2E20-4A5F-94B0-2D4BBF2C0DEE}"/>
              </a:ext>
            </a:extLst>
          </p:cNvPr>
          <p:cNvSpPr txBox="1"/>
          <p:nvPr/>
        </p:nvSpPr>
        <p:spPr>
          <a:xfrm>
            <a:off x="8174182" y="195203"/>
            <a:ext cx="3829849" cy="400110"/>
          </a:xfrm>
          <a:prstGeom prst="rect">
            <a:avLst/>
          </a:prstGeom>
          <a:noFill/>
          <a:ln w="9525">
            <a:noFill/>
          </a:ln>
        </p:spPr>
        <p:txBody>
          <a:bodyPr wrap="square" anchor="t" anchorCtr="0">
            <a:spAutoFit/>
          </a:bodyPr>
          <a:lstStyle/>
          <a:p>
            <a:pPr lvl="0"/>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目前课题的进展：</a:t>
            </a:r>
            <a:r>
              <a:rPr lang="zh-CN" altLang="en-US" dirty="0">
                <a:solidFill>
                  <a:prstClr val="black"/>
                </a:solidFill>
                <a:latin typeface="微软雅黑" panose="020B0503020204020204" charset="-122"/>
                <a:ea typeface="微软雅黑" panose="020B0503020204020204" charset="-122"/>
                <a:sym typeface="微软雅黑" panose="020B0503020204020204" charset="-122"/>
              </a:rPr>
              <a:t>特征向量集构建</a:t>
            </a:r>
          </a:p>
        </p:txBody>
      </p:sp>
      <p:pic>
        <p:nvPicPr>
          <p:cNvPr id="4" name="图片 3">
            <a:extLst>
              <a:ext uri="{FF2B5EF4-FFF2-40B4-BE49-F238E27FC236}">
                <a16:creationId xmlns:a16="http://schemas.microsoft.com/office/drawing/2014/main" id="{D12B3C7E-29A3-4FD8-A665-BC43F6D5F582}"/>
              </a:ext>
            </a:extLst>
          </p:cNvPr>
          <p:cNvPicPr>
            <a:picLocks noChangeAspect="1"/>
          </p:cNvPicPr>
          <p:nvPr/>
        </p:nvPicPr>
        <p:blipFill>
          <a:blip r:embed="rId5"/>
          <a:stretch>
            <a:fillRect/>
          </a:stretch>
        </p:blipFill>
        <p:spPr>
          <a:xfrm>
            <a:off x="544338" y="1018309"/>
            <a:ext cx="5186635" cy="4724400"/>
          </a:xfrm>
          <a:prstGeom prst="rect">
            <a:avLst/>
          </a:prstGeom>
        </p:spPr>
      </p:pic>
    </p:spTree>
    <p:custDataLst>
      <p:tags r:id="rId1"/>
    </p:custDataLst>
    <p:extLst>
      <p:ext uri="{BB962C8B-B14F-4D97-AF65-F5344CB8AC3E}">
        <p14:creationId xmlns:p14="http://schemas.microsoft.com/office/powerpoint/2010/main" val="321869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243E937-22A3-4B91-AE83-9B86544B5BE2}"/>
              </a:ext>
            </a:extLst>
          </p:cNvPr>
          <p:cNvPicPr>
            <a:picLocks noChangeAspect="1"/>
          </p:cNvPicPr>
          <p:nvPr/>
        </p:nvPicPr>
        <p:blipFill>
          <a:blip r:embed="rId3"/>
          <a:stretch>
            <a:fillRect/>
          </a:stretch>
        </p:blipFill>
        <p:spPr>
          <a:xfrm>
            <a:off x="6582448" y="3327273"/>
            <a:ext cx="4589703" cy="2446987"/>
          </a:xfrm>
          <a:prstGeom prst="rect">
            <a:avLst/>
          </a:prstGeom>
        </p:spPr>
      </p:pic>
      <p:pic>
        <p:nvPicPr>
          <p:cNvPr id="2" name="图片 1">
            <a:extLst>
              <a:ext uri="{FF2B5EF4-FFF2-40B4-BE49-F238E27FC236}">
                <a16:creationId xmlns:a16="http://schemas.microsoft.com/office/drawing/2014/main" id="{A5BE1670-0FD4-417F-A3C4-E2DD1AAD3B3E}"/>
              </a:ext>
            </a:extLst>
          </p:cNvPr>
          <p:cNvPicPr>
            <a:picLocks noChangeAspect="1"/>
          </p:cNvPicPr>
          <p:nvPr/>
        </p:nvPicPr>
        <p:blipFill>
          <a:blip r:embed="rId4"/>
          <a:stretch>
            <a:fillRect/>
          </a:stretch>
        </p:blipFill>
        <p:spPr>
          <a:xfrm>
            <a:off x="281643" y="937119"/>
            <a:ext cx="6862156" cy="2940924"/>
          </a:xfrm>
          <a:prstGeom prst="rect">
            <a:avLst/>
          </a:prstGeom>
        </p:spPr>
      </p:pic>
      <p:pic>
        <p:nvPicPr>
          <p:cNvPr id="4098" name="图片 4" descr="logo"/>
          <p:cNvPicPr>
            <a:picLocks noChangeAspect="1"/>
          </p:cNvPicPr>
          <p:nvPr/>
        </p:nvPicPr>
        <p:blipFill>
          <a:blip r:embed="rId5"/>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04D9D506-F346-4A2B-9884-6BB30A8026B5}"/>
                  </a:ext>
                </a:extLst>
              </p:cNvPr>
              <p:cNvSpPr/>
              <p:nvPr/>
            </p:nvSpPr>
            <p:spPr>
              <a:xfrm>
                <a:off x="7488084" y="1083740"/>
                <a:ext cx="4028714" cy="1913216"/>
              </a:xfrm>
              <a:prstGeom prst="rect">
                <a:avLst/>
              </a:prstGeom>
            </p:spPr>
            <p:txBody>
              <a:bodyPr wrap="square">
                <a:spAutoFit/>
              </a:bodyPr>
              <a:lstStyle/>
              <a:p>
                <a:pPr latinLnBrk="1"/>
                <a:r>
                  <a:rPr lang="zh-CN" altLang="en-US" sz="1600" dirty="0"/>
                  <a:t>精度</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𝐴𝑐𝑐𝑢𝑟𝑎𝑐𝑦</m:t>
                    </m:r>
                    <m:r>
                      <a:rPr lang="en-US" altLang="zh-CN" sz="1600" i="1">
                        <a:latin typeface="Cambria Math" panose="02040503050406030204" pitchFamily="18" charset="0"/>
                      </a:rPr>
                      <m:t>=</m:t>
                    </m:r>
                    <m:f>
                      <m:fPr>
                        <m:ctrlPr>
                          <a:rPr lang="zh-CN" altLang="zh-CN" sz="1600" i="1">
                            <a:latin typeface="Cambria Math" panose="02040503050406030204" pitchFamily="18" charset="0"/>
                          </a:rPr>
                        </m:ctrlPr>
                      </m:fPr>
                      <m:num>
                        <m:r>
                          <a:rPr lang="en-US" altLang="zh-CN" sz="1600" i="1">
                            <a:latin typeface="Cambria Math" panose="02040503050406030204" pitchFamily="18" charset="0"/>
                          </a:rPr>
                          <m:t>(</m:t>
                        </m:r>
                        <m:r>
                          <a:rPr lang="en-US" altLang="zh-CN" sz="1600" i="1">
                            <a:latin typeface="Cambria Math" panose="02040503050406030204" pitchFamily="18" charset="0"/>
                          </a:rPr>
                          <m:t>𝑇𝑃</m:t>
                        </m:r>
                        <m:r>
                          <a:rPr lang="en-US" altLang="zh-CN" sz="1600" i="1">
                            <a:latin typeface="Cambria Math" panose="02040503050406030204" pitchFamily="18" charset="0"/>
                          </a:rPr>
                          <m:t>+</m:t>
                        </m:r>
                        <m:r>
                          <a:rPr lang="en-US" altLang="zh-CN" sz="1600" i="1">
                            <a:latin typeface="Cambria Math" panose="02040503050406030204" pitchFamily="18" charset="0"/>
                          </a:rPr>
                          <m:t>𝑇𝑁</m:t>
                        </m:r>
                        <m:r>
                          <a:rPr lang="en-US" altLang="zh-CN" sz="1600" i="1">
                            <a:latin typeface="Cambria Math" panose="02040503050406030204" pitchFamily="18" charset="0"/>
                          </a:rPr>
                          <m:t>)</m:t>
                        </m:r>
                      </m:num>
                      <m:den>
                        <m:r>
                          <a:rPr lang="en-US" altLang="zh-CN" sz="1600" i="1">
                            <a:latin typeface="Cambria Math" panose="02040503050406030204" pitchFamily="18" charset="0"/>
                          </a:rPr>
                          <m:t>(</m:t>
                        </m:r>
                        <m:r>
                          <a:rPr lang="en-US" altLang="zh-CN" sz="1600" i="1">
                            <a:latin typeface="Cambria Math" panose="02040503050406030204" pitchFamily="18" charset="0"/>
                          </a:rPr>
                          <m:t>𝑇𝑃</m:t>
                        </m:r>
                        <m:r>
                          <a:rPr lang="en-US" altLang="zh-CN" sz="1600" i="1">
                            <a:latin typeface="Cambria Math" panose="02040503050406030204" pitchFamily="18" charset="0"/>
                          </a:rPr>
                          <m:t>+</m:t>
                        </m:r>
                        <m:r>
                          <a:rPr lang="en-US" altLang="zh-CN" sz="1600" i="1">
                            <a:latin typeface="Cambria Math" panose="02040503050406030204" pitchFamily="18" charset="0"/>
                          </a:rPr>
                          <m:t>𝐹𝑁</m:t>
                        </m:r>
                        <m:r>
                          <a:rPr lang="en-US" altLang="zh-CN" sz="1600" i="1">
                            <a:latin typeface="Cambria Math" panose="02040503050406030204" pitchFamily="18" charset="0"/>
                          </a:rPr>
                          <m:t>+</m:t>
                        </m:r>
                        <m:r>
                          <a:rPr lang="en-US" altLang="zh-CN" sz="1600" i="1">
                            <a:latin typeface="Cambria Math" panose="02040503050406030204" pitchFamily="18" charset="0"/>
                          </a:rPr>
                          <m:t>𝐹𝑃</m:t>
                        </m:r>
                        <m:r>
                          <a:rPr lang="en-US" altLang="zh-CN" sz="1600" i="1">
                            <a:latin typeface="Cambria Math" panose="02040503050406030204" pitchFamily="18" charset="0"/>
                          </a:rPr>
                          <m:t>+</m:t>
                        </m:r>
                        <m:r>
                          <a:rPr lang="en-US" altLang="zh-CN" sz="1600" i="1">
                            <a:latin typeface="Cambria Math" panose="02040503050406030204" pitchFamily="18" charset="0"/>
                          </a:rPr>
                          <m:t>𝑇𝑁</m:t>
                        </m:r>
                        <m:r>
                          <a:rPr lang="en-US" altLang="zh-CN" sz="1600" i="1">
                            <a:latin typeface="Cambria Math" panose="02040503050406030204" pitchFamily="18" charset="0"/>
                          </a:rPr>
                          <m:t>)</m:t>
                        </m:r>
                      </m:den>
                    </m:f>
                  </m:oMath>
                </a14:m>
                <a:endParaRPr lang="zh-CN" altLang="zh-CN" sz="1600" dirty="0"/>
              </a:p>
              <a:p>
                <a:endParaRPr lang="en-US" altLang="zh-CN" sz="1600" dirty="0"/>
              </a:p>
              <a:p>
                <a:pPr latinLnBrk="1"/>
                <a:r>
                  <a:rPr lang="zh-CN" altLang="en-US" sz="1600" dirty="0"/>
                  <a:t>𝑘𝑎𝑝𝑝𝑎</a:t>
                </a:r>
                <a14:m>
                  <m:oMath xmlns:m="http://schemas.openxmlformats.org/officeDocument/2006/math">
                    <m:r>
                      <a:rPr lang="zh-CN" altLang="en-US" sz="1600" i="1" dirty="0" smtClean="0">
                        <a:latin typeface="Cambria Math" panose="02040503050406030204" pitchFamily="18" charset="0"/>
                      </a:rPr>
                      <m:t>系数</m:t>
                    </m:r>
                    <m:r>
                      <a:rPr lang="zh-CN" altLang="en-US" sz="1600" i="1" dirty="0">
                        <a:latin typeface="Cambria Math" panose="02040503050406030204" pitchFamily="18" charset="0"/>
                      </a:rPr>
                      <m:t>：</m:t>
                    </m:r>
                    <m:r>
                      <a:rPr lang="en-US" altLang="zh-CN" sz="1600" i="1">
                        <a:latin typeface="Cambria Math" panose="02040503050406030204" pitchFamily="18" charset="0"/>
                      </a:rPr>
                      <m:t>𝑘𝑎𝑝𝑝𝑎</m:t>
                    </m:r>
                    <m:r>
                      <a:rPr lang="en-US" altLang="zh-CN" sz="1600" i="1">
                        <a:latin typeface="Cambria Math" panose="02040503050406030204" pitchFamily="18" charset="0"/>
                      </a:rPr>
                      <m:t>=</m:t>
                    </m:r>
                    <m:f>
                      <m:fPr>
                        <m:ctrlPr>
                          <a:rPr lang="zh-CN" altLang="zh-CN" sz="1600" i="1">
                            <a:latin typeface="Cambria Math" panose="02040503050406030204" pitchFamily="18" charset="0"/>
                          </a:rPr>
                        </m:ctrlPr>
                      </m:fPr>
                      <m:num>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𝑝</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𝑝</m:t>
                            </m:r>
                          </m:e>
                          <m:sub>
                            <m:r>
                              <a:rPr lang="en-US" altLang="zh-CN" sz="1600" i="1">
                                <a:latin typeface="Cambria Math" panose="02040503050406030204" pitchFamily="18" charset="0"/>
                              </a:rPr>
                              <m:t>𝑒</m:t>
                            </m:r>
                          </m:sub>
                        </m:sSub>
                        <m:r>
                          <a:rPr lang="en-US" altLang="zh-CN" sz="1600" i="1">
                            <a:latin typeface="Cambria Math" panose="02040503050406030204" pitchFamily="18" charset="0"/>
                          </a:rPr>
                          <m:t>)</m:t>
                        </m:r>
                      </m:num>
                      <m:den>
                        <m:r>
                          <a:rPr lang="en-US" altLang="zh-CN" sz="1600" i="1">
                            <a:latin typeface="Cambria Math" panose="02040503050406030204" pitchFamily="18" charset="0"/>
                          </a:rPr>
                          <m:t>(1−</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𝑝</m:t>
                            </m:r>
                          </m:e>
                          <m:sub>
                            <m:r>
                              <a:rPr lang="en-US" altLang="zh-CN" sz="1600" i="1">
                                <a:latin typeface="Cambria Math" panose="02040503050406030204" pitchFamily="18" charset="0"/>
                              </a:rPr>
                              <m:t>𝑒</m:t>
                            </m:r>
                          </m:sub>
                        </m:sSub>
                        <m:r>
                          <a:rPr lang="en-US" altLang="zh-CN" sz="1600" i="1">
                            <a:latin typeface="Cambria Math" panose="02040503050406030204" pitchFamily="18" charset="0"/>
                          </a:rPr>
                          <m:t> )</m:t>
                        </m:r>
                      </m:den>
                    </m:f>
                  </m:oMath>
                </a14:m>
                <a:endParaRPr lang="en-US" altLang="zh-CN" sz="1600" dirty="0"/>
              </a:p>
              <a:p>
                <a:pPr fontAlgn="ctr">
                  <a:spcAft>
                    <a:spcPts val="600"/>
                  </a:spcAft>
                </a:pPr>
                <a:r>
                  <a:rPr lang="en-US" altLang="zh-CN" sz="1050" dirty="0"/>
                  <a:t> </a:t>
                </a:r>
                <a14:m>
                  <m:oMath xmlns:m="http://schemas.openxmlformats.org/officeDocument/2006/math">
                    <m:sSub>
                      <m:sSubPr>
                        <m:ctrlPr>
                          <a:rPr lang="zh-CN" altLang="zh-CN" sz="1050" i="1">
                            <a:latin typeface="Cambria Math" panose="02040503050406030204" pitchFamily="18" charset="0"/>
                          </a:rPr>
                        </m:ctrlPr>
                      </m:sSubPr>
                      <m:e>
                        <m:r>
                          <a:rPr lang="en-US" altLang="zh-CN" sz="1050" i="1">
                            <a:latin typeface="Cambria Math" panose="02040503050406030204" pitchFamily="18" charset="0"/>
                          </a:rPr>
                          <m:t>𝑝</m:t>
                        </m:r>
                      </m:e>
                      <m:sub>
                        <m:r>
                          <a:rPr lang="en-US" altLang="zh-CN" sz="1050" i="1">
                            <a:latin typeface="Cambria Math" panose="02040503050406030204" pitchFamily="18" charset="0"/>
                          </a:rPr>
                          <m:t>0</m:t>
                        </m:r>
                      </m:sub>
                    </m:sSub>
                    <m:r>
                      <a:rPr lang="en-US" altLang="zh-CN" sz="1050" i="1">
                        <a:latin typeface="Cambria Math" panose="02040503050406030204" pitchFamily="18" charset="0"/>
                      </a:rPr>
                      <m:t>=</m:t>
                    </m:r>
                    <m:f>
                      <m:fPr>
                        <m:ctrlPr>
                          <a:rPr lang="zh-CN" altLang="zh-CN" sz="1050" i="1">
                            <a:latin typeface="Cambria Math" panose="02040503050406030204" pitchFamily="18" charset="0"/>
                          </a:rPr>
                        </m:ctrlPr>
                      </m:fPr>
                      <m:num>
                        <m:r>
                          <m:rPr>
                            <m:nor/>
                          </m:rPr>
                          <a:rPr lang="en-US" altLang="zh-CN" sz="1050" i="1"/>
                          <m:t> </m:t>
                        </m:r>
                        <m:r>
                          <m:rPr>
                            <m:nor/>
                          </m:rPr>
                          <a:rPr lang="zh-CN" altLang="zh-CN" sz="1050"/>
                          <m:t>对角线元素之和</m:t>
                        </m:r>
                        <m:r>
                          <m:rPr>
                            <m:nor/>
                          </m:rPr>
                          <a:rPr lang="en-US" altLang="zh-CN" sz="1050" i="1"/>
                          <m:t> </m:t>
                        </m:r>
                      </m:num>
                      <m:den>
                        <m:r>
                          <m:rPr>
                            <m:nor/>
                          </m:rPr>
                          <a:rPr lang="en-US" altLang="zh-CN" sz="1050" i="1"/>
                          <m:t> </m:t>
                        </m:r>
                        <m:r>
                          <m:rPr>
                            <m:nor/>
                          </m:rPr>
                          <a:rPr lang="zh-CN" altLang="zh-CN" sz="1050"/>
                          <m:t>整个矩阵元素之和</m:t>
                        </m:r>
                        <m:r>
                          <m:rPr>
                            <m:nor/>
                          </m:rPr>
                          <a:rPr lang="en-US" altLang="zh-CN" sz="1050" i="1"/>
                          <m:t> </m:t>
                        </m:r>
                      </m:den>
                    </m:f>
                  </m:oMath>
                </a14:m>
                <a:endParaRPr lang="en-US" altLang="zh-CN" sz="1050" i="1" dirty="0">
                  <a:latin typeface="Cambria Math" panose="02040503050406030204" pitchFamily="18" charset="0"/>
                </a:endParaRPr>
              </a:p>
              <a:p>
                <a:pPr fontAlgn="ctr">
                  <a:spcAft>
                    <a:spcPts val="600"/>
                  </a:spcAft>
                </a:pPr>
                <a:r>
                  <a:rPr lang="en-US" altLang="zh-CN" sz="1050" dirty="0"/>
                  <a:t> </a:t>
                </a:r>
                <a14:m>
                  <m:oMath xmlns:m="http://schemas.openxmlformats.org/officeDocument/2006/math">
                    <m:sSub>
                      <m:sSubPr>
                        <m:ctrlPr>
                          <a:rPr lang="zh-CN" altLang="zh-CN" sz="1050" i="1" smtClean="0">
                            <a:latin typeface="Cambria Math" panose="02040503050406030204" pitchFamily="18" charset="0"/>
                          </a:rPr>
                        </m:ctrlPr>
                      </m:sSubPr>
                      <m:e>
                        <m:r>
                          <a:rPr lang="en-US" altLang="zh-CN" sz="1050" i="1">
                            <a:latin typeface="Cambria Math" panose="02040503050406030204" pitchFamily="18" charset="0"/>
                          </a:rPr>
                          <m:t>𝑝</m:t>
                        </m:r>
                      </m:e>
                      <m:sub>
                        <m:r>
                          <a:rPr lang="en-US" altLang="zh-CN" sz="1050" i="1">
                            <a:latin typeface="Cambria Math" panose="02040503050406030204" pitchFamily="18" charset="0"/>
                          </a:rPr>
                          <m:t>𝑒</m:t>
                        </m:r>
                      </m:sub>
                    </m:sSub>
                    <m:r>
                      <a:rPr lang="en-US" altLang="zh-CN" sz="1050" i="1">
                        <a:latin typeface="Cambria Math" panose="02040503050406030204" pitchFamily="18" charset="0"/>
                      </a:rPr>
                      <m:t>=</m:t>
                    </m:r>
                    <m:f>
                      <m:fPr>
                        <m:ctrlPr>
                          <a:rPr lang="zh-CN" altLang="zh-CN" sz="1050" i="1">
                            <a:latin typeface="Cambria Math" panose="02040503050406030204" pitchFamily="18" charset="0"/>
                          </a:rPr>
                        </m:ctrlPr>
                      </m:fPr>
                      <m:num>
                        <m:nary>
                          <m:naryPr>
                            <m:chr m:val="∑"/>
                            <m:limLoc m:val="undOvr"/>
                            <m:grow m:val="on"/>
                            <m:supHide m:val="on"/>
                            <m:ctrlPr>
                              <a:rPr lang="zh-CN" altLang="zh-CN" sz="1050" i="1">
                                <a:latin typeface="Cambria Math" panose="02040503050406030204" pitchFamily="18" charset="0"/>
                              </a:rPr>
                            </m:ctrlPr>
                          </m:naryPr>
                          <m:sub>
                            <m:r>
                              <a:rPr lang="en-US" altLang="zh-CN" sz="1050" i="1">
                                <a:latin typeface="Cambria Math" panose="02040503050406030204" pitchFamily="18" charset="0"/>
                              </a:rPr>
                              <m:t>𝑖</m:t>
                            </m:r>
                          </m:sub>
                          <m:sup/>
                          <m:e>
                            <m:r>
                              <a:rPr lang="en-US" altLang="zh-CN" sz="1050" i="1">
                                <a:latin typeface="Cambria Math" panose="02040503050406030204" pitchFamily="18" charset="0"/>
                              </a:rPr>
                              <m:t> </m:t>
                            </m:r>
                          </m:e>
                        </m:nary>
                        <m:r>
                          <a:rPr lang="en-US" altLang="zh-CN" sz="1050" i="1">
                            <a:latin typeface="Cambria Math" panose="02040503050406030204" pitchFamily="18" charset="0"/>
                          </a:rPr>
                          <m:t> </m:t>
                        </m:r>
                        <m:r>
                          <m:rPr>
                            <m:nor/>
                          </m:rPr>
                          <a:rPr lang="en-US" altLang="zh-CN" sz="1050" i="1"/>
                          <m:t> </m:t>
                        </m:r>
                        <m:r>
                          <m:rPr>
                            <m:nor/>
                          </m:rPr>
                          <a:rPr lang="zh-CN" altLang="zh-CN" sz="1050"/>
                          <m:t>第</m:t>
                        </m:r>
                        <m:r>
                          <m:rPr>
                            <m:nor/>
                          </m:rPr>
                          <a:rPr lang="en-US" altLang="zh-CN" sz="1050" i="1"/>
                          <m:t> </m:t>
                        </m:r>
                        <m:r>
                          <m:rPr>
                            <m:sty m:val="p"/>
                          </m:rPr>
                          <a:rPr lang="en-US" altLang="zh-CN" sz="1050">
                            <a:latin typeface="Cambria Math" panose="02040503050406030204" pitchFamily="18" charset="0"/>
                          </a:rPr>
                          <m:t>i</m:t>
                        </m:r>
                        <m:r>
                          <m:rPr>
                            <m:nor/>
                          </m:rPr>
                          <a:rPr lang="en-US" altLang="zh-CN" sz="1050" i="1"/>
                          <m:t> </m:t>
                        </m:r>
                        <m:r>
                          <m:rPr>
                            <m:nor/>
                          </m:rPr>
                          <a:rPr lang="zh-CN" altLang="zh-CN" sz="1050"/>
                          <m:t>行元素之和</m:t>
                        </m:r>
                        <m:r>
                          <m:rPr>
                            <m:nor/>
                          </m:rPr>
                          <a:rPr lang="en-US" altLang="zh-CN" sz="1050" i="1"/>
                          <m:t> </m:t>
                        </m:r>
                        <m:r>
                          <a:rPr lang="en-US" altLang="zh-CN" sz="1050">
                            <a:latin typeface="Cambria Math" panose="02040503050406030204" pitchFamily="18" charset="0"/>
                          </a:rPr>
                          <m:t>×</m:t>
                        </m:r>
                        <m:r>
                          <m:rPr>
                            <m:nor/>
                          </m:rPr>
                          <a:rPr lang="zh-CN" altLang="zh-CN" sz="1050"/>
                          <m:t>第</m:t>
                        </m:r>
                        <m:r>
                          <m:rPr>
                            <m:nor/>
                          </m:rPr>
                          <a:rPr lang="en-US" altLang="zh-CN" sz="1050" i="1"/>
                          <m:t> </m:t>
                        </m:r>
                        <m:r>
                          <m:rPr>
                            <m:sty m:val="p"/>
                          </m:rPr>
                          <a:rPr lang="en-US" altLang="zh-CN" sz="1050">
                            <a:latin typeface="Cambria Math" panose="02040503050406030204" pitchFamily="18" charset="0"/>
                          </a:rPr>
                          <m:t>i</m:t>
                        </m:r>
                        <m:r>
                          <m:rPr>
                            <m:nor/>
                          </m:rPr>
                          <a:rPr lang="en-US" altLang="zh-CN" sz="1050" i="1"/>
                          <m:t> </m:t>
                        </m:r>
                        <m:r>
                          <m:rPr>
                            <m:nor/>
                          </m:rPr>
                          <a:rPr lang="zh-CN" altLang="zh-CN" sz="1050"/>
                          <m:t>列元素之和</m:t>
                        </m:r>
                        <m:r>
                          <m:rPr>
                            <m:nor/>
                          </m:rPr>
                          <a:rPr lang="en-US" altLang="zh-CN" sz="1050" i="1"/>
                          <m:t> </m:t>
                        </m:r>
                      </m:num>
                      <m:den>
                        <m:sSubSup>
                          <m:sSubSupPr>
                            <m:ctrlPr>
                              <a:rPr lang="zh-CN" altLang="zh-CN" sz="1050" i="1">
                                <a:latin typeface="Cambria Math" panose="02040503050406030204" pitchFamily="18" charset="0"/>
                              </a:rPr>
                            </m:ctrlPr>
                          </m:sSubSupPr>
                          <m:e>
                            <m:d>
                              <m:dPr>
                                <m:ctrlPr>
                                  <a:rPr lang="zh-CN" altLang="zh-CN" sz="1050" i="1">
                                    <a:latin typeface="Cambria Math" panose="02040503050406030204" pitchFamily="18" charset="0"/>
                                  </a:rPr>
                                </m:ctrlPr>
                              </m:dPr>
                              <m:e>
                                <m:nary>
                                  <m:naryPr>
                                    <m:chr m:val="∑"/>
                                    <m:limLoc m:val="undOvr"/>
                                    <m:subHide m:val="on"/>
                                    <m:supHide m:val="on"/>
                                    <m:ctrlPr>
                                      <a:rPr lang="zh-CN" altLang="zh-CN" sz="1050" i="1">
                                        <a:latin typeface="Cambria Math" panose="02040503050406030204" pitchFamily="18" charset="0"/>
                                      </a:rPr>
                                    </m:ctrlPr>
                                  </m:naryPr>
                                  <m:sub/>
                                  <m:sup/>
                                  <m:e>
                                    <m:r>
                                      <a:rPr lang="en-US" altLang="zh-CN" sz="1050" i="1">
                                        <a:latin typeface="Cambria Math" panose="02040503050406030204" pitchFamily="18" charset="0"/>
                                      </a:rPr>
                                      <m:t> </m:t>
                                    </m:r>
                                  </m:e>
                                </m:nary>
                                <m:r>
                                  <m:rPr>
                                    <m:nor/>
                                  </m:rPr>
                                  <a:rPr lang="en-US" altLang="zh-CN" sz="1050" i="1"/>
                                  <m:t> </m:t>
                                </m:r>
                                <m:r>
                                  <m:rPr>
                                    <m:nor/>
                                  </m:rPr>
                                  <a:rPr lang="zh-CN" altLang="zh-CN" sz="1050"/>
                                  <m:t>矩阵所有元素</m:t>
                                </m:r>
                                <m:r>
                                  <m:rPr>
                                    <m:nor/>
                                  </m:rPr>
                                  <a:rPr lang="en-US" altLang="zh-CN" sz="1050" i="1"/>
                                  <m:t> </m:t>
                                </m:r>
                              </m:e>
                            </m:d>
                          </m:e>
                          <m:sub/>
                          <m:sup>
                            <m:r>
                              <a:rPr lang="en-US" altLang="zh-CN" sz="1050" i="1">
                                <a:latin typeface="Cambria Math" panose="02040503050406030204" pitchFamily="18" charset="0"/>
                              </a:rPr>
                              <m:t>2</m:t>
                            </m:r>
                          </m:sup>
                        </m:sSubSup>
                        <m:r>
                          <m:rPr>
                            <m:nor/>
                          </m:rPr>
                          <a:rPr lang="en-US" altLang="zh-CN" sz="1050" i="1"/>
                          <m:t>  </m:t>
                        </m:r>
                      </m:den>
                    </m:f>
                  </m:oMath>
                </a14:m>
                <a:endParaRPr lang="zh-CN" altLang="zh-CN" sz="1200" dirty="0"/>
              </a:p>
            </p:txBody>
          </p:sp>
        </mc:Choice>
        <mc:Fallback xmlns="">
          <p:sp>
            <p:nvSpPr>
              <p:cNvPr id="12" name="矩形 11">
                <a:extLst>
                  <a:ext uri="{FF2B5EF4-FFF2-40B4-BE49-F238E27FC236}">
                    <a16:creationId xmlns:a16="http://schemas.microsoft.com/office/drawing/2014/main" id="{04D9D506-F346-4A2B-9884-6BB30A8026B5}"/>
                  </a:ext>
                </a:extLst>
              </p:cNvPr>
              <p:cNvSpPr>
                <a:spLocks noRot="1" noChangeAspect="1" noMove="1" noResize="1" noEditPoints="1" noAdjustHandles="1" noChangeArrowheads="1" noChangeShapeType="1" noTextEdit="1"/>
              </p:cNvSpPr>
              <p:nvPr/>
            </p:nvSpPr>
            <p:spPr>
              <a:xfrm>
                <a:off x="7488084" y="1083740"/>
                <a:ext cx="4028714" cy="1913216"/>
              </a:xfrm>
              <a:prstGeom prst="rect">
                <a:avLst/>
              </a:prstGeom>
              <a:blipFill>
                <a:blip r:embed="rId7"/>
                <a:stretch>
                  <a:fillRect l="-756" b="-9236"/>
                </a:stretch>
              </a:blipFill>
            </p:spPr>
            <p:txBody>
              <a:bodyPr/>
              <a:lstStyle/>
              <a:p>
                <a:r>
                  <a:rPr lang="zh-CN" altLang="en-US">
                    <a:noFill/>
                  </a:rPr>
                  <a:t> </a:t>
                </a:r>
              </a:p>
            </p:txBody>
          </p:sp>
        </mc:Fallback>
      </mc:AlternateContent>
      <p:graphicFrame>
        <p:nvGraphicFramePr>
          <p:cNvPr id="8" name="表格 7">
            <a:extLst>
              <a:ext uri="{FF2B5EF4-FFF2-40B4-BE49-F238E27FC236}">
                <a16:creationId xmlns:a16="http://schemas.microsoft.com/office/drawing/2014/main" id="{E34773DC-5B6E-46F8-A847-039818110BBC}"/>
              </a:ext>
            </a:extLst>
          </p:cNvPr>
          <p:cNvGraphicFramePr>
            <a:graphicFrameLocks noGrp="1"/>
          </p:cNvGraphicFramePr>
          <p:nvPr>
            <p:extLst/>
          </p:nvPr>
        </p:nvGraphicFramePr>
        <p:xfrm>
          <a:off x="1785578" y="3881912"/>
          <a:ext cx="3743448" cy="1892348"/>
        </p:xfrm>
        <a:graphic>
          <a:graphicData uri="http://schemas.openxmlformats.org/drawingml/2006/table">
            <a:tbl>
              <a:tblPr firstRow="1" bandRow="1">
                <a:tableStyleId>{0E3FDE45-AF77-4B5C-9715-49D594BDF05E}</a:tableStyleId>
              </a:tblPr>
              <a:tblGrid>
                <a:gridCol w="1247816">
                  <a:extLst>
                    <a:ext uri="{9D8B030D-6E8A-4147-A177-3AD203B41FA5}">
                      <a16:colId xmlns:a16="http://schemas.microsoft.com/office/drawing/2014/main" val="3115567281"/>
                    </a:ext>
                  </a:extLst>
                </a:gridCol>
                <a:gridCol w="1247816">
                  <a:extLst>
                    <a:ext uri="{9D8B030D-6E8A-4147-A177-3AD203B41FA5}">
                      <a16:colId xmlns:a16="http://schemas.microsoft.com/office/drawing/2014/main" val="3708045153"/>
                    </a:ext>
                  </a:extLst>
                </a:gridCol>
                <a:gridCol w="1247816">
                  <a:extLst>
                    <a:ext uri="{9D8B030D-6E8A-4147-A177-3AD203B41FA5}">
                      <a16:colId xmlns:a16="http://schemas.microsoft.com/office/drawing/2014/main" val="128538106"/>
                    </a:ext>
                  </a:extLst>
                </a:gridCol>
              </a:tblGrid>
              <a:tr h="618100">
                <a:tc>
                  <a:txBody>
                    <a:bodyPr/>
                    <a:lstStyle/>
                    <a:p>
                      <a:pPr algn="ctr">
                        <a:spcAft>
                          <a:spcPts val="0"/>
                        </a:spcAft>
                      </a:pPr>
                      <a:r>
                        <a:rPr lang="en-US" sz="1400" kern="100" dirty="0">
                          <a:effectLst/>
                        </a:rPr>
                        <a:t> </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dirty="0">
                          <a:effectLst/>
                        </a:rPr>
                        <a:t>预测正</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effectLst/>
                        </a:rPr>
                        <a:t>预测负</a:t>
                      </a:r>
                      <a:endParaRPr lang="zh-CN" sz="1200" kern="10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0512086"/>
                  </a:ext>
                </a:extLst>
              </a:tr>
              <a:tr h="637124">
                <a:tc>
                  <a:txBody>
                    <a:bodyPr/>
                    <a:lstStyle/>
                    <a:p>
                      <a:pPr algn="ctr">
                        <a:spcAft>
                          <a:spcPts val="0"/>
                        </a:spcAft>
                      </a:pPr>
                      <a:r>
                        <a:rPr lang="zh-CN" sz="1400" kern="100" dirty="0">
                          <a:effectLst/>
                        </a:rPr>
                        <a:t>实际正</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dirty="0">
                          <a:effectLst/>
                        </a:rPr>
                        <a:t>TP</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dirty="0">
                          <a:effectLst/>
                        </a:rPr>
                        <a:t>FN</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52841109"/>
                  </a:ext>
                </a:extLst>
              </a:tr>
              <a:tr h="637124">
                <a:tc>
                  <a:txBody>
                    <a:bodyPr/>
                    <a:lstStyle/>
                    <a:p>
                      <a:pPr algn="ctr">
                        <a:spcAft>
                          <a:spcPts val="0"/>
                        </a:spcAft>
                      </a:pPr>
                      <a:r>
                        <a:rPr lang="zh-CN" sz="1400" kern="100" dirty="0">
                          <a:effectLst/>
                        </a:rPr>
                        <a:t>实际负</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dirty="0">
                          <a:effectLst/>
                        </a:rPr>
                        <a:t>FP</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dirty="0">
                          <a:effectLst/>
                        </a:rPr>
                        <a:t>TN</a:t>
                      </a:r>
                      <a:endParaRPr lang="zh-CN" sz="1200" kern="100" dirty="0">
                        <a:effectLst/>
                        <a:latin typeface="等线 Light" panose="02010600030101010101" pitchFamily="2" charset="-122"/>
                        <a:ea typeface="等线 Light"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13610376"/>
                  </a:ext>
                </a:extLst>
              </a:tr>
            </a:tbl>
          </a:graphicData>
        </a:graphic>
      </p:graphicFrame>
      <p:sp>
        <p:nvSpPr>
          <p:cNvPr id="10" name="文本框 5">
            <a:extLst>
              <a:ext uri="{FF2B5EF4-FFF2-40B4-BE49-F238E27FC236}">
                <a16:creationId xmlns:a16="http://schemas.microsoft.com/office/drawing/2014/main" id="{75AE688B-7866-44F3-9833-6315E96E6B0D}"/>
              </a:ext>
            </a:extLst>
          </p:cNvPr>
          <p:cNvSpPr txBox="1"/>
          <p:nvPr/>
        </p:nvSpPr>
        <p:spPr>
          <a:xfrm>
            <a:off x="8375072" y="195203"/>
            <a:ext cx="3628959" cy="400110"/>
          </a:xfrm>
          <a:prstGeom prst="rect">
            <a:avLst/>
          </a:prstGeom>
          <a:noFill/>
          <a:ln w="9525">
            <a:noFill/>
          </a:ln>
        </p:spPr>
        <p:txBody>
          <a:bodyPr wrap="square" anchor="t" anchorCtr="0">
            <a:spAutoFit/>
          </a:bodyPr>
          <a:lstStyle/>
          <a:p>
            <a:pPr lvl="0"/>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目前课题的进展：</a:t>
            </a:r>
            <a:r>
              <a:rPr lang="zh-CN" altLang="en-US" dirty="0">
                <a:solidFill>
                  <a:prstClr val="black"/>
                </a:solidFill>
                <a:latin typeface="微软雅黑" panose="020B0503020204020204" charset="-122"/>
                <a:ea typeface="微软雅黑" panose="020B0503020204020204" charset="-122"/>
                <a:sym typeface="微软雅黑" panose="020B0503020204020204" charset="-122"/>
              </a:rPr>
              <a:t>模型评估方法</a:t>
            </a:r>
          </a:p>
        </p:txBody>
      </p:sp>
    </p:spTree>
    <p:custDataLst>
      <p:tags r:id="rId1"/>
    </p:custDataLst>
    <p:extLst>
      <p:ext uri="{BB962C8B-B14F-4D97-AF65-F5344CB8AC3E}">
        <p14:creationId xmlns:p14="http://schemas.microsoft.com/office/powerpoint/2010/main" val="293711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graphicFrame>
        <p:nvGraphicFramePr>
          <p:cNvPr id="5" name="表格 4">
            <a:extLst>
              <a:ext uri="{FF2B5EF4-FFF2-40B4-BE49-F238E27FC236}">
                <a16:creationId xmlns:a16="http://schemas.microsoft.com/office/drawing/2014/main" id="{7C8B9A2C-9083-427B-80F7-A7D2848E6C93}"/>
              </a:ext>
            </a:extLst>
          </p:cNvPr>
          <p:cNvGraphicFramePr>
            <a:graphicFrameLocks noGrp="1"/>
          </p:cNvGraphicFramePr>
          <p:nvPr>
            <p:extLst/>
          </p:nvPr>
        </p:nvGraphicFramePr>
        <p:xfrm>
          <a:off x="1198851" y="1091523"/>
          <a:ext cx="4412241" cy="2428462"/>
        </p:xfrm>
        <a:graphic>
          <a:graphicData uri="http://schemas.openxmlformats.org/drawingml/2006/table">
            <a:tbl>
              <a:tblPr firstRow="1" bandRow="1">
                <a:tableStyleId>{5C22544A-7EE6-4342-B048-85BDC9FD1C3A}</a:tableStyleId>
              </a:tblPr>
              <a:tblGrid>
                <a:gridCol w="1918423">
                  <a:extLst>
                    <a:ext uri="{9D8B030D-6E8A-4147-A177-3AD203B41FA5}">
                      <a16:colId xmlns:a16="http://schemas.microsoft.com/office/drawing/2014/main" val="848519924"/>
                    </a:ext>
                  </a:extLst>
                </a:gridCol>
                <a:gridCol w="1226127">
                  <a:extLst>
                    <a:ext uri="{9D8B030D-6E8A-4147-A177-3AD203B41FA5}">
                      <a16:colId xmlns:a16="http://schemas.microsoft.com/office/drawing/2014/main" val="3520201092"/>
                    </a:ext>
                  </a:extLst>
                </a:gridCol>
                <a:gridCol w="1267691">
                  <a:extLst>
                    <a:ext uri="{9D8B030D-6E8A-4147-A177-3AD203B41FA5}">
                      <a16:colId xmlns:a16="http://schemas.microsoft.com/office/drawing/2014/main" val="3352593612"/>
                    </a:ext>
                  </a:extLst>
                </a:gridCol>
              </a:tblGrid>
              <a:tr h="337804">
                <a:tc>
                  <a:txBody>
                    <a:bodyPr/>
                    <a:lstStyle/>
                    <a:p>
                      <a:pPr algn="ctr">
                        <a:lnSpc>
                          <a:spcPct val="150000"/>
                        </a:lnSpc>
                      </a:pPr>
                      <a:r>
                        <a:rPr lang="en-US" altLang="zh-CN" sz="1200" dirty="0"/>
                        <a:t>Method</a:t>
                      </a:r>
                      <a:endParaRPr lang="zh-CN" altLang="en-US" sz="1200" dirty="0"/>
                    </a:p>
                  </a:txBody>
                  <a:tcPr anchor="ctr"/>
                </a:tc>
                <a:tc>
                  <a:txBody>
                    <a:bodyPr/>
                    <a:lstStyle/>
                    <a:p>
                      <a:pPr indent="127000" algn="ctr">
                        <a:lnSpc>
                          <a:spcPct val="150000"/>
                        </a:lnSpc>
                        <a:spcAft>
                          <a:spcPts val="0"/>
                        </a:spcAft>
                      </a:pPr>
                      <a:r>
                        <a:rPr lang="en-US" sz="1200" kern="0" dirty="0">
                          <a:effectLst/>
                          <a:latin typeface="Times New Roman" panose="02020603050405020304" pitchFamily="18" charset="0"/>
                          <a:ea typeface="宋体" panose="02010600030101010101" pitchFamily="2" charset="-122"/>
                        </a:rPr>
                        <a:t>Accuracy/%</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127000" algn="ctr">
                        <a:lnSpc>
                          <a:spcPct val="150000"/>
                        </a:lnSpc>
                        <a:spcAft>
                          <a:spcPts val="0"/>
                        </a:spcAft>
                      </a:pPr>
                      <a:r>
                        <a:rPr lang="zh-CN" sz="1200" i="1" kern="0" dirty="0">
                          <a:effectLst/>
                          <a:latin typeface="Times New Roman" panose="02020603050405020304" pitchFamily="18" charset="0"/>
                          <a:ea typeface="宋体" panose="02010600030101010101" pitchFamily="2" charset="-122"/>
                        </a:rPr>
                        <a:t>Kappa</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618049506"/>
                  </a:ext>
                </a:extLst>
              </a:tr>
              <a:tr h="40163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200" dirty="0"/>
                        <a:t>Support Vector Method</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96.296</a:t>
                      </a:r>
                      <a:endParaRPr lang="zh-CN" altLang="en-US" sz="1200" kern="120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a:solidFill>
                            <a:schemeClr val="dk1"/>
                          </a:solidFill>
                          <a:latin typeface="+mn-lt"/>
                          <a:ea typeface="+mn-ea"/>
                          <a:cs typeface="+mn-cs"/>
                        </a:rPr>
                        <a:t>0.913</a:t>
                      </a:r>
                      <a:endParaRPr lang="zh-CN" altLang="en-US" sz="1200" kern="120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2583146227"/>
                  </a:ext>
                </a:extLst>
              </a:tr>
              <a:tr h="337804">
                <a:tc>
                  <a:txBody>
                    <a:bodyPr/>
                    <a:lstStyle/>
                    <a:p>
                      <a:pPr algn="ctr">
                        <a:lnSpc>
                          <a:spcPct val="150000"/>
                        </a:lnSpc>
                      </a:pPr>
                      <a:r>
                        <a:rPr lang="en-US" altLang="zh-CN" sz="1200" dirty="0"/>
                        <a:t>Random Forest</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98.378</a:t>
                      </a:r>
                      <a:endParaRPr lang="zh-CN" altLang="en-US" sz="1200" kern="120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0.872</a:t>
                      </a:r>
                      <a:endParaRPr lang="zh-CN" alt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385632079"/>
                  </a:ext>
                </a:extLst>
              </a:tr>
              <a:tr h="337804">
                <a:tc>
                  <a:txBody>
                    <a:bodyPr/>
                    <a:lstStyle/>
                    <a:p>
                      <a:pPr algn="ctr">
                        <a:lnSpc>
                          <a:spcPct val="150000"/>
                        </a:lnSpc>
                      </a:pPr>
                      <a:r>
                        <a:rPr lang="en-US" altLang="zh-CN" sz="1200" dirty="0"/>
                        <a:t>Decision Tree</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94.444</a:t>
                      </a:r>
                      <a:endParaRPr lang="zh-CN" altLang="en-US" sz="1200" kern="120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0.916</a:t>
                      </a:r>
                      <a:endParaRPr lang="zh-CN" alt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142793137"/>
                  </a:ext>
                </a:extLst>
              </a:tr>
              <a:tr h="337804">
                <a:tc>
                  <a:txBody>
                    <a:bodyPr/>
                    <a:lstStyle/>
                    <a:p>
                      <a:pPr algn="ctr">
                        <a:lnSpc>
                          <a:spcPct val="150000"/>
                        </a:lnSpc>
                      </a:pPr>
                      <a:r>
                        <a:rPr lang="en-US" altLang="zh-CN" sz="1200" dirty="0"/>
                        <a:t>Bagging Classifier</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a:solidFill>
                            <a:schemeClr val="dk1"/>
                          </a:solidFill>
                          <a:latin typeface="+mn-lt"/>
                          <a:ea typeface="+mn-ea"/>
                          <a:cs typeface="+mn-cs"/>
                        </a:rPr>
                        <a:t>98.148</a:t>
                      </a:r>
                      <a:endParaRPr lang="zh-CN" altLang="en-US" sz="1200" kern="120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0.955</a:t>
                      </a:r>
                      <a:endParaRPr lang="zh-CN" alt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748471762"/>
                  </a:ext>
                </a:extLst>
              </a:tr>
              <a:tr h="337804">
                <a:tc>
                  <a:txBody>
                    <a:bodyPr/>
                    <a:lstStyle/>
                    <a:p>
                      <a:pPr algn="ctr">
                        <a:lnSpc>
                          <a:spcPct val="150000"/>
                        </a:lnSpc>
                      </a:pPr>
                      <a:r>
                        <a:rPr lang="en-US" altLang="zh-CN" sz="1200" dirty="0"/>
                        <a:t>K-means</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a:solidFill>
                            <a:schemeClr val="dk1"/>
                          </a:solidFill>
                          <a:latin typeface="+mn-lt"/>
                          <a:ea typeface="+mn-ea"/>
                          <a:cs typeface="+mn-cs"/>
                        </a:rPr>
                        <a:t>88.235</a:t>
                      </a:r>
                      <a:endParaRPr lang="zh-CN" altLang="en-US" sz="1200" kern="120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0.179</a:t>
                      </a:r>
                      <a:endParaRPr lang="zh-CN" alt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832987188"/>
                  </a:ext>
                </a:extLst>
              </a:tr>
              <a:tr h="337804">
                <a:tc>
                  <a:txBody>
                    <a:bodyPr/>
                    <a:lstStyle/>
                    <a:p>
                      <a:pPr algn="ctr">
                        <a:lnSpc>
                          <a:spcPct val="150000"/>
                        </a:lnSpc>
                      </a:pPr>
                      <a:r>
                        <a:rPr lang="en-US" altLang="zh-CN" sz="1200" dirty="0"/>
                        <a:t>K-Nearest Neighbor</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a:solidFill>
                            <a:schemeClr val="dk1"/>
                          </a:solidFill>
                          <a:latin typeface="+mn-lt"/>
                          <a:ea typeface="+mn-ea"/>
                          <a:cs typeface="+mn-cs"/>
                        </a:rPr>
                        <a:t>86.275</a:t>
                      </a:r>
                      <a:endParaRPr lang="zh-CN" altLang="en-US" sz="1200" kern="120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0.385</a:t>
                      </a:r>
                      <a:endParaRPr lang="zh-CN" alt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769217662"/>
                  </a:ext>
                </a:extLst>
              </a:tr>
            </a:tbl>
          </a:graphicData>
        </a:graphic>
      </p:graphicFrame>
      <p:sp>
        <p:nvSpPr>
          <p:cNvPr id="10" name="矩形 9">
            <a:extLst>
              <a:ext uri="{FF2B5EF4-FFF2-40B4-BE49-F238E27FC236}">
                <a16:creationId xmlns:a16="http://schemas.microsoft.com/office/drawing/2014/main" id="{72BB3085-6949-4A4C-90C6-5ABE76D1CBD0}"/>
              </a:ext>
            </a:extLst>
          </p:cNvPr>
          <p:cNvSpPr/>
          <p:nvPr/>
        </p:nvSpPr>
        <p:spPr>
          <a:xfrm>
            <a:off x="2850789" y="652837"/>
            <a:ext cx="11083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验证精度</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矩形 10">
            <a:extLst>
              <a:ext uri="{FF2B5EF4-FFF2-40B4-BE49-F238E27FC236}">
                <a16:creationId xmlns:a16="http://schemas.microsoft.com/office/drawing/2014/main" id="{E7A28027-9489-4093-AF03-48EAD55DCA35}"/>
              </a:ext>
            </a:extLst>
          </p:cNvPr>
          <p:cNvSpPr/>
          <p:nvPr/>
        </p:nvSpPr>
        <p:spPr>
          <a:xfrm>
            <a:off x="8136298" y="652837"/>
            <a:ext cx="11083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分类精度</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0B049D78-E2EE-4F4F-9E19-00392750B510}"/>
              </a:ext>
            </a:extLst>
          </p:cNvPr>
          <p:cNvGraphicFramePr>
            <a:graphicFrameLocks noGrp="1"/>
          </p:cNvGraphicFramePr>
          <p:nvPr>
            <p:extLst/>
          </p:nvPr>
        </p:nvGraphicFramePr>
        <p:xfrm>
          <a:off x="6484360" y="1091523"/>
          <a:ext cx="4412241" cy="2428462"/>
        </p:xfrm>
        <a:graphic>
          <a:graphicData uri="http://schemas.openxmlformats.org/drawingml/2006/table">
            <a:tbl>
              <a:tblPr firstRow="1" bandRow="1">
                <a:tableStyleId>{5C22544A-7EE6-4342-B048-85BDC9FD1C3A}</a:tableStyleId>
              </a:tblPr>
              <a:tblGrid>
                <a:gridCol w="1918423">
                  <a:extLst>
                    <a:ext uri="{9D8B030D-6E8A-4147-A177-3AD203B41FA5}">
                      <a16:colId xmlns:a16="http://schemas.microsoft.com/office/drawing/2014/main" val="848519924"/>
                    </a:ext>
                  </a:extLst>
                </a:gridCol>
                <a:gridCol w="1226127">
                  <a:extLst>
                    <a:ext uri="{9D8B030D-6E8A-4147-A177-3AD203B41FA5}">
                      <a16:colId xmlns:a16="http://schemas.microsoft.com/office/drawing/2014/main" val="3520201092"/>
                    </a:ext>
                  </a:extLst>
                </a:gridCol>
                <a:gridCol w="1267691">
                  <a:extLst>
                    <a:ext uri="{9D8B030D-6E8A-4147-A177-3AD203B41FA5}">
                      <a16:colId xmlns:a16="http://schemas.microsoft.com/office/drawing/2014/main" val="3352593612"/>
                    </a:ext>
                  </a:extLst>
                </a:gridCol>
              </a:tblGrid>
              <a:tr h="337804">
                <a:tc>
                  <a:txBody>
                    <a:bodyPr/>
                    <a:lstStyle/>
                    <a:p>
                      <a:pPr algn="ctr">
                        <a:lnSpc>
                          <a:spcPct val="150000"/>
                        </a:lnSpc>
                      </a:pPr>
                      <a:r>
                        <a:rPr lang="en-US" altLang="zh-CN" sz="1200" dirty="0"/>
                        <a:t>Method</a:t>
                      </a:r>
                      <a:endParaRPr lang="zh-CN" altLang="en-US" sz="1200" dirty="0"/>
                    </a:p>
                  </a:txBody>
                  <a:tcPr anchor="ctr"/>
                </a:tc>
                <a:tc>
                  <a:txBody>
                    <a:bodyPr/>
                    <a:lstStyle/>
                    <a:p>
                      <a:pPr indent="127000" algn="ctr">
                        <a:lnSpc>
                          <a:spcPct val="150000"/>
                        </a:lnSpc>
                        <a:spcAft>
                          <a:spcPts val="0"/>
                        </a:spcAft>
                      </a:pPr>
                      <a:r>
                        <a:rPr lang="en-US" sz="1200" kern="0" dirty="0">
                          <a:effectLst/>
                          <a:latin typeface="Times New Roman" panose="02020603050405020304" pitchFamily="18" charset="0"/>
                          <a:ea typeface="宋体" panose="02010600030101010101" pitchFamily="2" charset="-122"/>
                        </a:rPr>
                        <a:t>Accuracy/%</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127000" algn="ctr">
                        <a:lnSpc>
                          <a:spcPct val="150000"/>
                        </a:lnSpc>
                        <a:spcAft>
                          <a:spcPts val="0"/>
                        </a:spcAft>
                      </a:pPr>
                      <a:r>
                        <a:rPr lang="zh-CN" sz="1200" i="1" kern="0" dirty="0">
                          <a:effectLst/>
                          <a:latin typeface="Times New Roman" panose="02020603050405020304" pitchFamily="18" charset="0"/>
                          <a:ea typeface="宋体" panose="02010600030101010101" pitchFamily="2" charset="-122"/>
                        </a:rPr>
                        <a:t>Kappa</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618049506"/>
                  </a:ext>
                </a:extLst>
              </a:tr>
              <a:tr h="40163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200" dirty="0"/>
                        <a:t>Support Vector Method</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96.438</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0.869</a:t>
                      </a:r>
                    </a:p>
                  </a:txBody>
                  <a:tcPr marL="68580" marR="68580" marT="0" marB="0" anchor="ctr"/>
                </a:tc>
                <a:extLst>
                  <a:ext uri="{0D108BD9-81ED-4DB2-BD59-A6C34878D82A}">
                    <a16:rowId xmlns:a16="http://schemas.microsoft.com/office/drawing/2014/main" val="2583146227"/>
                  </a:ext>
                </a:extLst>
              </a:tr>
              <a:tr h="337804">
                <a:tc>
                  <a:txBody>
                    <a:bodyPr/>
                    <a:lstStyle/>
                    <a:p>
                      <a:pPr algn="ctr">
                        <a:lnSpc>
                          <a:spcPct val="150000"/>
                        </a:lnSpc>
                      </a:pPr>
                      <a:r>
                        <a:rPr lang="en-US" altLang="zh-CN" sz="1200" dirty="0"/>
                        <a:t>Random Forest</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96.558</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0.914</a:t>
                      </a:r>
                    </a:p>
                  </a:txBody>
                  <a:tcPr marL="68580" marR="68580" marT="0" marB="0" anchor="ctr"/>
                </a:tc>
                <a:extLst>
                  <a:ext uri="{0D108BD9-81ED-4DB2-BD59-A6C34878D82A}">
                    <a16:rowId xmlns:a16="http://schemas.microsoft.com/office/drawing/2014/main" val="1385632079"/>
                  </a:ext>
                </a:extLst>
              </a:tr>
              <a:tr h="337804">
                <a:tc>
                  <a:txBody>
                    <a:bodyPr/>
                    <a:lstStyle/>
                    <a:p>
                      <a:pPr algn="ctr">
                        <a:lnSpc>
                          <a:spcPct val="150000"/>
                        </a:lnSpc>
                      </a:pPr>
                      <a:r>
                        <a:rPr lang="en-US" altLang="zh-CN" sz="1200" dirty="0"/>
                        <a:t>Decision Tree</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88.862</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0.654</a:t>
                      </a:r>
                    </a:p>
                  </a:txBody>
                  <a:tcPr marL="68580" marR="68580" marT="0" marB="0" anchor="ctr"/>
                </a:tc>
                <a:extLst>
                  <a:ext uri="{0D108BD9-81ED-4DB2-BD59-A6C34878D82A}">
                    <a16:rowId xmlns:a16="http://schemas.microsoft.com/office/drawing/2014/main" val="3142793137"/>
                  </a:ext>
                </a:extLst>
              </a:tr>
              <a:tr h="337804">
                <a:tc>
                  <a:txBody>
                    <a:bodyPr/>
                    <a:lstStyle/>
                    <a:p>
                      <a:pPr algn="ctr">
                        <a:lnSpc>
                          <a:spcPct val="150000"/>
                        </a:lnSpc>
                      </a:pPr>
                      <a:r>
                        <a:rPr lang="en-US" altLang="zh-CN" sz="1200" dirty="0"/>
                        <a:t>Bagging Classifier</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95.552</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0.923</a:t>
                      </a:r>
                    </a:p>
                  </a:txBody>
                  <a:tcPr marL="68580" marR="68580" marT="0" marB="0" anchor="ctr"/>
                </a:tc>
                <a:extLst>
                  <a:ext uri="{0D108BD9-81ED-4DB2-BD59-A6C34878D82A}">
                    <a16:rowId xmlns:a16="http://schemas.microsoft.com/office/drawing/2014/main" val="1748471762"/>
                  </a:ext>
                </a:extLst>
              </a:tr>
              <a:tr h="337804">
                <a:tc>
                  <a:txBody>
                    <a:bodyPr/>
                    <a:lstStyle/>
                    <a:p>
                      <a:pPr algn="ctr">
                        <a:lnSpc>
                          <a:spcPct val="150000"/>
                        </a:lnSpc>
                      </a:pPr>
                      <a:r>
                        <a:rPr lang="en-US" altLang="zh-CN" sz="1200" dirty="0"/>
                        <a:t>K-means</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77.473</a:t>
                      </a:r>
                      <a:endParaRPr lang="zh-CN" altLang="en-US" sz="1200" kern="120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a:t>
                      </a:r>
                    </a:p>
                  </a:txBody>
                  <a:tcPr marL="68580" marR="68580" marT="0" marB="0" anchor="ctr"/>
                </a:tc>
                <a:extLst>
                  <a:ext uri="{0D108BD9-81ED-4DB2-BD59-A6C34878D82A}">
                    <a16:rowId xmlns:a16="http://schemas.microsoft.com/office/drawing/2014/main" val="3832987188"/>
                  </a:ext>
                </a:extLst>
              </a:tr>
              <a:tr h="337804">
                <a:tc>
                  <a:txBody>
                    <a:bodyPr/>
                    <a:lstStyle/>
                    <a:p>
                      <a:pPr algn="ctr">
                        <a:lnSpc>
                          <a:spcPct val="150000"/>
                        </a:lnSpc>
                      </a:pPr>
                      <a:r>
                        <a:rPr lang="en-US" altLang="zh-CN" sz="1200" dirty="0"/>
                        <a:t>K-Nearest Neighbor</a:t>
                      </a:r>
                      <a:endParaRPr lang="zh-CN" altLang="en-US" sz="12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77.473</a:t>
                      </a:r>
                      <a:endParaRPr lang="zh-CN" altLang="en-US" sz="1200" kern="1200" dirty="0">
                        <a:solidFill>
                          <a:schemeClr val="dk1"/>
                        </a:solidFill>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1200" kern="1200" dirty="0">
                          <a:solidFill>
                            <a:schemeClr val="dk1"/>
                          </a:solidFill>
                          <a:latin typeface="+mn-lt"/>
                          <a:ea typeface="+mn-ea"/>
                          <a:cs typeface="+mn-cs"/>
                        </a:rPr>
                        <a:t>≈0</a:t>
                      </a:r>
                    </a:p>
                  </a:txBody>
                  <a:tcPr marL="68580" marR="68580" marT="0" marB="0" anchor="ctr"/>
                </a:tc>
                <a:extLst>
                  <a:ext uri="{0D108BD9-81ED-4DB2-BD59-A6C34878D82A}">
                    <a16:rowId xmlns:a16="http://schemas.microsoft.com/office/drawing/2014/main" val="1769217662"/>
                  </a:ext>
                </a:extLst>
              </a:tr>
            </a:tbl>
          </a:graphicData>
        </a:graphic>
      </p:graphicFrame>
      <p:sp>
        <p:nvSpPr>
          <p:cNvPr id="13" name="文本框 5">
            <a:extLst>
              <a:ext uri="{FF2B5EF4-FFF2-40B4-BE49-F238E27FC236}">
                <a16:creationId xmlns:a16="http://schemas.microsoft.com/office/drawing/2014/main" id="{C08E9370-9C09-480A-915C-91E3828A2FBE}"/>
              </a:ext>
            </a:extLst>
          </p:cNvPr>
          <p:cNvSpPr txBox="1"/>
          <p:nvPr/>
        </p:nvSpPr>
        <p:spPr>
          <a:xfrm>
            <a:off x="7938656" y="195203"/>
            <a:ext cx="4065376" cy="400110"/>
          </a:xfrm>
          <a:prstGeom prst="rect">
            <a:avLst/>
          </a:prstGeom>
          <a:noFill/>
          <a:ln w="9525">
            <a:noFill/>
          </a:ln>
        </p:spPr>
        <p:txBody>
          <a:bodyPr wrap="square" anchor="t" anchorCtr="0">
            <a:spAutoFit/>
          </a:bodyPr>
          <a:lstStyle/>
          <a:p>
            <a:pPr lvl="0"/>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目前课题的进展：</a:t>
            </a:r>
            <a:r>
              <a:rPr lang="en-US" altLang="zh-CN" dirty="0">
                <a:solidFill>
                  <a:prstClr val="black"/>
                </a:solidFill>
                <a:latin typeface="微软雅黑" panose="020B0503020204020204" charset="-122"/>
                <a:ea typeface="微软雅黑" panose="020B0503020204020204" charset="-122"/>
                <a:sym typeface="微软雅黑" panose="020B0503020204020204" charset="-122"/>
              </a:rPr>
              <a:t>6</a:t>
            </a:r>
            <a:r>
              <a:rPr lang="zh-CN" altLang="en-US" dirty="0">
                <a:solidFill>
                  <a:prstClr val="black"/>
                </a:solidFill>
                <a:latin typeface="微软雅黑" panose="020B0503020204020204" charset="-122"/>
                <a:ea typeface="微软雅黑" panose="020B0503020204020204" charset="-122"/>
                <a:sym typeface="微软雅黑" panose="020B0503020204020204" charset="-122"/>
              </a:rPr>
              <a:t>种机器学习方法</a:t>
            </a:r>
          </a:p>
        </p:txBody>
      </p:sp>
      <p:pic>
        <p:nvPicPr>
          <p:cNvPr id="2" name="图片 1">
            <a:extLst>
              <a:ext uri="{FF2B5EF4-FFF2-40B4-BE49-F238E27FC236}">
                <a16:creationId xmlns:a16="http://schemas.microsoft.com/office/drawing/2014/main" id="{C16CA765-05CA-4AD3-A1AE-BF5CF8DFBDBA}"/>
              </a:ext>
            </a:extLst>
          </p:cNvPr>
          <p:cNvPicPr>
            <a:picLocks noChangeAspect="1"/>
          </p:cNvPicPr>
          <p:nvPr/>
        </p:nvPicPr>
        <p:blipFill>
          <a:blip r:embed="rId4"/>
          <a:stretch>
            <a:fillRect/>
          </a:stretch>
        </p:blipFill>
        <p:spPr>
          <a:xfrm>
            <a:off x="789197" y="3589339"/>
            <a:ext cx="10788441" cy="2428462"/>
          </a:xfrm>
          <a:prstGeom prst="rect">
            <a:avLst/>
          </a:prstGeom>
        </p:spPr>
      </p:pic>
      <p:sp>
        <p:nvSpPr>
          <p:cNvPr id="14" name="文本框 5">
            <a:extLst>
              <a:ext uri="{FF2B5EF4-FFF2-40B4-BE49-F238E27FC236}">
                <a16:creationId xmlns:a16="http://schemas.microsoft.com/office/drawing/2014/main" id="{6E3FA589-B2F7-43F9-9086-C7BA0B243820}"/>
              </a:ext>
            </a:extLst>
          </p:cNvPr>
          <p:cNvSpPr txBox="1"/>
          <p:nvPr/>
        </p:nvSpPr>
        <p:spPr>
          <a:xfrm>
            <a:off x="3113254" y="6292751"/>
            <a:ext cx="6840371" cy="246221"/>
          </a:xfrm>
          <a:prstGeom prst="rect">
            <a:avLst/>
          </a:prstGeom>
          <a:noFill/>
          <a:ln w="9525">
            <a:noFill/>
          </a:ln>
        </p:spPr>
        <p:txBody>
          <a:bodyPr wrap="square" anchor="t" anchorCtr="0">
            <a:spAutoFit/>
          </a:bodyPr>
          <a:lstStyle/>
          <a:p>
            <a:pPr lvl="0">
              <a:defRPr/>
            </a:pPr>
            <a:r>
              <a:rPr kumimoji="0" lang="zh-CN" altLang="en-US"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投稿文章：</a:t>
            </a:r>
            <a:r>
              <a:rPr kumimoji="0" lang="en-US" altLang="zh-CN"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 </a:t>
            </a:r>
            <a:r>
              <a:rPr kumimoji="0" lang="zh-CN" altLang="en-US"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曾童科</a:t>
            </a:r>
            <a:r>
              <a:rPr kumimoji="0" lang="en-US" altLang="zh-CN"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 </a:t>
            </a:r>
            <a:r>
              <a:rPr kumimoji="0" lang="zh-CN" altLang="en-US"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戴建枰</a:t>
            </a:r>
            <a:r>
              <a:rPr kumimoji="0" lang="en-US" altLang="zh-CN"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 </a:t>
            </a:r>
            <a:r>
              <a:rPr lang="zh-CN" altLang="en-US" sz="1000" dirty="0">
                <a:solidFill>
                  <a:prstClr val="black"/>
                </a:solidFill>
                <a:sym typeface="微软雅黑" panose="020B0503020204020204" charset="-122"/>
              </a:rPr>
              <a:t>机器学习在</a:t>
            </a:r>
            <a:r>
              <a:rPr lang="en-US" altLang="zh-CN" sz="1000" dirty="0">
                <a:solidFill>
                  <a:prstClr val="black"/>
                </a:solidFill>
                <a:sym typeface="微软雅黑" panose="020B0503020204020204" charset="-122"/>
              </a:rPr>
              <a:t>BEPCII</a:t>
            </a:r>
            <a:r>
              <a:rPr lang="zh-CN" altLang="en-US" sz="1000" dirty="0">
                <a:solidFill>
                  <a:prstClr val="black"/>
                </a:solidFill>
                <a:sym typeface="微软雅黑" panose="020B0503020204020204" charset="-122"/>
              </a:rPr>
              <a:t>超导腔故障分析中的应用</a:t>
            </a:r>
            <a:r>
              <a:rPr kumimoji="0" lang="en-US" altLang="zh-CN"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 </a:t>
            </a:r>
            <a:r>
              <a:rPr kumimoji="0" lang="zh-CN" altLang="en-US"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强激光与粒子束</a:t>
            </a:r>
            <a:r>
              <a:rPr kumimoji="0" lang="en-US" altLang="zh-CN" sz="1000" b="0" i="0" u="none" strike="noStrike" kern="1200" cap="none" spc="0" normalizeH="0" baseline="0" noProof="0" dirty="0">
                <a:ln>
                  <a:noFill/>
                </a:ln>
                <a:solidFill>
                  <a:prstClr val="black"/>
                </a:solidFill>
                <a:effectLst/>
                <a:uLnTx/>
                <a:uFillTx/>
                <a:latin typeface="Arial"/>
                <a:ea typeface="微软雅黑"/>
                <a:cs typeface="+mn-cs"/>
                <a:sym typeface="微软雅黑" panose="020B0503020204020204" charset="-122"/>
              </a:rPr>
              <a:t>.</a:t>
            </a:r>
          </a:p>
        </p:txBody>
      </p:sp>
    </p:spTree>
    <p:custDataLst>
      <p:tags r:id="rId1"/>
    </p:custDataLst>
    <p:extLst>
      <p:ext uri="{BB962C8B-B14F-4D97-AF65-F5344CB8AC3E}">
        <p14:creationId xmlns:p14="http://schemas.microsoft.com/office/powerpoint/2010/main" val="375675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10044545" y="195203"/>
            <a:ext cx="1939637"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CNN</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网络调研</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5" name="图片 4">
            <a:extLst>
              <a:ext uri="{FF2B5EF4-FFF2-40B4-BE49-F238E27FC236}">
                <a16:creationId xmlns:a16="http://schemas.microsoft.com/office/drawing/2014/main" id="{A213C6E2-166D-4D9E-85CC-F2EE989025FA}"/>
              </a:ext>
            </a:extLst>
          </p:cNvPr>
          <p:cNvPicPr>
            <a:picLocks noChangeAspect="1"/>
          </p:cNvPicPr>
          <p:nvPr/>
        </p:nvPicPr>
        <p:blipFill>
          <a:blip r:embed="rId4"/>
          <a:stretch>
            <a:fillRect/>
          </a:stretch>
        </p:blipFill>
        <p:spPr>
          <a:xfrm>
            <a:off x="1296699" y="778911"/>
            <a:ext cx="9598602" cy="5300177"/>
          </a:xfrm>
          <a:prstGeom prst="rect">
            <a:avLst/>
          </a:prstGeom>
        </p:spPr>
      </p:pic>
    </p:spTree>
    <p:custDataLst>
      <p:tags r:id="rId1"/>
    </p:custDataLst>
    <p:extLst>
      <p:ext uri="{BB962C8B-B14F-4D97-AF65-F5344CB8AC3E}">
        <p14:creationId xmlns:p14="http://schemas.microsoft.com/office/powerpoint/2010/main" val="1043135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10099965" y="195203"/>
            <a:ext cx="1884218"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CNN</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网络模型</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FD2EF0C9-7D6A-4B58-8134-A9557E92070C}"/>
              </a:ext>
            </a:extLst>
          </p:cNvPr>
          <p:cNvPicPr>
            <a:picLocks noChangeAspect="1"/>
          </p:cNvPicPr>
          <p:nvPr/>
        </p:nvPicPr>
        <p:blipFill rotWithShape="1">
          <a:blip r:embed="rId4"/>
          <a:srcRect r="1194"/>
          <a:stretch/>
        </p:blipFill>
        <p:spPr>
          <a:xfrm>
            <a:off x="55416" y="1351102"/>
            <a:ext cx="12046529" cy="4155795"/>
          </a:xfrm>
          <a:prstGeom prst="rect">
            <a:avLst/>
          </a:prstGeom>
        </p:spPr>
      </p:pic>
    </p:spTree>
    <p:custDataLst>
      <p:tags r:id="rId1"/>
    </p:custDataLst>
    <p:extLst>
      <p:ext uri="{BB962C8B-B14F-4D97-AF65-F5344CB8AC3E}">
        <p14:creationId xmlns:p14="http://schemas.microsoft.com/office/powerpoint/2010/main" val="1665908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10099965" y="195203"/>
            <a:ext cx="1884218"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CNN</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网络模型</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B28DB77C-AA39-40CB-84AA-B9A4AF26E303}"/>
              </a:ext>
            </a:extLst>
          </p:cNvPr>
          <p:cNvPicPr>
            <a:picLocks noChangeAspect="1"/>
          </p:cNvPicPr>
          <p:nvPr/>
        </p:nvPicPr>
        <p:blipFill>
          <a:blip r:embed="rId4"/>
          <a:stretch>
            <a:fillRect/>
          </a:stretch>
        </p:blipFill>
        <p:spPr>
          <a:xfrm>
            <a:off x="0" y="768858"/>
            <a:ext cx="12192000" cy="5320283"/>
          </a:xfrm>
          <a:prstGeom prst="rect">
            <a:avLst/>
          </a:prstGeom>
        </p:spPr>
      </p:pic>
    </p:spTree>
    <p:custDataLst>
      <p:tags r:id="rId1"/>
    </p:custDataLst>
    <p:extLst>
      <p:ext uri="{BB962C8B-B14F-4D97-AF65-F5344CB8AC3E}">
        <p14:creationId xmlns:p14="http://schemas.microsoft.com/office/powerpoint/2010/main" val="197153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graphicFrame>
        <p:nvGraphicFramePr>
          <p:cNvPr id="3" name="表格 2">
            <a:extLst>
              <a:ext uri="{FF2B5EF4-FFF2-40B4-BE49-F238E27FC236}">
                <a16:creationId xmlns:a16="http://schemas.microsoft.com/office/drawing/2014/main" id="{A56E55F0-E840-48C4-8C00-CBD13B8F7424}"/>
              </a:ext>
            </a:extLst>
          </p:cNvPr>
          <p:cNvGraphicFramePr>
            <a:graphicFrameLocks noGrp="1"/>
          </p:cNvGraphicFramePr>
          <p:nvPr>
            <p:extLst/>
          </p:nvPr>
        </p:nvGraphicFramePr>
        <p:xfrm>
          <a:off x="2032000" y="712738"/>
          <a:ext cx="8127999" cy="2595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106287311"/>
                    </a:ext>
                  </a:extLst>
                </a:gridCol>
                <a:gridCol w="2885594">
                  <a:extLst>
                    <a:ext uri="{9D8B030D-6E8A-4147-A177-3AD203B41FA5}">
                      <a16:colId xmlns:a16="http://schemas.microsoft.com/office/drawing/2014/main" val="259858259"/>
                    </a:ext>
                  </a:extLst>
                </a:gridCol>
                <a:gridCol w="2533072">
                  <a:extLst>
                    <a:ext uri="{9D8B030D-6E8A-4147-A177-3AD203B41FA5}">
                      <a16:colId xmlns:a16="http://schemas.microsoft.com/office/drawing/2014/main" val="125641411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Method</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indent="0" algn="ctr">
                        <a:lnSpc>
                          <a:spcPct val="100000"/>
                        </a:lnSpc>
                        <a:spcAft>
                          <a:spcPts val="0"/>
                        </a:spcAft>
                      </a:pPr>
                      <a:r>
                        <a:rPr lang="en-US" sz="1600" kern="0" dirty="0">
                          <a:effectLst/>
                          <a:latin typeface="Times New Roman" panose="02020603050405020304" pitchFamily="18" charset="0"/>
                          <a:ea typeface="宋体" panose="02010600030101010101" pitchFamily="2" charset="-122"/>
                          <a:cs typeface="Times New Roman" panose="02020603050405020304" pitchFamily="18" charset="0"/>
                        </a:rPr>
                        <a:t>Accuracy</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zh-CN" sz="1600" i="1" kern="0" dirty="0">
                          <a:effectLst/>
                          <a:latin typeface="Times New Roman" panose="02020603050405020304" pitchFamily="18" charset="0"/>
                          <a:ea typeface="宋体" panose="02010600030101010101" pitchFamily="2" charset="-122"/>
                          <a:cs typeface="Times New Roman" panose="02020603050405020304" pitchFamily="18" charset="0"/>
                        </a:rPr>
                        <a:t>Kappa</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198120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ResNet-50</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0.90</a:t>
                      </a:r>
                      <a:endParaRPr lang="zh-CN" altLang="en-US" dirty="0"/>
                    </a:p>
                  </a:txBody>
                  <a:tcPr anchor="ctr"/>
                </a:tc>
                <a:tc>
                  <a:txBody>
                    <a:bodyPr/>
                    <a:lstStyle/>
                    <a:p>
                      <a:pPr indent="0" algn="ctr">
                        <a:lnSpc>
                          <a:spcPct val="100000"/>
                        </a:lnSpc>
                      </a:pPr>
                      <a:r>
                        <a:rPr lang="en-US" altLang="zh-CN" dirty="0"/>
                        <a:t>0.72</a:t>
                      </a:r>
                      <a:endParaRPr lang="zh-CN" altLang="en-US" dirty="0"/>
                    </a:p>
                  </a:txBody>
                  <a:tcPr anchor="ctr"/>
                </a:tc>
                <a:extLst>
                  <a:ext uri="{0D108BD9-81ED-4DB2-BD59-A6C34878D82A}">
                    <a16:rowId xmlns:a16="http://schemas.microsoft.com/office/drawing/2014/main" val="1589423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ResNet-101</a:t>
                      </a:r>
                      <a:endParaRPr lang="zh-CN" altLang="en-US" sz="1800" kern="1200" dirty="0">
                        <a:solidFill>
                          <a:schemeClr val="dk1"/>
                        </a:solidFill>
                        <a:latin typeface="+mn-lt"/>
                        <a:ea typeface="+mn-ea"/>
                        <a:cs typeface="+mn-cs"/>
                      </a:endParaRPr>
                    </a:p>
                  </a:txBody>
                  <a:tcPr anchor="ctr"/>
                </a:tc>
                <a:tc>
                  <a:txBody>
                    <a:bodyPr/>
                    <a:lstStyle/>
                    <a:p>
                      <a:pPr indent="0" algn="ctr">
                        <a:lnSpc>
                          <a:spcPct val="100000"/>
                        </a:lnSpc>
                      </a:pPr>
                      <a:r>
                        <a:rPr lang="en-US" altLang="zh-CN" dirty="0"/>
                        <a:t>0.96</a:t>
                      </a:r>
                      <a:endParaRPr lang="zh-CN" altLang="en-US" dirty="0"/>
                    </a:p>
                  </a:txBody>
                  <a:tcPr anchor="ctr"/>
                </a:tc>
                <a:tc>
                  <a:txBody>
                    <a:bodyPr/>
                    <a:lstStyle/>
                    <a:p>
                      <a:pPr indent="0" algn="ctr">
                        <a:lnSpc>
                          <a:spcPct val="100000"/>
                        </a:lnSpc>
                      </a:pPr>
                      <a:r>
                        <a:rPr lang="en-US" altLang="zh-CN" dirty="0"/>
                        <a:t>0.90</a:t>
                      </a:r>
                      <a:endParaRPr lang="zh-CN" altLang="en-US" dirty="0"/>
                    </a:p>
                  </a:txBody>
                  <a:tcPr anchor="ctr"/>
                </a:tc>
                <a:extLst>
                  <a:ext uri="{0D108BD9-81ED-4DB2-BD59-A6C34878D82A}">
                    <a16:rowId xmlns:a16="http://schemas.microsoft.com/office/drawing/2014/main" val="254582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err="1">
                          <a:solidFill>
                            <a:schemeClr val="dk1"/>
                          </a:solidFill>
                          <a:latin typeface="+mn-lt"/>
                          <a:ea typeface="+mn-ea"/>
                          <a:cs typeface="+mn-cs"/>
                        </a:rPr>
                        <a:t>EfficientNet</a:t>
                      </a:r>
                      <a:endParaRPr lang="en-US" altLang="zh-CN" sz="1800" kern="1200" dirty="0">
                        <a:solidFill>
                          <a:schemeClr val="dk1"/>
                        </a:solidFill>
                        <a:latin typeface="+mn-lt"/>
                        <a:ea typeface="+mn-ea"/>
                        <a:cs typeface="+mn-cs"/>
                      </a:endParaRPr>
                    </a:p>
                  </a:txBody>
                  <a:tcPr anchor="ctr"/>
                </a:tc>
                <a:tc>
                  <a:txBody>
                    <a:bodyPr/>
                    <a:lstStyle/>
                    <a:p>
                      <a:pPr indent="0" algn="ctr">
                        <a:lnSpc>
                          <a:spcPct val="100000"/>
                        </a:lnSpc>
                      </a:pPr>
                      <a:r>
                        <a:rPr lang="en-US" altLang="zh-CN" dirty="0"/>
                        <a:t>0.88</a:t>
                      </a:r>
                      <a:endParaRPr lang="zh-CN" altLang="en-US" dirty="0"/>
                    </a:p>
                  </a:txBody>
                  <a:tcPr anchor="ctr"/>
                </a:tc>
                <a:tc>
                  <a:txBody>
                    <a:bodyPr/>
                    <a:lstStyle/>
                    <a:p>
                      <a:pPr indent="0" algn="ctr">
                        <a:lnSpc>
                          <a:spcPct val="100000"/>
                        </a:lnSpc>
                      </a:pPr>
                      <a:r>
                        <a:rPr lang="en-US" altLang="zh-CN" sz="1800" b="0" i="0" kern="1200" dirty="0">
                          <a:solidFill>
                            <a:schemeClr val="dk1"/>
                          </a:solidFill>
                          <a:effectLst/>
                          <a:latin typeface="+mn-lt"/>
                          <a:ea typeface="+mn-ea"/>
                          <a:cs typeface="+mn-cs"/>
                        </a:rPr>
                        <a:t>0.73</a:t>
                      </a:r>
                      <a:endParaRPr lang="zh-CN" altLang="en-US" dirty="0"/>
                    </a:p>
                  </a:txBody>
                  <a:tcPr anchor="ctr"/>
                </a:tc>
                <a:extLst>
                  <a:ext uri="{0D108BD9-81ED-4DB2-BD59-A6C34878D82A}">
                    <a16:rowId xmlns:a16="http://schemas.microsoft.com/office/drawing/2014/main" val="318135314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DenseNet-121</a:t>
                      </a:r>
                      <a:endParaRPr lang="zh-CN" altLang="en-US" dirty="0"/>
                    </a:p>
                  </a:txBody>
                  <a:tcPr anchor="ctr"/>
                </a:tc>
                <a:tc>
                  <a:txBody>
                    <a:bodyPr/>
                    <a:lstStyle/>
                    <a:p>
                      <a:pPr indent="0" algn="ctr">
                        <a:lnSpc>
                          <a:spcPct val="100000"/>
                        </a:lnSpc>
                      </a:pPr>
                      <a:r>
                        <a:rPr lang="en-US" altLang="zh-CN" dirty="0"/>
                        <a:t>0.90</a:t>
                      </a:r>
                      <a:endParaRPr lang="zh-CN" altLang="en-US" dirty="0"/>
                    </a:p>
                  </a:txBody>
                  <a:tcPr anchor="ctr"/>
                </a:tc>
                <a:tc>
                  <a:txBody>
                    <a:bodyPr/>
                    <a:lstStyle/>
                    <a:p>
                      <a:pPr indent="0" algn="ctr">
                        <a:lnSpc>
                          <a:spcPct val="100000"/>
                        </a:lnSpc>
                      </a:pPr>
                      <a:r>
                        <a:rPr lang="en-US" altLang="zh-CN" dirty="0"/>
                        <a:t>0.76</a:t>
                      </a:r>
                      <a:endParaRPr lang="zh-CN" altLang="en-US" dirty="0"/>
                    </a:p>
                  </a:txBody>
                  <a:tcPr anchor="ctr"/>
                </a:tc>
                <a:extLst>
                  <a:ext uri="{0D108BD9-81ED-4DB2-BD59-A6C34878D82A}">
                    <a16:rowId xmlns:a16="http://schemas.microsoft.com/office/drawing/2014/main" val="25129699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VGG16</a:t>
                      </a:r>
                      <a:endParaRPr lang="zh-CN" altLang="en-US" dirty="0"/>
                    </a:p>
                  </a:txBody>
                  <a:tcPr anchor="ctr"/>
                </a:tc>
                <a:tc>
                  <a:txBody>
                    <a:bodyPr/>
                    <a:lstStyle/>
                    <a:p>
                      <a:pPr indent="0" algn="ctr">
                        <a:lnSpc>
                          <a:spcPct val="100000"/>
                        </a:lnSpc>
                      </a:pPr>
                      <a:r>
                        <a:rPr lang="en-US" altLang="zh-CN" dirty="0"/>
                        <a:t>0.94</a:t>
                      </a:r>
                      <a:endParaRPr lang="zh-CN" altLang="en-US" dirty="0"/>
                    </a:p>
                  </a:txBody>
                  <a:tcPr anchor="ctr"/>
                </a:tc>
                <a:tc>
                  <a:txBody>
                    <a:bodyPr/>
                    <a:lstStyle/>
                    <a:p>
                      <a:pPr indent="0" algn="ctr">
                        <a:lnSpc>
                          <a:spcPct val="100000"/>
                        </a:lnSpc>
                      </a:pPr>
                      <a:r>
                        <a:rPr lang="en-US" altLang="zh-CN" dirty="0"/>
                        <a:t>0.84</a:t>
                      </a:r>
                      <a:endParaRPr lang="zh-CN" altLang="en-US" dirty="0"/>
                    </a:p>
                  </a:txBody>
                  <a:tcPr anchor="ctr"/>
                </a:tc>
                <a:extLst>
                  <a:ext uri="{0D108BD9-81ED-4DB2-BD59-A6C34878D82A}">
                    <a16:rowId xmlns:a16="http://schemas.microsoft.com/office/drawing/2014/main" val="142335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LeNet5</a:t>
                      </a:r>
                      <a:endParaRPr lang="zh-CN" altLang="en-US" dirty="0"/>
                    </a:p>
                  </a:txBody>
                  <a:tcPr anchor="ctr"/>
                </a:tc>
                <a:tc>
                  <a:txBody>
                    <a:bodyPr/>
                    <a:lstStyle/>
                    <a:p>
                      <a:pPr indent="0" algn="ctr">
                        <a:lnSpc>
                          <a:spcPct val="100000"/>
                        </a:lnSpc>
                      </a:pPr>
                      <a:r>
                        <a:rPr lang="en-US" altLang="zh-CN" dirty="0"/>
                        <a:t>0.86</a:t>
                      </a:r>
                      <a:endParaRPr lang="zh-CN" altLang="en-US" dirty="0"/>
                    </a:p>
                  </a:txBody>
                  <a:tcPr anchor="ctr"/>
                </a:tc>
                <a:tc>
                  <a:txBody>
                    <a:bodyPr/>
                    <a:lstStyle/>
                    <a:p>
                      <a:pPr indent="0" algn="ctr">
                        <a:lnSpc>
                          <a:spcPct val="100000"/>
                        </a:lnSpc>
                      </a:pPr>
                      <a:r>
                        <a:rPr lang="en-US" altLang="zh-CN" dirty="0"/>
                        <a:t>0.56</a:t>
                      </a:r>
                      <a:endParaRPr lang="zh-CN" altLang="en-US" dirty="0"/>
                    </a:p>
                  </a:txBody>
                  <a:tcPr anchor="ctr"/>
                </a:tc>
                <a:extLst>
                  <a:ext uri="{0D108BD9-81ED-4DB2-BD59-A6C34878D82A}">
                    <a16:rowId xmlns:a16="http://schemas.microsoft.com/office/drawing/2014/main" val="529344752"/>
                  </a:ext>
                </a:extLst>
              </a:tr>
            </a:tbl>
          </a:graphicData>
        </a:graphic>
      </p:graphicFrame>
      <p:sp>
        <p:nvSpPr>
          <p:cNvPr id="8" name="文本框 5">
            <a:extLst>
              <a:ext uri="{FF2B5EF4-FFF2-40B4-BE49-F238E27FC236}">
                <a16:creationId xmlns:a16="http://schemas.microsoft.com/office/drawing/2014/main" id="{B22D2128-EA5B-4695-B1D2-64C57E499790}"/>
              </a:ext>
            </a:extLst>
          </p:cNvPr>
          <p:cNvSpPr txBox="1"/>
          <p:nvPr/>
        </p:nvSpPr>
        <p:spPr>
          <a:xfrm>
            <a:off x="8375072" y="195203"/>
            <a:ext cx="3628959" cy="400110"/>
          </a:xfrm>
          <a:prstGeom prst="rect">
            <a:avLst/>
          </a:prstGeom>
          <a:noFill/>
          <a:ln w="9525">
            <a:noFill/>
          </a:ln>
        </p:spPr>
        <p:txBody>
          <a:bodyPr wrap="square" anchor="t" anchorCtr="0">
            <a:spAutoFit/>
          </a:bodyPr>
          <a:lstStyle/>
          <a:p>
            <a:pPr lvl="0"/>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目前课题的进展：</a:t>
            </a:r>
            <a:r>
              <a:rPr lang="zh-CN" altLang="en-US" dirty="0">
                <a:solidFill>
                  <a:prstClr val="black"/>
                </a:solidFill>
                <a:latin typeface="微软雅黑" panose="020B0503020204020204" charset="-122"/>
                <a:ea typeface="微软雅黑" panose="020B0503020204020204" charset="-122"/>
                <a:sym typeface="微软雅黑" panose="020B0503020204020204" charset="-122"/>
              </a:rPr>
              <a:t>网络训练结果</a:t>
            </a:r>
          </a:p>
        </p:txBody>
      </p:sp>
      <p:pic>
        <p:nvPicPr>
          <p:cNvPr id="2" name="图片 1">
            <a:extLst>
              <a:ext uri="{FF2B5EF4-FFF2-40B4-BE49-F238E27FC236}">
                <a16:creationId xmlns:a16="http://schemas.microsoft.com/office/drawing/2014/main" id="{82ACAC2F-B19B-4243-A8EE-4114A920D0E9}"/>
              </a:ext>
            </a:extLst>
          </p:cNvPr>
          <p:cNvPicPr>
            <a:picLocks noChangeAspect="1"/>
          </p:cNvPicPr>
          <p:nvPr/>
        </p:nvPicPr>
        <p:blipFill>
          <a:blip r:embed="rId4"/>
          <a:stretch>
            <a:fillRect/>
          </a:stretch>
        </p:blipFill>
        <p:spPr>
          <a:xfrm>
            <a:off x="546123" y="3534620"/>
            <a:ext cx="11099751" cy="2780455"/>
          </a:xfrm>
          <a:prstGeom prst="rect">
            <a:avLst/>
          </a:prstGeom>
        </p:spPr>
      </p:pic>
    </p:spTree>
    <p:custDataLst>
      <p:tags r:id="rId1"/>
    </p:custDataLst>
    <p:extLst>
      <p:ext uri="{BB962C8B-B14F-4D97-AF65-F5344CB8AC3E}">
        <p14:creationId xmlns:p14="http://schemas.microsoft.com/office/powerpoint/2010/main" val="287839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8" name="文本框 5">
            <a:extLst>
              <a:ext uri="{FF2B5EF4-FFF2-40B4-BE49-F238E27FC236}">
                <a16:creationId xmlns:a16="http://schemas.microsoft.com/office/drawing/2014/main" id="{B22D2128-EA5B-4695-B1D2-64C57E499790}"/>
              </a:ext>
            </a:extLst>
          </p:cNvPr>
          <p:cNvSpPr txBox="1"/>
          <p:nvPr/>
        </p:nvSpPr>
        <p:spPr>
          <a:xfrm>
            <a:off x="9353481" y="140339"/>
            <a:ext cx="2579440" cy="523220"/>
          </a:xfrm>
          <a:prstGeom prst="rect">
            <a:avLst/>
          </a:prstGeom>
          <a:noFill/>
          <a:ln w="9525">
            <a:noFill/>
          </a:ln>
        </p:spPr>
        <p:txBody>
          <a:bodyPr wrap="square" anchor="t" anchorCtr="0">
            <a:spAutoFit/>
          </a:bodyPr>
          <a:lstStyle/>
          <a:p>
            <a:pPr lvl="0"/>
            <a:r>
              <a:rPr lang="zh-CN" altLang="en-US" sz="2800" b="1" dirty="0">
                <a:solidFill>
                  <a:prstClr val="black"/>
                </a:solidFill>
                <a:latin typeface="微软雅黑" panose="020B0503020204020204" charset="-122"/>
                <a:ea typeface="微软雅黑" panose="020B0503020204020204" charset="-122"/>
                <a:sym typeface="微软雅黑" panose="020B0503020204020204" charset="-122"/>
              </a:rPr>
              <a:t>近期计划</a:t>
            </a:r>
            <a:endParaRPr lang="zh-CN" altLang="en-US" sz="2800" dirty="0">
              <a:solidFill>
                <a:prstClr val="black"/>
              </a:solidFill>
              <a:latin typeface="微软雅黑" panose="020B0503020204020204" charset="-122"/>
              <a:ea typeface="微软雅黑" panose="020B0503020204020204" charset="-122"/>
              <a:sym typeface="微软雅黑" panose="020B0503020204020204" charset="-122"/>
            </a:endParaRPr>
          </a:p>
        </p:txBody>
      </p:sp>
      <p:sp>
        <p:nvSpPr>
          <p:cNvPr id="2" name="矩形 1"/>
          <p:cNvSpPr/>
          <p:nvPr/>
        </p:nvSpPr>
        <p:spPr>
          <a:xfrm>
            <a:off x="606552" y="1101959"/>
            <a:ext cx="9899904" cy="3471720"/>
          </a:xfrm>
          <a:prstGeom prst="rect">
            <a:avLst/>
          </a:prstGeom>
        </p:spPr>
        <p:txBody>
          <a:bodyPr wrap="square">
            <a:spAutoFit/>
          </a:bodyPr>
          <a:lstStyle/>
          <a:p>
            <a:pPr marL="285750" lvl="0" indent="-285750">
              <a:lnSpc>
                <a:spcPct val="150000"/>
              </a:lnSpc>
              <a:buFont typeface="Wingdings" panose="05000000000000000000" pitchFamily="2" charset="2"/>
              <a:buChar char="l"/>
            </a:pPr>
            <a:r>
              <a:rPr lang="zh-CN" altLang="en-US" sz="2400" dirty="0"/>
              <a:t>优化深度学习网络，提高整体的分类准确率；利用分类器融合算法，将不同机器学习模型的分类效果进行融合，提高算法整体的分类效果。</a:t>
            </a:r>
            <a:endParaRPr lang="en-US" altLang="zh-CN" sz="2400" dirty="0"/>
          </a:p>
          <a:p>
            <a:pPr marL="285750" lvl="0" indent="-285750" defTabSz="444500">
              <a:lnSpc>
                <a:spcPct val="150000"/>
              </a:lnSpc>
              <a:spcBef>
                <a:spcPct val="0"/>
              </a:spcBef>
              <a:spcAft>
                <a:spcPct val="15000"/>
              </a:spcAft>
              <a:buFont typeface="Wingdings" panose="05000000000000000000" pitchFamily="2" charset="2"/>
              <a:buChar char="l"/>
            </a:pPr>
            <a:r>
              <a:rPr lang="zh-CN" altLang="en-US" sz="2400" dirty="0">
                <a:sym typeface="+mn-ea"/>
              </a:rPr>
              <a:t>针对 </a:t>
            </a:r>
            <a:r>
              <a:rPr lang="en-US" altLang="zh-CN" sz="2400" dirty="0">
                <a:sym typeface="+mn-ea"/>
              </a:rPr>
              <a:t>BEPC II-U </a:t>
            </a:r>
            <a:r>
              <a:rPr lang="zh-CN" altLang="en-US" sz="2400" dirty="0">
                <a:sym typeface="+mn-ea"/>
              </a:rPr>
              <a:t>超导腔 </a:t>
            </a:r>
            <a:r>
              <a:rPr lang="zh-CN" altLang="en-US" sz="2400" dirty="0"/>
              <a:t>搭建超导腔故障数据的实时诊断工具，进一步收集并分析运行数据，为机器学习提供更多、更明确的样本数据；</a:t>
            </a:r>
          </a:p>
          <a:p>
            <a:pPr marL="285750" lvl="0" indent="-285750" defTabSz="444500">
              <a:lnSpc>
                <a:spcPct val="150000"/>
              </a:lnSpc>
              <a:spcBef>
                <a:spcPct val="0"/>
              </a:spcBef>
              <a:spcAft>
                <a:spcPct val="15000"/>
              </a:spcAft>
              <a:buFont typeface="Wingdings" panose="05000000000000000000" pitchFamily="2" charset="2"/>
              <a:buChar char="l"/>
            </a:pPr>
            <a:r>
              <a:rPr lang="en-US" altLang="zh-CN" sz="2400" dirty="0"/>
              <a:t>  </a:t>
            </a:r>
            <a:r>
              <a:rPr lang="zh-CN" altLang="en-US" sz="2400" dirty="0"/>
              <a:t>设计故障定位与分类工具，在</a:t>
            </a:r>
            <a:r>
              <a:rPr lang="en-US" altLang="zh-CN" sz="2400" dirty="0">
                <a:sym typeface="+mn-ea"/>
              </a:rPr>
              <a:t>BEPCII-U </a:t>
            </a:r>
            <a:r>
              <a:rPr lang="zh-CN" altLang="en-US" sz="2400" dirty="0">
                <a:sym typeface="+mn-ea"/>
              </a:rPr>
              <a:t>超导腔</a:t>
            </a:r>
            <a:r>
              <a:rPr lang="zh-CN" altLang="en-US" sz="2400" dirty="0"/>
              <a:t>故障发生时反馈分类结果与故障分析结果，并应用在</a:t>
            </a:r>
            <a:r>
              <a:rPr lang="en-US" altLang="zh-CN" sz="2400"/>
              <a:t>BEPC II</a:t>
            </a:r>
            <a:r>
              <a:rPr lang="zh-CN" altLang="en-US" sz="2400"/>
              <a:t>的</a:t>
            </a:r>
            <a:r>
              <a:rPr lang="zh-CN" altLang="en-US" sz="2400" dirty="0"/>
              <a:t>运维工作中。</a:t>
            </a:r>
          </a:p>
        </p:txBody>
      </p:sp>
    </p:spTree>
    <p:custDataLst>
      <p:tags r:id="rId1"/>
    </p:custDataLst>
    <p:extLst>
      <p:ext uri="{BB962C8B-B14F-4D97-AF65-F5344CB8AC3E}">
        <p14:creationId xmlns:p14="http://schemas.microsoft.com/office/powerpoint/2010/main" val="50928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4100" name="文本框 1"/>
          <p:cNvSpPr txBox="1"/>
          <p:nvPr/>
        </p:nvSpPr>
        <p:spPr>
          <a:xfrm>
            <a:off x="125573" y="6315075"/>
            <a:ext cx="1166896" cy="400110"/>
          </a:xfrm>
          <a:prstGeom prst="rect">
            <a:avLst/>
          </a:prstGeom>
          <a:noFill/>
          <a:ln w="9525">
            <a:noFill/>
          </a:ln>
        </p:spPr>
        <p:txBody>
          <a:bodyPr wrap="square" anchor="t" anchorCtr="0">
            <a:spAutoFit/>
          </a:bodyPr>
          <a:lstStyle/>
          <a:p>
            <a:pPr lvl="0" algn="r">
              <a:defRPr/>
            </a:pPr>
            <a:r>
              <a:rPr lang="en-US" altLang="zh-CN" sz="2000" dirty="0">
                <a:solidFill>
                  <a:srgbClr val="004098"/>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Contents</a:t>
            </a:r>
            <a:endParaRPr kumimoji="0" lang="en-US" altLang="zh-CN" sz="2000" b="0" i="0" u="none" strike="noStrike" kern="1200" cap="none" spc="0" normalizeH="0" baseline="0" noProof="0" dirty="0">
              <a:ln>
                <a:noFill/>
              </a:ln>
              <a:solidFill>
                <a:srgbClr val="004098"/>
              </a:solidFill>
              <a:effectLst/>
              <a:uLnTx/>
              <a:uFillTx/>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fontAlgn="auto"/>
            <a:fld id="{49AE70B2-8BF9-45C0-BB95-33D1B9D3A854}" type="slidenum">
              <a:rPr lang="zh-CN" altLang="en-US" sz="1400" strike="noStrike" noProof="1" smtClean="0">
                <a:latin typeface="+mn-lt"/>
                <a:ea typeface="+mn-ea"/>
                <a:cs typeface="+mn-cs"/>
              </a:rPr>
              <a:t>2</a:t>
            </a:fld>
            <a:endParaRPr lang="zh-CN" altLang="en-US" sz="1400" strike="noStrike" noProof="1"/>
          </a:p>
        </p:txBody>
      </p:sp>
      <p:sp>
        <p:nvSpPr>
          <p:cNvPr id="14" name="文本占位符 3">
            <a:extLst>
              <a:ext uri="{FF2B5EF4-FFF2-40B4-BE49-F238E27FC236}">
                <a16:creationId xmlns:a16="http://schemas.microsoft.com/office/drawing/2014/main" id="{4F1BCCCD-DA7F-42E0-B9C7-E08B8E10172A}"/>
              </a:ext>
            </a:extLst>
          </p:cNvPr>
          <p:cNvSpPr txBox="1"/>
          <p:nvPr/>
        </p:nvSpPr>
        <p:spPr>
          <a:xfrm>
            <a:off x="2350748" y="2564905"/>
            <a:ext cx="918473" cy="561974"/>
          </a:xfrm>
          <a:prstGeom prst="rect">
            <a:avLst/>
          </a:prstGeom>
          <a:solidFill>
            <a:schemeClr val="accent1">
              <a:lumMod val="75000"/>
            </a:schemeClr>
          </a:solidFill>
          <a:ln>
            <a:noFill/>
          </a:ln>
        </p:spPr>
        <p:txBody>
          <a:bodyPr vert="horz" lIns="91440" tIns="45720" rIns="91440" bIns="45720" rtlCol="0" anchor="t">
            <a:normAutofit fontScale="92500"/>
          </a:bodyPr>
          <a:lstStyle>
            <a:lvl1pPr marL="0" indent="0" algn="ctr" defTabSz="914400" eaLnBrk="1" latinLnBrk="0" hangingPunct="1">
              <a:lnSpc>
                <a:spcPct val="100000"/>
              </a:lnSpc>
              <a:spcBef>
                <a:spcPts val="1200"/>
              </a:spcBef>
              <a:spcAft>
                <a:spcPts val="0"/>
              </a:spcAft>
              <a:buClrTx/>
              <a:buSzPct val="60000"/>
              <a:buFont typeface="Wingdings" panose="05000000000000000000" pitchFamily="2" charset="2"/>
              <a:buNone/>
              <a:defRPr sz="2800" baseline="0">
                <a:solidFill>
                  <a:schemeClr val="bg1"/>
                </a:solidFill>
                <a:latin typeface="Georgia" panose="02040502050405020303" pitchFamily="18" charset="0"/>
                <a:ea typeface="+mn-ea"/>
              </a:defRPr>
            </a:lvl1pPr>
            <a:lvl2pPr marL="685800" indent="-182880" defTabSz="914400" eaLnBrk="1" latinLnBrk="0" hangingPunct="1">
              <a:lnSpc>
                <a:spcPct val="100000"/>
              </a:lnSpc>
              <a:spcBef>
                <a:spcPts val="1200"/>
              </a:spcBef>
              <a:spcAft>
                <a:spcPts val="0"/>
              </a:spcAft>
              <a:buClrTx/>
              <a:buSzPct val="60000"/>
              <a:buFont typeface="Wingdings" panose="05000000000000000000" pitchFamily="2" charset="2"/>
              <a:buChar char="n"/>
              <a:defRPr sz="2400">
                <a:latin typeface="Georgia" panose="02040502050405020303" pitchFamily="18" charset="0"/>
                <a:ea typeface="+mn-ea"/>
              </a:defRPr>
            </a:lvl2pPr>
            <a:lvl3pPr marL="1143000" indent="-182880" defTabSz="914400" eaLnBrk="1" latinLnBrk="0" hangingPunct="1">
              <a:lnSpc>
                <a:spcPct val="100000"/>
              </a:lnSpc>
              <a:spcBef>
                <a:spcPts val="1200"/>
              </a:spcBef>
              <a:spcAft>
                <a:spcPts val="0"/>
              </a:spcAft>
              <a:buClrTx/>
              <a:buSzPct val="60000"/>
              <a:buFont typeface="Wingdings" panose="05000000000000000000" pitchFamily="2" charset="2"/>
              <a:buChar char="u"/>
              <a:defRPr sz="1800">
                <a:latin typeface="Georgia" panose="02040502050405020303" pitchFamily="18" charset="0"/>
                <a:ea typeface="+mn-ea"/>
              </a:defRPr>
            </a:lvl3pPr>
            <a:lvl4pPr marL="1600200" indent="-182880" defTabSz="914400" eaLnBrk="1" latinLnBrk="0" hangingPunct="1">
              <a:lnSpc>
                <a:spcPct val="100000"/>
              </a:lnSpc>
              <a:spcBef>
                <a:spcPts val="1200"/>
              </a:spcBef>
              <a:spcAft>
                <a:spcPts val="0"/>
              </a:spcAft>
              <a:buClrTx/>
              <a:buSzPct val="60000"/>
              <a:buFont typeface="Wingdings" panose="05000000000000000000" pitchFamily="2" charset="2"/>
              <a:buChar char="Ø"/>
              <a:defRPr sz="1800">
                <a:latin typeface="Georgia" panose="02040502050405020303" pitchFamily="18" charset="0"/>
                <a:ea typeface="+mn-ea"/>
              </a:defRPr>
            </a:lvl4pPr>
            <a:lvl5pPr marL="2057400" indent="-182880" defTabSz="914400" eaLnBrk="1" latinLnBrk="0" hangingPunct="1">
              <a:lnSpc>
                <a:spcPct val="100000"/>
              </a:lnSpc>
              <a:spcBef>
                <a:spcPts val="1200"/>
              </a:spcBef>
              <a:spcAft>
                <a:spcPts val="0"/>
              </a:spcAft>
              <a:buClrTx/>
              <a:buSzPct val="60000"/>
              <a:buFont typeface="Wingdings" panose="05000000000000000000" pitchFamily="2" charset="2"/>
              <a:buChar char="ü"/>
              <a:defRPr sz="1800">
                <a:latin typeface="Georgia" panose="02040502050405020303" pitchFamily="18" charset="0"/>
                <a:ea typeface="+mn-ea"/>
              </a:defRPr>
            </a:lvl5pPr>
            <a:lvl6pPr marL="25146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6pPr>
            <a:lvl7pPr marL="29718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7pPr>
            <a:lvl8pPr marL="34290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8pPr>
            <a:lvl9pPr marL="38862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9pPr>
          </a:lstStyle>
          <a:p>
            <a:r>
              <a:rPr lang="en-US" altLang="zh-CN" dirty="0"/>
              <a:t>No.2</a:t>
            </a:r>
            <a:endParaRPr lang="zh-CN" altLang="en-US" dirty="0"/>
          </a:p>
        </p:txBody>
      </p:sp>
      <p:sp>
        <p:nvSpPr>
          <p:cNvPr id="15" name="文本占位符 4">
            <a:extLst>
              <a:ext uri="{FF2B5EF4-FFF2-40B4-BE49-F238E27FC236}">
                <a16:creationId xmlns:a16="http://schemas.microsoft.com/office/drawing/2014/main" id="{B37139A8-B4D8-4A0A-B5B0-00B8B2264EAA}"/>
              </a:ext>
            </a:extLst>
          </p:cNvPr>
          <p:cNvSpPr/>
          <p:nvPr/>
        </p:nvSpPr>
        <p:spPr>
          <a:xfrm>
            <a:off x="3306141" y="2564904"/>
            <a:ext cx="6318251" cy="561974"/>
          </a:xfrm>
          <a:prstGeom prst="rect">
            <a:avLst/>
          </a:prstGeom>
          <a:solidFill>
            <a:schemeClr val="bg1">
              <a:lumMod val="95000"/>
            </a:schemeClr>
          </a:solidFill>
          <a:ln w="19050">
            <a:solidFill>
              <a:schemeClr val="tx1"/>
            </a:solidFill>
            <a:prstDash val="sysDot"/>
          </a:ln>
        </p:spPr>
        <p:txBody>
          <a:bodyPr vert="horz" lIns="91440" tIns="45720" rIns="91440" bIns="45720" rtlCol="0" anchor="ctr">
            <a:normAutofit/>
          </a:bodyPr>
          <a:lstStyle/>
          <a:p>
            <a:pPr lvl="0" algn="ctr" eaLnBrk="1" fontAlgn="auto" hangingPunct="1">
              <a:spcBef>
                <a:spcPts val="1200"/>
              </a:spcBef>
              <a:spcAft>
                <a:spcPts val="0"/>
              </a:spcAft>
              <a:buSzPct val="60000"/>
              <a:buFont typeface="Wingdings" panose="05000000000000000000" pitchFamily="2" charset="2"/>
            </a:pPr>
            <a:r>
              <a:rPr lang="zh-CN" altLang="en-US" sz="2800" dirty="0">
                <a:latin typeface="微软雅黑" panose="020B0503020204020204" pitchFamily="34" charset="-122"/>
                <a:ea typeface="微软雅黑" panose="020B0503020204020204" pitchFamily="34" charset="-122"/>
                <a:sym typeface="+mn-ea"/>
              </a:rPr>
              <a:t>研究目标、内容及方案</a:t>
            </a:r>
          </a:p>
        </p:txBody>
      </p:sp>
      <p:sp>
        <p:nvSpPr>
          <p:cNvPr id="16" name="文本占位符 1">
            <a:extLst>
              <a:ext uri="{FF2B5EF4-FFF2-40B4-BE49-F238E27FC236}">
                <a16:creationId xmlns:a16="http://schemas.microsoft.com/office/drawing/2014/main" id="{1795B384-66EE-45E0-8989-4C8D53B09C1B}"/>
              </a:ext>
            </a:extLst>
          </p:cNvPr>
          <p:cNvSpPr txBox="1">
            <a:spLocks/>
          </p:cNvSpPr>
          <p:nvPr/>
        </p:nvSpPr>
        <p:spPr>
          <a:xfrm>
            <a:off x="2355436" y="1439541"/>
            <a:ext cx="904814" cy="561975"/>
          </a:xfrm>
          <a:prstGeom prst="rect">
            <a:avLst/>
          </a:prstGeom>
          <a:solidFill>
            <a:schemeClr val="accent1">
              <a:lumMod val="75000"/>
            </a:schemeClr>
          </a:solidFill>
          <a:ln>
            <a:noFill/>
          </a:ln>
        </p:spPr>
        <p:txBody>
          <a:bodyPr vert="horz" lIns="91440" tIns="45720" rIns="91440" bIns="45720" rtlCol="0" anchor="t">
            <a:normAutofit/>
          </a:bodyPr>
          <a:lstStyle>
            <a:lvl1pPr marL="0" indent="0" algn="ctr" defTabSz="914400" rtl="0" eaLnBrk="1" latinLnBrk="0" hangingPunct="1">
              <a:lnSpc>
                <a:spcPct val="100000"/>
              </a:lnSpc>
              <a:spcBef>
                <a:spcPts val="1200"/>
              </a:spcBef>
              <a:spcAft>
                <a:spcPts val="0"/>
              </a:spcAft>
              <a:buClrTx/>
              <a:buSzPct val="60000"/>
              <a:buFont typeface="Wingdings" panose="05000000000000000000" pitchFamily="2" charset="2"/>
              <a:buNone/>
              <a:defRPr sz="2800" kern="1200" baseline="0">
                <a:solidFill>
                  <a:schemeClr val="bg1"/>
                </a:solidFill>
                <a:latin typeface="Georgia" panose="02040502050405020303" pitchFamily="18" charset="0"/>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Georgia" panose="02040502050405020303" pitchFamily="18" charset="0"/>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Georgia" panose="02040502050405020303" pitchFamily="18" charset="0"/>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Georgia" panose="02040502050405020303" pitchFamily="18" charset="0"/>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fontAlgn="auto"/>
            <a:r>
              <a:rPr lang="en-US" altLang="zh-CN" dirty="0"/>
              <a:t>No.1</a:t>
            </a:r>
            <a:endParaRPr lang="zh-CN" altLang="en-US" dirty="0"/>
          </a:p>
        </p:txBody>
      </p:sp>
      <p:sp>
        <p:nvSpPr>
          <p:cNvPr id="17" name="文本占位符 2">
            <a:extLst>
              <a:ext uri="{FF2B5EF4-FFF2-40B4-BE49-F238E27FC236}">
                <a16:creationId xmlns:a16="http://schemas.microsoft.com/office/drawing/2014/main" id="{40236C00-1F6F-4F15-88A5-1075AFA2D1A7}"/>
              </a:ext>
            </a:extLst>
          </p:cNvPr>
          <p:cNvSpPr txBox="1">
            <a:spLocks/>
          </p:cNvSpPr>
          <p:nvPr/>
        </p:nvSpPr>
        <p:spPr>
          <a:xfrm>
            <a:off x="3292958" y="1439540"/>
            <a:ext cx="6318251" cy="561974"/>
          </a:xfrm>
          <a:prstGeom prst="rect">
            <a:avLst/>
          </a:prstGeom>
          <a:solidFill>
            <a:schemeClr val="bg1">
              <a:lumMod val="95000"/>
            </a:schemeClr>
          </a:solidFill>
          <a:ln w="19050">
            <a:solidFill>
              <a:schemeClr val="tx1"/>
            </a:solidFill>
            <a:prstDash val="sysDot"/>
          </a:ln>
        </p:spPr>
        <p:txBody>
          <a:bodyPr vert="horz" lIns="91440" tIns="45720" rIns="91440" bIns="45720" rtlCol="0" anchor="ctr">
            <a:normAutofit/>
          </a:bodyPr>
          <a:lstStyle>
            <a:lvl1pPr marL="0" indent="0" algn="l" defTabSz="914400" rtl="0" eaLnBrk="1" latinLnBrk="0" hangingPunct="1">
              <a:lnSpc>
                <a:spcPct val="100000"/>
              </a:lnSpc>
              <a:spcBef>
                <a:spcPts val="1200"/>
              </a:spcBef>
              <a:spcAft>
                <a:spcPts val="0"/>
              </a:spcAft>
              <a:buClrTx/>
              <a:buSzPct val="60000"/>
              <a:buFont typeface="Wingdings" panose="05000000000000000000" pitchFamily="2" charset="2"/>
              <a:buNone/>
              <a:defRPr sz="2800" kern="1200" baseline="0">
                <a:solidFill>
                  <a:schemeClr val="tx1"/>
                </a:solidFill>
                <a:latin typeface="Georgia" panose="02040502050405020303" pitchFamily="18" charset="0"/>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Georgia" panose="02040502050405020303" pitchFamily="18" charset="0"/>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Georgia" panose="02040502050405020303" pitchFamily="18" charset="0"/>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Georgia" panose="02040502050405020303" pitchFamily="18" charset="0"/>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algn="ctr" fontAlgn="auto"/>
            <a:r>
              <a:rPr lang="zh-CN" altLang="en-US" dirty="0">
                <a:solidFill>
                  <a:sysClr val="windowText" lastClr="000000"/>
                </a:solidFill>
                <a:latin typeface="微软雅黑" panose="020B0503020204020204" charset="-122"/>
                <a:ea typeface="微软雅黑" panose="020B0503020204020204" charset="-122"/>
                <a:cs typeface="+mn-ea"/>
                <a:sym typeface="+mn-ea"/>
              </a:rPr>
              <a:t>研究背景</a:t>
            </a:r>
            <a:endParaRPr lang="en-US" altLang="zh-CN" dirty="0">
              <a:latin typeface="微软雅黑" panose="020B0503020204020204" pitchFamily="34" charset="-122"/>
              <a:ea typeface="微软雅黑" panose="020B0503020204020204" pitchFamily="34" charset="-122"/>
            </a:endParaRPr>
          </a:p>
        </p:txBody>
      </p:sp>
      <p:sp>
        <p:nvSpPr>
          <p:cNvPr id="18" name="文本占位符 3">
            <a:extLst>
              <a:ext uri="{FF2B5EF4-FFF2-40B4-BE49-F238E27FC236}">
                <a16:creationId xmlns:a16="http://schemas.microsoft.com/office/drawing/2014/main" id="{BF9D32A6-3CFD-4A16-8831-B039BD642FEE}"/>
              </a:ext>
            </a:extLst>
          </p:cNvPr>
          <p:cNvSpPr txBox="1"/>
          <p:nvPr/>
        </p:nvSpPr>
        <p:spPr>
          <a:xfrm>
            <a:off x="2352319" y="3690268"/>
            <a:ext cx="918473" cy="561974"/>
          </a:xfrm>
          <a:prstGeom prst="rect">
            <a:avLst/>
          </a:prstGeom>
          <a:solidFill>
            <a:schemeClr val="accent1">
              <a:lumMod val="75000"/>
            </a:schemeClr>
          </a:solidFill>
          <a:ln>
            <a:noFill/>
          </a:ln>
        </p:spPr>
        <p:txBody>
          <a:bodyPr vert="horz" lIns="91440" tIns="45720" rIns="91440" bIns="45720" rtlCol="0" anchor="t">
            <a:normAutofit fontScale="92500"/>
          </a:bodyPr>
          <a:lstStyle>
            <a:lvl1pPr marL="0" indent="0" algn="ctr" defTabSz="914400" eaLnBrk="1" latinLnBrk="0" hangingPunct="1">
              <a:lnSpc>
                <a:spcPct val="100000"/>
              </a:lnSpc>
              <a:spcBef>
                <a:spcPts val="1200"/>
              </a:spcBef>
              <a:spcAft>
                <a:spcPts val="0"/>
              </a:spcAft>
              <a:buClrTx/>
              <a:buSzPct val="60000"/>
              <a:buFont typeface="Wingdings" panose="05000000000000000000" pitchFamily="2" charset="2"/>
              <a:buNone/>
              <a:defRPr sz="2800" baseline="0">
                <a:solidFill>
                  <a:schemeClr val="bg1"/>
                </a:solidFill>
                <a:latin typeface="Georgia" panose="02040502050405020303" pitchFamily="18" charset="0"/>
                <a:ea typeface="+mn-ea"/>
              </a:defRPr>
            </a:lvl1pPr>
            <a:lvl2pPr marL="685800" indent="-182880" defTabSz="914400" eaLnBrk="1" latinLnBrk="0" hangingPunct="1">
              <a:lnSpc>
                <a:spcPct val="100000"/>
              </a:lnSpc>
              <a:spcBef>
                <a:spcPts val="1200"/>
              </a:spcBef>
              <a:spcAft>
                <a:spcPts val="0"/>
              </a:spcAft>
              <a:buClrTx/>
              <a:buSzPct val="60000"/>
              <a:buFont typeface="Wingdings" panose="05000000000000000000" pitchFamily="2" charset="2"/>
              <a:buChar char="n"/>
              <a:defRPr sz="2400">
                <a:latin typeface="Georgia" panose="02040502050405020303" pitchFamily="18" charset="0"/>
                <a:ea typeface="+mn-ea"/>
              </a:defRPr>
            </a:lvl2pPr>
            <a:lvl3pPr marL="1143000" indent="-182880" defTabSz="914400" eaLnBrk="1" latinLnBrk="0" hangingPunct="1">
              <a:lnSpc>
                <a:spcPct val="100000"/>
              </a:lnSpc>
              <a:spcBef>
                <a:spcPts val="1200"/>
              </a:spcBef>
              <a:spcAft>
                <a:spcPts val="0"/>
              </a:spcAft>
              <a:buClrTx/>
              <a:buSzPct val="60000"/>
              <a:buFont typeface="Wingdings" panose="05000000000000000000" pitchFamily="2" charset="2"/>
              <a:buChar char="u"/>
              <a:defRPr sz="1800">
                <a:latin typeface="Georgia" panose="02040502050405020303" pitchFamily="18" charset="0"/>
                <a:ea typeface="+mn-ea"/>
              </a:defRPr>
            </a:lvl3pPr>
            <a:lvl4pPr marL="1600200" indent="-182880" defTabSz="914400" eaLnBrk="1" latinLnBrk="0" hangingPunct="1">
              <a:lnSpc>
                <a:spcPct val="100000"/>
              </a:lnSpc>
              <a:spcBef>
                <a:spcPts val="1200"/>
              </a:spcBef>
              <a:spcAft>
                <a:spcPts val="0"/>
              </a:spcAft>
              <a:buClrTx/>
              <a:buSzPct val="60000"/>
              <a:buFont typeface="Wingdings" panose="05000000000000000000" pitchFamily="2" charset="2"/>
              <a:buChar char="Ø"/>
              <a:defRPr sz="1800">
                <a:latin typeface="Georgia" panose="02040502050405020303" pitchFamily="18" charset="0"/>
                <a:ea typeface="+mn-ea"/>
              </a:defRPr>
            </a:lvl4pPr>
            <a:lvl5pPr marL="2057400" indent="-182880" defTabSz="914400" eaLnBrk="1" latinLnBrk="0" hangingPunct="1">
              <a:lnSpc>
                <a:spcPct val="100000"/>
              </a:lnSpc>
              <a:spcBef>
                <a:spcPts val="1200"/>
              </a:spcBef>
              <a:spcAft>
                <a:spcPts val="0"/>
              </a:spcAft>
              <a:buClrTx/>
              <a:buSzPct val="60000"/>
              <a:buFont typeface="Wingdings" panose="05000000000000000000" pitchFamily="2" charset="2"/>
              <a:buChar char="ü"/>
              <a:defRPr sz="1800">
                <a:latin typeface="Georgia" panose="02040502050405020303" pitchFamily="18" charset="0"/>
                <a:ea typeface="+mn-ea"/>
              </a:defRPr>
            </a:lvl5pPr>
            <a:lvl6pPr marL="25146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6pPr>
            <a:lvl7pPr marL="29718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7pPr>
            <a:lvl8pPr marL="34290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8pPr>
            <a:lvl9pPr marL="38862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9pPr>
          </a:lstStyle>
          <a:p>
            <a:r>
              <a:rPr lang="en-US" altLang="zh-CN" dirty="0"/>
              <a:t>No.3</a:t>
            </a:r>
            <a:endParaRPr lang="zh-CN" altLang="en-US" dirty="0"/>
          </a:p>
        </p:txBody>
      </p:sp>
      <p:sp>
        <p:nvSpPr>
          <p:cNvPr id="19" name="文本占位符 4">
            <a:extLst>
              <a:ext uri="{FF2B5EF4-FFF2-40B4-BE49-F238E27FC236}">
                <a16:creationId xmlns:a16="http://schemas.microsoft.com/office/drawing/2014/main" id="{C4587439-7125-41E9-A7D1-E372FBFAC385}"/>
              </a:ext>
            </a:extLst>
          </p:cNvPr>
          <p:cNvSpPr/>
          <p:nvPr/>
        </p:nvSpPr>
        <p:spPr>
          <a:xfrm>
            <a:off x="3307712" y="3690267"/>
            <a:ext cx="6318251" cy="561974"/>
          </a:xfrm>
          <a:prstGeom prst="rect">
            <a:avLst/>
          </a:prstGeom>
          <a:solidFill>
            <a:schemeClr val="bg1">
              <a:lumMod val="95000"/>
            </a:schemeClr>
          </a:solidFill>
          <a:ln w="19050">
            <a:solidFill>
              <a:schemeClr val="tx1"/>
            </a:solidFill>
            <a:prstDash val="sysDot"/>
          </a:ln>
        </p:spPr>
        <p:txBody>
          <a:bodyPr vert="horz" lIns="91440" tIns="45720" rIns="91440" bIns="45720" rtlCol="0" anchor="ctr">
            <a:normAutofit/>
          </a:bodyPr>
          <a:lstStyle/>
          <a:p>
            <a:pPr lvl="0" algn="ctr" eaLnBrk="1" fontAlgn="auto" hangingPunct="1">
              <a:spcBef>
                <a:spcPts val="1200"/>
              </a:spcBef>
              <a:spcAft>
                <a:spcPts val="0"/>
              </a:spcAft>
              <a:buSzPct val="60000"/>
              <a:buFont typeface="Wingdings" panose="05000000000000000000" pitchFamily="2" charset="2"/>
            </a:pPr>
            <a:r>
              <a:rPr lang="zh-CN" altLang="en-US" sz="2800" dirty="0"/>
              <a:t>目前的进展</a:t>
            </a:r>
            <a:endParaRPr lang="zh-CN" altLang="en-US" sz="2800" dirty="0">
              <a:latin typeface="微软雅黑" panose="020B0503020204020204" pitchFamily="34" charset="-122"/>
              <a:ea typeface="微软雅黑" panose="020B0503020204020204" pitchFamily="34" charset="-122"/>
              <a:sym typeface="+mn-ea"/>
            </a:endParaRPr>
          </a:p>
        </p:txBody>
      </p:sp>
      <p:sp>
        <p:nvSpPr>
          <p:cNvPr id="20" name="文本占位符 3">
            <a:extLst>
              <a:ext uri="{FF2B5EF4-FFF2-40B4-BE49-F238E27FC236}">
                <a16:creationId xmlns:a16="http://schemas.microsoft.com/office/drawing/2014/main" id="{D525B4BE-F2AE-4316-ABA9-C3EE9D464C84}"/>
              </a:ext>
            </a:extLst>
          </p:cNvPr>
          <p:cNvSpPr txBox="1"/>
          <p:nvPr/>
        </p:nvSpPr>
        <p:spPr>
          <a:xfrm>
            <a:off x="2350748" y="4815631"/>
            <a:ext cx="918473" cy="561974"/>
          </a:xfrm>
          <a:prstGeom prst="rect">
            <a:avLst/>
          </a:prstGeom>
          <a:solidFill>
            <a:schemeClr val="accent1">
              <a:lumMod val="75000"/>
            </a:schemeClr>
          </a:solidFill>
          <a:ln>
            <a:noFill/>
          </a:ln>
        </p:spPr>
        <p:txBody>
          <a:bodyPr vert="horz" lIns="91440" tIns="45720" rIns="91440" bIns="45720" rtlCol="0" anchor="t">
            <a:normAutofit fontScale="92500"/>
          </a:bodyPr>
          <a:lstStyle>
            <a:lvl1pPr marL="0" indent="0" algn="ctr" defTabSz="914400" eaLnBrk="1" latinLnBrk="0" hangingPunct="1">
              <a:lnSpc>
                <a:spcPct val="100000"/>
              </a:lnSpc>
              <a:spcBef>
                <a:spcPts val="1200"/>
              </a:spcBef>
              <a:spcAft>
                <a:spcPts val="0"/>
              </a:spcAft>
              <a:buClrTx/>
              <a:buSzPct val="60000"/>
              <a:buFont typeface="Wingdings" panose="05000000000000000000" pitchFamily="2" charset="2"/>
              <a:buNone/>
              <a:defRPr sz="2800" baseline="0">
                <a:solidFill>
                  <a:schemeClr val="bg1"/>
                </a:solidFill>
                <a:latin typeface="Georgia" panose="02040502050405020303" pitchFamily="18" charset="0"/>
                <a:ea typeface="+mn-ea"/>
              </a:defRPr>
            </a:lvl1pPr>
            <a:lvl2pPr marL="685800" indent="-182880" defTabSz="914400" eaLnBrk="1" latinLnBrk="0" hangingPunct="1">
              <a:lnSpc>
                <a:spcPct val="100000"/>
              </a:lnSpc>
              <a:spcBef>
                <a:spcPts val="1200"/>
              </a:spcBef>
              <a:spcAft>
                <a:spcPts val="0"/>
              </a:spcAft>
              <a:buClrTx/>
              <a:buSzPct val="60000"/>
              <a:buFont typeface="Wingdings" panose="05000000000000000000" pitchFamily="2" charset="2"/>
              <a:buChar char="n"/>
              <a:defRPr sz="2400">
                <a:latin typeface="Georgia" panose="02040502050405020303" pitchFamily="18" charset="0"/>
                <a:ea typeface="+mn-ea"/>
              </a:defRPr>
            </a:lvl2pPr>
            <a:lvl3pPr marL="1143000" indent="-182880" defTabSz="914400" eaLnBrk="1" latinLnBrk="0" hangingPunct="1">
              <a:lnSpc>
                <a:spcPct val="100000"/>
              </a:lnSpc>
              <a:spcBef>
                <a:spcPts val="1200"/>
              </a:spcBef>
              <a:spcAft>
                <a:spcPts val="0"/>
              </a:spcAft>
              <a:buClrTx/>
              <a:buSzPct val="60000"/>
              <a:buFont typeface="Wingdings" panose="05000000000000000000" pitchFamily="2" charset="2"/>
              <a:buChar char="u"/>
              <a:defRPr sz="1800">
                <a:latin typeface="Georgia" panose="02040502050405020303" pitchFamily="18" charset="0"/>
                <a:ea typeface="+mn-ea"/>
              </a:defRPr>
            </a:lvl3pPr>
            <a:lvl4pPr marL="1600200" indent="-182880" defTabSz="914400" eaLnBrk="1" latinLnBrk="0" hangingPunct="1">
              <a:lnSpc>
                <a:spcPct val="100000"/>
              </a:lnSpc>
              <a:spcBef>
                <a:spcPts val="1200"/>
              </a:spcBef>
              <a:spcAft>
                <a:spcPts val="0"/>
              </a:spcAft>
              <a:buClrTx/>
              <a:buSzPct val="60000"/>
              <a:buFont typeface="Wingdings" panose="05000000000000000000" pitchFamily="2" charset="2"/>
              <a:buChar char="Ø"/>
              <a:defRPr sz="1800">
                <a:latin typeface="Georgia" panose="02040502050405020303" pitchFamily="18" charset="0"/>
                <a:ea typeface="+mn-ea"/>
              </a:defRPr>
            </a:lvl4pPr>
            <a:lvl5pPr marL="2057400" indent="-182880" defTabSz="914400" eaLnBrk="1" latinLnBrk="0" hangingPunct="1">
              <a:lnSpc>
                <a:spcPct val="100000"/>
              </a:lnSpc>
              <a:spcBef>
                <a:spcPts val="1200"/>
              </a:spcBef>
              <a:spcAft>
                <a:spcPts val="0"/>
              </a:spcAft>
              <a:buClrTx/>
              <a:buSzPct val="60000"/>
              <a:buFont typeface="Wingdings" panose="05000000000000000000" pitchFamily="2" charset="2"/>
              <a:buChar char="ü"/>
              <a:defRPr sz="1800">
                <a:latin typeface="Georgia" panose="02040502050405020303" pitchFamily="18" charset="0"/>
                <a:ea typeface="+mn-ea"/>
              </a:defRPr>
            </a:lvl5pPr>
            <a:lvl6pPr marL="25146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6pPr>
            <a:lvl7pPr marL="29718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7pPr>
            <a:lvl8pPr marL="34290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8pPr>
            <a:lvl9pPr marL="3886200" indent="-228600">
              <a:lnSpc>
                <a:spcPct val="90000"/>
              </a:lnSpc>
              <a:spcBef>
                <a:spcPts val="250"/>
              </a:spcBef>
              <a:spcAft>
                <a:spcPts val="250"/>
              </a:spcAft>
              <a:buClr>
                <a:schemeClr val="accent1"/>
              </a:buClr>
              <a:buFont typeface="Wingdings 2" panose="05020102010507070707" pitchFamily="18" charset="2"/>
              <a:buChar char=""/>
              <a:defRPr sz="1300">
                <a:solidFill>
                  <a:schemeClr val="tx1">
                    <a:lumMod val="65000"/>
                    <a:lumOff val="35000"/>
                  </a:schemeClr>
                </a:solidFill>
                <a:latin typeface="+mn-lt"/>
                <a:ea typeface="+mn-ea"/>
              </a:defRPr>
            </a:lvl9pPr>
          </a:lstStyle>
          <a:p>
            <a:r>
              <a:rPr lang="en-US" altLang="zh-CN" dirty="0"/>
              <a:t>No.4</a:t>
            </a:r>
            <a:endParaRPr lang="zh-CN" altLang="en-US" dirty="0"/>
          </a:p>
        </p:txBody>
      </p:sp>
      <p:sp>
        <p:nvSpPr>
          <p:cNvPr id="21" name="文本占位符 4">
            <a:extLst>
              <a:ext uri="{FF2B5EF4-FFF2-40B4-BE49-F238E27FC236}">
                <a16:creationId xmlns:a16="http://schemas.microsoft.com/office/drawing/2014/main" id="{E3132E84-3E39-49C1-AB41-6CA8A53DD6EB}"/>
              </a:ext>
            </a:extLst>
          </p:cNvPr>
          <p:cNvSpPr/>
          <p:nvPr/>
        </p:nvSpPr>
        <p:spPr>
          <a:xfrm>
            <a:off x="3306141" y="4815630"/>
            <a:ext cx="6318251" cy="561974"/>
          </a:xfrm>
          <a:prstGeom prst="rect">
            <a:avLst/>
          </a:prstGeom>
          <a:solidFill>
            <a:schemeClr val="bg1">
              <a:lumMod val="95000"/>
            </a:schemeClr>
          </a:solidFill>
          <a:ln w="19050">
            <a:solidFill>
              <a:schemeClr val="tx1"/>
            </a:solidFill>
            <a:prstDash val="sysDot"/>
          </a:ln>
        </p:spPr>
        <p:txBody>
          <a:bodyPr vert="horz" lIns="91440" tIns="45720" rIns="91440" bIns="45720" rtlCol="0" anchor="ctr">
            <a:normAutofit/>
          </a:bodyPr>
          <a:lstStyle/>
          <a:p>
            <a:pPr lvl="0" algn="ctr" eaLnBrk="1" fontAlgn="auto" hangingPunct="1">
              <a:spcBef>
                <a:spcPts val="1200"/>
              </a:spcBef>
              <a:spcAft>
                <a:spcPts val="0"/>
              </a:spcAft>
              <a:buSzPct val="60000"/>
              <a:buFont typeface="Wingdings" panose="05000000000000000000" pitchFamily="2" charset="2"/>
            </a:pPr>
            <a:r>
              <a:rPr lang="zh-CN" altLang="en-US" sz="2800" dirty="0">
                <a:latin typeface="微软雅黑" panose="020B0503020204020204" pitchFamily="34" charset="-122"/>
                <a:ea typeface="微软雅黑" panose="020B0503020204020204" pitchFamily="34" charset="-122"/>
                <a:sym typeface="+mn-ea"/>
              </a:rPr>
              <a:t>近期计划</a:t>
            </a:r>
          </a:p>
        </p:txBody>
      </p:sp>
    </p:spTree>
    <p:custDataLst>
      <p:tags r:id="rId1"/>
    </p:custDataLst>
    <p:extLst>
      <p:ext uri="{BB962C8B-B14F-4D97-AF65-F5344CB8AC3E}">
        <p14:creationId xmlns:p14="http://schemas.microsoft.com/office/powerpoint/2010/main" val="4045826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7" name="文本框 6">
            <a:extLst>
              <a:ext uri="{FF2B5EF4-FFF2-40B4-BE49-F238E27FC236}">
                <a16:creationId xmlns:a16="http://schemas.microsoft.com/office/drawing/2014/main" id="{B7EB6F55-74C5-47F3-9817-E7EF6036A7A0}"/>
              </a:ext>
            </a:extLst>
          </p:cNvPr>
          <p:cNvSpPr txBox="1"/>
          <p:nvPr/>
        </p:nvSpPr>
        <p:spPr>
          <a:xfrm>
            <a:off x="746166" y="2659559"/>
            <a:ext cx="10450286" cy="769441"/>
          </a:xfrm>
          <a:prstGeom prst="rect">
            <a:avLst/>
          </a:prstGeom>
          <a:noFill/>
        </p:spPr>
        <p:txBody>
          <a:bodyPr wrap="square" rtlCol="0">
            <a:spAutoFit/>
          </a:bodyPr>
          <a:lstStyle/>
          <a:p>
            <a:pPr algn="ctr"/>
            <a:r>
              <a:rPr lang="en-US" altLang="zh-CN" sz="4400" b="1" dirty="0">
                <a:solidFill>
                  <a:schemeClr val="accent2">
                    <a:lumMod val="75000"/>
                  </a:schemeClr>
                </a:solidFill>
                <a:latin typeface="Times New Roman" panose="02020603050405020304" pitchFamily="18" charset="0"/>
                <a:ea typeface="楷体_GB2312" panose="02010609030101010101" pitchFamily="49" charset="-122"/>
                <a:cs typeface="Times New Roman" panose="02020603050405020304" pitchFamily="18" charset="0"/>
              </a:rPr>
              <a:t>Thanks for your attention</a:t>
            </a:r>
            <a:r>
              <a:rPr lang="zh-CN" altLang="en-US" sz="4400" b="1" dirty="0">
                <a:solidFill>
                  <a:schemeClr val="accent2">
                    <a:lumMod val="75000"/>
                  </a:schemeClr>
                </a:solidFill>
                <a:latin typeface="Times New Roman" panose="02020603050405020304" pitchFamily="18" charset="0"/>
                <a:ea typeface="楷体_GB2312" panose="02010609030101010101" pitchFamily="49" charset="-122"/>
                <a:cs typeface="Times New Roman" panose="02020603050405020304" pitchFamily="18" charset="0"/>
              </a:rPr>
              <a:t>！</a:t>
            </a:r>
          </a:p>
        </p:txBody>
      </p:sp>
    </p:spTree>
    <p:custDataLst>
      <p:tags r:id="rId1"/>
    </p:custDataLst>
    <p:extLst>
      <p:ext uri="{BB962C8B-B14F-4D97-AF65-F5344CB8AC3E}">
        <p14:creationId xmlns:p14="http://schemas.microsoft.com/office/powerpoint/2010/main" val="2467046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22" name="文本框 5">
            <a:extLst>
              <a:ext uri="{FF2B5EF4-FFF2-40B4-BE49-F238E27FC236}">
                <a16:creationId xmlns:a16="http://schemas.microsoft.com/office/drawing/2014/main" id="{6DE70274-638E-41EC-AA70-16F479A3335F}"/>
              </a:ext>
            </a:extLst>
          </p:cNvPr>
          <p:cNvSpPr txBox="1"/>
          <p:nvPr/>
        </p:nvSpPr>
        <p:spPr>
          <a:xfrm>
            <a:off x="9848849" y="195203"/>
            <a:ext cx="1743075"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课题背景</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矩形 9">
            <a:extLst>
              <a:ext uri="{FF2B5EF4-FFF2-40B4-BE49-F238E27FC236}">
                <a16:creationId xmlns:a16="http://schemas.microsoft.com/office/drawing/2014/main" id="{7CE1A0B7-376F-4532-B4C6-BA500A313987}"/>
              </a:ext>
            </a:extLst>
          </p:cNvPr>
          <p:cNvSpPr/>
          <p:nvPr/>
        </p:nvSpPr>
        <p:spPr>
          <a:xfrm>
            <a:off x="603504" y="1077307"/>
            <a:ext cx="11210544" cy="3908762"/>
          </a:xfrm>
          <a:prstGeom prst="rect">
            <a:avLst/>
          </a:prstGeom>
        </p:spPr>
        <p:txBody>
          <a:bodyPr wrap="square">
            <a:spAutoFit/>
          </a:bodyPr>
          <a:lstStyle/>
          <a:p>
            <a:pPr lvl="0"/>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anose="02010609030101010101" pitchFamily="49" charset="-122"/>
              <a:cs typeface="Times New Roman" panose="02020603050405020304" pitchFamily="18" charset="0"/>
            </a:endParaRPr>
          </a:p>
          <a:p>
            <a:pPr marL="285750" lvl="1" indent="-285750">
              <a:lnSpc>
                <a:spcPct val="120000"/>
              </a:lnSpc>
              <a:buFont typeface="Wingdings" panose="05000000000000000000" charset="0"/>
              <a:buChar char="Ø"/>
            </a:pPr>
            <a:r>
              <a:rPr lang="zh-CN" altLang="zh-CN" sz="2000" dirty="0"/>
              <a:t>射频超导技术是大型强流加速器的主流技术和未来发展方向，应用广泛。然而，由于技术复杂、难度大，在超导加速器中，射频超导腔故障是最主要和常见的故障类型，也是影响加速器可靠性的一个关键因素。</a:t>
            </a:r>
            <a:endParaRPr lang="en-US" altLang="zh-CN" sz="2000" dirty="0"/>
          </a:p>
          <a:p>
            <a:pPr marL="285750" lvl="1" indent="-285750">
              <a:lnSpc>
                <a:spcPct val="120000"/>
              </a:lnSpc>
              <a:buFont typeface="Wingdings" panose="05000000000000000000" charset="0"/>
              <a:buChar char="Ø"/>
            </a:pPr>
            <a:endParaRPr lang="en-US" altLang="zh-CN" sz="2000" dirty="0"/>
          </a:p>
          <a:p>
            <a:pPr marL="285750" lvl="1" indent="-285750">
              <a:lnSpc>
                <a:spcPct val="120000"/>
              </a:lnSpc>
              <a:buFont typeface="Wingdings" panose="05000000000000000000" charset="0"/>
              <a:buChar char="Ø"/>
            </a:pPr>
            <a:r>
              <a:rPr lang="zh-CN" altLang="zh-CN" sz="2000" dirty="0"/>
              <a:t>超导腔故障的原因很多，超导腔的故障有时需要花费大量的时间和精力才能确认原因并加以解决</a:t>
            </a:r>
            <a:r>
              <a:rPr lang="zh-CN" altLang="en-US" sz="2000" dirty="0"/>
              <a:t>。</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anose="02010609030101010101" pitchFamily="49" charset="-122"/>
              <a:cs typeface="Times New Roman" panose="02020603050405020304" pitchFamily="18" charset="0"/>
            </a:endParaRPr>
          </a:p>
          <a:p>
            <a:pPr marL="285750" lvl="1" indent="-285750">
              <a:lnSpc>
                <a:spcPct val="120000"/>
              </a:lnSpc>
              <a:buFont typeface="Wingdings" panose="05000000000000000000" charset="0"/>
              <a:buChar char="Ø"/>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anose="02010609030101010101" pitchFamily="49" charset="-122"/>
              <a:cs typeface="Times New Roman" panose="02020603050405020304" pitchFamily="18" charset="0"/>
            </a:endParaRPr>
          </a:p>
          <a:p>
            <a:pPr marL="285750" lvl="1" indent="-285750">
              <a:lnSpc>
                <a:spcPct val="120000"/>
              </a:lnSpc>
              <a:buFont typeface="Wingdings" panose="05000000000000000000" charset="0"/>
              <a:buChar char="Ø"/>
            </a:pPr>
            <a:r>
              <a:rPr lang="zh-CN" altLang="zh-CN" sz="2000" dirty="0"/>
              <a:t>为大幅减低超导腔故障的诊断时间，满足我国在建多台大型超导加速器高效稳定运行的迫切需求</a:t>
            </a:r>
            <a:r>
              <a:rPr lang="zh-CN" altLang="en-US" sz="2000" dirty="0"/>
              <a:t>，</a:t>
            </a:r>
            <a:r>
              <a:rPr lang="zh-CN" altLang="en-US" sz="2000"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rPr>
              <a:t>需要一套先进的超导腔失效诊断系统，以大幅度降低超导腔失效的诊断时间，并尽可能提供相应的有效处理措施或建议，以减少超导腔故障次数或及时恢复束流状态。</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endParaRPr lang="en-US" altLang="zh-CN"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endParaRPr>
          </a:p>
        </p:txBody>
      </p:sp>
      <p:sp>
        <p:nvSpPr>
          <p:cNvPr id="2" name="矩形 1"/>
          <p:cNvSpPr/>
          <p:nvPr/>
        </p:nvSpPr>
        <p:spPr>
          <a:xfrm>
            <a:off x="1146185" y="5529619"/>
            <a:ext cx="8802410" cy="523220"/>
          </a:xfrm>
          <a:prstGeom prst="rect">
            <a:avLst/>
          </a:prstGeom>
        </p:spPr>
        <p:txBody>
          <a:bodyPr wrap="none">
            <a:spAutoFit/>
          </a:bodyPr>
          <a:lstStyle/>
          <a:p>
            <a:r>
              <a:rPr lang="en-US" altLang="zh-CN" sz="2800" b="1"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rPr>
              <a:t>2022</a:t>
            </a:r>
            <a:r>
              <a:rPr lang="zh-CN" altLang="en-US" sz="2800" b="1"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rPr>
              <a:t>年底，获批自然科学基金面上项目支持，</a:t>
            </a:r>
            <a:r>
              <a:rPr lang="en-US" altLang="zh-CN" sz="2800" b="1"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rPr>
              <a:t>56</a:t>
            </a:r>
            <a:r>
              <a:rPr lang="zh-CN" altLang="en-US" sz="2800" b="1"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rPr>
              <a:t>万元。</a:t>
            </a:r>
            <a:endParaRPr lang="zh-CN" altLang="en-US" sz="2800" b="1" dirty="0"/>
          </a:p>
        </p:txBody>
      </p:sp>
    </p:spTree>
    <p:custDataLst>
      <p:tags r:id="rId1"/>
    </p:custDataLst>
    <p:extLst>
      <p:ext uri="{BB962C8B-B14F-4D97-AF65-F5344CB8AC3E}">
        <p14:creationId xmlns:p14="http://schemas.microsoft.com/office/powerpoint/2010/main" val="3727203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7" name="文本框 5">
            <a:extLst>
              <a:ext uri="{FF2B5EF4-FFF2-40B4-BE49-F238E27FC236}">
                <a16:creationId xmlns:a16="http://schemas.microsoft.com/office/drawing/2014/main" id="{BF517C19-2547-4D62-A468-3BD4E63C9862}"/>
              </a:ext>
            </a:extLst>
          </p:cNvPr>
          <p:cNvSpPr txBox="1"/>
          <p:nvPr/>
        </p:nvSpPr>
        <p:spPr>
          <a:xfrm>
            <a:off x="7587762" y="195203"/>
            <a:ext cx="4484076"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国内外超导腔故障诊断的研究情况</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pic>
        <p:nvPicPr>
          <p:cNvPr id="8" name="图片 7">
            <a:extLst>
              <a:ext uri="{FF2B5EF4-FFF2-40B4-BE49-F238E27FC236}">
                <a16:creationId xmlns:a16="http://schemas.microsoft.com/office/drawing/2014/main" id="{FB7926AC-4C25-4695-B4B5-F008E6372F3D}"/>
              </a:ext>
            </a:extLst>
          </p:cNvPr>
          <p:cNvPicPr>
            <a:picLocks noChangeAspect="1"/>
          </p:cNvPicPr>
          <p:nvPr/>
        </p:nvPicPr>
        <p:blipFill>
          <a:blip r:embed="rId4"/>
          <a:stretch>
            <a:fillRect/>
          </a:stretch>
        </p:blipFill>
        <p:spPr>
          <a:xfrm>
            <a:off x="1764965" y="1796695"/>
            <a:ext cx="3043938" cy="1577851"/>
          </a:xfrm>
          <a:prstGeom prst="rect">
            <a:avLst/>
          </a:prstGeom>
        </p:spPr>
      </p:pic>
      <p:sp>
        <p:nvSpPr>
          <p:cNvPr id="10" name="矩形 9">
            <a:extLst>
              <a:ext uri="{FF2B5EF4-FFF2-40B4-BE49-F238E27FC236}">
                <a16:creationId xmlns:a16="http://schemas.microsoft.com/office/drawing/2014/main" id="{6635ACB2-6D41-44AD-AADD-0871DCC41A5F}"/>
              </a:ext>
            </a:extLst>
          </p:cNvPr>
          <p:cNvSpPr/>
          <p:nvPr/>
        </p:nvSpPr>
        <p:spPr>
          <a:xfrm>
            <a:off x="1162050" y="3697710"/>
            <a:ext cx="4400550" cy="2031325"/>
          </a:xfrm>
          <a:prstGeom prst="rect">
            <a:avLst/>
          </a:prstGeom>
        </p:spPr>
        <p:txBody>
          <a:bodyPr wrap="square">
            <a:spAutoFit/>
          </a:bodyPr>
          <a:lstStyle/>
          <a:p>
            <a:pPr>
              <a:lnSpc>
                <a:spcPct val="150000"/>
              </a:lnSpc>
            </a:pPr>
            <a:r>
              <a:rPr lang="zh-CN" altLang="en-US" sz="1400" dirty="0">
                <a:latin typeface="Times New Roman" panose="02020603050405020304" pitchFamily="18" charset="0"/>
                <a:cs typeface="Times New Roman" panose="02020603050405020304" pitchFamily="18" charset="0"/>
              </a:rPr>
              <a:t>超导腔发生故障时，该腔的射频场控制机箱 </a:t>
            </a:r>
            <a:r>
              <a:rPr lang="en-US" altLang="zh-CN" sz="1400" dirty="0">
                <a:latin typeface="Times New Roman" panose="02020603050405020304" pitchFamily="18" charset="0"/>
                <a:cs typeface="Times New Roman" panose="02020603050405020304" pitchFamily="18" charset="0"/>
              </a:rPr>
              <a:t>(FCC)</a:t>
            </a:r>
            <a:r>
              <a:rPr lang="zh-CN" altLang="en-US" sz="1400" dirty="0">
                <a:latin typeface="Times New Roman" panose="02020603050405020304" pitchFamily="18" charset="0"/>
                <a:cs typeface="Times New Roman" panose="02020603050405020304" pitchFamily="18" charset="0"/>
              </a:rPr>
              <a:t>输入或输出控制器</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IOC</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会触发数据收集，故障触发会传播到与低温模块相关的邻近 FCC IOC。对于每次腔体故障，数据采集系统</a:t>
            </a:r>
            <a:r>
              <a:rPr lang="en-US" altLang="zh-CN" sz="1400" dirty="0">
                <a:latin typeface="Times New Roman" panose="02020603050405020304" pitchFamily="18" charset="0"/>
                <a:cs typeface="Times New Roman" panose="02020603050405020304" pitchFamily="18" charset="0"/>
              </a:rPr>
              <a:t>(LLRF&amp; EPICS)</a:t>
            </a:r>
            <a:r>
              <a:rPr lang="zh-CN" altLang="en-US" sz="1400" dirty="0">
                <a:latin typeface="Times New Roman" panose="02020603050405020304" pitchFamily="18" charset="0"/>
                <a:cs typeface="Times New Roman" panose="02020603050405020304" pitchFamily="18" charset="0"/>
              </a:rPr>
              <a:t>都会同步采集时间戳，保存来自各个腔体中每个腔体不同射频信号的波形记录。</a:t>
            </a:r>
          </a:p>
        </p:txBody>
      </p:sp>
      <p:sp>
        <p:nvSpPr>
          <p:cNvPr id="11" name="矩形 10">
            <a:extLst>
              <a:ext uri="{FF2B5EF4-FFF2-40B4-BE49-F238E27FC236}">
                <a16:creationId xmlns:a16="http://schemas.microsoft.com/office/drawing/2014/main" id="{AB1270E8-4269-40F5-BD45-6778FD775CBC}"/>
              </a:ext>
            </a:extLst>
          </p:cNvPr>
          <p:cNvSpPr/>
          <p:nvPr/>
        </p:nvSpPr>
        <p:spPr>
          <a:xfrm>
            <a:off x="994662" y="971365"/>
            <a:ext cx="10387713" cy="646331"/>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目前人工智能在超导腔故障诊断中的实际应用并不多，主要是美国杰斐逊实验室</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J</a:t>
            </a:r>
            <a:r>
              <a:rPr lang="en-US" altLang="zh-CN" dirty="0">
                <a:latin typeface="Times New Roman" panose="02020603050405020304" pitchFamily="18" charset="0"/>
                <a:cs typeface="Times New Roman" panose="02020603050405020304" pitchFamily="18" charset="0"/>
              </a:rPr>
              <a:t>l</a:t>
            </a:r>
            <a:r>
              <a:rPr lang="zh-CN" altLang="en-US" dirty="0">
                <a:latin typeface="Times New Roman" panose="02020603050405020304" pitchFamily="18" charset="0"/>
                <a:cs typeface="Times New Roman" panose="02020603050405020304" pitchFamily="18" charset="0"/>
              </a:rPr>
              <a:t>ab</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在 CEBAF（Continuous Electron Beam Accelerator Facility）上开展了系统的研究。</a:t>
            </a:r>
          </a:p>
        </p:txBody>
      </p:sp>
      <p:pic>
        <p:nvPicPr>
          <p:cNvPr id="12" name="图片 11">
            <a:extLst>
              <a:ext uri="{FF2B5EF4-FFF2-40B4-BE49-F238E27FC236}">
                <a16:creationId xmlns:a16="http://schemas.microsoft.com/office/drawing/2014/main" id="{5653A48C-DD5D-49E7-8D86-F7EC10A2FE48}"/>
              </a:ext>
            </a:extLst>
          </p:cNvPr>
          <p:cNvPicPr>
            <a:picLocks noChangeAspect="1"/>
          </p:cNvPicPr>
          <p:nvPr/>
        </p:nvPicPr>
        <p:blipFill rotWithShape="1">
          <a:blip r:embed="rId5"/>
          <a:srcRect r="196" b="20224"/>
          <a:stretch/>
        </p:blipFill>
        <p:spPr>
          <a:xfrm>
            <a:off x="6383868" y="2091199"/>
            <a:ext cx="4043167" cy="1235689"/>
          </a:xfrm>
          <a:prstGeom prst="rect">
            <a:avLst/>
          </a:prstGeom>
        </p:spPr>
      </p:pic>
      <p:sp>
        <p:nvSpPr>
          <p:cNvPr id="14" name="矩形 13">
            <a:extLst>
              <a:ext uri="{FF2B5EF4-FFF2-40B4-BE49-F238E27FC236}">
                <a16:creationId xmlns:a16="http://schemas.microsoft.com/office/drawing/2014/main" id="{B868FC16-64CA-4C08-A671-8511204C4097}"/>
              </a:ext>
            </a:extLst>
          </p:cNvPr>
          <p:cNvSpPr/>
          <p:nvPr/>
        </p:nvSpPr>
        <p:spPr>
          <a:xfrm>
            <a:off x="5935461" y="4217212"/>
            <a:ext cx="4939979" cy="954107"/>
          </a:xfrm>
          <a:prstGeom prst="rect">
            <a:avLst/>
          </a:prstGeom>
        </p:spPr>
        <p:txBody>
          <a:bodyPr wrap="square">
            <a:spAutoFit/>
          </a:bodyPr>
          <a:lstStyle/>
          <a:p>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2019</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为快速和准确诊断CEBAF加速器上称为C100的低温组元中超导腔故障的具体位置</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即低温单元的 8 只超导腔中，哪只腔首先故障</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和故障原因，JLab 的工作人员研发了基于机器学习随机森林算法的超导腔故障诊断系统</a:t>
            </a:r>
          </a:p>
        </p:txBody>
      </p:sp>
    </p:spTree>
    <p:custDataLst>
      <p:tags r:id="rId1"/>
    </p:custDataLst>
    <p:extLst>
      <p:ext uri="{BB962C8B-B14F-4D97-AF65-F5344CB8AC3E}">
        <p14:creationId xmlns:p14="http://schemas.microsoft.com/office/powerpoint/2010/main" val="357599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4"/>
          <a:srcRect l="990" t="7857" r="28615" b="6874"/>
          <a:stretch>
            <a:fillRect/>
          </a:stretch>
        </p:blipFill>
        <p:spPr>
          <a:xfrm>
            <a:off x="0" y="0"/>
            <a:ext cx="3194050" cy="595313"/>
          </a:xfrm>
          <a:prstGeom prst="rect">
            <a:avLst/>
          </a:prstGeom>
          <a:noFill/>
          <a:ln w="9525">
            <a:noFill/>
          </a:ln>
        </p:spPr>
      </p:pic>
      <p:sp>
        <p:nvSpPr>
          <p:cNvPr id="22" name="文本框 5">
            <a:extLst>
              <a:ext uri="{FF2B5EF4-FFF2-40B4-BE49-F238E27FC236}">
                <a16:creationId xmlns:a16="http://schemas.microsoft.com/office/drawing/2014/main" id="{6DE70274-638E-41EC-AA70-16F479A3335F}"/>
              </a:ext>
            </a:extLst>
          </p:cNvPr>
          <p:cNvSpPr txBox="1"/>
          <p:nvPr/>
        </p:nvSpPr>
        <p:spPr>
          <a:xfrm>
            <a:off x="8503920" y="195203"/>
            <a:ext cx="3088005" cy="400110"/>
          </a:xfrm>
          <a:prstGeom prst="rect">
            <a:avLst/>
          </a:prstGeom>
          <a:noFill/>
          <a:ln w="9525">
            <a:noFill/>
          </a:ln>
        </p:spPr>
        <p:txBody>
          <a:bodyPr wrap="square" anchor="t" anchorCtr="0">
            <a:spAutoFit/>
          </a:bodyPr>
          <a:lstStyle/>
          <a:p>
            <a:pPr>
              <a:defRPr/>
            </a:pPr>
            <a:r>
              <a:rPr lang="zh-CN" altLang="en-US" sz="2000" b="1" dirty="0">
                <a:solidFill>
                  <a:prstClr val="black"/>
                </a:solidFill>
                <a:latin typeface="微软雅黑" panose="020B0503020204020204" charset="-122"/>
                <a:ea typeface="微软雅黑" panose="020B0503020204020204" charset="-122"/>
                <a:sym typeface="+mn-ea"/>
              </a:rPr>
              <a:t>研究目标、方案及内容</a:t>
            </a:r>
          </a:p>
        </p:txBody>
      </p:sp>
      <p:sp>
        <p:nvSpPr>
          <p:cNvPr id="8" name="矩形 7">
            <a:extLst>
              <a:ext uri="{FF2B5EF4-FFF2-40B4-BE49-F238E27FC236}">
                <a16:creationId xmlns:a16="http://schemas.microsoft.com/office/drawing/2014/main" id="{DEC341B8-2F48-4196-B692-EACCBEE5D4E1}"/>
              </a:ext>
            </a:extLst>
          </p:cNvPr>
          <p:cNvSpPr/>
          <p:nvPr/>
        </p:nvSpPr>
        <p:spPr>
          <a:xfrm>
            <a:off x="1467065" y="595313"/>
            <a:ext cx="10191535" cy="22898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endParaRPr>
          </a:p>
          <a:p>
            <a:pPr marL="0" marR="0" lvl="1" algn="l" defTabSz="914400" rtl="0" eaLnBrk="1" fontAlgn="auto" latinLnBrk="0" hangingPunct="1">
              <a:lnSpc>
                <a:spcPct val="100000"/>
              </a:lnSpc>
              <a:spcBef>
                <a:spcPts val="0"/>
              </a:spcBef>
              <a:spcAft>
                <a:spcPts val="0"/>
              </a:spcAft>
              <a:buClrTx/>
              <a:buSzTx/>
              <a:tabLst/>
              <a:defRPr/>
            </a:pPr>
            <a:endParaRPr lang="en-US" altLang="zh-CN" sz="2400" b="1" dirty="0">
              <a:solidFill>
                <a:prstClr val="black"/>
              </a:solidFill>
              <a:latin typeface="Times New Roman" panose="02020603050405020304" pitchFamily="18" charset="0"/>
              <a:ea typeface="仿宋_GB2312" panose="02010609030101010101" pitchFamily="49" charset="-122"/>
              <a:cs typeface="Times New Roman" panose="02020603050405020304" pitchFamily="18" charset="0"/>
            </a:endParaRPr>
          </a:p>
          <a:p>
            <a:pPr marL="285750" lvl="1" indent="-285750">
              <a:lnSpc>
                <a:spcPct val="120000"/>
              </a:lnSpc>
              <a:buFont typeface="Wingdings" panose="05000000000000000000" charset="0"/>
              <a:buChar char="Ø"/>
              <a:defRPr/>
            </a:pPr>
            <a:r>
              <a:rPr lang="zh-CN" altLang="en-US" sz="2400" b="1" dirty="0"/>
              <a:t> 课题目标：</a:t>
            </a:r>
            <a:endParaRPr lang="en-US" altLang="zh-CN" sz="2400" b="1" dirty="0"/>
          </a:p>
          <a:p>
            <a:pPr marL="0" lvl="1">
              <a:lnSpc>
                <a:spcPct val="120000"/>
              </a:lnSpc>
              <a:defRPr/>
            </a:pPr>
            <a:r>
              <a:rPr lang="zh-CN" altLang="en-US" sz="2000" dirty="0"/>
              <a:t>针对</a:t>
            </a:r>
            <a:r>
              <a:rPr lang="en-US" altLang="zh-CN" sz="2000" dirty="0"/>
              <a:t>BEPC Ⅱ</a:t>
            </a:r>
            <a:r>
              <a:rPr lang="zh-CN" altLang="en-US" sz="2000" dirty="0"/>
              <a:t>、</a:t>
            </a:r>
            <a:r>
              <a:rPr lang="en-US" altLang="zh-CN" sz="2000" dirty="0"/>
              <a:t>HEPS</a:t>
            </a:r>
            <a:r>
              <a:rPr lang="zh-CN" altLang="en-US" sz="2000" dirty="0"/>
              <a:t>、</a:t>
            </a:r>
            <a:r>
              <a:rPr lang="en-US" altLang="zh-CN" sz="2000" dirty="0"/>
              <a:t>CSNS</a:t>
            </a:r>
            <a:r>
              <a:rPr lang="zh-CN" altLang="en-US" sz="2000" dirty="0"/>
              <a:t>二期超导直线加速器等加速器长期运行之后产生的数据样本，训练模型使得学习模型可以高效的识别和区分超导腔故障，并适时给出预警信号，提高加速器的运行效率。</a:t>
            </a:r>
            <a:r>
              <a:rPr lang="en-US" altLang="zh-CN" sz="2000" dirty="0"/>
              <a:t>CSNS</a:t>
            </a:r>
            <a:r>
              <a:rPr lang="zh-CN" altLang="en-US" sz="2000" dirty="0"/>
              <a:t>二期超导腔复杂且数量众多，是本课题应用的重点目标。</a:t>
            </a:r>
            <a:endParaRPr lang="en-US" altLang="zh-CN" sz="2000" dirty="0"/>
          </a:p>
        </p:txBody>
      </p:sp>
      <p:sp>
        <p:nvSpPr>
          <p:cNvPr id="3" name="矩形 2"/>
          <p:cNvSpPr/>
          <p:nvPr/>
        </p:nvSpPr>
        <p:spPr>
          <a:xfrm>
            <a:off x="1467065" y="2852589"/>
            <a:ext cx="10110573" cy="2825389"/>
          </a:xfrm>
          <a:prstGeom prst="rect">
            <a:avLst/>
          </a:prstGeom>
        </p:spPr>
        <p:txBody>
          <a:bodyPr wrap="square">
            <a:spAutoFit/>
          </a:bodyPr>
          <a:lstStyle/>
          <a:p>
            <a:pPr marL="0" lvl="1">
              <a:lnSpc>
                <a:spcPct val="120000"/>
              </a:lnSpc>
              <a:defRPr/>
            </a:pPr>
            <a:endParaRPr lang="en-US" altLang="zh-CN" sz="2000" dirty="0"/>
          </a:p>
          <a:p>
            <a:pPr marL="285750" lvl="1" indent="-285750">
              <a:lnSpc>
                <a:spcPct val="120000"/>
              </a:lnSpc>
              <a:buFont typeface="Wingdings" panose="05000000000000000000" charset="0"/>
              <a:buChar char="Ø"/>
              <a:defRPr/>
            </a:pPr>
            <a:r>
              <a:rPr lang="zh-CN" altLang="en-US" sz="2400" b="1" dirty="0"/>
              <a:t> 研究内容：</a:t>
            </a:r>
            <a:endParaRPr lang="en-US" altLang="zh-CN" sz="2400" b="1" dirty="0"/>
          </a:p>
          <a:p>
            <a:pPr marL="342900" lvl="1" indent="-342900">
              <a:lnSpc>
                <a:spcPct val="120000"/>
              </a:lnSpc>
              <a:buFont typeface="Arial" panose="020B0604020202020204" pitchFamily="34" charset="0"/>
              <a:buChar char="•"/>
              <a:defRPr/>
            </a:pPr>
            <a:r>
              <a:rPr lang="zh-CN" altLang="zh-CN" sz="2000" dirty="0"/>
              <a:t>广泛收集超导腔故障数据，对超导腔故障的机理进行深入系统的研究；</a:t>
            </a:r>
            <a:endParaRPr lang="en-US" altLang="zh-CN" sz="2000" dirty="0"/>
          </a:p>
          <a:p>
            <a:pPr marL="342900" lvl="1" indent="-342900">
              <a:lnSpc>
                <a:spcPct val="120000"/>
              </a:lnSpc>
              <a:buFont typeface="Arial" panose="020B0604020202020204" pitchFamily="34" charset="0"/>
              <a:buChar char="•"/>
              <a:defRPr/>
            </a:pPr>
            <a:r>
              <a:rPr lang="zh-CN" altLang="zh-CN" sz="2000" dirty="0"/>
              <a:t>利用收集的数据样本，完成机器学习的特征提取和建模；</a:t>
            </a:r>
            <a:endParaRPr lang="en-US" altLang="zh-CN" sz="2000" dirty="0"/>
          </a:p>
          <a:p>
            <a:pPr marL="342900" lvl="1" indent="-342900">
              <a:lnSpc>
                <a:spcPct val="120000"/>
              </a:lnSpc>
              <a:buFont typeface="Arial" panose="020B0604020202020204" pitchFamily="34" charset="0"/>
              <a:buChar char="•"/>
              <a:defRPr/>
            </a:pPr>
            <a:r>
              <a:rPr lang="zh-CN" altLang="zh-CN" sz="2000" dirty="0"/>
              <a:t>研制超导腔故障数据采集系统，</a:t>
            </a:r>
            <a:r>
              <a:rPr lang="en-US" altLang="zh-CN" sz="2000" dirty="0"/>
              <a:t>BEPCII-U</a:t>
            </a:r>
            <a:r>
              <a:rPr lang="zh-CN" altLang="en-US" sz="2000" dirty="0"/>
              <a:t>上</a:t>
            </a:r>
            <a:r>
              <a:rPr lang="zh-CN" altLang="zh-CN" sz="2000" dirty="0"/>
              <a:t>对超导腔故障自动诊断技术进行测试，并进一步对模型进行改进</a:t>
            </a:r>
            <a:r>
              <a:rPr lang="zh-CN" altLang="en-US" sz="2000" dirty="0"/>
              <a:t>；</a:t>
            </a:r>
            <a:endParaRPr lang="en-US" altLang="zh-CN" sz="2000" dirty="0"/>
          </a:p>
          <a:p>
            <a:pPr marL="342900" lvl="1" indent="-342900">
              <a:lnSpc>
                <a:spcPct val="120000"/>
              </a:lnSpc>
              <a:buFont typeface="Arial" panose="020B0604020202020204" pitchFamily="34" charset="0"/>
              <a:buChar char="•"/>
              <a:defRPr/>
            </a:pPr>
            <a:r>
              <a:rPr lang="zh-CN" altLang="en-US" sz="2000" dirty="0"/>
              <a:t>超导腔故障自动诊断系统在</a:t>
            </a:r>
            <a:r>
              <a:rPr lang="en-US" altLang="zh-CN" sz="2000" dirty="0"/>
              <a:t>CSNS-II</a:t>
            </a:r>
            <a:r>
              <a:rPr lang="zh-CN" altLang="en-US" sz="2000" dirty="0"/>
              <a:t>上的应用研究。</a:t>
            </a:r>
            <a:endParaRPr lang="en-US" altLang="zh-CN" sz="2000" dirty="0"/>
          </a:p>
        </p:txBody>
      </p:sp>
    </p:spTree>
    <p:custDataLst>
      <p:tags r:id="rId1"/>
    </p:custDataLst>
    <p:extLst>
      <p:ext uri="{BB962C8B-B14F-4D97-AF65-F5344CB8AC3E}">
        <p14:creationId xmlns:p14="http://schemas.microsoft.com/office/powerpoint/2010/main" val="336499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22" name="文本框 5">
            <a:extLst>
              <a:ext uri="{FF2B5EF4-FFF2-40B4-BE49-F238E27FC236}">
                <a16:creationId xmlns:a16="http://schemas.microsoft.com/office/drawing/2014/main" id="{6DE70274-638E-41EC-AA70-16F479A3335F}"/>
              </a:ext>
            </a:extLst>
          </p:cNvPr>
          <p:cNvSpPr txBox="1"/>
          <p:nvPr/>
        </p:nvSpPr>
        <p:spPr>
          <a:xfrm>
            <a:off x="9349836" y="297656"/>
            <a:ext cx="1229772" cy="400110"/>
          </a:xfrm>
          <a:prstGeom prst="rect">
            <a:avLst/>
          </a:prstGeom>
          <a:noFill/>
          <a:ln w="9525">
            <a:noFill/>
          </a:ln>
        </p:spPr>
        <p:txBody>
          <a:bodyPr wrap="square" anchor="t" anchorCtr="0">
            <a:spAutoFit/>
          </a:bodyPr>
          <a:lstStyle/>
          <a:p>
            <a:pPr lvl="0">
              <a:defRPr/>
            </a:pPr>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技术方案</a:t>
            </a:r>
          </a:p>
        </p:txBody>
      </p:sp>
      <p:pic>
        <p:nvPicPr>
          <p:cNvPr id="7" name="图片 6">
            <a:extLst>
              <a:ext uri="{FF2B5EF4-FFF2-40B4-BE49-F238E27FC236}">
                <a16:creationId xmlns:a16="http://schemas.microsoft.com/office/drawing/2014/main" id="{7903AF9D-B26C-4BF7-8432-BD5528621FC3}"/>
              </a:ext>
            </a:extLst>
          </p:cNvPr>
          <p:cNvPicPr>
            <a:picLocks noChangeAspect="1"/>
          </p:cNvPicPr>
          <p:nvPr/>
        </p:nvPicPr>
        <p:blipFill>
          <a:blip r:embed="rId4"/>
          <a:stretch>
            <a:fillRect/>
          </a:stretch>
        </p:blipFill>
        <p:spPr>
          <a:xfrm>
            <a:off x="2017523" y="1526225"/>
            <a:ext cx="8410837" cy="3320642"/>
          </a:xfrm>
          <a:prstGeom prst="rect">
            <a:avLst/>
          </a:prstGeom>
        </p:spPr>
      </p:pic>
    </p:spTree>
    <p:custDataLst>
      <p:tags r:id="rId1"/>
    </p:custDataLst>
    <p:extLst>
      <p:ext uri="{BB962C8B-B14F-4D97-AF65-F5344CB8AC3E}">
        <p14:creationId xmlns:p14="http://schemas.microsoft.com/office/powerpoint/2010/main" val="38202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13" name="图片 4" descr="logo">
            <a:extLst>
              <a:ext uri="{FF2B5EF4-FFF2-40B4-BE49-F238E27FC236}">
                <a16:creationId xmlns:a16="http://schemas.microsoft.com/office/drawing/2014/main" id="{615EFD39-95CB-4D4B-AD41-83CD9E492407}"/>
              </a:ext>
            </a:extLst>
          </p:cNvPr>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pic>
        <p:nvPicPr>
          <p:cNvPr id="2" name="图片 1"/>
          <p:cNvPicPr>
            <a:picLocks noChangeAspect="1"/>
          </p:cNvPicPr>
          <p:nvPr/>
        </p:nvPicPr>
        <p:blipFill>
          <a:blip r:embed="rId4"/>
          <a:stretch>
            <a:fillRect/>
          </a:stretch>
        </p:blipFill>
        <p:spPr>
          <a:xfrm>
            <a:off x="165959" y="1614048"/>
            <a:ext cx="5727071" cy="4051525"/>
          </a:xfrm>
          <a:prstGeom prst="rect">
            <a:avLst/>
          </a:prstGeom>
        </p:spPr>
      </p:pic>
      <p:pic>
        <p:nvPicPr>
          <p:cNvPr id="4" name="图片 3"/>
          <p:cNvPicPr>
            <a:picLocks noChangeAspect="1"/>
          </p:cNvPicPr>
          <p:nvPr/>
        </p:nvPicPr>
        <p:blipFill>
          <a:blip r:embed="rId5"/>
          <a:stretch>
            <a:fillRect/>
          </a:stretch>
        </p:blipFill>
        <p:spPr>
          <a:xfrm>
            <a:off x="6042672" y="1416340"/>
            <a:ext cx="5134014" cy="4121182"/>
          </a:xfrm>
          <a:prstGeom prst="rect">
            <a:avLst/>
          </a:prstGeom>
        </p:spPr>
      </p:pic>
      <p:sp>
        <p:nvSpPr>
          <p:cNvPr id="15" name="文本框 5"/>
          <p:cNvSpPr txBox="1"/>
          <p:nvPr/>
        </p:nvSpPr>
        <p:spPr>
          <a:xfrm>
            <a:off x="8084631" y="297656"/>
            <a:ext cx="3493007"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在</a:t>
            </a:r>
            <a:r>
              <a:rPr lang="en-US" altLang="zh-CN" sz="2000" b="1" dirty="0">
                <a:solidFill>
                  <a:prstClr val="black"/>
                </a:solidFill>
                <a:latin typeface="微软雅黑" panose="020B0503020204020204" charset="-122"/>
                <a:ea typeface="微软雅黑" panose="020B0503020204020204" charset="-122"/>
                <a:sym typeface="微软雅黑" panose="020B0503020204020204" charset="-122"/>
              </a:rPr>
              <a:t>BEPCII</a:t>
            </a:r>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上应用的</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技术路线</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Tree>
    <p:custDataLst>
      <p:tags r:id="rId1"/>
    </p:custDataLst>
    <p:extLst>
      <p:ext uri="{BB962C8B-B14F-4D97-AF65-F5344CB8AC3E}">
        <p14:creationId xmlns:p14="http://schemas.microsoft.com/office/powerpoint/2010/main" val="362808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8084631" y="297656"/>
            <a:ext cx="3493007"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在</a:t>
            </a:r>
            <a:r>
              <a:rPr lang="en-US" altLang="zh-CN" sz="2000" b="1" dirty="0">
                <a:solidFill>
                  <a:prstClr val="black"/>
                </a:solidFill>
                <a:latin typeface="微软雅黑" panose="020B0503020204020204" charset="-122"/>
                <a:ea typeface="微软雅黑" panose="020B0503020204020204" charset="-122"/>
                <a:sym typeface="微软雅黑" panose="020B0503020204020204" charset="-122"/>
              </a:rPr>
              <a:t>BEPCII</a:t>
            </a:r>
            <a:r>
              <a:rPr lang="zh-CN" altLang="en-US" sz="2000" b="1" dirty="0">
                <a:solidFill>
                  <a:prstClr val="black"/>
                </a:solidFill>
                <a:latin typeface="微软雅黑" panose="020B0503020204020204" charset="-122"/>
                <a:ea typeface="微软雅黑" panose="020B0503020204020204" charset="-122"/>
                <a:sym typeface="微软雅黑" panose="020B0503020204020204" charset="-122"/>
              </a:rPr>
              <a:t>上应用的</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技术路线</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pic>
        <p:nvPicPr>
          <p:cNvPr id="2" name="图片 1">
            <a:extLst>
              <a:ext uri="{FF2B5EF4-FFF2-40B4-BE49-F238E27FC236}">
                <a16:creationId xmlns:a16="http://schemas.microsoft.com/office/drawing/2014/main" id="{25E893B1-813A-4E26-8021-4015E36A7532}"/>
              </a:ext>
            </a:extLst>
          </p:cNvPr>
          <p:cNvPicPr>
            <a:picLocks noChangeAspect="1"/>
          </p:cNvPicPr>
          <p:nvPr/>
        </p:nvPicPr>
        <p:blipFill rotWithShape="1">
          <a:blip r:embed="rId4"/>
          <a:srcRect l="158" t="-139" r="-158" b="417"/>
          <a:stretch/>
        </p:blipFill>
        <p:spPr>
          <a:xfrm>
            <a:off x="1157455" y="831274"/>
            <a:ext cx="4376114" cy="4966854"/>
          </a:xfrm>
          <a:prstGeom prst="rect">
            <a:avLst/>
          </a:prstGeom>
        </p:spPr>
      </p:pic>
      <p:pic>
        <p:nvPicPr>
          <p:cNvPr id="3" name="图片 2">
            <a:extLst>
              <a:ext uri="{FF2B5EF4-FFF2-40B4-BE49-F238E27FC236}">
                <a16:creationId xmlns:a16="http://schemas.microsoft.com/office/drawing/2014/main" id="{FC851535-6110-4D53-B633-9703FAF4E7D9}"/>
              </a:ext>
            </a:extLst>
          </p:cNvPr>
          <p:cNvPicPr>
            <a:picLocks noChangeAspect="1"/>
          </p:cNvPicPr>
          <p:nvPr/>
        </p:nvPicPr>
        <p:blipFill>
          <a:blip r:embed="rId5"/>
          <a:stretch>
            <a:fillRect/>
          </a:stretch>
        </p:blipFill>
        <p:spPr>
          <a:xfrm>
            <a:off x="6352918" y="1102093"/>
            <a:ext cx="5354173" cy="4425216"/>
          </a:xfrm>
          <a:prstGeom prst="rect">
            <a:avLst/>
          </a:prstGeom>
        </p:spPr>
      </p:pic>
      <p:sp>
        <p:nvSpPr>
          <p:cNvPr id="5" name="箭头: 右 4">
            <a:extLst>
              <a:ext uri="{FF2B5EF4-FFF2-40B4-BE49-F238E27FC236}">
                <a16:creationId xmlns:a16="http://schemas.microsoft.com/office/drawing/2014/main" id="{02BE1B9C-CEEF-419E-A25B-EADC3A5EB9F6}"/>
              </a:ext>
            </a:extLst>
          </p:cNvPr>
          <p:cNvSpPr/>
          <p:nvPr/>
        </p:nvSpPr>
        <p:spPr>
          <a:xfrm>
            <a:off x="5533569" y="3179618"/>
            <a:ext cx="728686" cy="187037"/>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1254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logo"/>
          <p:cNvPicPr>
            <a:picLocks noChangeAspect="1"/>
          </p:cNvPicPr>
          <p:nvPr/>
        </p:nvPicPr>
        <p:blipFill>
          <a:blip r:embed="rId3"/>
          <a:srcRect l="990" t="7857" r="28615" b="6874"/>
          <a:stretch>
            <a:fillRect/>
          </a:stretch>
        </p:blipFill>
        <p:spPr>
          <a:xfrm>
            <a:off x="0" y="0"/>
            <a:ext cx="3194050" cy="595313"/>
          </a:xfrm>
          <a:prstGeom prst="rect">
            <a:avLst/>
          </a:prstGeom>
          <a:noFill/>
          <a:ln w="9525">
            <a:noFill/>
          </a:ln>
        </p:spPr>
      </p:pic>
      <p:sp>
        <p:nvSpPr>
          <p:cNvPr id="4099" name="文本框 5"/>
          <p:cNvSpPr txBox="1"/>
          <p:nvPr/>
        </p:nvSpPr>
        <p:spPr>
          <a:xfrm>
            <a:off x="10744199" y="195203"/>
            <a:ext cx="1239983" cy="400110"/>
          </a:xfrm>
          <a:prstGeom prst="rect">
            <a:avLst/>
          </a:prstGeom>
          <a:noFill/>
          <a:ln w="9525">
            <a:noFill/>
          </a:ln>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微软雅黑" panose="020B0503020204020204" charset="-122"/>
              </a:rPr>
              <a:t>数据选择</a:t>
            </a:r>
            <a:endParaRPr kumimoji="0" lang="zh-CN" altLang="en-US" sz="2000" b="1" i="0" u="none" strike="noStrike" kern="1200" cap="none" spc="0" normalizeH="0" baseline="0" noProof="0" dirty="0">
              <a:ln>
                <a:noFill/>
              </a:ln>
              <a:solidFill>
                <a:srgbClr val="004098"/>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 name="灯片编号占位符 5">
            <a:extLst>
              <a:ext uri="{FF2B5EF4-FFF2-40B4-BE49-F238E27FC236}">
                <a16:creationId xmlns:a16="http://schemas.microsoft.com/office/drawing/2014/main" id="{18E2D66A-7F5D-4148-956B-F8DEB98AE8D3}"/>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400" b="0" i="0" u="none" strike="noStrike" kern="1200" cap="none" spc="0" normalizeH="0" baseline="0" noProof="1"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400" b="0" i="0" u="none" strike="noStrike" kern="1200" cap="none" spc="0" normalizeH="0" baseline="0" noProof="1">
              <a:ln>
                <a:noFill/>
              </a:ln>
              <a:solidFill>
                <a:prstClr val="black">
                  <a:tint val="75000"/>
                </a:prstClr>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F61AFA2-781F-42B5-8778-8CCAC96A0648}"/>
              </a:ext>
            </a:extLst>
          </p:cNvPr>
          <p:cNvSpPr/>
          <p:nvPr/>
        </p:nvSpPr>
        <p:spPr>
          <a:xfrm>
            <a:off x="1066800" y="872446"/>
            <a:ext cx="20089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 信号重叠的情况</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3" name="图片 2">
            <a:extLst>
              <a:ext uri="{FF2B5EF4-FFF2-40B4-BE49-F238E27FC236}">
                <a16:creationId xmlns:a16="http://schemas.microsoft.com/office/drawing/2014/main" id="{123E5855-E8D4-4B29-B844-5F94A8A9A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188" y="1421929"/>
            <a:ext cx="2877430" cy="2152544"/>
          </a:xfrm>
          <a:prstGeom prst="rect">
            <a:avLst/>
          </a:prstGeom>
        </p:spPr>
      </p:pic>
      <p:pic>
        <p:nvPicPr>
          <p:cNvPr id="10" name="图片 9">
            <a:extLst>
              <a:ext uri="{FF2B5EF4-FFF2-40B4-BE49-F238E27FC236}">
                <a16:creationId xmlns:a16="http://schemas.microsoft.com/office/drawing/2014/main" id="{ADF2E3D0-CC0B-488C-9C8D-BCC8FD49F3B7}"/>
              </a:ext>
            </a:extLst>
          </p:cNvPr>
          <p:cNvPicPr>
            <a:picLocks noChangeAspect="1"/>
          </p:cNvPicPr>
          <p:nvPr/>
        </p:nvPicPr>
        <p:blipFill>
          <a:blip r:embed="rId5"/>
          <a:stretch>
            <a:fillRect/>
          </a:stretch>
        </p:blipFill>
        <p:spPr>
          <a:xfrm>
            <a:off x="699230" y="3736029"/>
            <a:ext cx="2861388" cy="2152544"/>
          </a:xfrm>
          <a:prstGeom prst="rect">
            <a:avLst/>
          </a:prstGeom>
        </p:spPr>
      </p:pic>
      <p:sp>
        <p:nvSpPr>
          <p:cNvPr id="9" name="矩形 8">
            <a:extLst>
              <a:ext uri="{FF2B5EF4-FFF2-40B4-BE49-F238E27FC236}">
                <a16:creationId xmlns:a16="http://schemas.microsoft.com/office/drawing/2014/main" id="{27623A00-22C8-48C5-BCFB-6023E5A2DD43}"/>
              </a:ext>
            </a:extLst>
          </p:cNvPr>
          <p:cNvSpPr/>
          <p:nvPr/>
        </p:nvSpPr>
        <p:spPr>
          <a:xfrm>
            <a:off x="5068707" y="872446"/>
            <a:ext cx="20545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 图片相似的情况</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1" name="图片 10">
            <a:extLst>
              <a:ext uri="{FF2B5EF4-FFF2-40B4-BE49-F238E27FC236}">
                <a16:creationId xmlns:a16="http://schemas.microsoft.com/office/drawing/2014/main" id="{160EA68E-16FA-420F-A366-987FC4500405}"/>
              </a:ext>
            </a:extLst>
          </p:cNvPr>
          <p:cNvPicPr>
            <a:picLocks noChangeAspect="1"/>
          </p:cNvPicPr>
          <p:nvPr/>
        </p:nvPicPr>
        <p:blipFill>
          <a:blip r:embed="rId6"/>
          <a:stretch>
            <a:fillRect/>
          </a:stretch>
        </p:blipFill>
        <p:spPr>
          <a:xfrm>
            <a:off x="4657285" y="1415003"/>
            <a:ext cx="2877430" cy="2156434"/>
          </a:xfrm>
          <a:prstGeom prst="rect">
            <a:avLst/>
          </a:prstGeom>
        </p:spPr>
      </p:pic>
      <p:pic>
        <p:nvPicPr>
          <p:cNvPr id="12" name="图片 11">
            <a:extLst>
              <a:ext uri="{FF2B5EF4-FFF2-40B4-BE49-F238E27FC236}">
                <a16:creationId xmlns:a16="http://schemas.microsoft.com/office/drawing/2014/main" id="{75C39D45-EFFE-4FC4-994B-B97672CBC9AF}"/>
              </a:ext>
            </a:extLst>
          </p:cNvPr>
          <p:cNvPicPr>
            <a:picLocks noChangeAspect="1"/>
          </p:cNvPicPr>
          <p:nvPr/>
        </p:nvPicPr>
        <p:blipFill>
          <a:blip r:embed="rId7"/>
          <a:stretch>
            <a:fillRect/>
          </a:stretch>
        </p:blipFill>
        <p:spPr>
          <a:xfrm>
            <a:off x="4657285" y="3727933"/>
            <a:ext cx="2877430" cy="2153713"/>
          </a:xfrm>
          <a:prstGeom prst="rect">
            <a:avLst/>
          </a:prstGeom>
        </p:spPr>
      </p:pic>
      <p:sp>
        <p:nvSpPr>
          <p:cNvPr id="13" name="矩形 12">
            <a:extLst>
              <a:ext uri="{FF2B5EF4-FFF2-40B4-BE49-F238E27FC236}">
                <a16:creationId xmlns:a16="http://schemas.microsoft.com/office/drawing/2014/main" id="{EB58A2AF-EC82-4743-B0B6-209497FF2BF3}"/>
              </a:ext>
            </a:extLst>
          </p:cNvPr>
          <p:cNvSpPr/>
          <p:nvPr/>
        </p:nvSpPr>
        <p:spPr>
          <a:xfrm>
            <a:off x="9116291" y="872446"/>
            <a:ext cx="17941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 其他特殊情况</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4" name="图片 13">
            <a:extLst>
              <a:ext uri="{FF2B5EF4-FFF2-40B4-BE49-F238E27FC236}">
                <a16:creationId xmlns:a16="http://schemas.microsoft.com/office/drawing/2014/main" id="{BE5131C0-5BE3-4D07-9FFA-13447A73883F}"/>
              </a:ext>
            </a:extLst>
          </p:cNvPr>
          <p:cNvPicPr>
            <a:picLocks noChangeAspect="1"/>
          </p:cNvPicPr>
          <p:nvPr/>
        </p:nvPicPr>
        <p:blipFill>
          <a:blip r:embed="rId8"/>
          <a:stretch>
            <a:fillRect/>
          </a:stretch>
        </p:blipFill>
        <p:spPr>
          <a:xfrm>
            <a:off x="8614396" y="1415002"/>
            <a:ext cx="2894619" cy="2160000"/>
          </a:xfrm>
          <a:prstGeom prst="rect">
            <a:avLst/>
          </a:prstGeom>
        </p:spPr>
      </p:pic>
      <p:pic>
        <p:nvPicPr>
          <p:cNvPr id="15" name="图片 14">
            <a:extLst>
              <a:ext uri="{FF2B5EF4-FFF2-40B4-BE49-F238E27FC236}">
                <a16:creationId xmlns:a16="http://schemas.microsoft.com/office/drawing/2014/main" id="{F28E2D71-6964-4427-96AD-F677B1703841}"/>
              </a:ext>
            </a:extLst>
          </p:cNvPr>
          <p:cNvPicPr>
            <a:picLocks noChangeAspect="1"/>
          </p:cNvPicPr>
          <p:nvPr/>
        </p:nvPicPr>
        <p:blipFill>
          <a:blip r:embed="rId9"/>
          <a:stretch>
            <a:fillRect/>
          </a:stretch>
        </p:blipFill>
        <p:spPr>
          <a:xfrm>
            <a:off x="8614396" y="3721646"/>
            <a:ext cx="2873454" cy="2160000"/>
          </a:xfrm>
          <a:prstGeom prst="rect">
            <a:avLst/>
          </a:prstGeom>
        </p:spPr>
      </p:pic>
    </p:spTree>
    <p:custDataLst>
      <p:tags r:id="rId1"/>
    </p:custDataLst>
    <p:extLst>
      <p:ext uri="{BB962C8B-B14F-4D97-AF65-F5344CB8AC3E}">
        <p14:creationId xmlns:p14="http://schemas.microsoft.com/office/powerpoint/2010/main" val="553473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WU0ZGI3YTRiMTMzMjdmZDk1YThhZjk5NWQ4OGYzND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3610</TotalTime>
  <Words>909</Words>
  <Application>Microsoft Office PowerPoint</Application>
  <PresentationFormat>宽屏</PresentationFormat>
  <Paragraphs>158</Paragraphs>
  <Slides>20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等线 Light</vt:lpstr>
      <vt:lpstr>仿宋_GB2312</vt:lpstr>
      <vt:lpstr>黑体</vt:lpstr>
      <vt:lpstr>楷体_GB2312</vt:lpstr>
      <vt:lpstr>宋体</vt:lpstr>
      <vt:lpstr>微软雅黑</vt:lpstr>
      <vt:lpstr>Arial</vt:lpstr>
      <vt:lpstr>Calibri</vt:lpstr>
      <vt:lpstr>Cambria Math</vt:lpstr>
      <vt:lpstr>Georgia</vt:lpstr>
      <vt:lpstr>Times New Roman</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ihep</dc:creator>
  <cp:lastModifiedBy>Zeo铭儿</cp:lastModifiedBy>
  <cp:revision>326</cp:revision>
  <dcterms:created xsi:type="dcterms:W3CDTF">2019-06-19T02:08:00Z</dcterms:created>
  <dcterms:modified xsi:type="dcterms:W3CDTF">2024-10-17T06:29:16Z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3A114CF139AF4B348C3F5FEF37FCF40F_11</vt:lpwstr>
  </property>
</Properties>
</file>