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8332" r:id="rId2"/>
    <p:sldId id="8347" r:id="rId3"/>
    <p:sldId id="8352" r:id="rId4"/>
    <p:sldId id="8335" r:id="rId5"/>
    <p:sldId id="8348" r:id="rId6"/>
    <p:sldId id="8349" r:id="rId7"/>
    <p:sldId id="8351" r:id="rId8"/>
    <p:sldId id="8350" r:id="rId9"/>
    <p:sldId id="8353" r:id="rId10"/>
    <p:sldId id="8355" r:id="rId11"/>
    <p:sldId id="8356"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1555" autoAdjust="0"/>
  </p:normalViewPr>
  <p:slideViewPr>
    <p:cSldViewPr snapToGrid="0">
      <p:cViewPr>
        <p:scale>
          <a:sx n="53" d="100"/>
          <a:sy n="53" d="100"/>
        </p:scale>
        <p:origin x="-113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DB6757-2213-4450-B32F-1C7EF6CDA9A9}"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zh-CN" altLang="en-US"/>
        </a:p>
      </dgm:t>
    </dgm:pt>
    <dgm:pt modelId="{3BCD82D0-0FDD-4DBF-9A5E-34A8489C7353}">
      <dgm:prSet phldrT="[文本]" custT="1"/>
      <dgm:spPr>
        <a:solidFill>
          <a:srgbClr val="4472C4">
            <a:hueOff val="0"/>
            <a:satOff val="0"/>
            <a:lumOff val="0"/>
            <a:alphaOff val="0"/>
          </a:srgbClr>
        </a:solidFill>
        <a:ln w="12700" cap="flat" cmpd="sng" algn="ctr">
          <a:noFill/>
          <a:prstDash val="solid"/>
          <a:miter lim="800000"/>
        </a:ln>
        <a:effectLst/>
      </dgm:spPr>
      <dgm:t>
        <a:bodyPr spcFirstLastPara="0" vert="horz" wrap="square" lIns="72390" tIns="72390" rIns="72390" bIns="72390" numCol="1" spcCol="1270" anchor="ctr" anchorCtr="0"/>
        <a:lstStyle/>
        <a:p>
          <a:pPr marL="0" lvl="0" indent="0" algn="ctr" defTabSz="844550">
            <a:lnSpc>
              <a:spcPct val="90000"/>
            </a:lnSpc>
            <a:spcBef>
              <a:spcPct val="0"/>
            </a:spcBef>
            <a:spcAft>
              <a:spcPct val="35000"/>
            </a:spcAft>
            <a:buNone/>
          </a:pPr>
          <a:r>
            <a:rPr lang="zh-CN" altLang="en-US" sz="1600" kern="1200" dirty="0">
              <a:solidFill>
                <a:prstClr val="white"/>
              </a:solidFill>
              <a:latin typeface="微软雅黑" panose="020B0503020204020204" pitchFamily="34" charset="-122"/>
              <a:ea typeface="微软雅黑" panose="020B0503020204020204" pitchFamily="34" charset="-122"/>
              <a:cs typeface="+mn-cs"/>
            </a:rPr>
            <a:t>智能问答</a:t>
          </a:r>
        </a:p>
      </dgm:t>
    </dgm:pt>
    <dgm:pt modelId="{7D9F7C31-DB54-430E-A74E-B50412A66850}" type="parTrans" cxnId="{635D9DA9-3AE0-4419-9EFE-34D7BF5A33F0}">
      <dgm:prSet/>
      <dgm:spPr/>
      <dgm:t>
        <a:bodyPr/>
        <a:lstStyle/>
        <a:p>
          <a:endParaRPr lang="zh-CN" altLang="en-US"/>
        </a:p>
      </dgm:t>
    </dgm:pt>
    <dgm:pt modelId="{FD8F4692-E8C7-410D-9E77-237A1462E872}" type="sibTrans" cxnId="{635D9DA9-3AE0-4419-9EFE-34D7BF5A33F0}">
      <dgm:prSet/>
      <dgm:spPr>
        <a:ln w="38100">
          <a:solidFill>
            <a:schemeClr val="accent1"/>
          </a:solidFill>
        </a:ln>
      </dgm:spPr>
      <dgm:t>
        <a:bodyPr/>
        <a:lstStyle/>
        <a:p>
          <a:endParaRPr lang="zh-CN" altLang="en-US"/>
        </a:p>
      </dgm:t>
    </dgm:pt>
    <dgm:pt modelId="{8D394C2E-AF6E-4AB8-A6A7-FE9FAA33182B}">
      <dgm:prSet phldrT="[文本]" custT="1"/>
      <dgm:spPr>
        <a:ln>
          <a:noFill/>
        </a:ln>
      </dgm:spPr>
      <dgm:t>
        <a:bodyPr/>
        <a:lstStyle/>
        <a:p>
          <a:r>
            <a:rPr lang="zh-CN" altLang="en-US" sz="1600" dirty="0">
              <a:latin typeface="微软雅黑" panose="020B0503020204020204" pitchFamily="34" charset="-122"/>
              <a:ea typeface="微软雅黑" panose="020B0503020204020204" pitchFamily="34" charset="-122"/>
            </a:rPr>
            <a:t>智能运维</a:t>
          </a:r>
        </a:p>
      </dgm:t>
    </dgm:pt>
    <dgm:pt modelId="{09C26CE6-C227-490F-827F-561FB462AB32}" type="parTrans" cxnId="{C1B252EB-C08D-42F4-90B8-30F3DB15445D}">
      <dgm:prSet/>
      <dgm:spPr/>
      <dgm:t>
        <a:bodyPr/>
        <a:lstStyle/>
        <a:p>
          <a:endParaRPr lang="zh-CN" altLang="en-US"/>
        </a:p>
      </dgm:t>
    </dgm:pt>
    <dgm:pt modelId="{492D7CC0-0BF8-400E-9F08-FC620C99E579}" type="sibTrans" cxnId="{C1B252EB-C08D-42F4-90B8-30F3DB15445D}">
      <dgm:prSet/>
      <dgm:spPr>
        <a:ln w="38100">
          <a:solidFill>
            <a:schemeClr val="accent1"/>
          </a:solidFill>
        </a:ln>
      </dgm:spPr>
      <dgm:t>
        <a:bodyPr/>
        <a:lstStyle/>
        <a:p>
          <a:endParaRPr lang="zh-CN" altLang="en-US"/>
        </a:p>
      </dgm:t>
    </dgm:pt>
    <dgm:pt modelId="{06D4D3A2-8CDD-4594-A46E-7692321B6B78}">
      <dgm:prSet phldrT="[文本]" custT="1"/>
      <dgm:spPr>
        <a:solidFill>
          <a:srgbClr val="4472C4">
            <a:hueOff val="0"/>
            <a:satOff val="0"/>
            <a:lumOff val="0"/>
            <a:alphaOff val="0"/>
          </a:srgbClr>
        </a:solidFill>
        <a:ln w="12700" cap="flat" cmpd="sng" algn="ctr">
          <a:noFill/>
          <a:prstDash val="solid"/>
          <a:miter lim="800000"/>
        </a:ln>
        <a:effectLst/>
      </dgm:spPr>
      <dgm:t>
        <a:bodyPr spcFirstLastPara="0" vert="horz" wrap="square" lIns="72390" tIns="72390" rIns="72390" bIns="72390" numCol="1" spcCol="1270" anchor="ctr" anchorCtr="0"/>
        <a:lstStyle/>
        <a:p>
          <a:pPr marL="0" lvl="0" indent="0" algn="ctr" defTabSz="844550">
            <a:lnSpc>
              <a:spcPct val="90000"/>
            </a:lnSpc>
            <a:spcBef>
              <a:spcPct val="0"/>
            </a:spcBef>
            <a:spcAft>
              <a:spcPct val="35000"/>
            </a:spcAft>
            <a:buNone/>
          </a:pPr>
          <a:r>
            <a:rPr lang="zh-CN" altLang="en-US" sz="1600" kern="1200" dirty="0">
              <a:solidFill>
                <a:prstClr val="white"/>
              </a:solidFill>
              <a:latin typeface="微软雅黑" panose="020B0503020204020204" pitchFamily="34" charset="-122"/>
              <a:ea typeface="微软雅黑" panose="020B0503020204020204" pitchFamily="34" charset="-122"/>
              <a:cs typeface="+mn-cs"/>
            </a:rPr>
            <a:t>智能代理</a:t>
          </a:r>
        </a:p>
      </dgm:t>
    </dgm:pt>
    <dgm:pt modelId="{51AF8C03-4E57-47A3-82DE-67631207BE32}" type="parTrans" cxnId="{42CA545A-3AFF-4230-AD42-C4FB04CC4E88}">
      <dgm:prSet/>
      <dgm:spPr/>
      <dgm:t>
        <a:bodyPr/>
        <a:lstStyle/>
        <a:p>
          <a:endParaRPr lang="zh-CN" altLang="en-US"/>
        </a:p>
      </dgm:t>
    </dgm:pt>
    <dgm:pt modelId="{37A23C27-AFF9-4BAD-A83F-1D7B44667AF2}" type="sibTrans" cxnId="{42CA545A-3AFF-4230-AD42-C4FB04CC4E88}">
      <dgm:prSet/>
      <dgm:spPr>
        <a:ln w="38100">
          <a:solidFill>
            <a:schemeClr val="accent1"/>
          </a:solidFill>
        </a:ln>
      </dgm:spPr>
      <dgm:t>
        <a:bodyPr/>
        <a:lstStyle/>
        <a:p>
          <a:endParaRPr lang="zh-CN" altLang="en-US"/>
        </a:p>
      </dgm:t>
    </dgm:pt>
    <dgm:pt modelId="{B119E272-3650-43C2-96BE-DB0688192598}" type="pres">
      <dgm:prSet presAssocID="{9FDB6757-2213-4450-B32F-1C7EF6CDA9A9}" presName="cycle" presStyleCnt="0">
        <dgm:presLayoutVars>
          <dgm:dir/>
          <dgm:resizeHandles val="exact"/>
        </dgm:presLayoutVars>
      </dgm:prSet>
      <dgm:spPr/>
      <dgm:t>
        <a:bodyPr/>
        <a:lstStyle/>
        <a:p>
          <a:endParaRPr lang="zh-CN" altLang="en-US"/>
        </a:p>
      </dgm:t>
    </dgm:pt>
    <dgm:pt modelId="{04FA6B5F-C7E6-42A8-9001-3AD3E887648F}" type="pres">
      <dgm:prSet presAssocID="{3BCD82D0-0FDD-4DBF-9A5E-34A8489C7353}" presName="node" presStyleLbl="node1" presStyleIdx="0" presStyleCnt="3" custScaleX="64650" custScaleY="38201" custRadScaleRad="95634" custRadScaleInc="18">
        <dgm:presLayoutVars>
          <dgm:bulletEnabled val="1"/>
        </dgm:presLayoutVars>
      </dgm:prSet>
      <dgm:spPr>
        <a:xfrm>
          <a:off x="1603073" y="271"/>
          <a:ext cx="1609288" cy="1046037"/>
        </a:xfrm>
        <a:prstGeom prst="roundRect">
          <a:avLst/>
        </a:prstGeom>
      </dgm:spPr>
      <dgm:t>
        <a:bodyPr/>
        <a:lstStyle/>
        <a:p>
          <a:endParaRPr lang="zh-CN" altLang="en-US"/>
        </a:p>
      </dgm:t>
    </dgm:pt>
    <dgm:pt modelId="{1F3B7F50-FB45-40A6-94AB-32E14769DF4A}" type="pres">
      <dgm:prSet presAssocID="{3BCD82D0-0FDD-4DBF-9A5E-34A8489C7353}" presName="spNode" presStyleCnt="0"/>
      <dgm:spPr/>
    </dgm:pt>
    <dgm:pt modelId="{54CA56F4-BF9D-4240-B808-35898A9D30A4}" type="pres">
      <dgm:prSet presAssocID="{FD8F4692-E8C7-410D-9E77-237A1462E872}" presName="sibTrans" presStyleLbl="sibTrans1D1" presStyleIdx="0" presStyleCnt="3"/>
      <dgm:spPr/>
      <dgm:t>
        <a:bodyPr/>
        <a:lstStyle/>
        <a:p>
          <a:endParaRPr lang="zh-CN" altLang="en-US"/>
        </a:p>
      </dgm:t>
    </dgm:pt>
    <dgm:pt modelId="{7D29E930-CD70-4CBE-808F-5FAAD5B958DB}" type="pres">
      <dgm:prSet presAssocID="{8D394C2E-AF6E-4AB8-A6A7-FE9FAA33182B}" presName="node" presStyleLbl="node1" presStyleIdx="1" presStyleCnt="3" custScaleX="64692" custScaleY="38050">
        <dgm:presLayoutVars>
          <dgm:bulletEnabled val="1"/>
        </dgm:presLayoutVars>
      </dgm:prSet>
      <dgm:spPr/>
      <dgm:t>
        <a:bodyPr/>
        <a:lstStyle/>
        <a:p>
          <a:endParaRPr lang="zh-CN" altLang="en-US"/>
        </a:p>
      </dgm:t>
    </dgm:pt>
    <dgm:pt modelId="{887122F5-A376-458E-A468-D8F162D3C749}" type="pres">
      <dgm:prSet presAssocID="{8D394C2E-AF6E-4AB8-A6A7-FE9FAA33182B}" presName="spNode" presStyleCnt="0"/>
      <dgm:spPr/>
    </dgm:pt>
    <dgm:pt modelId="{651ACEB5-B9B2-4F25-9879-17F00EA609DE}" type="pres">
      <dgm:prSet presAssocID="{492D7CC0-0BF8-400E-9F08-FC620C99E579}" presName="sibTrans" presStyleLbl="sibTrans1D1" presStyleIdx="1" presStyleCnt="3"/>
      <dgm:spPr/>
      <dgm:t>
        <a:bodyPr/>
        <a:lstStyle/>
        <a:p>
          <a:endParaRPr lang="zh-CN" altLang="en-US"/>
        </a:p>
      </dgm:t>
    </dgm:pt>
    <dgm:pt modelId="{F7C60DB4-36AA-4886-B4CA-EF7B6CD4DE5A}" type="pres">
      <dgm:prSet presAssocID="{06D4D3A2-8CDD-4594-A46E-7692321B6B78}" presName="node" presStyleLbl="node1" presStyleIdx="2" presStyleCnt="3" custScaleX="64650" custScaleY="38201">
        <dgm:presLayoutVars>
          <dgm:bulletEnabled val="1"/>
        </dgm:presLayoutVars>
      </dgm:prSet>
      <dgm:spPr>
        <a:xfrm>
          <a:off x="602458" y="2327106"/>
          <a:ext cx="1191919" cy="581502"/>
        </a:xfrm>
        <a:prstGeom prst="roundRect">
          <a:avLst/>
        </a:prstGeom>
      </dgm:spPr>
      <dgm:t>
        <a:bodyPr/>
        <a:lstStyle/>
        <a:p>
          <a:endParaRPr lang="zh-CN" altLang="en-US"/>
        </a:p>
      </dgm:t>
    </dgm:pt>
    <dgm:pt modelId="{EB98A495-C675-49A9-8F62-A89EDDC2E58E}" type="pres">
      <dgm:prSet presAssocID="{06D4D3A2-8CDD-4594-A46E-7692321B6B78}" presName="spNode" presStyleCnt="0"/>
      <dgm:spPr/>
    </dgm:pt>
    <dgm:pt modelId="{2B303950-500C-45B2-B086-622FF15EE1B2}" type="pres">
      <dgm:prSet presAssocID="{37A23C27-AFF9-4BAD-A83F-1D7B44667AF2}" presName="sibTrans" presStyleLbl="sibTrans1D1" presStyleIdx="2" presStyleCnt="3"/>
      <dgm:spPr/>
      <dgm:t>
        <a:bodyPr/>
        <a:lstStyle/>
        <a:p>
          <a:endParaRPr lang="zh-CN" altLang="en-US"/>
        </a:p>
      </dgm:t>
    </dgm:pt>
  </dgm:ptLst>
  <dgm:cxnLst>
    <dgm:cxn modelId="{A2519F00-F682-47B7-A5E6-C36DB65CC9D1}" type="presOf" srcId="{9FDB6757-2213-4450-B32F-1C7EF6CDA9A9}" destId="{B119E272-3650-43C2-96BE-DB0688192598}" srcOrd="0" destOrd="0" presId="urn:microsoft.com/office/officeart/2005/8/layout/cycle6"/>
    <dgm:cxn modelId="{635D9DA9-3AE0-4419-9EFE-34D7BF5A33F0}" srcId="{9FDB6757-2213-4450-B32F-1C7EF6CDA9A9}" destId="{3BCD82D0-0FDD-4DBF-9A5E-34A8489C7353}" srcOrd="0" destOrd="0" parTransId="{7D9F7C31-DB54-430E-A74E-B50412A66850}" sibTransId="{FD8F4692-E8C7-410D-9E77-237A1462E872}"/>
    <dgm:cxn modelId="{9587D243-4B89-4147-9858-125B66A713D3}" type="presOf" srcId="{8D394C2E-AF6E-4AB8-A6A7-FE9FAA33182B}" destId="{7D29E930-CD70-4CBE-808F-5FAAD5B958DB}" srcOrd="0" destOrd="0" presId="urn:microsoft.com/office/officeart/2005/8/layout/cycle6"/>
    <dgm:cxn modelId="{42CA545A-3AFF-4230-AD42-C4FB04CC4E88}" srcId="{9FDB6757-2213-4450-B32F-1C7EF6CDA9A9}" destId="{06D4D3A2-8CDD-4594-A46E-7692321B6B78}" srcOrd="2" destOrd="0" parTransId="{51AF8C03-4E57-47A3-82DE-67631207BE32}" sibTransId="{37A23C27-AFF9-4BAD-A83F-1D7B44667AF2}"/>
    <dgm:cxn modelId="{46469BA1-5ED4-43FC-A8C0-81ABF2312D69}" type="presOf" srcId="{37A23C27-AFF9-4BAD-A83F-1D7B44667AF2}" destId="{2B303950-500C-45B2-B086-622FF15EE1B2}" srcOrd="0" destOrd="0" presId="urn:microsoft.com/office/officeart/2005/8/layout/cycle6"/>
    <dgm:cxn modelId="{C1B252EB-C08D-42F4-90B8-30F3DB15445D}" srcId="{9FDB6757-2213-4450-B32F-1C7EF6CDA9A9}" destId="{8D394C2E-AF6E-4AB8-A6A7-FE9FAA33182B}" srcOrd="1" destOrd="0" parTransId="{09C26CE6-C227-490F-827F-561FB462AB32}" sibTransId="{492D7CC0-0BF8-400E-9F08-FC620C99E579}"/>
    <dgm:cxn modelId="{75F2582E-F313-4D59-BA37-54B3066ABDDA}" type="presOf" srcId="{06D4D3A2-8CDD-4594-A46E-7692321B6B78}" destId="{F7C60DB4-36AA-4886-B4CA-EF7B6CD4DE5A}" srcOrd="0" destOrd="0" presId="urn:microsoft.com/office/officeart/2005/8/layout/cycle6"/>
    <dgm:cxn modelId="{D0348068-00B1-479A-A316-16098D1C5470}" type="presOf" srcId="{492D7CC0-0BF8-400E-9F08-FC620C99E579}" destId="{651ACEB5-B9B2-4F25-9879-17F00EA609DE}" srcOrd="0" destOrd="0" presId="urn:microsoft.com/office/officeart/2005/8/layout/cycle6"/>
    <dgm:cxn modelId="{ADE02001-74B3-4363-9072-0D36A12B06B7}" type="presOf" srcId="{FD8F4692-E8C7-410D-9E77-237A1462E872}" destId="{54CA56F4-BF9D-4240-B808-35898A9D30A4}" srcOrd="0" destOrd="0" presId="urn:microsoft.com/office/officeart/2005/8/layout/cycle6"/>
    <dgm:cxn modelId="{BD68E4B5-60D6-4A26-AA99-EA4E04EDA833}" type="presOf" srcId="{3BCD82D0-0FDD-4DBF-9A5E-34A8489C7353}" destId="{04FA6B5F-C7E6-42A8-9001-3AD3E887648F}" srcOrd="0" destOrd="0" presId="urn:microsoft.com/office/officeart/2005/8/layout/cycle6"/>
    <dgm:cxn modelId="{11643734-A489-4E67-BBE9-AC8C421554F9}" type="presParOf" srcId="{B119E272-3650-43C2-96BE-DB0688192598}" destId="{04FA6B5F-C7E6-42A8-9001-3AD3E887648F}" srcOrd="0" destOrd="0" presId="urn:microsoft.com/office/officeart/2005/8/layout/cycle6"/>
    <dgm:cxn modelId="{DE6D37EA-9098-4DAF-933E-B587499B2F36}" type="presParOf" srcId="{B119E272-3650-43C2-96BE-DB0688192598}" destId="{1F3B7F50-FB45-40A6-94AB-32E14769DF4A}" srcOrd="1" destOrd="0" presId="urn:microsoft.com/office/officeart/2005/8/layout/cycle6"/>
    <dgm:cxn modelId="{230C9774-5B24-41FA-9648-A9974D62E369}" type="presParOf" srcId="{B119E272-3650-43C2-96BE-DB0688192598}" destId="{54CA56F4-BF9D-4240-B808-35898A9D30A4}" srcOrd="2" destOrd="0" presId="urn:microsoft.com/office/officeart/2005/8/layout/cycle6"/>
    <dgm:cxn modelId="{C89F45B1-3C10-4264-AFDA-4165B823F7CA}" type="presParOf" srcId="{B119E272-3650-43C2-96BE-DB0688192598}" destId="{7D29E930-CD70-4CBE-808F-5FAAD5B958DB}" srcOrd="3" destOrd="0" presId="urn:microsoft.com/office/officeart/2005/8/layout/cycle6"/>
    <dgm:cxn modelId="{EBCFFA97-B3A2-4968-BE3C-073A95DE0588}" type="presParOf" srcId="{B119E272-3650-43C2-96BE-DB0688192598}" destId="{887122F5-A376-458E-A468-D8F162D3C749}" srcOrd="4" destOrd="0" presId="urn:microsoft.com/office/officeart/2005/8/layout/cycle6"/>
    <dgm:cxn modelId="{D845F1C9-92A2-4675-B555-8360913ECE6A}" type="presParOf" srcId="{B119E272-3650-43C2-96BE-DB0688192598}" destId="{651ACEB5-B9B2-4F25-9879-17F00EA609DE}" srcOrd="5" destOrd="0" presId="urn:microsoft.com/office/officeart/2005/8/layout/cycle6"/>
    <dgm:cxn modelId="{39A72EBC-1A8B-46CA-A017-59538518DA67}" type="presParOf" srcId="{B119E272-3650-43C2-96BE-DB0688192598}" destId="{F7C60DB4-36AA-4886-B4CA-EF7B6CD4DE5A}" srcOrd="6" destOrd="0" presId="urn:microsoft.com/office/officeart/2005/8/layout/cycle6"/>
    <dgm:cxn modelId="{02679078-15C6-4CC5-B7DA-85EFD6C8B49E}" type="presParOf" srcId="{B119E272-3650-43C2-96BE-DB0688192598}" destId="{EB98A495-C675-49A9-8F62-A89EDDC2E58E}" srcOrd="7" destOrd="0" presId="urn:microsoft.com/office/officeart/2005/8/layout/cycle6"/>
    <dgm:cxn modelId="{862AB5CD-15DB-4477-8E00-0FCCDCE44126}" type="presParOf" srcId="{B119E272-3650-43C2-96BE-DB0688192598}" destId="{2B303950-500C-45B2-B086-622FF15EE1B2}" srcOrd="8"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A6B5F-C7E6-42A8-9001-3AD3E887648F}">
      <dsp:nvSpPr>
        <dsp:cNvPr id="0" name=""/>
        <dsp:cNvSpPr/>
      </dsp:nvSpPr>
      <dsp:spPr>
        <a:xfrm>
          <a:off x="1987891" y="225134"/>
          <a:ext cx="1048334" cy="402642"/>
        </a:xfrm>
        <a:prstGeom prst="roundRect">
          <a:avLst/>
        </a:prstGeom>
        <a:solidFill>
          <a:srgbClr val="4472C4">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CN" altLang="en-US" sz="1600" kern="1200" dirty="0">
              <a:solidFill>
                <a:prstClr val="white"/>
              </a:solidFill>
              <a:latin typeface="微软雅黑" panose="020B0503020204020204" pitchFamily="34" charset="-122"/>
              <a:ea typeface="微软雅黑" panose="020B0503020204020204" pitchFamily="34" charset="-122"/>
              <a:cs typeface="+mn-cs"/>
            </a:rPr>
            <a:t>智能问答</a:t>
          </a:r>
        </a:p>
      </dsp:txBody>
      <dsp:txXfrm>
        <a:off x="2007546" y="244789"/>
        <a:ext cx="1009024" cy="363332"/>
      </dsp:txXfrm>
    </dsp:sp>
    <dsp:sp modelId="{54CA56F4-BF9D-4240-B808-35898A9D30A4}">
      <dsp:nvSpPr>
        <dsp:cNvPr id="0" name=""/>
        <dsp:cNvSpPr/>
      </dsp:nvSpPr>
      <dsp:spPr>
        <a:xfrm>
          <a:off x="1086076" y="422962"/>
          <a:ext cx="2810239" cy="2810239"/>
        </a:xfrm>
        <a:custGeom>
          <a:avLst/>
          <a:gdLst/>
          <a:ahLst/>
          <a:cxnLst/>
          <a:rect l="0" t="0" r="0" b="0"/>
          <a:pathLst>
            <a:path>
              <a:moveTo>
                <a:pt x="1967698" y="117537"/>
              </a:moveTo>
              <a:arcTo wR="1405119" hR="1405119" stAng="17616108" swAng="5042864"/>
            </a:path>
          </a:pathLst>
        </a:custGeom>
        <a:noFill/>
        <a:ln w="3810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7D29E930-CD70-4CBE-808F-5FAAD5B958DB}">
      <dsp:nvSpPr>
        <dsp:cNvPr id="0" name=""/>
        <dsp:cNvSpPr/>
      </dsp:nvSpPr>
      <dsp:spPr>
        <a:xfrm>
          <a:off x="3204251" y="2272261"/>
          <a:ext cx="1049015" cy="401050"/>
        </a:xfrm>
        <a:prstGeom prst="roundRect">
          <a:avLst/>
        </a:prstGeom>
        <a:solidFill>
          <a:schemeClr val="accent1">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kern="1200" dirty="0">
              <a:latin typeface="微软雅黑" panose="020B0503020204020204" pitchFamily="34" charset="-122"/>
              <a:ea typeface="微软雅黑" panose="020B0503020204020204" pitchFamily="34" charset="-122"/>
            </a:rPr>
            <a:t>智能运维</a:t>
          </a:r>
        </a:p>
      </dsp:txBody>
      <dsp:txXfrm>
        <a:off x="3223829" y="2291839"/>
        <a:ext cx="1009859" cy="361894"/>
      </dsp:txXfrm>
    </dsp:sp>
    <dsp:sp modelId="{651ACEB5-B9B2-4F25-9879-17F00EA609DE}">
      <dsp:nvSpPr>
        <dsp:cNvPr id="0" name=""/>
        <dsp:cNvSpPr/>
      </dsp:nvSpPr>
      <dsp:spPr>
        <a:xfrm>
          <a:off x="1106770" y="365107"/>
          <a:ext cx="2810239" cy="2810239"/>
        </a:xfrm>
        <a:custGeom>
          <a:avLst/>
          <a:gdLst/>
          <a:ahLst/>
          <a:cxnLst/>
          <a:rect l="0" t="0" r="0" b="0"/>
          <a:pathLst>
            <a:path>
              <a:moveTo>
                <a:pt x="2467635" y="2324587"/>
              </a:moveTo>
              <a:arcTo wR="1405119" hR="1405119" stAng="2452312" swAng="5892834"/>
            </a:path>
          </a:pathLst>
        </a:custGeom>
        <a:noFill/>
        <a:ln w="3810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 modelId="{F7C60DB4-36AA-4886-B4CA-EF7B6CD4DE5A}">
      <dsp:nvSpPr>
        <dsp:cNvPr id="0" name=""/>
        <dsp:cNvSpPr/>
      </dsp:nvSpPr>
      <dsp:spPr>
        <a:xfrm>
          <a:off x="770853" y="2271465"/>
          <a:ext cx="1048334" cy="402642"/>
        </a:xfrm>
        <a:prstGeom prst="roundRect">
          <a:avLst/>
        </a:prstGeom>
        <a:solidFill>
          <a:srgbClr val="4472C4">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CN" altLang="en-US" sz="1600" kern="1200" dirty="0">
              <a:solidFill>
                <a:prstClr val="white"/>
              </a:solidFill>
              <a:latin typeface="微软雅黑" panose="020B0503020204020204" pitchFamily="34" charset="-122"/>
              <a:ea typeface="微软雅黑" panose="020B0503020204020204" pitchFamily="34" charset="-122"/>
              <a:cs typeface="+mn-cs"/>
            </a:rPr>
            <a:t>智能代理</a:t>
          </a:r>
        </a:p>
      </dsp:txBody>
      <dsp:txXfrm>
        <a:off x="790508" y="2291120"/>
        <a:ext cx="1009024" cy="363332"/>
      </dsp:txXfrm>
    </dsp:sp>
    <dsp:sp modelId="{2B303950-500C-45B2-B086-622FF15EE1B2}">
      <dsp:nvSpPr>
        <dsp:cNvPr id="0" name=""/>
        <dsp:cNvSpPr/>
      </dsp:nvSpPr>
      <dsp:spPr>
        <a:xfrm>
          <a:off x="1127428" y="422976"/>
          <a:ext cx="2810239" cy="2810239"/>
        </a:xfrm>
        <a:custGeom>
          <a:avLst/>
          <a:gdLst/>
          <a:ahLst/>
          <a:cxnLst/>
          <a:rect l="0" t="0" r="0" b="0"/>
          <a:pathLst>
            <a:path>
              <a:moveTo>
                <a:pt x="65883" y="1830333"/>
              </a:moveTo>
              <a:arcTo wR="1405119" hR="1405119" stAng="9743107" swAng="5041782"/>
            </a:path>
          </a:pathLst>
        </a:custGeom>
        <a:noFill/>
        <a:ln w="38100" cap="flat" cmpd="sng" algn="ctr">
          <a:solidFill>
            <a:schemeClr val="accent1"/>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05F72B-0068-4B4C-9C63-CB7DD23ADD56}" type="datetimeFigureOut">
              <a:rPr lang="zh-CN" altLang="en-US" smtClean="0"/>
              <a:t>2024/10/15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4729E4-0852-4F0E-80EB-878BD0806FAA}" type="slidenum">
              <a:rPr lang="zh-CN" altLang="en-US" smtClean="0"/>
              <a:t>‹#›</a:t>
            </a:fld>
            <a:endParaRPr lang="zh-CN" altLang="en-US"/>
          </a:p>
        </p:txBody>
      </p:sp>
    </p:spTree>
    <p:extLst>
      <p:ext uri="{BB962C8B-B14F-4D97-AF65-F5344CB8AC3E}">
        <p14:creationId xmlns:p14="http://schemas.microsoft.com/office/powerpoint/2010/main" val="220331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a:extLst>
              <a:ext uri="{FF2B5EF4-FFF2-40B4-BE49-F238E27FC236}">
                <a16:creationId xmlns:a16="http://schemas.microsoft.com/office/drawing/2014/main" xmlns="" id="{43CA96E6-196E-D74C-2B65-A829A4381D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备注占位符 2">
            <a:extLst>
              <a:ext uri="{FF2B5EF4-FFF2-40B4-BE49-F238E27FC236}">
                <a16:creationId xmlns:a16="http://schemas.microsoft.com/office/drawing/2014/main" xmlns="" id="{BCE3EA53-8CBE-CA65-F300-B50285B6F7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4" name="灯片编号占位符 3">
            <a:extLst>
              <a:ext uri="{FF2B5EF4-FFF2-40B4-BE49-F238E27FC236}">
                <a16:creationId xmlns:a16="http://schemas.microsoft.com/office/drawing/2014/main" xmlns="" id="{4EC32433-2033-E74B-9F2D-AD95730578BE}"/>
              </a:ext>
            </a:extLst>
          </p:cNvPr>
          <p:cNvSpPr>
            <a:spLocks noGrp="1"/>
          </p:cNvSpPr>
          <p:nvPr>
            <p:ph type="sldNum" sz="quarter" idx="5"/>
          </p:nvPr>
        </p:nvSpPr>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fld id="{76E70F59-3019-D745-9F6C-53FB090B7F89}" type="slidenum">
              <a:rPr lang="en-US" altLang="zh-CN">
                <a:latin typeface="Calibri" panose="020F0502020204030204" pitchFamily="34" charset="0"/>
              </a:rPr>
              <a:pPr/>
              <a:t>1</a:t>
            </a:fld>
            <a:endParaRPr lang="en-US" altLang="zh-CN">
              <a:latin typeface="Calibri" panose="020F0502020204030204" pitchFamily="34" charset="0"/>
            </a:endParaRPr>
          </a:p>
        </p:txBody>
      </p:sp>
    </p:spTree>
    <p:extLst>
      <p:ext uri="{BB962C8B-B14F-4D97-AF65-F5344CB8AC3E}">
        <p14:creationId xmlns:p14="http://schemas.microsoft.com/office/powerpoint/2010/main" val="171966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对智慧线站的设计我们从以下几点设计考虑：</a:t>
            </a:r>
            <a:endParaRPr lang="en-US" altLang="zh-CN" dirty="0"/>
          </a:p>
          <a:p>
            <a:r>
              <a:rPr lang="en-US" altLang="zh-CN" dirty="0"/>
              <a:t>1</a:t>
            </a:r>
            <a:r>
              <a:rPr lang="zh-CN" altLang="en-US" dirty="0"/>
              <a:t>、本地私有化。线站的专业知识、操作步骤、实验详情等都需要进行一定的隐私保护，所以选择本地模型部署最合适。</a:t>
            </a:r>
            <a:endParaRPr lang="en-US" altLang="zh-CN" dirty="0"/>
          </a:p>
          <a:p>
            <a:r>
              <a:rPr lang="en-US" altLang="zh-CN" dirty="0"/>
              <a:t>2</a:t>
            </a:r>
            <a:r>
              <a:rPr lang="zh-CN" altLang="en-US" dirty="0"/>
              <a:t>、从用户的角度考虑，专业知识问答以及线站操作咨询是较多的，采用检索增强生成技术（</a:t>
            </a:r>
            <a:r>
              <a:rPr lang="en-US" altLang="zh-CN" dirty="0"/>
              <a:t>RAG</a:t>
            </a:r>
            <a:r>
              <a:rPr lang="zh-CN" altLang="en-US" dirty="0"/>
              <a:t>）是最合适的。（继续照着</a:t>
            </a:r>
            <a:r>
              <a:rPr lang="en-US" altLang="zh-CN" dirty="0"/>
              <a:t>PPT</a:t>
            </a:r>
            <a:r>
              <a:rPr lang="zh-CN" altLang="en-US" dirty="0"/>
              <a:t>上的右上角念第一条）</a:t>
            </a:r>
            <a:endParaRPr lang="en-US" altLang="zh-CN" dirty="0"/>
          </a:p>
          <a:p>
            <a:r>
              <a:rPr lang="en-US" altLang="zh-CN" dirty="0"/>
              <a:t>3</a:t>
            </a:r>
            <a:r>
              <a:rPr lang="zh-CN" altLang="en-US" dirty="0"/>
              <a:t>、从长期运维的角度考虑，可以在线站部署</a:t>
            </a:r>
            <a:r>
              <a:rPr lang="en-US" altLang="zh-CN" dirty="0"/>
              <a:t>AI Agent</a:t>
            </a:r>
            <a:r>
              <a:rPr lang="zh-CN" altLang="en-US" dirty="0"/>
              <a:t>来辅助线站进行实验控制、故障诊断、故障报警等。（继续照着</a:t>
            </a:r>
            <a:r>
              <a:rPr lang="en-US" altLang="zh-CN" dirty="0"/>
              <a:t>PPT</a:t>
            </a:r>
            <a:r>
              <a:rPr lang="zh-CN" altLang="en-US" dirty="0"/>
              <a:t>上的右上角念第二天）</a:t>
            </a:r>
            <a:endParaRPr lang="en-US" altLang="zh-CN" dirty="0"/>
          </a:p>
          <a:p>
            <a:endParaRPr lang="en-US" altLang="zh-CN" dirty="0"/>
          </a:p>
          <a:p>
            <a:r>
              <a:rPr lang="zh-CN" altLang="en-US" dirty="0"/>
              <a:t>我们的技术路线如下，为了方便快捷的进行开发工作，我们采用在开源的软件上进行二次开发，例如</a:t>
            </a:r>
            <a:r>
              <a:rPr lang="en-US" altLang="zh-CN" dirty="0" err="1"/>
              <a:t>RAGFlow</a:t>
            </a:r>
            <a:r>
              <a:rPr lang="zh-CN" altLang="en-US" dirty="0"/>
              <a:t>，</a:t>
            </a:r>
            <a:r>
              <a:rPr lang="en-US" altLang="zh-CN" dirty="0" err="1"/>
              <a:t>AutoGen</a:t>
            </a:r>
            <a:r>
              <a:rPr lang="zh-CN" altLang="en-US" dirty="0"/>
              <a:t>，</a:t>
            </a:r>
            <a:r>
              <a:rPr lang="en-US" altLang="zh-CN" dirty="0" err="1"/>
              <a:t>Langchain-chatchat</a:t>
            </a:r>
            <a:r>
              <a:rPr lang="zh-CN" altLang="en-US" dirty="0"/>
              <a:t>等优秀的开源软件。</a:t>
            </a:r>
            <a:endParaRPr lang="en-US" altLang="zh-CN" dirty="0"/>
          </a:p>
          <a:p>
            <a:endParaRPr lang="en-US" altLang="zh-CN" dirty="0"/>
          </a:p>
          <a:p>
            <a:r>
              <a:rPr lang="zh-CN" altLang="en-US" dirty="0"/>
              <a:t>对于智能问答系统，我们首先要建立专业领域知识库，然后对数据进行扩增、清洗、增强，接着出于安全性和隐私性考虑，进行本地模型的部署，最后使用</a:t>
            </a:r>
            <a:r>
              <a:rPr lang="en-US" altLang="zh-CN" dirty="0"/>
              <a:t>prompt</a:t>
            </a:r>
            <a:r>
              <a:rPr lang="zh-CN" altLang="en-US" dirty="0"/>
              <a:t>工程提高模型的回答准确性。</a:t>
            </a:r>
            <a:endParaRPr lang="en-US" altLang="zh-CN" dirty="0"/>
          </a:p>
          <a:p>
            <a:endParaRPr lang="en-US" altLang="zh-CN" dirty="0"/>
          </a:p>
          <a:p>
            <a:r>
              <a:rPr lang="zh-CN" altLang="en-US" dirty="0"/>
              <a:t>对于</a:t>
            </a:r>
            <a:r>
              <a:rPr lang="en-US" altLang="zh-CN" dirty="0"/>
              <a:t>AI Agent</a:t>
            </a:r>
            <a:r>
              <a:rPr lang="zh-CN" altLang="en-US" dirty="0"/>
              <a:t>系统，我们首先尝试建立非</a:t>
            </a:r>
            <a:r>
              <a:rPr lang="en-US" altLang="zh-CN" dirty="0"/>
              <a:t>AI</a:t>
            </a:r>
            <a:r>
              <a:rPr lang="zh-CN" altLang="en-US" dirty="0"/>
              <a:t>的代理模型来熟悉代理控制实验全流程。接着逐步尝试接入</a:t>
            </a:r>
            <a:r>
              <a:rPr lang="en-US" altLang="zh-CN" dirty="0"/>
              <a:t>LLM</a:t>
            </a:r>
            <a:r>
              <a:rPr lang="zh-CN" altLang="en-US" dirty="0"/>
              <a:t>，建立虚拟控制机制（虚拟控制机制我的理解就是在一个虚拟的实验环境中去控制实验或者产生实验流程</a:t>
            </a:r>
            <a:r>
              <a:rPr lang="en-US" altLang="zh-CN" dirty="0"/>
              <a:t>flow</a:t>
            </a:r>
            <a:r>
              <a:rPr lang="zh-CN" altLang="en-US" dirty="0"/>
              <a:t>的控制信号）并设立安全锁机制提高控制的安全性（所谓安全锁，我的理解就是得有一个命令逻辑验证机制，例如某些实验流程是固定的，那么</a:t>
            </a:r>
            <a:r>
              <a:rPr lang="en-US" altLang="zh-CN" dirty="0"/>
              <a:t>AI Agent</a:t>
            </a:r>
            <a:r>
              <a:rPr lang="zh-CN" altLang="en-US" dirty="0"/>
              <a:t>产生的控制流程命令是否符合实验控制的逻辑），接着在虚拟实验环境中进行实验控制验证，成功后转移至生产环境接管实验控制。（如果问到这些问题我们做到哪里了，只能回答还在预演中和探索中，至少有虚拟束线。。。）</a:t>
            </a:r>
          </a:p>
        </p:txBody>
      </p:sp>
      <p:sp>
        <p:nvSpPr>
          <p:cNvPr id="4" name="灯片编号占位符 3"/>
          <p:cNvSpPr>
            <a:spLocks noGrp="1"/>
          </p:cNvSpPr>
          <p:nvPr>
            <p:ph type="sldNum" sz="quarter" idx="5"/>
          </p:nvPr>
        </p:nvSpPr>
        <p:spPr/>
        <p:txBody>
          <a:bodyPr/>
          <a:lstStyle/>
          <a:p>
            <a:fld id="{1E40414B-15FD-9442-87E6-B7AD2E3311A1}" type="slidenum">
              <a:rPr kumimoji="1" lang="zh-CN" altLang="en-US" smtClean="0"/>
              <a:t>10</a:t>
            </a:fld>
            <a:endParaRPr kumimoji="1" lang="zh-CN" altLang="en-US"/>
          </a:p>
        </p:txBody>
      </p:sp>
    </p:spTree>
    <p:extLst>
      <p:ext uri="{BB962C8B-B14F-4D97-AF65-F5344CB8AC3E}">
        <p14:creationId xmlns:p14="http://schemas.microsoft.com/office/powerpoint/2010/main" val="161050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当前</a:t>
            </a:r>
            <a:r>
              <a:rPr lang="en-US" altLang="zh-CN" dirty="0"/>
              <a:t>GPT4o</a:t>
            </a:r>
            <a:r>
              <a:rPr lang="zh-CN" altLang="en-US" dirty="0"/>
              <a:t>仅达到</a:t>
            </a:r>
            <a:r>
              <a:rPr lang="en-US" altLang="zh-CN" dirty="0"/>
              <a:t>L2</a:t>
            </a:r>
            <a:r>
              <a:rPr lang="zh-CN" altLang="en-US" dirty="0"/>
              <a:t>级人工智能水平，虽然可以处理一些复杂任务，但准确度却远远不够。作为一个通用模型，在同步辐射专业领域上表现更加不佳。</a:t>
            </a:r>
          </a:p>
          <a:p>
            <a:endParaRPr lang="en-US" altLang="zh-CN" dirty="0"/>
          </a:p>
          <a:p>
            <a:r>
              <a:rPr lang="zh-CN" altLang="en-US" dirty="0"/>
              <a:t>未来，在</a:t>
            </a:r>
            <a:r>
              <a:rPr lang="en-US" altLang="zh-CN" dirty="0"/>
              <a:t>HEPS</a:t>
            </a:r>
            <a:r>
              <a:rPr lang="zh-CN" altLang="en-US" dirty="0"/>
              <a:t>部署的智能代理系统长期运行期间，实验端会有巨量的实验数据产出、用户咨询问题</a:t>
            </a:r>
            <a:r>
              <a:rPr lang="en-US" altLang="zh-CN" dirty="0"/>
              <a:t>-</a:t>
            </a:r>
            <a:r>
              <a:rPr lang="zh-CN" altLang="en-US" dirty="0"/>
              <a:t>回答对产出、实验操作控制流程产出。这些数据经过</a:t>
            </a:r>
            <a:r>
              <a:rPr lang="en-US" altLang="zh-CN" dirty="0"/>
              <a:t>MDW</a:t>
            </a:r>
            <a:r>
              <a:rPr lang="zh-CN" altLang="en-US" dirty="0"/>
              <a:t>进行数据的存储、清洗、约简后可以作为大语言模型的微调数据，当达到一定数据规模后可以对大语言模型进行微调，进一步的加强模型在知识问答、实验控制、智能运维上的能力，如此循环往复，借助数据飞轮效应从而做到同步辐射领域</a:t>
            </a:r>
            <a:r>
              <a:rPr lang="en-US" altLang="zh-CN" dirty="0"/>
              <a:t>L3</a:t>
            </a:r>
            <a:r>
              <a:rPr lang="zh-CN" altLang="en-US" dirty="0"/>
              <a:t>级模型（能够处理较为复杂的任务，准确度较高）。</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1E40414B-15FD-9442-87E6-B7AD2E3311A1}" type="slidenum">
              <a:rPr kumimoji="1" lang="zh-CN" altLang="en-US" smtClean="0"/>
              <a:t>11</a:t>
            </a:fld>
            <a:endParaRPr kumimoji="1" lang="zh-CN" altLang="en-US"/>
          </a:p>
        </p:txBody>
      </p:sp>
    </p:spTree>
    <p:extLst>
      <p:ext uri="{BB962C8B-B14F-4D97-AF65-F5344CB8AC3E}">
        <p14:creationId xmlns:p14="http://schemas.microsoft.com/office/powerpoint/2010/main" val="145877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DC5452-1ED1-4CB1-0C14-0A7D3DEDC8F3}"/>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xmlns="" id="{6F70676E-0FCB-A393-4374-61F8A5A9F7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xmlns="" id="{5223E9A2-D7DE-6F66-EB4B-1A3D16D8EA9D}"/>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xmlns="" id="{E2DC1964-798D-E8EE-F79F-2BDAA2647FE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57434538-F2BB-C897-9015-40DF67312CB5}"/>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117265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B19D52-3CE8-DD73-A576-F535E7786D88}"/>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83164699-FD48-B624-855C-7479C54CDC55}"/>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8B27B4F4-ED81-BEF1-7270-E85356A5A86C}"/>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xmlns="" id="{6B8F9A52-9DB0-730B-724E-AD90D0CFEF34}"/>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107DA6C4-2A90-45D8-158B-3AD3D1AFB841}"/>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2123879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77D5D1E-6198-0DEC-1151-8C7BED84B7E0}"/>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xmlns="" id="{BD3DCE5A-EC30-05D6-0720-DBA9D79E7495}"/>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F1B89FF7-24E0-4CAD-40C2-FA26E9C5F7BF}"/>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xmlns="" id="{4FE39021-F88A-22E7-2F99-D097168F2B86}"/>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D3D23A5D-EFDA-CEAE-B916-954CB7981B4F}"/>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2929779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cxnSp>
        <p:nvCxnSpPr>
          <p:cNvPr id="4" name="直接连接符 6">
            <a:extLst>
              <a:ext uri="{FF2B5EF4-FFF2-40B4-BE49-F238E27FC236}">
                <a16:creationId xmlns:a16="http://schemas.microsoft.com/office/drawing/2014/main" xmlns="" id="{DD345533-AF48-3A1C-69BD-796E2C70DCBC}"/>
              </a:ext>
            </a:extLst>
          </p:cNvPr>
          <p:cNvCxnSpPr/>
          <p:nvPr userDrawn="1"/>
        </p:nvCxnSpPr>
        <p:spPr>
          <a:xfrm>
            <a:off x="0" y="6296025"/>
            <a:ext cx="10180638" cy="3175"/>
          </a:xfrm>
          <a:prstGeom prst="line">
            <a:avLst/>
          </a:prstGeom>
          <a:ln w="508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pic>
        <p:nvPicPr>
          <p:cNvPr id="5" name="图片 8">
            <a:extLst>
              <a:ext uri="{FF2B5EF4-FFF2-40B4-BE49-F238E27FC236}">
                <a16:creationId xmlns:a16="http://schemas.microsoft.com/office/drawing/2014/main" xmlns="" id="{28C8FA5F-B782-20D9-EACB-A2A58483675F}"/>
              </a:ext>
            </a:extLst>
          </p:cNvPr>
          <p:cNvPicPr>
            <a:picLocks noChangeAspect="1"/>
          </p:cNvPicPr>
          <p:nvPr/>
        </p:nvPicPr>
        <p:blipFill>
          <a:blip r:embed="rId2">
            <a:extLst>
              <a:ext uri="{28A0092B-C50C-407E-A947-70E740481C1C}">
                <a14:useLocalDpi xmlns:a14="http://schemas.microsoft.com/office/drawing/2010/main" val="0"/>
              </a:ext>
            </a:extLst>
          </a:blip>
          <a:srcRect l="35143" r="34193" b="51509"/>
          <a:stretch>
            <a:fillRect/>
          </a:stretch>
        </p:blipFill>
        <p:spPr bwMode="auto">
          <a:xfrm>
            <a:off x="10588625" y="6053138"/>
            <a:ext cx="158591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a:extLst>
              <a:ext uri="{FF2B5EF4-FFF2-40B4-BE49-F238E27FC236}">
                <a16:creationId xmlns:a16="http://schemas.microsoft.com/office/drawing/2014/main" xmlns="" id="{5C86B2A4-8DD7-793F-C552-B5E1302F75C2}"/>
              </a:ext>
            </a:extLst>
          </p:cNvPr>
          <p:cNvGrpSpPr/>
          <p:nvPr userDrawn="1"/>
        </p:nvGrpSpPr>
        <p:grpSpPr>
          <a:xfrm>
            <a:off x="-1" y="6298915"/>
            <a:ext cx="10181231" cy="552259"/>
            <a:chOff x="3891916" y="6461760"/>
            <a:chExt cx="5252086" cy="342970"/>
          </a:xfrm>
          <a:solidFill>
            <a:srgbClr val="1F4E79"/>
          </a:solidFill>
        </p:grpSpPr>
        <p:sp>
          <p:nvSpPr>
            <p:cNvPr id="7" name="文本框 6">
              <a:extLst>
                <a:ext uri="{FF2B5EF4-FFF2-40B4-BE49-F238E27FC236}">
                  <a16:creationId xmlns:a16="http://schemas.microsoft.com/office/drawing/2014/main" xmlns="" id="{B16FB266-A1A8-062B-F611-5D0B63BF5DF5}"/>
                </a:ext>
              </a:extLst>
            </p:cNvPr>
            <p:cNvSpPr txBox="1"/>
            <p:nvPr/>
          </p:nvSpPr>
          <p:spPr>
            <a:xfrm>
              <a:off x="3891916" y="6461760"/>
              <a:ext cx="5252086" cy="342970"/>
            </a:xfrm>
            <a:prstGeom prst="rect">
              <a:avLst/>
            </a:prstGeom>
            <a:grpFill/>
            <a:ln>
              <a:noFill/>
            </a:ln>
          </p:spPr>
          <p:txBody>
            <a:bodyPr>
              <a:spAutoFit/>
            </a:bodyPr>
            <a:lstStyle/>
            <a:p>
              <a:pPr algn="r" eaLnBrk="1" fontAlgn="auto" hangingPunct="1">
                <a:spcBef>
                  <a:spcPts val="0"/>
                </a:spcBef>
                <a:spcAft>
                  <a:spcPts val="0"/>
                </a:spcAft>
                <a:defRPr/>
              </a:pPr>
              <a:endParaRPr lang="zh-CN" altLang="en-US" sz="20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直角三角形 7">
              <a:extLst>
                <a:ext uri="{FF2B5EF4-FFF2-40B4-BE49-F238E27FC236}">
                  <a16:creationId xmlns:a16="http://schemas.microsoft.com/office/drawing/2014/main" xmlns="" id="{DA26C91F-7A52-283A-CC6D-E2C9BAD69648}"/>
                </a:ext>
              </a:extLst>
            </p:cNvPr>
            <p:cNvSpPr/>
            <p:nvPr/>
          </p:nvSpPr>
          <p:spPr>
            <a:xfrm flipV="1">
              <a:off x="3892140" y="6461761"/>
              <a:ext cx="655405" cy="33973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9" name="副标题 2">
            <a:extLst>
              <a:ext uri="{FF2B5EF4-FFF2-40B4-BE49-F238E27FC236}">
                <a16:creationId xmlns:a16="http://schemas.microsoft.com/office/drawing/2014/main" xmlns="" id="{F2FB6E22-46A2-0266-2A65-DB933147A0C4}"/>
              </a:ext>
            </a:extLst>
          </p:cNvPr>
          <p:cNvSpPr txBox="1">
            <a:spLocks/>
          </p:cNvSpPr>
          <p:nvPr userDrawn="1"/>
        </p:nvSpPr>
        <p:spPr>
          <a:xfrm>
            <a:off x="-25400" y="6364288"/>
            <a:ext cx="10158413" cy="493712"/>
          </a:xfrm>
          <a:prstGeom prst="rect">
            <a:avLst/>
          </a:prstGeom>
        </p:spPr>
        <p:txBody>
          <a:bodyPr/>
          <a:lstStyle>
            <a:lvl1pPr>
              <a:defRPr>
                <a:solidFill>
                  <a:schemeClr val="tx1"/>
                </a:solidFill>
                <a:latin typeface="Arial" panose="020B0604020202020204" pitchFamily="34" charset="0"/>
                <a:ea typeface="黑体" panose="02010609060101010101" pitchFamily="49" charset="-122"/>
              </a:defRPr>
            </a:lvl1pPr>
            <a:lvl2pPr marL="685800" indent="-182563">
              <a:defRPr>
                <a:solidFill>
                  <a:schemeClr val="tx1"/>
                </a:solidFill>
                <a:latin typeface="Arial" panose="020B0604020202020204" pitchFamily="34" charset="0"/>
                <a:ea typeface="黑体" panose="02010609060101010101" pitchFamily="49" charset="-122"/>
              </a:defRPr>
            </a:lvl2pPr>
            <a:lvl3pPr marL="1143000" indent="-182563">
              <a:defRPr>
                <a:solidFill>
                  <a:schemeClr val="tx1"/>
                </a:solidFill>
                <a:latin typeface="Arial" panose="020B0604020202020204" pitchFamily="34" charset="0"/>
                <a:ea typeface="黑体" panose="02010609060101010101" pitchFamily="49" charset="-122"/>
              </a:defRPr>
            </a:lvl3pPr>
            <a:lvl4pPr marL="1600200" indent="-182563">
              <a:defRPr>
                <a:solidFill>
                  <a:schemeClr val="tx1"/>
                </a:solidFill>
                <a:latin typeface="Arial" panose="020B0604020202020204" pitchFamily="34" charset="0"/>
                <a:ea typeface="黑体" panose="02010609060101010101" pitchFamily="49" charset="-122"/>
              </a:defRPr>
            </a:lvl4pPr>
            <a:lvl5pPr marL="2057400" indent="-182563">
              <a:defRPr>
                <a:solidFill>
                  <a:schemeClr val="tx1"/>
                </a:solidFill>
                <a:latin typeface="Arial" panose="020B0604020202020204" pitchFamily="34" charset="0"/>
                <a:ea typeface="黑体" panose="02010609060101010101" pitchFamily="49" charset="-122"/>
              </a:defRPr>
            </a:lvl5pPr>
            <a:lvl6pPr marL="2514600" indent="-182563"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182563"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182563"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182563"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ts val="1200"/>
              </a:spcBef>
              <a:buFont typeface="Wingdings" pitchFamily="2" charset="2"/>
              <a:buNone/>
            </a:pPr>
            <a:endParaRPr lang="en-US" altLang="zh-CN" sz="2000" b="1" dirty="0">
              <a:solidFill>
                <a:schemeClr val="bg1"/>
              </a:solidFill>
              <a:effectLst>
                <a:outerShdw blurRad="38100" dist="38100" dir="2700000" algn="tl">
                  <a:srgbClr val="C0C0C0"/>
                </a:outerShdw>
              </a:effectLst>
              <a:latin typeface="等线" panose="02010600030101010101" pitchFamily="2" charset="-122"/>
              <a:ea typeface="等线" panose="02010600030101010101" pitchFamily="2" charset="-122"/>
            </a:endParaRPr>
          </a:p>
        </p:txBody>
      </p:sp>
      <p:sp>
        <p:nvSpPr>
          <p:cNvPr id="2" name="标题 1"/>
          <p:cNvSpPr>
            <a:spLocks noGrp="1"/>
          </p:cNvSpPr>
          <p:nvPr>
            <p:ph type="title"/>
          </p:nvPr>
        </p:nvSpPr>
        <p:spPr>
          <a:xfrm>
            <a:off x="35824" y="1632831"/>
            <a:ext cx="5588191" cy="1325563"/>
          </a:xfrm>
          <a:solidFill>
            <a:schemeClr val="accent1">
              <a:lumMod val="50000"/>
            </a:schemeClr>
          </a:solidFill>
        </p:spPr>
        <p:txBody>
          <a:bodyPr>
            <a:normAutofit/>
          </a:bodyPr>
          <a:lstStyle>
            <a:lvl1pPr>
              <a:defRPr sz="3200">
                <a:solidFill>
                  <a:schemeClr val="bg1"/>
                </a:solidFill>
                <a:latin typeface="等线" panose="02010600030101010101" pitchFamily="2" charset="-122"/>
                <a:ea typeface="等线" panose="02010600030101010101"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1601337" y="3156281"/>
            <a:ext cx="8245523" cy="2746376"/>
          </a:xfrm>
        </p:spPr>
        <p:txBody>
          <a:bodyPr anchor="ctr"/>
          <a:lstStyle>
            <a:lvl1pPr marL="385763" indent="-385763">
              <a:buFont typeface="+mj-lt"/>
              <a:buAutoNum type="arabicPeriod"/>
              <a:defRPr>
                <a:solidFill>
                  <a:srgbClr val="002060"/>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p>
        </p:txBody>
      </p:sp>
    </p:spTree>
    <p:extLst>
      <p:ext uri="{BB962C8B-B14F-4D97-AF65-F5344CB8AC3E}">
        <p14:creationId xmlns:p14="http://schemas.microsoft.com/office/powerpoint/2010/main" val="2378426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DAEC49B-3DFA-D4AF-FAF3-9778FE60F14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514D45D0-54D9-2DCE-ABBB-89C61F4AB825}"/>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8EE56059-87F6-F5B3-9ED5-B38A05EEA524}"/>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xmlns="" id="{ED9209FF-3D66-064C-42E9-B6E33BCD78C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1348375C-F5DF-ADAA-5456-9C7DAF5305FE}"/>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165115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D8F69-66D0-919B-8D72-E5490183E4F4}"/>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8DCC5F87-F4D0-DC9C-BD42-BBB0893C1A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5F14AC8D-42CF-CA24-2833-E149A815FD9C}"/>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xmlns="" id="{0FBEB5CB-3680-03FB-9E79-3D087F738B0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xmlns="" id="{F556B711-8219-5B69-ABE7-E4D7EC183C5B}"/>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378288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AAD29B-509F-7642-53F3-D2152F833E4D}"/>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95959EAB-2D36-AE6F-2C39-BBC05F6A33E7}"/>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xmlns="" id="{AD4C1CC6-77DA-3C07-D495-7F86A5D99E40}"/>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xmlns="" id="{DFAC5DF7-E904-2000-C127-60DE0E59FA51}"/>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6" name="页脚占位符 5">
            <a:extLst>
              <a:ext uri="{FF2B5EF4-FFF2-40B4-BE49-F238E27FC236}">
                <a16:creationId xmlns:a16="http://schemas.microsoft.com/office/drawing/2014/main" xmlns="" id="{8F20291A-501B-DBED-4C3C-7907ECDB649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771819D9-C285-452D-FA8B-3E3172869D4D}"/>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2202967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76F62B-F4AA-2654-3C6D-743A982E1738}"/>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6ADB0D8-2627-3BB7-8D9F-1C5D8745A4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xmlns="" id="{17573276-29F5-6E42-45B3-910B69D23A52}"/>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xmlns="" id="{224E36CF-8CA5-EAA6-3469-03938BEDB9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xmlns="" id="{105A3EE4-912D-EFB9-E4B7-798155847602}"/>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xmlns="" id="{BD97BA53-CEEE-9F02-A70E-710832BFF797}"/>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8" name="页脚占位符 7">
            <a:extLst>
              <a:ext uri="{FF2B5EF4-FFF2-40B4-BE49-F238E27FC236}">
                <a16:creationId xmlns:a16="http://schemas.microsoft.com/office/drawing/2014/main" xmlns="" id="{BAC8893D-CA55-1D62-4627-403869F24D41}"/>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xmlns="" id="{68CCB958-797F-C6C8-2392-0045898E561B}"/>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200757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FDA883-6347-DFCE-37C0-D0AA3C0B6061}"/>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xmlns="" id="{C8B2A7D8-31A5-334E-99D6-D87882A5A941}"/>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4" name="页脚占位符 3">
            <a:extLst>
              <a:ext uri="{FF2B5EF4-FFF2-40B4-BE49-F238E27FC236}">
                <a16:creationId xmlns:a16="http://schemas.microsoft.com/office/drawing/2014/main" xmlns="" id="{DFE883EE-579C-5765-019E-0ACFF6603602}"/>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xmlns="" id="{0DA8C3E8-D2D5-FE40-F192-0D7162F8D8EE}"/>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1773225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1602256E-C023-D4E7-3868-3044B118BD44}"/>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3" name="页脚占位符 2">
            <a:extLst>
              <a:ext uri="{FF2B5EF4-FFF2-40B4-BE49-F238E27FC236}">
                <a16:creationId xmlns:a16="http://schemas.microsoft.com/office/drawing/2014/main" xmlns="" id="{D6EA251F-8ED6-DC86-177A-5681899A4A33}"/>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xmlns="" id="{FCC228AA-CA49-90E0-1402-1516D0444220}"/>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149077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26D7E0-188A-3E1B-C28D-8A25B1CA1579}"/>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xmlns="" id="{676B18B8-E926-BAAE-3B0D-28BF87B354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xmlns="" id="{3A66DE32-82BB-AC58-8FBE-B32BB6160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695E1755-4739-F51B-07C3-4A0468268986}"/>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6" name="页脚占位符 5">
            <a:extLst>
              <a:ext uri="{FF2B5EF4-FFF2-40B4-BE49-F238E27FC236}">
                <a16:creationId xmlns:a16="http://schemas.microsoft.com/office/drawing/2014/main" xmlns="" id="{15794474-83F1-3E1C-C635-AD0D9CE9608C}"/>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0DD1BF7F-1051-24DD-4F06-55D44F052215}"/>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959722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DF0AE77-7CEB-A098-C0C3-958C911E9F3C}"/>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xmlns="" id="{4057DF15-DE18-C4C5-671F-660E88643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xmlns="" id="{4C89A3A5-9EB4-6147-14B6-161CEE03B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xmlns="" id="{D03F8D11-37B3-2519-E88F-3CB02CD7755A}"/>
              </a:ext>
            </a:extLst>
          </p:cNvPr>
          <p:cNvSpPr>
            <a:spLocks noGrp="1"/>
          </p:cNvSpPr>
          <p:nvPr>
            <p:ph type="dt" sz="half" idx="10"/>
          </p:nvPr>
        </p:nvSpPr>
        <p:spPr/>
        <p:txBody>
          <a:bodyPr/>
          <a:lstStyle/>
          <a:p>
            <a:fld id="{2D67476D-60F4-084E-8A0D-E3D89C02D03F}" type="datetimeFigureOut">
              <a:rPr kumimoji="1" lang="zh-CN" altLang="en-US" smtClean="0"/>
              <a:t>2024/10/15</a:t>
            </a:fld>
            <a:endParaRPr kumimoji="1" lang="zh-CN" altLang="en-US"/>
          </a:p>
        </p:txBody>
      </p:sp>
      <p:sp>
        <p:nvSpPr>
          <p:cNvPr id="6" name="页脚占位符 5">
            <a:extLst>
              <a:ext uri="{FF2B5EF4-FFF2-40B4-BE49-F238E27FC236}">
                <a16:creationId xmlns:a16="http://schemas.microsoft.com/office/drawing/2014/main" xmlns="" id="{43022CFC-8623-4B6C-20E4-A9AF5B60D3F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xmlns="" id="{E779FF1A-D4D2-F765-049D-8EDC99C1EA43}"/>
              </a:ext>
            </a:extLst>
          </p:cNvPr>
          <p:cNvSpPr>
            <a:spLocks noGrp="1"/>
          </p:cNvSpPr>
          <p:nvPr>
            <p:ph type="sldNum" sz="quarter" idx="12"/>
          </p:nvPr>
        </p:nvSpPr>
        <p:spPr/>
        <p:txBody>
          <a:body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2792435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24973E3-9318-060C-CD26-B9246BCB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8D8FE4CB-478E-6F94-5E30-4B65F3C71A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xmlns="" id="{7D8A7F73-EFE2-6232-AE27-726B126611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67476D-60F4-084E-8A0D-E3D89C02D03F}" type="datetimeFigureOut">
              <a:rPr kumimoji="1" lang="zh-CN" altLang="en-US" smtClean="0"/>
              <a:t>2024/10/15</a:t>
            </a:fld>
            <a:endParaRPr kumimoji="1" lang="zh-CN" altLang="en-US"/>
          </a:p>
        </p:txBody>
      </p:sp>
      <p:sp>
        <p:nvSpPr>
          <p:cNvPr id="5" name="页脚占位符 4">
            <a:extLst>
              <a:ext uri="{FF2B5EF4-FFF2-40B4-BE49-F238E27FC236}">
                <a16:creationId xmlns:a16="http://schemas.microsoft.com/office/drawing/2014/main" xmlns="" id="{E655BCAD-FBE5-049E-3AE4-547E8AB2C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xmlns="" id="{9FA207BD-ACB0-DBCA-1750-ABD133BC1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466CF-3973-DC4D-903C-43C22F73532A}" type="slidenum">
              <a:rPr kumimoji="1" lang="zh-CN" altLang="en-US" smtClean="0"/>
              <a:t>‹#›</a:t>
            </a:fld>
            <a:endParaRPr kumimoji="1" lang="zh-CN" altLang="en-US"/>
          </a:p>
        </p:txBody>
      </p:sp>
    </p:spTree>
    <p:extLst>
      <p:ext uri="{BB962C8B-B14F-4D97-AF65-F5344CB8AC3E}">
        <p14:creationId xmlns:p14="http://schemas.microsoft.com/office/powerpoint/2010/main" val="3639549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22.png"/><Relationship Id="rId5" Type="http://schemas.openxmlformats.org/officeDocument/2006/relationships/diagramLayout" Target="../diagrams/layout1.xml"/><Relationship Id="rId10" Type="http://schemas.openxmlformats.org/officeDocument/2006/relationships/image" Target="../media/image21.png"/><Relationship Id="rId4" Type="http://schemas.openxmlformats.org/officeDocument/2006/relationships/diagramData" Target="../diagrams/data1.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xmlns="" id="{C6F6D6C6-F265-BEC8-DB9B-58FED9271F59}"/>
              </a:ext>
            </a:extLst>
          </p:cNvPr>
          <p:cNvSpPr>
            <a:spLocks noGrp="1"/>
          </p:cNvSpPr>
          <p:nvPr>
            <p:ph type="title"/>
          </p:nvPr>
        </p:nvSpPr>
        <p:spPr>
          <a:xfrm>
            <a:off x="36513" y="1633538"/>
            <a:ext cx="9591675" cy="1325562"/>
          </a:xfrm>
          <a:solidFill>
            <a:schemeClr val="accent3">
              <a:lumMod val="50000"/>
            </a:schemeClr>
          </a:solidFill>
        </p:spPr>
        <p:txBody>
          <a:bodyPr>
            <a:normAutofit/>
          </a:bodyPr>
          <a:lstStyle/>
          <a:p>
            <a:pPr algn="ctr">
              <a:lnSpc>
                <a:spcPct val="125000"/>
              </a:lnSpc>
            </a:pPr>
            <a:r>
              <a:rPr lang="en-US" altLang="zh-CN" sz="4000" b="1" dirty="0" smtClean="0">
                <a:effectLst>
                  <a:outerShdw blurRad="38100" dist="38100" dir="2700000" algn="tl">
                    <a:srgbClr val="000000"/>
                  </a:outerShdw>
                </a:effectLst>
                <a:latin typeface="SimHei" panose="02010609060101010101" pitchFamily="49" charset="-122"/>
                <a:ea typeface="SimHei" panose="02010609060101010101" pitchFamily="49" charset="-122"/>
              </a:rPr>
              <a:t>HEPS</a:t>
            </a:r>
            <a:r>
              <a:rPr lang="zh-CN" altLang="en-US" sz="4000" b="1" dirty="0">
                <a:effectLst>
                  <a:outerShdw blurRad="38100" dist="38100" dir="2700000" algn="tl">
                    <a:srgbClr val="000000"/>
                  </a:outerShdw>
                </a:effectLst>
                <a:latin typeface="SimHei" panose="02010609060101010101" pitchFamily="49" charset="-122"/>
                <a:ea typeface="SimHei" panose="02010609060101010101" pitchFamily="49" charset="-122"/>
              </a:rPr>
              <a:t>束线智能大模型</a:t>
            </a:r>
          </a:p>
        </p:txBody>
      </p:sp>
      <p:pic>
        <p:nvPicPr>
          <p:cNvPr id="3" name="图片 2">
            <a:extLst>
              <a:ext uri="{FF2B5EF4-FFF2-40B4-BE49-F238E27FC236}">
                <a16:creationId xmlns:a16="http://schemas.microsoft.com/office/drawing/2014/main" xmlns="" id="{0AA8BE81-CBF6-DB47-A95E-9B8AA8A4274F}"/>
              </a:ext>
            </a:extLst>
          </p:cNvPr>
          <p:cNvPicPr>
            <a:picLocks noChangeAspect="1"/>
          </p:cNvPicPr>
          <p:nvPr/>
        </p:nvPicPr>
        <p:blipFill rotWithShape="1">
          <a:blip r:embed="rId3"/>
          <a:srcRect r="17197"/>
          <a:stretch/>
        </p:blipFill>
        <p:spPr>
          <a:xfrm>
            <a:off x="2097088" y="3471863"/>
            <a:ext cx="10094912" cy="2898775"/>
          </a:xfrm>
          <a:prstGeom prst="rect">
            <a:avLst/>
          </a:prstGeom>
          <a:effectLst>
            <a:outerShdw blurRad="50800" dist="38100" dir="5400000" algn="t" rotWithShape="0">
              <a:prstClr val="black">
                <a:alpha val="40000"/>
              </a:prstClr>
            </a:outerShdw>
          </a:effectLst>
        </p:spPr>
      </p:pic>
      <p:pic>
        <p:nvPicPr>
          <p:cNvPr id="4" name="图片 3"/>
          <p:cNvPicPr>
            <a:picLocks noChangeAspect="1"/>
          </p:cNvPicPr>
          <p:nvPr/>
        </p:nvPicPr>
        <p:blipFill>
          <a:blip r:embed="rId4"/>
          <a:stretch>
            <a:fillRect/>
          </a:stretch>
        </p:blipFill>
        <p:spPr>
          <a:xfrm>
            <a:off x="903208" y="3841589"/>
            <a:ext cx="2696518" cy="1656685"/>
          </a:xfrm>
          <a:prstGeom prst="rect">
            <a:avLst/>
          </a:prstGeom>
        </p:spPr>
      </p:pic>
    </p:spTree>
    <p:extLst>
      <p:ext uri="{BB962C8B-B14F-4D97-AF65-F5344CB8AC3E}">
        <p14:creationId xmlns:p14="http://schemas.microsoft.com/office/powerpoint/2010/main" val="554461555"/>
      </p:ext>
    </p:extLst>
  </p:cSld>
  <p:clrMapOvr>
    <a:masterClrMapping/>
  </p:clrMapOvr>
  <p:transition spd="slow" advTm="12583"/>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D37F709B-66E9-3B4F-2B2B-621C0CB0F92E}"/>
              </a:ext>
            </a:extLst>
          </p:cNvPr>
          <p:cNvPicPr>
            <a:picLocks noChangeAspect="1"/>
          </p:cNvPicPr>
          <p:nvPr/>
        </p:nvPicPr>
        <p:blipFill>
          <a:blip r:embed="rId3"/>
          <a:stretch>
            <a:fillRect/>
          </a:stretch>
        </p:blipFill>
        <p:spPr>
          <a:xfrm>
            <a:off x="6278112" y="2787804"/>
            <a:ext cx="5388886" cy="3604416"/>
          </a:xfrm>
          <a:prstGeom prst="rect">
            <a:avLst/>
          </a:prstGeom>
        </p:spPr>
      </p:pic>
      <p:pic>
        <p:nvPicPr>
          <p:cNvPr id="5" name="图片 4">
            <a:extLst>
              <a:ext uri="{FF2B5EF4-FFF2-40B4-BE49-F238E27FC236}">
                <a16:creationId xmlns:a16="http://schemas.microsoft.com/office/drawing/2014/main" xmlns="" id="{046C3DF7-A839-21A6-5981-23D2F41F132D}"/>
              </a:ext>
            </a:extLst>
          </p:cNvPr>
          <p:cNvPicPr>
            <a:picLocks noChangeAspect="1"/>
          </p:cNvPicPr>
          <p:nvPr/>
        </p:nvPicPr>
        <p:blipFill>
          <a:blip r:embed="rId4"/>
          <a:stretch>
            <a:fillRect/>
          </a:stretch>
        </p:blipFill>
        <p:spPr>
          <a:xfrm>
            <a:off x="230458" y="110047"/>
            <a:ext cx="4624839" cy="2677757"/>
          </a:xfrm>
          <a:prstGeom prst="rect">
            <a:avLst/>
          </a:prstGeom>
        </p:spPr>
      </p:pic>
      <p:pic>
        <p:nvPicPr>
          <p:cNvPr id="7" name="图片 6">
            <a:extLst>
              <a:ext uri="{FF2B5EF4-FFF2-40B4-BE49-F238E27FC236}">
                <a16:creationId xmlns:a16="http://schemas.microsoft.com/office/drawing/2014/main" xmlns="" id="{1EB0FCE8-244B-C2DE-B494-53A1FBB9D02B}"/>
              </a:ext>
            </a:extLst>
          </p:cNvPr>
          <p:cNvPicPr>
            <a:picLocks noChangeAspect="1"/>
          </p:cNvPicPr>
          <p:nvPr/>
        </p:nvPicPr>
        <p:blipFill>
          <a:blip r:embed="rId5"/>
          <a:stretch>
            <a:fillRect/>
          </a:stretch>
        </p:blipFill>
        <p:spPr>
          <a:xfrm>
            <a:off x="230458" y="4754729"/>
            <a:ext cx="4817327" cy="1993224"/>
          </a:xfrm>
          <a:prstGeom prst="rect">
            <a:avLst/>
          </a:prstGeom>
        </p:spPr>
      </p:pic>
      <p:pic>
        <p:nvPicPr>
          <p:cNvPr id="8" name="图片 7">
            <a:extLst>
              <a:ext uri="{FF2B5EF4-FFF2-40B4-BE49-F238E27FC236}">
                <a16:creationId xmlns:a16="http://schemas.microsoft.com/office/drawing/2014/main" xmlns="" id="{6608325B-BC6A-018A-D2D0-AF3C6F5F33E3}"/>
              </a:ext>
            </a:extLst>
          </p:cNvPr>
          <p:cNvPicPr>
            <a:picLocks noChangeAspect="1"/>
          </p:cNvPicPr>
          <p:nvPr/>
        </p:nvPicPr>
        <p:blipFill>
          <a:blip r:embed="rId6"/>
          <a:stretch>
            <a:fillRect/>
          </a:stretch>
        </p:blipFill>
        <p:spPr>
          <a:xfrm>
            <a:off x="1552242" y="2963708"/>
            <a:ext cx="2604939" cy="1731548"/>
          </a:xfrm>
          <a:prstGeom prst="rect">
            <a:avLst/>
          </a:prstGeom>
        </p:spPr>
      </p:pic>
      <p:sp>
        <p:nvSpPr>
          <p:cNvPr id="9" name="箭头: 右弧形 8">
            <a:extLst>
              <a:ext uri="{FF2B5EF4-FFF2-40B4-BE49-F238E27FC236}">
                <a16:creationId xmlns:a16="http://schemas.microsoft.com/office/drawing/2014/main" xmlns="" id="{5E43FB16-8223-6329-4A3F-30E33C395CE6}"/>
              </a:ext>
            </a:extLst>
          </p:cNvPr>
          <p:cNvSpPr/>
          <p:nvPr/>
        </p:nvSpPr>
        <p:spPr>
          <a:xfrm>
            <a:off x="4313143" y="3238467"/>
            <a:ext cx="379141" cy="1182029"/>
          </a:xfrm>
          <a:prstGeom prst="curvedLeftArrow">
            <a:avLst>
              <a:gd name="adj1" fmla="val 25000"/>
              <a:gd name="adj2" fmla="val 50000"/>
              <a:gd name="adj3" fmla="val 52333"/>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箭头: 右弧形 9">
            <a:extLst>
              <a:ext uri="{FF2B5EF4-FFF2-40B4-BE49-F238E27FC236}">
                <a16:creationId xmlns:a16="http://schemas.microsoft.com/office/drawing/2014/main" xmlns="" id="{77618A46-6E6C-6875-85B5-A00171DD156B}"/>
              </a:ext>
            </a:extLst>
          </p:cNvPr>
          <p:cNvSpPr/>
          <p:nvPr/>
        </p:nvSpPr>
        <p:spPr>
          <a:xfrm rot="10800000">
            <a:off x="902502" y="3180252"/>
            <a:ext cx="379141" cy="1182029"/>
          </a:xfrm>
          <a:prstGeom prst="curvedLeftArrow">
            <a:avLst>
              <a:gd name="adj1" fmla="val 25000"/>
              <a:gd name="adj2" fmla="val 50000"/>
              <a:gd name="adj3" fmla="val 50725"/>
            </a:avLst>
          </a:prstGeom>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1" name="文本框 10">
            <a:extLst>
              <a:ext uri="{FF2B5EF4-FFF2-40B4-BE49-F238E27FC236}">
                <a16:creationId xmlns:a16="http://schemas.microsoft.com/office/drawing/2014/main" xmlns="" id="{C2305624-1CDB-64C3-CFF0-605086ED132E}"/>
              </a:ext>
            </a:extLst>
          </p:cNvPr>
          <p:cNvSpPr txBox="1"/>
          <p:nvPr/>
        </p:nvSpPr>
        <p:spPr>
          <a:xfrm>
            <a:off x="3081668" y="4449113"/>
            <a:ext cx="2141220" cy="276999"/>
          </a:xfrm>
          <a:prstGeom prst="rect">
            <a:avLst/>
          </a:prstGeom>
          <a:noFill/>
        </p:spPr>
        <p:txBody>
          <a:bodyPr wrap="square">
            <a:spAutoFit/>
          </a:bodyPr>
          <a:lstStyle/>
          <a:p>
            <a:r>
              <a:rPr lang="en-US" altLang="zh-CN" sz="1200" b="1" dirty="0">
                <a:latin typeface="微软雅黑" panose="020B0503020204020204" pitchFamily="34" charset="-122"/>
                <a:ea typeface="微软雅黑" panose="020B0503020204020204" pitchFamily="34" charset="-122"/>
              </a:rPr>
              <a:t>AI Agent</a:t>
            </a:r>
            <a:r>
              <a:rPr lang="zh-CN" altLang="en-US" sz="1200" b="1" dirty="0">
                <a:latin typeface="微软雅黑" panose="020B0503020204020204" pitchFamily="34" charset="-122"/>
                <a:ea typeface="微软雅黑" panose="020B0503020204020204" pitchFamily="34" charset="-122"/>
              </a:rPr>
              <a:t>辅助线站实验控制</a:t>
            </a:r>
            <a:endParaRPr lang="en-US" altLang="zh-CN" sz="12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xmlns="" id="{370790B0-FAE5-9DC7-44FC-B6901D1DCAD5}"/>
              </a:ext>
            </a:extLst>
          </p:cNvPr>
          <p:cNvSpPr txBox="1"/>
          <p:nvPr/>
        </p:nvSpPr>
        <p:spPr>
          <a:xfrm>
            <a:off x="321915" y="2852589"/>
            <a:ext cx="1887885" cy="276999"/>
          </a:xfrm>
          <a:prstGeom prst="rect">
            <a:avLst/>
          </a:prstGeom>
          <a:noFill/>
        </p:spPr>
        <p:txBody>
          <a:bodyPr wrap="square">
            <a:spAutoFit/>
          </a:bodyPr>
          <a:lstStyle/>
          <a:p>
            <a:r>
              <a:rPr lang="zh-CN" altLang="en-US" sz="1200" b="1" dirty="0">
                <a:latin typeface="微软雅黑" panose="020B0503020204020204" pitchFamily="34" charset="-122"/>
                <a:ea typeface="微软雅黑" panose="020B0503020204020204" pitchFamily="34" charset="-122"/>
              </a:rPr>
              <a:t>实验控制反馈、运维查询</a:t>
            </a:r>
            <a:endParaRPr lang="en-US" altLang="zh-CN" sz="1200" b="1" dirty="0">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xmlns="" id="{B3C9063E-28CC-30C8-5F2C-C6AB9855E2DE}"/>
              </a:ext>
            </a:extLst>
          </p:cNvPr>
          <p:cNvSpPr txBox="1"/>
          <p:nvPr/>
        </p:nvSpPr>
        <p:spPr>
          <a:xfrm>
            <a:off x="6100760" y="351519"/>
            <a:ext cx="5769325" cy="2316403"/>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sz="1400" dirty="0">
                <a:latin typeface="微软雅黑" panose="020B0503020204020204" pitchFamily="34" charset="-122"/>
                <a:ea typeface="微软雅黑" panose="020B0503020204020204" pitchFamily="34" charset="-122"/>
              </a:rPr>
              <a:t>通过采用</a:t>
            </a:r>
            <a:r>
              <a:rPr lang="en-US" altLang="zh-CN" sz="1400" b="1" dirty="0">
                <a:latin typeface="微软雅黑" panose="020B0503020204020204" pitchFamily="34" charset="-122"/>
                <a:ea typeface="微软雅黑" panose="020B0503020204020204" pitchFamily="34" charset="-122"/>
              </a:rPr>
              <a:t>RAG</a:t>
            </a:r>
            <a:r>
              <a:rPr lang="zh-CN" altLang="en-US" sz="1400" b="1" dirty="0">
                <a:latin typeface="微软雅黑" panose="020B0503020204020204" pitchFamily="34" charset="-122"/>
                <a:ea typeface="微软雅黑" panose="020B0503020204020204" pitchFamily="34" charset="-122"/>
              </a:rPr>
              <a:t>技术</a:t>
            </a:r>
            <a:r>
              <a:rPr lang="zh-CN" altLang="en-US" sz="1400" dirty="0">
                <a:latin typeface="微软雅黑" panose="020B0503020204020204" pitchFamily="34" charset="-122"/>
                <a:ea typeface="微软雅黑" panose="020B0503020204020204" pitchFamily="34" charset="-122"/>
              </a:rPr>
              <a:t>可以大幅</a:t>
            </a:r>
            <a:r>
              <a:rPr lang="zh-CN" altLang="en-US" sz="1400" b="1" dirty="0">
                <a:latin typeface="微软雅黑" panose="020B0503020204020204" pitchFamily="34" charset="-122"/>
                <a:ea typeface="微软雅黑" panose="020B0503020204020204" pitchFamily="34" charset="-122"/>
              </a:rPr>
              <a:t>提高</a:t>
            </a:r>
            <a:r>
              <a:rPr lang="en-US" altLang="zh-CN" sz="1400" dirty="0">
                <a:latin typeface="微软雅黑" panose="020B0503020204020204" pitchFamily="34" charset="-122"/>
                <a:ea typeface="微软雅黑" panose="020B0503020204020204" pitchFamily="34" charset="-122"/>
              </a:rPr>
              <a:t>LLM</a:t>
            </a:r>
            <a:r>
              <a:rPr lang="zh-CN" altLang="en-US" sz="1400" dirty="0">
                <a:latin typeface="微软雅黑" panose="020B0503020204020204" pitchFamily="34" charset="-122"/>
                <a:ea typeface="微软雅黑" panose="020B0503020204020204" pitchFamily="34" charset="-122"/>
              </a:rPr>
              <a:t>在专有知识上的</a:t>
            </a:r>
            <a:r>
              <a:rPr lang="zh-CN" altLang="en-US" sz="1400" b="1" dirty="0">
                <a:latin typeface="微软雅黑" panose="020B0503020204020204" pitchFamily="34" charset="-122"/>
                <a:ea typeface="微软雅黑" panose="020B0503020204020204" pitchFamily="34" charset="-122"/>
              </a:rPr>
              <a:t>回答准确率</a:t>
            </a:r>
            <a:r>
              <a:rPr lang="zh-CN" altLang="en-US" sz="1400"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减少幻觉回答</a:t>
            </a:r>
            <a:r>
              <a:rPr lang="zh-CN" altLang="en-US" sz="1400" dirty="0">
                <a:latin typeface="微软雅黑" panose="020B0503020204020204" pitchFamily="34" charset="-122"/>
                <a:ea typeface="微软雅黑" panose="020B0503020204020204" pitchFamily="34" charset="-122"/>
              </a:rPr>
              <a:t>，且</a:t>
            </a:r>
            <a:r>
              <a:rPr lang="zh-CN" altLang="en-US" sz="1400" b="1" dirty="0">
                <a:latin typeface="微软雅黑" panose="020B0503020204020204" pitchFamily="34" charset="-122"/>
                <a:ea typeface="微软雅黑" panose="020B0503020204020204" pitchFamily="34" charset="-122"/>
              </a:rPr>
              <a:t>无需微调</a:t>
            </a:r>
            <a:r>
              <a:rPr lang="zh-CN" altLang="en-US" sz="1400" dirty="0">
                <a:latin typeface="微软雅黑" panose="020B0503020204020204" pitchFamily="34" charset="-122"/>
                <a:ea typeface="微软雅黑" panose="020B0503020204020204" pitchFamily="34" charset="-122"/>
              </a:rPr>
              <a:t>，节省算力，</a:t>
            </a:r>
            <a:r>
              <a:rPr lang="zh-CN" altLang="en-US" sz="1400" b="1" dirty="0">
                <a:latin typeface="微软雅黑" panose="020B0503020204020204" pitchFamily="34" charset="-122"/>
                <a:ea typeface="微软雅黑" panose="020B0503020204020204" pitchFamily="34" charset="-122"/>
              </a:rPr>
              <a:t>便于部署</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en-US" altLang="zh-CN" sz="1400" dirty="0">
                <a:latin typeface="微软雅黑" panose="020B0503020204020204" pitchFamily="34" charset="-122"/>
                <a:ea typeface="微软雅黑" panose="020B0503020204020204" pitchFamily="34" charset="-122"/>
              </a:rPr>
              <a:t>AI Agent</a:t>
            </a:r>
            <a:r>
              <a:rPr lang="zh-CN" altLang="en-US" sz="1400" dirty="0">
                <a:latin typeface="微软雅黑" panose="020B0503020204020204" pitchFamily="34" charset="-122"/>
                <a:ea typeface="微软雅黑" panose="020B0503020204020204" pitchFamily="34" charset="-122"/>
              </a:rPr>
              <a:t>可以</a:t>
            </a:r>
            <a:r>
              <a:rPr lang="zh-CN" altLang="en-US" sz="1400" b="1" dirty="0">
                <a:latin typeface="微软雅黑" panose="020B0503020204020204" pitchFamily="34" charset="-122"/>
                <a:ea typeface="微软雅黑" panose="020B0503020204020204" pitchFamily="34" charset="-122"/>
              </a:rPr>
              <a:t>自动规划问题回答的计划</a:t>
            </a:r>
            <a:r>
              <a:rPr lang="zh-CN" altLang="en-US" sz="1400" dirty="0">
                <a:latin typeface="微软雅黑" panose="020B0503020204020204" pitchFamily="34" charset="-122"/>
                <a:ea typeface="微软雅黑" panose="020B0503020204020204" pitchFamily="34" charset="-122"/>
              </a:rPr>
              <a:t>，并可以实时</a:t>
            </a:r>
            <a:r>
              <a:rPr lang="zh-CN" altLang="en-US" sz="1400" b="1" dirty="0">
                <a:latin typeface="微软雅黑" panose="020B0503020204020204" pitchFamily="34" charset="-122"/>
                <a:ea typeface="微软雅黑" panose="020B0503020204020204" pitchFamily="34" charset="-122"/>
              </a:rPr>
              <a:t>调用自定义工具</a:t>
            </a:r>
            <a:r>
              <a:rPr lang="zh-CN" altLang="en-US" sz="1400" dirty="0">
                <a:latin typeface="微软雅黑" panose="020B0503020204020204" pitchFamily="34" charset="-122"/>
                <a:ea typeface="微软雅黑" panose="020B0503020204020204" pitchFamily="34" charset="-122"/>
              </a:rPr>
              <a:t>进行使用，极大的</a:t>
            </a:r>
            <a:r>
              <a:rPr lang="zh-CN" altLang="en-US" sz="1400" b="1" dirty="0">
                <a:latin typeface="微软雅黑" panose="020B0503020204020204" pitchFamily="34" charset="-122"/>
                <a:ea typeface="微软雅黑" panose="020B0503020204020204" pitchFamily="34" charset="-122"/>
              </a:rPr>
              <a:t>降低复杂操作的学习成本</a:t>
            </a:r>
            <a:r>
              <a:rPr lang="zh-CN" altLang="en-US" sz="1400" dirty="0">
                <a:latin typeface="微软雅黑" panose="020B0503020204020204" pitchFamily="34" charset="-122"/>
                <a:ea typeface="微软雅黑" panose="020B0503020204020204" pitchFamily="34" charset="-122"/>
              </a:rPr>
              <a:t>。例如：配合知识库问答系统使用可达到：自动化查找操作手册</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自动化实验参数配置、流程配置等。</a:t>
            </a:r>
            <a:endParaRPr lang="en-US" altLang="zh-CN" sz="14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endParaRPr lang="en-US" altLang="zh-CN"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060540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43F0C638-F151-BC1A-A36A-625B439357B5}"/>
              </a:ext>
            </a:extLst>
          </p:cNvPr>
          <p:cNvPicPr>
            <a:picLocks noChangeAspect="1"/>
          </p:cNvPicPr>
          <p:nvPr/>
        </p:nvPicPr>
        <p:blipFill>
          <a:blip r:embed="rId3"/>
          <a:stretch>
            <a:fillRect/>
          </a:stretch>
        </p:blipFill>
        <p:spPr>
          <a:xfrm>
            <a:off x="76200" y="121920"/>
            <a:ext cx="2680938" cy="1783047"/>
          </a:xfrm>
          <a:prstGeom prst="rect">
            <a:avLst/>
          </a:prstGeom>
        </p:spPr>
      </p:pic>
      <p:grpSp>
        <p:nvGrpSpPr>
          <p:cNvPr id="9" name="组合 8">
            <a:extLst>
              <a:ext uri="{FF2B5EF4-FFF2-40B4-BE49-F238E27FC236}">
                <a16:creationId xmlns:a16="http://schemas.microsoft.com/office/drawing/2014/main" xmlns="" id="{8F2BB11B-234F-E276-375F-57482278B534}"/>
              </a:ext>
            </a:extLst>
          </p:cNvPr>
          <p:cNvGrpSpPr/>
          <p:nvPr/>
        </p:nvGrpSpPr>
        <p:grpSpPr>
          <a:xfrm>
            <a:off x="3460600" y="95154"/>
            <a:ext cx="5024120" cy="3533720"/>
            <a:chOff x="3150982" y="-104720"/>
            <a:chExt cx="5024120" cy="3533720"/>
          </a:xfrm>
        </p:grpSpPr>
        <p:graphicFrame>
          <p:nvGraphicFramePr>
            <p:cNvPr id="7" name="图示 6">
              <a:extLst>
                <a:ext uri="{FF2B5EF4-FFF2-40B4-BE49-F238E27FC236}">
                  <a16:creationId xmlns:a16="http://schemas.microsoft.com/office/drawing/2014/main" xmlns="" id="{453AE7A8-849B-FD47-E12F-C2763967D031}"/>
                </a:ext>
              </a:extLst>
            </p:cNvPr>
            <p:cNvGraphicFramePr/>
            <p:nvPr/>
          </p:nvGraphicFramePr>
          <p:xfrm flipV="1">
            <a:off x="3150982" y="-104720"/>
            <a:ext cx="5024120" cy="35337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图片 5">
              <a:extLst>
                <a:ext uri="{FF2B5EF4-FFF2-40B4-BE49-F238E27FC236}">
                  <a16:creationId xmlns:a16="http://schemas.microsoft.com/office/drawing/2014/main" xmlns="" id="{2105872B-8E11-0200-96DD-7F52380C2A32}"/>
                </a:ext>
              </a:extLst>
            </p:cNvPr>
            <p:cNvPicPr>
              <a:picLocks noChangeAspect="1"/>
            </p:cNvPicPr>
            <p:nvPr/>
          </p:nvPicPr>
          <p:blipFill>
            <a:blip r:embed="rId9"/>
            <a:srcRect l="22859" r="24117"/>
            <a:stretch/>
          </p:blipFill>
          <p:spPr>
            <a:xfrm>
              <a:off x="5004491" y="927947"/>
              <a:ext cx="1317103" cy="1242000"/>
            </a:xfrm>
            <a:prstGeom prst="rect">
              <a:avLst/>
            </a:prstGeom>
          </p:spPr>
        </p:pic>
      </p:grpSp>
      <p:grpSp>
        <p:nvGrpSpPr>
          <p:cNvPr id="12" name="组合 11">
            <a:extLst>
              <a:ext uri="{FF2B5EF4-FFF2-40B4-BE49-F238E27FC236}">
                <a16:creationId xmlns:a16="http://schemas.microsoft.com/office/drawing/2014/main" xmlns="" id="{B8543865-1B15-2E29-FE93-2F9F60CC7CFD}"/>
              </a:ext>
            </a:extLst>
          </p:cNvPr>
          <p:cNvGrpSpPr/>
          <p:nvPr/>
        </p:nvGrpSpPr>
        <p:grpSpPr>
          <a:xfrm>
            <a:off x="7089971" y="3552727"/>
            <a:ext cx="4292914" cy="2527554"/>
            <a:chOff x="7201018" y="3498671"/>
            <a:chExt cx="4292914" cy="2527554"/>
          </a:xfrm>
        </p:grpSpPr>
        <p:pic>
          <p:nvPicPr>
            <p:cNvPr id="4" name="图片 3">
              <a:extLst>
                <a:ext uri="{FF2B5EF4-FFF2-40B4-BE49-F238E27FC236}">
                  <a16:creationId xmlns:a16="http://schemas.microsoft.com/office/drawing/2014/main" xmlns="" id="{FC5DE5CF-020D-4A24-4B47-CC7F4052CEBC}"/>
                </a:ext>
              </a:extLst>
            </p:cNvPr>
            <p:cNvPicPr>
              <a:picLocks noChangeAspect="1"/>
            </p:cNvPicPr>
            <p:nvPr/>
          </p:nvPicPr>
          <p:blipFill>
            <a:blip r:embed="rId10"/>
            <a:stretch>
              <a:fillRect/>
            </a:stretch>
          </p:blipFill>
          <p:spPr>
            <a:xfrm>
              <a:off x="7201018" y="3854281"/>
              <a:ext cx="4292914" cy="2171944"/>
            </a:xfrm>
            <a:prstGeom prst="rect">
              <a:avLst/>
            </a:prstGeom>
          </p:spPr>
        </p:pic>
        <p:sp>
          <p:nvSpPr>
            <p:cNvPr id="10" name="文本框 9">
              <a:extLst>
                <a:ext uri="{FF2B5EF4-FFF2-40B4-BE49-F238E27FC236}">
                  <a16:creationId xmlns:a16="http://schemas.microsoft.com/office/drawing/2014/main" xmlns="" id="{CD0A79EB-41D6-CCD9-6828-16319287C699}"/>
                </a:ext>
              </a:extLst>
            </p:cNvPr>
            <p:cNvSpPr txBox="1"/>
            <p:nvPr/>
          </p:nvSpPr>
          <p:spPr>
            <a:xfrm>
              <a:off x="7904480" y="3498671"/>
              <a:ext cx="2475066" cy="369332"/>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Mamba Data Worker</a:t>
              </a:r>
            </a:p>
          </p:txBody>
        </p:sp>
      </p:grpSp>
      <p:sp>
        <p:nvSpPr>
          <p:cNvPr id="11" name="文本框 10">
            <a:extLst>
              <a:ext uri="{FF2B5EF4-FFF2-40B4-BE49-F238E27FC236}">
                <a16:creationId xmlns:a16="http://schemas.microsoft.com/office/drawing/2014/main" xmlns="" id="{CF64EF57-04E9-6F2A-8621-E22F236C9F8B}"/>
              </a:ext>
            </a:extLst>
          </p:cNvPr>
          <p:cNvSpPr txBox="1"/>
          <p:nvPr/>
        </p:nvSpPr>
        <p:spPr>
          <a:xfrm>
            <a:off x="1388708" y="2391757"/>
            <a:ext cx="2475066" cy="1200329"/>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数据产出：</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实验数据</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用户咨询问题</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实验操作控制流程</a:t>
            </a:r>
            <a:endParaRPr lang="en-US" altLang="zh-CN" dirty="0">
              <a:latin typeface="微软雅黑" panose="020B0503020204020204" pitchFamily="34" charset="-122"/>
              <a:ea typeface="微软雅黑" panose="020B0503020204020204" pitchFamily="34" charset="-122"/>
            </a:endParaRPr>
          </a:p>
        </p:txBody>
      </p:sp>
      <p:grpSp>
        <p:nvGrpSpPr>
          <p:cNvPr id="16" name="组合 15">
            <a:extLst>
              <a:ext uri="{FF2B5EF4-FFF2-40B4-BE49-F238E27FC236}">
                <a16:creationId xmlns:a16="http://schemas.microsoft.com/office/drawing/2014/main" xmlns="" id="{6DD908B4-2898-97CD-D5FA-55486E6349EE}"/>
              </a:ext>
            </a:extLst>
          </p:cNvPr>
          <p:cNvGrpSpPr/>
          <p:nvPr/>
        </p:nvGrpSpPr>
        <p:grpSpPr>
          <a:xfrm>
            <a:off x="1536920" y="3806679"/>
            <a:ext cx="3200400" cy="1973448"/>
            <a:chOff x="1536920" y="3806679"/>
            <a:chExt cx="3200400" cy="1973448"/>
          </a:xfrm>
        </p:grpSpPr>
        <p:pic>
          <p:nvPicPr>
            <p:cNvPr id="8" name="图片 7">
              <a:extLst>
                <a:ext uri="{FF2B5EF4-FFF2-40B4-BE49-F238E27FC236}">
                  <a16:creationId xmlns:a16="http://schemas.microsoft.com/office/drawing/2014/main" xmlns="" id="{CE9E0A82-E35D-43E9-437A-E1581F20FF24}"/>
                </a:ext>
              </a:extLst>
            </p:cNvPr>
            <p:cNvPicPr>
              <a:picLocks noChangeAspect="1"/>
            </p:cNvPicPr>
            <p:nvPr/>
          </p:nvPicPr>
          <p:blipFill>
            <a:blip r:embed="rId11"/>
            <a:srcRect r="52828" b="51707"/>
            <a:stretch/>
          </p:blipFill>
          <p:spPr>
            <a:xfrm>
              <a:off x="1536920" y="4208490"/>
              <a:ext cx="3200400" cy="1571637"/>
            </a:xfrm>
            <a:prstGeom prst="rect">
              <a:avLst/>
            </a:prstGeom>
          </p:spPr>
        </p:pic>
        <p:sp>
          <p:nvSpPr>
            <p:cNvPr id="13" name="文本框 12">
              <a:extLst>
                <a:ext uri="{FF2B5EF4-FFF2-40B4-BE49-F238E27FC236}">
                  <a16:creationId xmlns:a16="http://schemas.microsoft.com/office/drawing/2014/main" xmlns="" id="{790F4D75-0AC1-4660-8D83-B598236F48D3}"/>
                </a:ext>
              </a:extLst>
            </p:cNvPr>
            <p:cNvSpPr txBox="1"/>
            <p:nvPr/>
          </p:nvSpPr>
          <p:spPr>
            <a:xfrm>
              <a:off x="2516784" y="3806679"/>
              <a:ext cx="1240672"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光束线站</a:t>
              </a:r>
              <a:endParaRPr lang="en-US" altLang="zh-CN" dirty="0">
                <a:latin typeface="微软雅黑" panose="020B0503020204020204" pitchFamily="34" charset="-122"/>
                <a:ea typeface="微软雅黑" panose="020B0503020204020204" pitchFamily="34" charset="-122"/>
              </a:endParaRPr>
            </a:p>
          </p:txBody>
        </p:sp>
      </p:grpSp>
      <p:sp>
        <p:nvSpPr>
          <p:cNvPr id="14" name="文本框 13">
            <a:extLst>
              <a:ext uri="{FF2B5EF4-FFF2-40B4-BE49-F238E27FC236}">
                <a16:creationId xmlns:a16="http://schemas.microsoft.com/office/drawing/2014/main" xmlns="" id="{6B7735F3-7B3B-952F-2062-BE3E3C6DF975}"/>
              </a:ext>
            </a:extLst>
          </p:cNvPr>
          <p:cNvSpPr txBox="1"/>
          <p:nvPr/>
        </p:nvSpPr>
        <p:spPr>
          <a:xfrm>
            <a:off x="8848569" y="2349498"/>
            <a:ext cx="2299103" cy="1200329"/>
          </a:xfrm>
          <a:prstGeom prst="rect">
            <a:avLst/>
          </a:prstGeom>
          <a:noFill/>
        </p:spPr>
        <p:txBody>
          <a:bodyPr wrap="square">
            <a:spAutoFit/>
          </a:bodyPr>
          <a:lstStyle/>
          <a:p>
            <a:r>
              <a:rPr lang="zh-CN" altLang="en-US" dirty="0" smtClean="0">
                <a:latin typeface="微软雅黑" panose="020B0503020204020204" pitchFamily="34" charset="-122"/>
                <a:ea typeface="微软雅黑" panose="020B0503020204020204" pitchFamily="34" charset="-122"/>
              </a:rPr>
              <a:t>数据</a:t>
            </a:r>
            <a:r>
              <a:rPr lang="zh-CN" altLang="en-US" dirty="0">
                <a:latin typeface="微软雅黑" panose="020B0503020204020204" pitchFamily="34" charset="-122"/>
                <a:ea typeface="微软雅黑" panose="020B0503020204020204" pitchFamily="34" charset="-122"/>
              </a:rPr>
              <a:t>中枢</a:t>
            </a:r>
            <a:r>
              <a:rPr lang="zh-CN" altLang="en-US" dirty="0" smtClean="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数据存储</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数据清洗</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数据约简</a:t>
            </a:r>
            <a:endParaRPr lang="en-US" altLang="zh-CN" dirty="0">
              <a:latin typeface="微软雅黑" panose="020B0503020204020204" pitchFamily="34" charset="-122"/>
              <a:ea typeface="微软雅黑" panose="020B0503020204020204" pitchFamily="34" charset="-122"/>
            </a:endParaRPr>
          </a:p>
        </p:txBody>
      </p:sp>
      <p:grpSp>
        <p:nvGrpSpPr>
          <p:cNvPr id="17" name="组合 16">
            <a:extLst>
              <a:ext uri="{FF2B5EF4-FFF2-40B4-BE49-F238E27FC236}">
                <a16:creationId xmlns:a16="http://schemas.microsoft.com/office/drawing/2014/main" xmlns="" id="{4DA8872C-27A0-4F0D-7D38-259F699E69D1}"/>
              </a:ext>
            </a:extLst>
          </p:cNvPr>
          <p:cNvGrpSpPr/>
          <p:nvPr/>
        </p:nvGrpSpPr>
        <p:grpSpPr>
          <a:xfrm>
            <a:off x="4790528" y="3025265"/>
            <a:ext cx="2368208" cy="2316588"/>
            <a:chOff x="4790528" y="3025265"/>
            <a:chExt cx="2368208" cy="2316588"/>
          </a:xfrm>
        </p:grpSpPr>
        <p:sp>
          <p:nvSpPr>
            <p:cNvPr id="18" name="任意多边形: 形状 17">
              <a:extLst>
                <a:ext uri="{FF2B5EF4-FFF2-40B4-BE49-F238E27FC236}">
                  <a16:creationId xmlns:a16="http://schemas.microsoft.com/office/drawing/2014/main" xmlns="" id="{70311311-7566-019A-D12E-77EF8537BA69}"/>
                </a:ext>
              </a:extLst>
            </p:cNvPr>
            <p:cNvSpPr/>
            <p:nvPr/>
          </p:nvSpPr>
          <p:spPr>
            <a:xfrm>
              <a:off x="6192657" y="3334952"/>
              <a:ext cx="816515" cy="816515"/>
            </a:xfrm>
            <a:custGeom>
              <a:avLst/>
              <a:gdLst>
                <a:gd name="connsiteX0" fmla="*/ 0 w 816515"/>
                <a:gd name="connsiteY0" fmla="*/ 0 h 816515"/>
                <a:gd name="connsiteX1" fmla="*/ 816515 w 816515"/>
                <a:gd name="connsiteY1" fmla="*/ 0 h 816515"/>
                <a:gd name="connsiteX2" fmla="*/ 816515 w 816515"/>
                <a:gd name="connsiteY2" fmla="*/ 816515 h 816515"/>
                <a:gd name="connsiteX3" fmla="*/ 0 w 816515"/>
                <a:gd name="connsiteY3" fmla="*/ 816515 h 816515"/>
                <a:gd name="connsiteX4" fmla="*/ 0 w 816515"/>
                <a:gd name="connsiteY4" fmla="*/ 0 h 81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15" h="816515">
                  <a:moveTo>
                    <a:pt x="0" y="0"/>
                  </a:moveTo>
                  <a:lnTo>
                    <a:pt x="816515" y="0"/>
                  </a:lnTo>
                  <a:lnTo>
                    <a:pt x="816515" y="816515"/>
                  </a:lnTo>
                  <a:lnTo>
                    <a:pt x="0" y="8165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altLang="zh-CN" sz="4400" kern="1200"/>
                <a:t> </a:t>
              </a:r>
              <a:endParaRPr lang="zh-CN" altLang="en-US" sz="4400" kern="1200" dirty="0"/>
            </a:p>
          </p:txBody>
        </p:sp>
        <p:sp>
          <p:nvSpPr>
            <p:cNvPr id="19" name="箭头: 环形 18">
              <a:extLst>
                <a:ext uri="{FF2B5EF4-FFF2-40B4-BE49-F238E27FC236}">
                  <a16:creationId xmlns:a16="http://schemas.microsoft.com/office/drawing/2014/main" xmlns="" id="{6542649A-2E93-3EF5-BB84-445D3CCD2A6F}"/>
                </a:ext>
              </a:extLst>
            </p:cNvPr>
            <p:cNvSpPr/>
            <p:nvPr/>
          </p:nvSpPr>
          <p:spPr>
            <a:xfrm>
              <a:off x="5226577" y="3079267"/>
              <a:ext cx="1932159" cy="1932159"/>
            </a:xfrm>
            <a:prstGeom prst="circularArrow">
              <a:avLst>
                <a:gd name="adj1" fmla="val 8241"/>
                <a:gd name="adj2" fmla="val 575443"/>
                <a:gd name="adj3" fmla="val 2966940"/>
                <a:gd name="adj4" fmla="val 49655"/>
                <a:gd name="adj5" fmla="val 9614"/>
              </a:avLst>
            </a:pr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任意多边形: 形状 19">
              <a:extLst>
                <a:ext uri="{FF2B5EF4-FFF2-40B4-BE49-F238E27FC236}">
                  <a16:creationId xmlns:a16="http://schemas.microsoft.com/office/drawing/2014/main" xmlns="" id="{8D6ADE16-A7C7-9F42-245D-1F6AA0C82E3B}"/>
                </a:ext>
              </a:extLst>
            </p:cNvPr>
            <p:cNvSpPr/>
            <p:nvPr/>
          </p:nvSpPr>
          <p:spPr>
            <a:xfrm>
              <a:off x="5505387" y="4525338"/>
              <a:ext cx="816515" cy="816515"/>
            </a:xfrm>
            <a:custGeom>
              <a:avLst/>
              <a:gdLst>
                <a:gd name="connsiteX0" fmla="*/ 0 w 816515"/>
                <a:gd name="connsiteY0" fmla="*/ 0 h 816515"/>
                <a:gd name="connsiteX1" fmla="*/ 816515 w 816515"/>
                <a:gd name="connsiteY1" fmla="*/ 0 h 816515"/>
                <a:gd name="connsiteX2" fmla="*/ 816515 w 816515"/>
                <a:gd name="connsiteY2" fmla="*/ 816515 h 816515"/>
                <a:gd name="connsiteX3" fmla="*/ 0 w 816515"/>
                <a:gd name="connsiteY3" fmla="*/ 816515 h 816515"/>
                <a:gd name="connsiteX4" fmla="*/ 0 w 816515"/>
                <a:gd name="connsiteY4" fmla="*/ 0 h 81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15" h="816515">
                  <a:moveTo>
                    <a:pt x="0" y="0"/>
                  </a:moveTo>
                  <a:lnTo>
                    <a:pt x="816515" y="0"/>
                  </a:lnTo>
                  <a:lnTo>
                    <a:pt x="816515" y="816515"/>
                  </a:lnTo>
                  <a:lnTo>
                    <a:pt x="0" y="8165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altLang="zh-CN" sz="4400" kern="1200" dirty="0"/>
                <a:t> </a:t>
              </a:r>
              <a:endParaRPr lang="zh-CN" altLang="en-US" sz="4400" kern="1200" dirty="0"/>
            </a:p>
          </p:txBody>
        </p:sp>
        <p:sp>
          <p:nvSpPr>
            <p:cNvPr id="21" name="箭头: 环形 20">
              <a:extLst>
                <a:ext uri="{FF2B5EF4-FFF2-40B4-BE49-F238E27FC236}">
                  <a16:creationId xmlns:a16="http://schemas.microsoft.com/office/drawing/2014/main" xmlns="" id="{92ADD9B2-3B64-A06E-BA8F-8B2ED6EE841D}"/>
                </a:ext>
              </a:extLst>
            </p:cNvPr>
            <p:cNvSpPr/>
            <p:nvPr/>
          </p:nvSpPr>
          <p:spPr>
            <a:xfrm>
              <a:off x="4790528" y="3025265"/>
              <a:ext cx="1932159" cy="1932159"/>
            </a:xfrm>
            <a:prstGeom prst="circularArrow">
              <a:avLst>
                <a:gd name="adj1" fmla="val 8241"/>
                <a:gd name="adj2" fmla="val 575443"/>
                <a:gd name="adj3" fmla="val 10174902"/>
                <a:gd name="adj4" fmla="val 7257617"/>
                <a:gd name="adj5" fmla="val 9614"/>
              </a:avLst>
            </a:pr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任意多边形: 形状 21">
              <a:extLst>
                <a:ext uri="{FF2B5EF4-FFF2-40B4-BE49-F238E27FC236}">
                  <a16:creationId xmlns:a16="http://schemas.microsoft.com/office/drawing/2014/main" xmlns="" id="{38A10F5E-7EDE-E6D4-E50D-C2623990B387}"/>
                </a:ext>
              </a:extLst>
            </p:cNvPr>
            <p:cNvSpPr/>
            <p:nvPr/>
          </p:nvSpPr>
          <p:spPr>
            <a:xfrm>
              <a:off x="4818117" y="3334952"/>
              <a:ext cx="816515" cy="816515"/>
            </a:xfrm>
            <a:custGeom>
              <a:avLst/>
              <a:gdLst>
                <a:gd name="connsiteX0" fmla="*/ 0 w 816515"/>
                <a:gd name="connsiteY0" fmla="*/ 0 h 816515"/>
                <a:gd name="connsiteX1" fmla="*/ 816515 w 816515"/>
                <a:gd name="connsiteY1" fmla="*/ 0 h 816515"/>
                <a:gd name="connsiteX2" fmla="*/ 816515 w 816515"/>
                <a:gd name="connsiteY2" fmla="*/ 816515 h 816515"/>
                <a:gd name="connsiteX3" fmla="*/ 0 w 816515"/>
                <a:gd name="connsiteY3" fmla="*/ 816515 h 816515"/>
                <a:gd name="connsiteX4" fmla="*/ 0 w 816515"/>
                <a:gd name="connsiteY4" fmla="*/ 0 h 81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15" h="816515">
                  <a:moveTo>
                    <a:pt x="0" y="0"/>
                  </a:moveTo>
                  <a:lnTo>
                    <a:pt x="816515" y="0"/>
                  </a:lnTo>
                  <a:lnTo>
                    <a:pt x="816515" y="816515"/>
                  </a:lnTo>
                  <a:lnTo>
                    <a:pt x="0" y="8165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altLang="zh-CN" sz="4400" kern="1200" dirty="0"/>
                <a:t> </a:t>
              </a:r>
              <a:endParaRPr lang="zh-CN" altLang="en-US" sz="4400" kern="1200" dirty="0"/>
            </a:p>
          </p:txBody>
        </p:sp>
        <p:sp>
          <p:nvSpPr>
            <p:cNvPr id="23" name="箭头: 环形 22">
              <a:extLst>
                <a:ext uri="{FF2B5EF4-FFF2-40B4-BE49-F238E27FC236}">
                  <a16:creationId xmlns:a16="http://schemas.microsoft.com/office/drawing/2014/main" xmlns="" id="{9F005330-77E0-C8B2-381E-A144F1A574C1}"/>
                </a:ext>
              </a:extLst>
            </p:cNvPr>
            <p:cNvSpPr/>
            <p:nvPr/>
          </p:nvSpPr>
          <p:spPr>
            <a:xfrm rot="559844">
              <a:off x="5006580" y="3265857"/>
              <a:ext cx="1932159" cy="1932159"/>
            </a:xfrm>
            <a:prstGeom prst="circularArrow">
              <a:avLst>
                <a:gd name="adj1" fmla="val 7446"/>
                <a:gd name="adj2" fmla="val 575443"/>
                <a:gd name="adj3" fmla="val 17232909"/>
                <a:gd name="adj4" fmla="val 13639597"/>
                <a:gd name="adj5" fmla="val 9500"/>
              </a:avLst>
            </a:pr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24" name="文本框 23">
            <a:extLst>
              <a:ext uri="{FF2B5EF4-FFF2-40B4-BE49-F238E27FC236}">
                <a16:creationId xmlns:a16="http://schemas.microsoft.com/office/drawing/2014/main" xmlns="" id="{FB1207A8-BA5E-AC9F-993D-46F4E9CD7736}"/>
              </a:ext>
            </a:extLst>
          </p:cNvPr>
          <p:cNvSpPr txBox="1"/>
          <p:nvPr/>
        </p:nvSpPr>
        <p:spPr>
          <a:xfrm>
            <a:off x="5432389" y="3785443"/>
            <a:ext cx="1132184" cy="685893"/>
          </a:xfrm>
          <a:prstGeom prst="rect">
            <a:avLst/>
          </a:prstGeom>
          <a:noFill/>
        </p:spPr>
        <p:txBody>
          <a:bodyPr wrap="square">
            <a:spAutoFit/>
          </a:bodyPr>
          <a:lstStyle/>
          <a:p>
            <a:pPr>
              <a:lnSpc>
                <a:spcPts val="2400"/>
              </a:lnSpc>
            </a:pPr>
            <a:r>
              <a:rPr lang="zh-CN" altLang="en-US" b="1" dirty="0">
                <a:latin typeface="微软雅黑" panose="020B0503020204020204" pitchFamily="34" charset="-122"/>
                <a:ea typeface="微软雅黑" panose="020B0503020204020204" pitchFamily="34" charset="-122"/>
              </a:rPr>
              <a:t>数据飞轮</a:t>
            </a:r>
            <a:endParaRPr lang="en-US" altLang="zh-CN" b="1" dirty="0">
              <a:latin typeface="微软雅黑" panose="020B0503020204020204" pitchFamily="34" charset="-122"/>
              <a:ea typeface="微软雅黑" panose="020B0503020204020204" pitchFamily="34" charset="-122"/>
            </a:endParaRPr>
          </a:p>
          <a:p>
            <a:pPr>
              <a:lnSpc>
                <a:spcPts val="2400"/>
              </a:lnSpc>
            </a:pPr>
            <a:r>
              <a:rPr lang="zh-CN" altLang="en-US" b="1" dirty="0">
                <a:latin typeface="微软雅黑" panose="020B0503020204020204" pitchFamily="34" charset="-122"/>
                <a:ea typeface="微软雅黑" panose="020B0503020204020204" pitchFamily="34" charset="-122"/>
              </a:rPr>
              <a:t>性能迭代</a:t>
            </a:r>
            <a:endParaRPr lang="en-US" altLang="zh-CN" b="1" dirty="0">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xmlns="" id="{730CA6DE-73FB-5838-C9A9-3B2A084A0B2A}"/>
              </a:ext>
            </a:extLst>
          </p:cNvPr>
          <p:cNvSpPr txBox="1"/>
          <p:nvPr/>
        </p:nvSpPr>
        <p:spPr>
          <a:xfrm>
            <a:off x="7496937" y="413278"/>
            <a:ext cx="1169707" cy="1200329"/>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智慧中枢</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可替换</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可升级</a:t>
            </a:r>
            <a:endParaRPr lang="en-US" altLang="zh-CN"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可迭代</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57662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89" y="1472137"/>
            <a:ext cx="8304791" cy="4762408"/>
          </a:xfrm>
          <a:prstGeom prst="rect">
            <a:avLst/>
          </a:prstGeom>
        </p:spPr>
      </p:pic>
      <p:sp>
        <p:nvSpPr>
          <p:cNvPr id="5" name="内容占位符 2"/>
          <p:cNvSpPr txBox="1"/>
          <p:nvPr/>
        </p:nvSpPr>
        <p:spPr bwMode="auto">
          <a:xfrm>
            <a:off x="8501004" y="1336916"/>
            <a:ext cx="3614799" cy="356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5143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0002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342900" algn="just">
              <a:lnSpc>
                <a:spcPct val="150000"/>
              </a:lnSpc>
              <a:spcBef>
                <a:spcPts val="1000"/>
              </a:spcBef>
              <a:buFont typeface="Wingdings" panose="05000000000000000000" pitchFamily="2" charset="2"/>
              <a:buChar char="p"/>
            </a:pPr>
            <a:r>
              <a:rPr lang="zh-CN" altLang="en-US"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HEPS</a:t>
            </a:r>
            <a:r>
              <a:rPr lang="zh-CN" altLang="en-US" sz="2400" dirty="0" smtClean="0">
                <a:latin typeface="微软雅黑" panose="020B0503020204020204" pitchFamily="34" charset="-122"/>
                <a:ea typeface="微软雅黑" panose="020B0503020204020204" pitchFamily="34" charset="-122"/>
              </a:rPr>
              <a:t>成为最广泛、多源、优质的开源科学数据来源之一</a:t>
            </a:r>
            <a:endParaRPr lang="en-US" altLang="zh-CN" sz="2400" dirty="0" smtClean="0">
              <a:latin typeface="微软雅黑" panose="020B0503020204020204" pitchFamily="34" charset="-122"/>
              <a:ea typeface="微软雅黑" panose="020B0503020204020204" pitchFamily="34" charset="-122"/>
            </a:endParaRPr>
          </a:p>
          <a:p>
            <a:pPr indent="-342900" algn="just">
              <a:lnSpc>
                <a:spcPct val="150000"/>
              </a:lnSpc>
              <a:spcBef>
                <a:spcPts val="1000"/>
              </a:spcBef>
              <a:buFont typeface="Wingdings" panose="05000000000000000000" pitchFamily="2" charset="2"/>
              <a:buChar char="p"/>
            </a:pPr>
            <a:r>
              <a:rPr lang="zh-CN" altLang="en-US" sz="2400" dirty="0" smtClean="0">
                <a:latin typeface="微软雅黑" panose="020B0503020204020204" pitchFamily="34" charset="-122"/>
                <a:ea typeface="微软雅黑" panose="020B0503020204020204" pitchFamily="34" charset="-122"/>
              </a:rPr>
              <a:t> 实现</a:t>
            </a:r>
            <a:r>
              <a:rPr lang="zh-CN" altLang="en-US" sz="2400" dirty="0" smtClean="0">
                <a:latin typeface="微软雅黑" panose="020B0503020204020204" pitchFamily="34" charset="-122"/>
                <a:ea typeface="微软雅黑" panose="020B0503020204020204" pitchFamily="34" charset="-122"/>
              </a:rPr>
              <a:t>光源控制与数据接口的</a:t>
            </a:r>
            <a:r>
              <a:rPr lang="zh-CN" altLang="en-US" sz="2400" dirty="0" smtClean="0">
                <a:latin typeface="微软雅黑" panose="020B0503020204020204" pitchFamily="34" charset="-122"/>
                <a:ea typeface="微软雅黑" panose="020B0503020204020204" pitchFamily="34" charset="-122"/>
              </a:rPr>
              <a:t>统一</a:t>
            </a:r>
            <a:r>
              <a:rPr lang="zh-CN" altLang="en-US" sz="2400" dirty="0" smtClean="0">
                <a:latin typeface="微软雅黑" panose="020B0503020204020204" pitchFamily="34" charset="-122"/>
                <a:ea typeface="微软雅黑" panose="020B0503020204020204" pitchFamily="34" charset="-122"/>
              </a:rPr>
              <a:t>的基础上，需要借助</a:t>
            </a:r>
            <a:r>
              <a:rPr lang="en-US" altLang="zh-CN" sz="2400" dirty="0" smtClean="0">
                <a:latin typeface="微软雅黑" panose="020B0503020204020204" pitchFamily="34" charset="-122"/>
                <a:ea typeface="微软雅黑" panose="020B0503020204020204" pitchFamily="34" charset="-122"/>
              </a:rPr>
              <a:t>AI</a:t>
            </a:r>
            <a:r>
              <a:rPr lang="zh-CN" altLang="en-US" sz="2400" dirty="0" smtClean="0">
                <a:latin typeface="微软雅黑" panose="020B0503020204020204" pitchFamily="34" charset="-122"/>
                <a:ea typeface="微软雅黑" panose="020B0503020204020204" pitchFamily="34" charset="-122"/>
              </a:rPr>
              <a:t>来实现实验的高度自动化与智能化，服务大数据与新一代科学模型驱动的大科学研究计划</a:t>
            </a:r>
            <a:endParaRPr lang="en-US" altLang="zh-CN" sz="2400" dirty="0">
              <a:latin typeface="微软雅黑" panose="020B0503020204020204" pitchFamily="34" charset="-122"/>
              <a:ea typeface="微软雅黑" panose="020B0503020204020204" pitchFamily="34" charset="-122"/>
            </a:endParaRPr>
          </a:p>
        </p:txBody>
      </p:sp>
      <p:sp>
        <p:nvSpPr>
          <p:cNvPr id="6" name="标题 1"/>
          <p:cNvSpPr>
            <a:spLocks noGrp="1"/>
          </p:cNvSpPr>
          <p:nvPr>
            <p:ph type="title"/>
          </p:nvPr>
        </p:nvSpPr>
        <p:spPr>
          <a:xfrm>
            <a:off x="151779" y="240231"/>
            <a:ext cx="11809312" cy="562074"/>
          </a:xfrm>
        </p:spPr>
        <p:txBody>
          <a:bodyPr>
            <a:normAutofit/>
          </a:bodyPr>
          <a:lstStyle/>
          <a:p>
            <a:r>
              <a:rPr lang="zh-CN" altLang="en-US" sz="2800" b="1" dirty="0">
                <a:latin typeface="SimHei" panose="02010609060101010101" pitchFamily="49" charset="-122"/>
                <a:ea typeface="SimHei" panose="02010609060101010101" pitchFamily="49" charset="-122"/>
                <a:cs typeface="+mn-cs"/>
              </a:rPr>
              <a:t>先进光源科学实验模式发生重大变革</a:t>
            </a:r>
          </a:p>
        </p:txBody>
      </p:sp>
      <p:sp>
        <p:nvSpPr>
          <p:cNvPr id="7" name="矩形 6"/>
          <p:cNvSpPr/>
          <p:nvPr/>
        </p:nvSpPr>
        <p:spPr>
          <a:xfrm>
            <a:off x="138253" y="812830"/>
            <a:ext cx="7912053" cy="1048172"/>
          </a:xfrm>
          <a:prstGeom prst="rect">
            <a:avLst/>
          </a:prstGeom>
        </p:spPr>
        <p:txBody>
          <a:bodyPr wrap="square">
            <a:spAutoFit/>
          </a:bodyPr>
          <a:lstStyle/>
          <a:p>
            <a:pPr marL="285750" lvl="2" indent="-285750" algn="just">
              <a:lnSpc>
                <a:spcPct val="150000"/>
              </a:lnSpc>
              <a:buFont typeface="Wingdings" panose="05000000000000000000" pitchFamily="2" charset="2"/>
              <a:buChar char="p"/>
              <a:defRPr/>
            </a:pPr>
            <a:r>
              <a:rPr lang="zh-CN" altLang="en-US" sz="2200" b="1" dirty="0">
                <a:solidFill>
                  <a:srgbClr val="7030A0"/>
                </a:solidFill>
                <a:latin typeface="微软雅黑" panose="020B0503020204020204" pitchFamily="34" charset="-122"/>
                <a:ea typeface="微软雅黑" panose="020B0503020204020204" pitchFamily="34" charset="-122"/>
              </a:rPr>
              <a:t> </a:t>
            </a:r>
            <a:r>
              <a:rPr lang="zh-CN" altLang="en-US" sz="2200" b="1" dirty="0" smtClean="0">
                <a:solidFill>
                  <a:srgbClr val="7030A0"/>
                </a:solidFill>
                <a:latin typeface="微软雅黑" panose="020B0503020204020204" pitchFamily="34" charset="-122"/>
                <a:ea typeface="微软雅黑" panose="020B0503020204020204" pitchFamily="34" charset="-122"/>
              </a:rPr>
              <a:t>束线智能系统</a:t>
            </a:r>
            <a:r>
              <a:rPr lang="zh-CN" altLang="en-US" sz="2200" b="1" dirty="0" smtClean="0">
                <a:solidFill>
                  <a:srgbClr val="7030A0"/>
                </a:solidFill>
                <a:latin typeface="微软雅黑" panose="020B0503020204020204" pitchFamily="34" charset="-122"/>
                <a:ea typeface="微软雅黑" panose="020B0503020204020204" pitchFamily="34" charset="-122"/>
              </a:rPr>
              <a:t>让</a:t>
            </a:r>
            <a:r>
              <a:rPr lang="zh-CN" altLang="en-US" sz="2200" b="1" dirty="0">
                <a:solidFill>
                  <a:srgbClr val="7030A0"/>
                </a:solidFill>
                <a:latin typeface="微软雅黑" panose="020B0503020204020204" pitchFamily="34" charset="-122"/>
                <a:ea typeface="微软雅黑" panose="020B0503020204020204" pitchFamily="34" charset="-122"/>
              </a:rPr>
              <a:t>数据第一时间发挥科学价值</a:t>
            </a:r>
            <a:endParaRPr lang="en-US" altLang="zh-CN" sz="2200" b="1" dirty="0">
              <a:solidFill>
                <a:srgbClr val="7030A0"/>
              </a:solidFill>
              <a:latin typeface="微软雅黑" panose="020B0503020204020204" pitchFamily="34" charset="-122"/>
              <a:ea typeface="微软雅黑" panose="020B0503020204020204" pitchFamily="34" charset="-122"/>
            </a:endParaRPr>
          </a:p>
          <a:p>
            <a:pPr marL="285750" lvl="2" indent="-285750" algn="just">
              <a:lnSpc>
                <a:spcPct val="150000"/>
              </a:lnSpc>
              <a:spcBef>
                <a:spcPts val="0"/>
              </a:spcBef>
              <a:buFont typeface="Wingdings" panose="05000000000000000000" pitchFamily="2" charset="2"/>
              <a:buChar char="p"/>
              <a:defRPr/>
            </a:pPr>
            <a:endParaRPr lang="en-US" altLang="zh-CN" sz="2200" b="1" dirty="0">
              <a:solidFill>
                <a:srgbClr val="7030A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95532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1490" y="3592751"/>
            <a:ext cx="5833782" cy="308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82" y="3592751"/>
            <a:ext cx="5978712" cy="314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490" y="267914"/>
            <a:ext cx="5622005" cy="319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576" y="267915"/>
            <a:ext cx="5566931" cy="283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786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155125" y="502326"/>
            <a:ext cx="11809312" cy="562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00" baseline="0">
                <a:solidFill>
                  <a:srgbClr val="C00000"/>
                </a:solidFill>
                <a:latin typeface="+mn-lt"/>
                <a:ea typeface="微软雅黑" panose="020B0503020204020204" pitchFamily="34" charset="-122"/>
                <a:cs typeface="+mj-cs"/>
              </a:defRPr>
            </a:lvl1pPr>
          </a:lstStyle>
          <a:p>
            <a:pPr>
              <a:lnSpc>
                <a:spcPct val="110000"/>
              </a:lnSpc>
              <a:tabLst>
                <a:tab pos="3886200" algn="l"/>
              </a:tabLst>
            </a:pPr>
            <a:r>
              <a:rPr kumimoji="1" lang="zh-CN" altLang="en-US" dirty="0" smtClean="0"/>
              <a:t>积极</a:t>
            </a:r>
            <a:r>
              <a:rPr kumimoji="1" lang="zh-CN" altLang="en-US" dirty="0"/>
              <a:t>推动“大型科学软件框架</a:t>
            </a:r>
            <a:r>
              <a:rPr kumimoji="1" lang="en-US" altLang="zh-CN" dirty="0"/>
              <a:t>+AI for Science” </a:t>
            </a:r>
            <a:r>
              <a:rPr kumimoji="1" lang="zh-CN" altLang="en-US" dirty="0"/>
              <a:t>科研范式</a:t>
            </a:r>
            <a:endParaRPr kumimoji="1" lang="en-US" altLang="zh-CN"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44" y="1064400"/>
            <a:ext cx="11553073" cy="581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93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39349" y="634678"/>
            <a:ext cx="11809312" cy="562074"/>
          </a:xfrm>
        </p:spPr>
        <p:txBody>
          <a:bodyPr>
            <a:normAutofit/>
          </a:bodyPr>
          <a:lstStyle/>
          <a:p>
            <a:r>
              <a:rPr kumimoji="1" lang="zh-CN" altLang="en-US" sz="3200" spc="100" dirty="0">
                <a:solidFill>
                  <a:srgbClr val="C00000"/>
                </a:solidFill>
                <a:latin typeface="+mn-lt"/>
                <a:ea typeface="微软雅黑" panose="020B0503020204020204" pitchFamily="34" charset="-122"/>
              </a:rPr>
              <a:t>新一代实验控制与数据采集</a:t>
            </a:r>
            <a:r>
              <a:rPr kumimoji="1" lang="zh-CN" altLang="en-US" sz="3200" spc="100" dirty="0" smtClean="0">
                <a:solidFill>
                  <a:srgbClr val="C00000"/>
                </a:solidFill>
                <a:latin typeface="+mn-lt"/>
                <a:ea typeface="微软雅黑" panose="020B0503020204020204" pitchFamily="34" charset="-122"/>
              </a:rPr>
              <a:t>软件生态系统</a:t>
            </a:r>
            <a:r>
              <a:rPr kumimoji="1" lang="en-US" altLang="zh-CN" sz="3200" spc="100" dirty="0" smtClean="0">
                <a:solidFill>
                  <a:srgbClr val="C00000"/>
                </a:solidFill>
                <a:latin typeface="+mn-lt"/>
                <a:ea typeface="微软雅黑" panose="020B0503020204020204" pitchFamily="34" charset="-122"/>
              </a:rPr>
              <a:t>Mamba</a:t>
            </a:r>
            <a:r>
              <a:rPr kumimoji="1" lang="zh-CN" altLang="en-US" sz="3200" spc="100" dirty="0" smtClean="0">
                <a:solidFill>
                  <a:srgbClr val="C00000"/>
                </a:solidFill>
                <a:latin typeface="+mn-lt"/>
                <a:ea typeface="微软雅黑" panose="020B0503020204020204" pitchFamily="34" charset="-122"/>
              </a:rPr>
              <a:t> </a:t>
            </a:r>
            <a:endParaRPr kumimoji="1" lang="zh-CN" altLang="zh-CN" sz="3200" spc="100" dirty="0">
              <a:solidFill>
                <a:srgbClr val="C00000"/>
              </a:solidFill>
              <a:latin typeface="+mn-lt"/>
              <a:ea typeface="微软雅黑" panose="020B0503020204020204" pitchFamily="34" charset="-122"/>
            </a:endParaRPr>
          </a:p>
        </p:txBody>
      </p:sp>
      <p:pic>
        <p:nvPicPr>
          <p:cNvPr id="5" name="图片 57">
            <a:extLst>
              <a:ext uri="{FF2B5EF4-FFF2-40B4-BE49-F238E27FC236}">
                <a16:creationId xmlns:a16="http://schemas.microsoft.com/office/drawing/2014/main" xmlns="" id="{587DA497-749D-A0FC-9D98-A7FAC232F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833" y="1997000"/>
            <a:ext cx="12449666" cy="476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78093" y="1330206"/>
            <a:ext cx="7912053" cy="540341"/>
          </a:xfrm>
          <a:prstGeom prst="rect">
            <a:avLst/>
          </a:prstGeom>
        </p:spPr>
        <p:txBody>
          <a:bodyPr wrap="square">
            <a:spAutoFit/>
          </a:bodyPr>
          <a:lstStyle/>
          <a:p>
            <a:pPr marL="285750" lvl="2" indent="-285750" algn="just">
              <a:lnSpc>
                <a:spcPct val="150000"/>
              </a:lnSpc>
              <a:spcBef>
                <a:spcPts val="0"/>
              </a:spcBef>
              <a:buFont typeface="Wingdings" panose="05000000000000000000" pitchFamily="2" charset="2"/>
              <a:buChar char="p"/>
              <a:defRPr/>
            </a:pPr>
            <a:r>
              <a:rPr lang="zh-CN" altLang="en-US" sz="2200" b="1" dirty="0">
                <a:solidFill>
                  <a:srgbClr val="7030A0"/>
                </a:solidFill>
                <a:latin typeface="微软雅黑" panose="020B0503020204020204" pitchFamily="34" charset="-122"/>
                <a:ea typeface="微软雅黑" panose="020B0503020204020204" pitchFamily="34" charset="-122"/>
              </a:rPr>
              <a:t> </a:t>
            </a:r>
            <a:r>
              <a:rPr lang="zh-CN" altLang="en-US" sz="2200" b="1" dirty="0" smtClean="0">
                <a:solidFill>
                  <a:srgbClr val="7030A0"/>
                </a:solidFill>
                <a:latin typeface="微软雅黑" panose="020B0503020204020204" pitchFamily="34" charset="-122"/>
                <a:ea typeface="微软雅黑" panose="020B0503020204020204" pitchFamily="34" charset="-122"/>
              </a:rPr>
              <a:t>为</a:t>
            </a:r>
            <a:r>
              <a:rPr lang="en-US" altLang="zh-CN" sz="2200" b="1" dirty="0" smtClean="0">
                <a:solidFill>
                  <a:srgbClr val="7030A0"/>
                </a:solidFill>
                <a:latin typeface="微软雅黑" panose="020B0503020204020204" pitchFamily="34" charset="-122"/>
                <a:ea typeface="微软雅黑" panose="020B0503020204020204" pitchFamily="34" charset="-122"/>
              </a:rPr>
              <a:t>HEPS</a:t>
            </a:r>
            <a:r>
              <a:rPr lang="zh-CN" altLang="en-US" sz="2200" b="1" dirty="0" smtClean="0">
                <a:solidFill>
                  <a:srgbClr val="7030A0"/>
                </a:solidFill>
                <a:latin typeface="微软雅黑" panose="020B0503020204020204" pitchFamily="34" charset="-122"/>
                <a:ea typeface="微软雅黑" panose="020B0503020204020204" pitchFamily="34" charset="-122"/>
              </a:rPr>
              <a:t>线站打造统一的自动智能化实验操作系统</a:t>
            </a:r>
            <a:endParaRPr lang="en-US" altLang="zh-CN" sz="2200" b="1" dirty="0">
              <a:solidFill>
                <a:srgbClr val="7030A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48758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82688" y="294019"/>
            <a:ext cx="11809312" cy="562074"/>
          </a:xfrm>
        </p:spPr>
        <p:txBody>
          <a:bodyPr>
            <a:normAutofit/>
          </a:bodyPr>
          <a:lstStyle/>
          <a:p>
            <a:r>
              <a:rPr kumimoji="1" lang="zh-CN" altLang="en-US" sz="3200" spc="100" dirty="0" smtClean="0">
                <a:solidFill>
                  <a:srgbClr val="C00000"/>
                </a:solidFill>
                <a:latin typeface="+mn-lt"/>
                <a:ea typeface="微软雅黑" panose="020B0503020204020204" pitchFamily="34" charset="-122"/>
              </a:rPr>
              <a:t>实现数据与控制接口统一</a:t>
            </a:r>
            <a:endParaRPr kumimoji="1" lang="zh-CN" altLang="zh-CN" sz="3200" spc="100" dirty="0">
              <a:solidFill>
                <a:srgbClr val="C00000"/>
              </a:solidFill>
              <a:latin typeface="+mn-lt"/>
              <a:ea typeface="微软雅黑" panose="020B0503020204020204" pitchFamily="34" charset="-122"/>
            </a:endParaRPr>
          </a:p>
        </p:txBody>
      </p:sp>
      <p:pic>
        <p:nvPicPr>
          <p:cNvPr id="7" name="图片 6">
            <a:extLst>
              <a:ext uri="{FF2B5EF4-FFF2-40B4-BE49-F238E27FC236}">
                <a16:creationId xmlns="" xmlns:a16="http://schemas.microsoft.com/office/drawing/2014/main" id="{E6FEC6E2-9F62-AA0D-5E8F-7B24804AB4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8268" y="912026"/>
            <a:ext cx="9336650" cy="5892187"/>
          </a:xfrm>
          <a:prstGeom prst="rect">
            <a:avLst/>
          </a:prstGeom>
          <a:noFill/>
          <a:ln>
            <a:noFill/>
          </a:ln>
        </p:spPr>
      </p:pic>
    </p:spTree>
    <p:extLst>
      <p:ext uri="{BB962C8B-B14F-4D97-AF65-F5344CB8AC3E}">
        <p14:creationId xmlns:p14="http://schemas.microsoft.com/office/powerpoint/2010/main" val="1475746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a:xfrm>
            <a:off x="155125" y="502326"/>
            <a:ext cx="11809312" cy="562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00" baseline="0">
                <a:solidFill>
                  <a:srgbClr val="C00000"/>
                </a:solidFill>
                <a:latin typeface="+mn-lt"/>
                <a:ea typeface="微软雅黑" panose="020B0503020204020204" pitchFamily="34" charset="-122"/>
                <a:cs typeface="+mj-cs"/>
              </a:defRPr>
            </a:lvl1pPr>
          </a:lstStyle>
          <a:p>
            <a:pPr>
              <a:lnSpc>
                <a:spcPct val="110000"/>
              </a:lnSpc>
              <a:tabLst>
                <a:tab pos="3886200" algn="l"/>
              </a:tabLst>
            </a:pPr>
            <a:r>
              <a:rPr kumimoji="1" lang="en-US" altLang="zh-CN" dirty="0" smtClean="0"/>
              <a:t>HEPS</a:t>
            </a:r>
            <a:r>
              <a:rPr kumimoji="1" lang="zh-CN" altLang="en-US" dirty="0" smtClean="0"/>
              <a:t>束线智能应该是多套智能体</a:t>
            </a:r>
            <a:r>
              <a:rPr kumimoji="1" lang="zh-CN" altLang="en-US" dirty="0" smtClean="0"/>
              <a:t>在</a:t>
            </a:r>
            <a:r>
              <a:rPr kumimoji="1" lang="en-US" altLang="zh-CN" dirty="0" smtClean="0"/>
              <a:t>Mamba</a:t>
            </a:r>
            <a:r>
              <a:rPr kumimoji="1" lang="zh-CN" altLang="en-US" dirty="0" smtClean="0"/>
              <a:t>内的系统集成</a:t>
            </a:r>
            <a:endParaRPr kumimoji="1" lang="en-US" altLang="zh-CN"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988"/>
          <a:stretch/>
        </p:blipFill>
        <p:spPr bwMode="auto">
          <a:xfrm>
            <a:off x="678883" y="1237129"/>
            <a:ext cx="10455282" cy="561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9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a:xfrm>
            <a:off x="155125" y="502326"/>
            <a:ext cx="11809312" cy="562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00" baseline="0">
                <a:solidFill>
                  <a:srgbClr val="C00000"/>
                </a:solidFill>
                <a:latin typeface="+mn-lt"/>
                <a:ea typeface="微软雅黑" panose="020B0503020204020204" pitchFamily="34" charset="-122"/>
                <a:cs typeface="+mj-cs"/>
              </a:defRPr>
            </a:lvl1pPr>
          </a:lstStyle>
          <a:p>
            <a:pPr>
              <a:lnSpc>
                <a:spcPct val="110000"/>
              </a:lnSpc>
              <a:tabLst>
                <a:tab pos="3886200" algn="l"/>
              </a:tabLst>
            </a:pPr>
            <a:r>
              <a:rPr kumimoji="1" lang="en-US" altLang="zh-CN" dirty="0" smtClean="0"/>
              <a:t>AI </a:t>
            </a:r>
            <a:r>
              <a:rPr kumimoji="1" lang="en-US" altLang="zh-CN" dirty="0"/>
              <a:t>for </a:t>
            </a:r>
            <a:r>
              <a:rPr kumimoji="1" lang="en-US" altLang="zh-CN" dirty="0" smtClean="0"/>
              <a:t>Science</a:t>
            </a:r>
            <a:r>
              <a:rPr kumimoji="1" lang="zh-CN" altLang="en-US" dirty="0" smtClean="0"/>
              <a:t>在</a:t>
            </a:r>
            <a:r>
              <a:rPr kumimoji="1" lang="zh-CN" altLang="en-US" dirty="0"/>
              <a:t>成像、谱学与衍散射数据解析中全面</a:t>
            </a:r>
            <a:r>
              <a:rPr kumimoji="1" lang="zh-CN" altLang="en-US" dirty="0" smtClean="0"/>
              <a:t>应用</a:t>
            </a:r>
            <a:endParaRPr kumimoji="1" lang="en-US" altLang="zh-CN"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97" y="1323933"/>
            <a:ext cx="11230688" cy="553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框 10"/>
          <p:cNvSpPr txBox="1"/>
          <p:nvPr/>
        </p:nvSpPr>
        <p:spPr>
          <a:xfrm>
            <a:off x="8774898" y="901841"/>
            <a:ext cx="4966446" cy="430374"/>
          </a:xfrm>
          <a:prstGeom prst="rect">
            <a:avLst/>
          </a:prstGeom>
          <a:noFill/>
        </p:spPr>
        <p:txBody>
          <a:bodyPr wrap="square">
            <a:spAutoFit/>
          </a:bodyPr>
          <a:lstStyle/>
          <a:p>
            <a:pPr marL="800100" lvl="1" indent="-342900">
              <a:lnSpc>
                <a:spcPct val="120000"/>
              </a:lnSpc>
              <a:buFont typeface="Wingdings" panose="05000000000000000000" pitchFamily="2" charset="2"/>
              <a:buChar char="l"/>
            </a:pPr>
            <a:r>
              <a:rPr lang="zh-CN" altLang="en-US" sz="2000" b="1" dirty="0" smtClean="0">
                <a:solidFill>
                  <a:srgbClr val="002060"/>
                </a:solidFill>
                <a:latin typeface="微软雅黑" panose="020B0503020204020204" pitchFamily="34" charset="-122"/>
                <a:ea typeface="微软雅黑" panose="020B0503020204020204" pitchFamily="34" charset="-122"/>
                <a:sym typeface="+mn-ea"/>
              </a:rPr>
              <a:t>与多个团队合作成果</a:t>
            </a:r>
            <a:endParaRPr lang="zh-CN" altLang="en-US" sz="2000" b="1" dirty="0">
              <a:solidFill>
                <a:srgbClr val="002060"/>
              </a:solidFill>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1792674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a:xfrm>
            <a:off x="155125" y="502326"/>
            <a:ext cx="11809312" cy="562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spc="100" baseline="0">
                <a:solidFill>
                  <a:srgbClr val="C00000"/>
                </a:solidFill>
                <a:latin typeface="+mn-lt"/>
                <a:ea typeface="微软雅黑" panose="020B0503020204020204" pitchFamily="34" charset="-122"/>
                <a:cs typeface="+mj-cs"/>
              </a:defRPr>
            </a:lvl1pPr>
          </a:lstStyle>
          <a:p>
            <a:pPr>
              <a:lnSpc>
                <a:spcPct val="110000"/>
              </a:lnSpc>
              <a:tabLst>
                <a:tab pos="3886200" algn="l"/>
              </a:tabLst>
            </a:pPr>
            <a:r>
              <a:rPr lang="en-US" altLang="zh-CN" b="1" dirty="0">
                <a:latin typeface="Times New Roman" panose="02020603050405020304" pitchFamily="18" charset="0"/>
                <a:ea typeface="SimHei" panose="02010609060101010101" pitchFamily="49" charset="-122"/>
                <a:cs typeface="Times New Roman" panose="02020603050405020304" pitchFamily="18" charset="0"/>
              </a:rPr>
              <a:t>Domain specific big AI model </a:t>
            </a:r>
            <a:r>
              <a:rPr lang="zh-CN" altLang="en-US" b="1" dirty="0" smtClean="0">
                <a:latin typeface="Times New Roman" panose="02020603050405020304" pitchFamily="18" charset="0"/>
                <a:ea typeface="SimHei" panose="02010609060101010101" pitchFamily="49" charset="-122"/>
                <a:cs typeface="Times New Roman" panose="02020603050405020304" pitchFamily="18" charset="0"/>
              </a:rPr>
              <a:t>是趋势</a:t>
            </a:r>
            <a:endParaRPr kumimoji="1" lang="en-US" altLang="zh-CN" dirty="0"/>
          </a:p>
        </p:txBody>
      </p:sp>
      <p:pic>
        <p:nvPicPr>
          <p:cNvPr id="6" name="图片 5">
            <a:extLst>
              <a:ext uri="{FF2B5EF4-FFF2-40B4-BE49-F238E27FC236}">
                <a16:creationId xmlns="" xmlns:a16="http://schemas.microsoft.com/office/drawing/2014/main" id="{9C90FE49-DAF3-BABC-B2C8-BA61966AA11F}"/>
              </a:ext>
            </a:extLst>
          </p:cNvPr>
          <p:cNvPicPr>
            <a:picLocks noChangeAspect="1"/>
          </p:cNvPicPr>
          <p:nvPr/>
        </p:nvPicPr>
        <p:blipFill>
          <a:blip r:embed="rId2"/>
          <a:stretch>
            <a:fillRect/>
          </a:stretch>
        </p:blipFill>
        <p:spPr>
          <a:xfrm>
            <a:off x="66260" y="1289116"/>
            <a:ext cx="8105958" cy="5480955"/>
          </a:xfrm>
          <a:prstGeom prst="rect">
            <a:avLst/>
          </a:prstGeom>
        </p:spPr>
      </p:pic>
      <p:sp>
        <p:nvSpPr>
          <p:cNvPr id="10" name="文本框 6">
            <a:extLst>
              <a:ext uri="{FF2B5EF4-FFF2-40B4-BE49-F238E27FC236}">
                <a16:creationId xmlns="" xmlns:a16="http://schemas.microsoft.com/office/drawing/2014/main" id="{F9EF63FE-4344-0144-062C-4234A5FC8882}"/>
              </a:ext>
            </a:extLst>
          </p:cNvPr>
          <p:cNvSpPr txBox="1"/>
          <p:nvPr/>
        </p:nvSpPr>
        <p:spPr>
          <a:xfrm>
            <a:off x="8259954" y="1752709"/>
            <a:ext cx="3865786" cy="4248086"/>
          </a:xfrm>
          <a:prstGeom prst="rect">
            <a:avLst/>
          </a:prstGeom>
          <a:noFill/>
        </p:spPr>
        <p:txBody>
          <a:bodyPr wrap="square">
            <a:spAutoFit/>
          </a:bodyPr>
          <a:lstStyle/>
          <a:p>
            <a:pPr marL="342900" indent="-342900" algn="just">
              <a:lnSpc>
                <a:spcPct val="150000"/>
              </a:lnSpc>
              <a:spcBef>
                <a:spcPts val="600"/>
              </a:spcBef>
              <a:buFont typeface="Wingdings" panose="05000000000000000000" pitchFamily="2" charset="2"/>
              <a:buChar char="p"/>
            </a:pPr>
            <a:r>
              <a:rPr lang="en-US" altLang="zh-CN" sz="2200" b="1" dirty="0">
                <a:solidFill>
                  <a:srgbClr val="002060"/>
                </a:solidFill>
                <a:latin typeface="Times New Roman" panose="02020603050405020304" pitchFamily="18" charset="0"/>
                <a:cs typeface="Times New Roman" panose="02020603050405020304" pitchFamily="18" charset="0"/>
              </a:rPr>
              <a:t>R</a:t>
            </a:r>
            <a:r>
              <a:rPr lang="zh-CN" altLang="en-US" sz="2200" b="1" dirty="0">
                <a:solidFill>
                  <a:srgbClr val="002060"/>
                </a:solidFill>
                <a:latin typeface="Times New Roman" panose="02020603050405020304" pitchFamily="18" charset="0"/>
                <a:cs typeface="Times New Roman" panose="02020603050405020304" pitchFamily="18" charset="0"/>
              </a:rPr>
              <a:t>eal-time data analysis and online feedback control capabilities </a:t>
            </a:r>
            <a:endParaRPr lang="en-US" altLang="zh-CN" sz="2200" b="1" dirty="0">
              <a:solidFill>
                <a:srgbClr val="002060"/>
              </a:solidFill>
              <a:latin typeface="Times New Roman" panose="02020603050405020304" pitchFamily="18" charset="0"/>
              <a:cs typeface="Times New Roman" panose="02020603050405020304" pitchFamily="18" charset="0"/>
            </a:endParaRPr>
          </a:p>
          <a:p>
            <a:pPr marL="342900" indent="-342900" algn="just">
              <a:lnSpc>
                <a:spcPct val="150000"/>
              </a:lnSpc>
              <a:spcBef>
                <a:spcPts val="600"/>
              </a:spcBef>
              <a:buFont typeface="Wingdings" panose="05000000000000000000" pitchFamily="2" charset="2"/>
              <a:buChar char="p"/>
            </a:pPr>
            <a:r>
              <a:rPr lang="en-US" altLang="zh-CN" sz="2200" b="1" dirty="0">
                <a:solidFill>
                  <a:srgbClr val="002060"/>
                </a:solidFill>
                <a:latin typeface="Times New Roman" panose="02020603050405020304" pitchFamily="18" charset="0"/>
                <a:cs typeface="Times New Roman" panose="02020603050405020304" pitchFamily="18" charset="0"/>
              </a:rPr>
              <a:t>D</a:t>
            </a:r>
            <a:r>
              <a:rPr lang="zh-CN" altLang="en-US" sz="2200" b="1" dirty="0">
                <a:solidFill>
                  <a:srgbClr val="002060"/>
                </a:solidFill>
                <a:latin typeface="Times New Roman" panose="02020603050405020304" pitchFamily="18" charset="0"/>
                <a:cs typeface="Times New Roman" panose="02020603050405020304" pitchFamily="18" charset="0"/>
              </a:rPr>
              <a:t>eployable to edge devices from various beamlines</a:t>
            </a:r>
            <a:endParaRPr lang="en-US" altLang="zh-CN" sz="2200" b="1" dirty="0">
              <a:solidFill>
                <a:srgbClr val="002060"/>
              </a:solidFill>
              <a:latin typeface="Times New Roman" panose="02020603050405020304" pitchFamily="18" charset="0"/>
              <a:cs typeface="Times New Roman" panose="02020603050405020304" pitchFamily="18" charset="0"/>
            </a:endParaRPr>
          </a:p>
          <a:p>
            <a:pPr marL="342900" indent="-342900" algn="just">
              <a:lnSpc>
                <a:spcPct val="150000"/>
              </a:lnSpc>
              <a:spcBef>
                <a:spcPts val="600"/>
              </a:spcBef>
              <a:buFont typeface="Wingdings" panose="05000000000000000000" pitchFamily="2" charset="2"/>
              <a:buChar char="p"/>
            </a:pPr>
            <a:r>
              <a:rPr lang="en-US" altLang="zh-CN" sz="2200" b="1" dirty="0">
                <a:solidFill>
                  <a:srgbClr val="002060"/>
                </a:solidFill>
                <a:latin typeface="Times New Roman" panose="02020603050405020304" pitchFamily="18" charset="0"/>
                <a:cs typeface="Times New Roman" panose="02020603050405020304" pitchFamily="18" charset="0"/>
              </a:rPr>
              <a:t>It</a:t>
            </a:r>
            <a:r>
              <a:rPr lang="zh-CN" altLang="en-US" sz="2200" b="1" dirty="0">
                <a:solidFill>
                  <a:srgbClr val="002060"/>
                </a:solidFill>
                <a:latin typeface="Times New Roman" panose="02020603050405020304" pitchFamily="18" charset="0"/>
                <a:cs typeface="Times New Roman" panose="02020603050405020304" pitchFamily="18" charset="0"/>
              </a:rPr>
              <a:t>eratively updated with data accumulating </a:t>
            </a:r>
            <a:r>
              <a:rPr lang="en-US" altLang="zh-CN" sz="2200" b="1" dirty="0">
                <a:solidFill>
                  <a:srgbClr val="002060"/>
                </a:solidFill>
                <a:latin typeface="Times New Roman" panose="02020603050405020304" pitchFamily="18" charset="0"/>
                <a:cs typeface="Times New Roman" panose="02020603050405020304" pitchFamily="18" charset="0"/>
              </a:rPr>
              <a:t>in long-term</a:t>
            </a:r>
            <a:endParaRPr lang="zh-CN" altLang="en-US"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13372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606</TotalTime>
  <Words>860</Words>
  <Application>Microsoft Office PowerPoint</Application>
  <PresentationFormat>自定义</PresentationFormat>
  <Paragraphs>58</Paragraphs>
  <Slides>11</Slides>
  <Notes>3</Notes>
  <HiddenSlides>0</HiddenSlides>
  <MMClips>0</MMClips>
  <ScaleCrop>false</ScaleCrop>
  <HeadingPairs>
    <vt:vector size="4" baseType="variant">
      <vt:variant>
        <vt:lpstr>主题</vt:lpstr>
      </vt:variant>
      <vt:variant>
        <vt:i4>1</vt:i4>
      </vt:variant>
      <vt:variant>
        <vt:lpstr>幻灯片标题</vt:lpstr>
      </vt:variant>
      <vt:variant>
        <vt:i4>11</vt:i4>
      </vt:variant>
    </vt:vector>
  </HeadingPairs>
  <TitlesOfParts>
    <vt:vector size="12" baseType="lpstr">
      <vt:lpstr>Office 主题​​</vt:lpstr>
      <vt:lpstr>HEPS束线智能大模型</vt:lpstr>
      <vt:lpstr>先进光源科学实验模式发生重大变革</vt:lpstr>
      <vt:lpstr>PowerPoint 演示文稿</vt:lpstr>
      <vt:lpstr>PowerPoint 演示文稿</vt:lpstr>
      <vt:lpstr>新一代实验控制与数据采集软件生态系统Mamba </vt:lpstr>
      <vt:lpstr>实现数据与控制接口统一</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Chun Li</dc:creator>
  <cp:lastModifiedBy>Zhangyi</cp:lastModifiedBy>
  <cp:revision>44</cp:revision>
  <dcterms:created xsi:type="dcterms:W3CDTF">2024-03-16T09:57:47Z</dcterms:created>
  <dcterms:modified xsi:type="dcterms:W3CDTF">2024-10-15T15:14:35Z</dcterms:modified>
</cp:coreProperties>
</file>