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61" r:id="rId6"/>
    <p:sldId id="270" r:id="rId7"/>
    <p:sldId id="262" r:id="rId8"/>
    <p:sldId id="263" r:id="rId9"/>
    <p:sldId id="271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1228896"/>
            <a:ext cx="10889673" cy="2200104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27" y="4015967"/>
            <a:ext cx="10889673" cy="22001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C07-15CB-4C7D-A152-8A40AA15C4D1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145B3C5-C94B-4E8F-810D-0996518EB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145" y="3429000"/>
            <a:ext cx="9171709" cy="1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02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F6A3-AC0F-4A0F-BE8A-F9C2FBD9C7B9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3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5420" y="376988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953" y="376988"/>
            <a:ext cx="8366067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E86-E0FA-489B-BE4B-1652BFA15AA0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1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308610"/>
            <a:ext cx="11147367" cy="96427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419225"/>
            <a:ext cx="11147368" cy="476091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341F-787B-4958-8345-E6B7684C99D9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4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1712423"/>
            <a:ext cx="11147367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953" y="4552633"/>
            <a:ext cx="1114736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614-5408-4675-AA96-74C8D689315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9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953" y="1418400"/>
            <a:ext cx="5469774" cy="4753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18400"/>
            <a:ext cx="5532121" cy="4753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14C0-E9CB-4AAB-AA49-143CB3B5A00D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1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953" y="1418400"/>
            <a:ext cx="5444374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953" y="2244098"/>
            <a:ext cx="5444374" cy="39566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8400"/>
            <a:ext cx="553212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4098"/>
            <a:ext cx="5532120" cy="39566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2012-CB6D-4A77-A04C-BCF8C618976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9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012D-78A7-4363-A121-AAC3C36F8993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3EC8-A4A7-4B28-88CE-06B43D91E624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457200"/>
            <a:ext cx="421621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52272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953" y="2057399"/>
            <a:ext cx="421621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03D-9B08-483A-90AB-BB24845C551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457200"/>
            <a:ext cx="421621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52272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953" y="2057400"/>
            <a:ext cx="421621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D893-636F-491A-87E8-2D9730C1809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9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0291EE-7739-43B3-BE80-12E4E557A155}"/>
              </a:ext>
            </a:extLst>
          </p:cNvPr>
          <p:cNvGrpSpPr/>
          <p:nvPr/>
        </p:nvGrpSpPr>
        <p:grpSpPr>
          <a:xfrm rot="10800000">
            <a:off x="-1" y="4991101"/>
            <a:ext cx="12183053" cy="1866899"/>
            <a:chOff x="0" y="1"/>
            <a:chExt cx="12183053" cy="186689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9A07860-A216-4AEC-A1F7-2D764B895DE2}"/>
                </a:ext>
              </a:extLst>
            </p:cNvPr>
            <p:cNvSpPr/>
            <p:nvPr/>
          </p:nvSpPr>
          <p:spPr>
            <a:xfrm>
              <a:off x="0" y="1"/>
              <a:ext cx="12183053" cy="9642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DC3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0E2584E-1780-4A32-991E-F8298737371C}"/>
                </a:ext>
              </a:extLst>
            </p:cNvPr>
            <p:cNvSpPr/>
            <p:nvPr/>
          </p:nvSpPr>
          <p:spPr>
            <a:xfrm>
              <a:off x="76199" y="66676"/>
              <a:ext cx="6448425" cy="1800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0759D7-A20D-4313-AAF3-FEB9BB874249}"/>
                </a:ext>
              </a:extLst>
            </p:cNvPr>
            <p:cNvSpPr/>
            <p:nvPr/>
          </p:nvSpPr>
          <p:spPr>
            <a:xfrm>
              <a:off x="3208713" y="66674"/>
              <a:ext cx="8974340" cy="133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B0283AB-6D86-4DBE-915A-6CEDB8F0F9C2}"/>
              </a:ext>
            </a:extLst>
          </p:cNvPr>
          <p:cNvGrpSpPr/>
          <p:nvPr/>
        </p:nvGrpSpPr>
        <p:grpSpPr>
          <a:xfrm>
            <a:off x="0" y="1"/>
            <a:ext cx="12192000" cy="1866899"/>
            <a:chOff x="0" y="1"/>
            <a:chExt cx="12192000" cy="186689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0106682-F498-4C9D-A59A-8A76C40C1A97}"/>
                </a:ext>
              </a:extLst>
            </p:cNvPr>
            <p:cNvSpPr/>
            <p:nvPr/>
          </p:nvSpPr>
          <p:spPr>
            <a:xfrm>
              <a:off x="0" y="1"/>
              <a:ext cx="12183053" cy="9642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DC3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0546C34-A5D4-42F8-BF7F-6754B19D6466}"/>
                </a:ext>
              </a:extLst>
            </p:cNvPr>
            <p:cNvSpPr/>
            <p:nvPr/>
          </p:nvSpPr>
          <p:spPr>
            <a:xfrm>
              <a:off x="76199" y="66676"/>
              <a:ext cx="6448425" cy="1800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F7DBB90-0C88-4D36-AF1D-4BF499EAA26B}"/>
                </a:ext>
              </a:extLst>
            </p:cNvPr>
            <p:cNvSpPr/>
            <p:nvPr/>
          </p:nvSpPr>
          <p:spPr>
            <a:xfrm>
              <a:off x="3208713" y="66674"/>
              <a:ext cx="8983287" cy="133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953" y="309600"/>
            <a:ext cx="11147367" cy="96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953" y="1418400"/>
            <a:ext cx="11147368" cy="475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953" y="6356349"/>
            <a:ext cx="219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6A4524-3818-4A36-81E5-3185359151D5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713" y="6356350"/>
            <a:ext cx="5985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1471" y="635634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CFAEF2-75E3-4909-B83C-1286DE01A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1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 2" pitchFamily="18" charset="2"/>
        <a:buChar char="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90260-7C27-4F54-919B-1C874EA02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The rediscovery of </a:t>
            </a:r>
            <a:r>
              <a:rPr lang="en-US" altLang="zh-CN" sz="4400" dirty="0" err="1"/>
              <a:t>Zc</a:t>
            </a:r>
            <a:r>
              <a:rPr lang="en-US" altLang="zh-CN" sz="4400" dirty="0"/>
              <a:t>(3900) with QSVM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B4D073-E3D1-4590-B313-77A7D3A0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7" y="4015967"/>
            <a:ext cx="10889673" cy="2597897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邹佳恒</a:t>
            </a:r>
            <a:endParaRPr lang="en-US" altLang="zh-CN" dirty="0"/>
          </a:p>
          <a:p>
            <a:r>
              <a:rPr lang="en-US" altLang="zh-CN"/>
              <a:t>2024.10.16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00B3A-B94F-4A5E-9EAF-82846768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FAEF2-75E3-4909-B83C-1286DE01AFD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7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93224-D8E7-4C62-8435-02C8C918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Performance of QSVM and SVM</a:t>
            </a: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FCE8CEB-48FB-4694-ABAF-A93032911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43430"/>
              </p:ext>
            </p:extLst>
          </p:nvPr>
        </p:nvGraphicFramePr>
        <p:xfrm>
          <a:off x="2190651" y="2514962"/>
          <a:ext cx="3604301" cy="338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4000424" imgH="3762103" progId="Acrobat.Document.DC">
                  <p:embed/>
                </p:oleObj>
              </mc:Choice>
              <mc:Fallback>
                <p:oleObj name="Acrobat Document" r:id="rId3" imgW="4000424" imgH="3762103" progId="Acrobat.Document.DC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FCE8CEB-48FB-4694-ABAF-A93032911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651" y="2514962"/>
                        <a:ext cx="3604301" cy="338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9DE35F9-A1A0-4234-AC14-DA01502CB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040337"/>
              </p:ext>
            </p:extLst>
          </p:nvPr>
        </p:nvGraphicFramePr>
        <p:xfrm>
          <a:off x="6584099" y="2514962"/>
          <a:ext cx="3469898" cy="338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5" imgW="3705002" imgH="3619432" progId="Acrobat.Document.DC">
                  <p:embed/>
                </p:oleObj>
              </mc:Choice>
              <mc:Fallback>
                <p:oleObj name="Acrobat Document" r:id="rId5" imgW="3705002" imgH="3619432" progId="Acrobat.Document.DC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A9DE35F9-A1A0-4234-AC14-DA01502CB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4099" y="2514962"/>
                        <a:ext cx="3469898" cy="338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EB1B97-2838-4A98-90A2-80508E23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9F9805-037F-4C77-8A3E-B7410984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1374835"/>
            <a:ext cx="11147368" cy="127070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 preliminary comparation of ROC for QSVM and SVM</a:t>
            </a:r>
          </a:p>
          <a:p>
            <a:pPr lvl="1"/>
            <a:r>
              <a:rPr lang="en-US" altLang="zh-CN" sz="2000" dirty="0"/>
              <a:t>SVM with the same features as QSVM &amp; all the 12 features</a:t>
            </a:r>
          </a:p>
          <a:p>
            <a:pPr lvl="1"/>
            <a:r>
              <a:rPr lang="en-US" altLang="zh-CN" sz="2000" dirty="0"/>
              <a:t>The cut based result is also shown as a point in the picture</a:t>
            </a:r>
          </a:p>
        </p:txBody>
      </p:sp>
      <p:sp>
        <p:nvSpPr>
          <p:cNvPr id="7" name="内容占位符 8">
            <a:extLst>
              <a:ext uri="{FF2B5EF4-FFF2-40B4-BE49-F238E27FC236}">
                <a16:creationId xmlns:a16="http://schemas.microsoft.com/office/drawing/2014/main" id="{3D45E69E-E899-40E7-AFF3-F1741BEE94F6}"/>
              </a:ext>
            </a:extLst>
          </p:cNvPr>
          <p:cNvSpPr txBox="1">
            <a:spLocks/>
          </p:cNvSpPr>
          <p:nvPr/>
        </p:nvSpPr>
        <p:spPr>
          <a:xfrm>
            <a:off x="556953" y="5379876"/>
            <a:ext cx="11147368" cy="1270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Plan</a:t>
            </a:r>
          </a:p>
          <a:p>
            <a:pPr lvl="1"/>
            <a:r>
              <a:rPr lang="en-US" altLang="zh-CN" sz="2000" dirty="0"/>
              <a:t>Cooperate with physicists to select a more proper training dataset</a:t>
            </a:r>
          </a:p>
          <a:p>
            <a:pPr lvl="1"/>
            <a:r>
              <a:rPr lang="en-US" altLang="zh-CN" sz="2000" dirty="0"/>
              <a:t>Optimize the SVM results reasonably for a fairer comparison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1246DB-0B04-42B1-BCCB-C1C12EAECFAD}"/>
              </a:ext>
            </a:extLst>
          </p:cNvPr>
          <p:cNvSpPr txBox="1"/>
          <p:nvPr/>
        </p:nvSpPr>
        <p:spPr>
          <a:xfrm>
            <a:off x="8336804" y="5767957"/>
            <a:ext cx="382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FF0000"/>
                </a:solidFill>
              </a:rPr>
              <a:t>Thanks!</a:t>
            </a:r>
            <a:endParaRPr lang="zh-CN" alt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0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35F80-1372-4415-9605-4055DF01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 @ BESIII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E7120C-DBD3-406E-8475-11F34D66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1459257"/>
            <a:ext cx="7558347" cy="5079654"/>
          </a:xfrm>
        </p:spPr>
        <p:txBody>
          <a:bodyPr/>
          <a:lstStyle/>
          <a:p>
            <a:r>
              <a:rPr lang="en-US" altLang="zh-CN" dirty="0"/>
              <a:t>The BESIII experiment</a:t>
            </a:r>
          </a:p>
          <a:p>
            <a:pPr lvl="1"/>
            <a:r>
              <a:rPr lang="en-US" altLang="zh-CN" dirty="0"/>
              <a:t>BEPCII running at a </a:t>
            </a:r>
            <a:r>
              <a:rPr lang="en-US" altLang="zh-CN" dirty="0" err="1"/>
              <a:t>cms</a:t>
            </a:r>
            <a:r>
              <a:rPr lang="en-US" altLang="zh-CN" dirty="0"/>
              <a:t> of 2.0-5.0GeV</a:t>
            </a:r>
          </a:p>
          <a:p>
            <a:pPr lvl="1"/>
            <a:r>
              <a:rPr lang="en-US" altLang="zh-CN" dirty="0"/>
              <a:t>Sub-detectors: MDC, TOF, EMC, MUC</a:t>
            </a:r>
          </a:p>
          <a:p>
            <a:pPr lvl="1"/>
            <a:r>
              <a:rPr lang="en-US" altLang="zh-CN" dirty="0">
                <a:latin typeface="Symbol" panose="05050102010706020507" pitchFamily="18" charset="2"/>
              </a:rPr>
              <a:t>t</a:t>
            </a:r>
            <a:r>
              <a:rPr lang="en-US" altLang="zh-CN" dirty="0"/>
              <a:t>-charm physics</a:t>
            </a:r>
          </a:p>
          <a:p>
            <a:r>
              <a:rPr lang="en-US" altLang="zh-CN" dirty="0"/>
              <a:t>The discovery of 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</a:p>
          <a:p>
            <a:pPr lvl="1"/>
            <a:r>
              <a:rPr lang="en-US" altLang="zh-CN" dirty="0"/>
              <a:t>Initially discovered by BESIII at 2013</a:t>
            </a:r>
          </a:p>
          <a:p>
            <a:pPr lvl="1"/>
            <a:r>
              <a:rPr lang="en-US" altLang="zh-CN" dirty="0"/>
              <a:t>Possibly the first tetra-quark state observed in experiment</a:t>
            </a:r>
          </a:p>
          <a:p>
            <a:pPr lvl="1"/>
            <a:r>
              <a:rPr lang="zh-CN" altLang="en-US" dirty="0"/>
              <a:t>美国物理学会</a:t>
            </a:r>
            <a:r>
              <a:rPr lang="en-US" altLang="zh-CN" dirty="0"/>
              <a:t>《</a:t>
            </a:r>
            <a:r>
              <a:rPr lang="zh-CN" altLang="en-US" dirty="0"/>
              <a:t>物理</a:t>
            </a:r>
            <a:r>
              <a:rPr lang="en-US" altLang="zh-CN" dirty="0"/>
              <a:t>》2013</a:t>
            </a:r>
            <a:r>
              <a:rPr lang="zh-CN" altLang="en-US" dirty="0"/>
              <a:t>年国际物理学领域十一项重要成果之首</a:t>
            </a:r>
            <a:endParaRPr lang="en-US" altLang="zh-CN" dirty="0"/>
          </a:p>
          <a:p>
            <a:pPr lvl="1"/>
            <a:r>
              <a:rPr lang="en-US" altLang="zh-CN" dirty="0"/>
              <a:t>2013</a:t>
            </a:r>
            <a:r>
              <a:rPr lang="zh-CN" altLang="en-US" dirty="0"/>
              <a:t>年度“中国科学十大进展”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115C8E-C65A-4A83-BF90-B35AF955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97AB51-05F2-4788-ABD4-23377E98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608" y="986917"/>
            <a:ext cx="4701068" cy="25840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4DAE4F-7277-4684-8FB6-4E5456D0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429" y="3717937"/>
            <a:ext cx="3007360" cy="26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22305-7C55-4E89-8CFB-2834E47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248975"/>
            <a:ext cx="11147367" cy="964276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Physics Analysis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BFC7F8-4C95-4E69-A1FE-F2AC944C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1419225"/>
            <a:ext cx="11147368" cy="5061088"/>
          </a:xfrm>
        </p:spPr>
        <p:txBody>
          <a:bodyPr>
            <a:normAutofit/>
          </a:bodyPr>
          <a:lstStyle/>
          <a:p>
            <a:r>
              <a:rPr lang="en-US" altLang="zh-CN" dirty="0"/>
              <a:t>Initially observed via the following decay mode with 4.26GeV data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15A8E8-7DA3-43C4-B285-957D255D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899F69-32B2-41BD-B366-9265BDEF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67" y="2120548"/>
            <a:ext cx="5135690" cy="1294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2C593E-3C3F-43D5-8EAB-CAC5D096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540" y="3573265"/>
            <a:ext cx="3939103" cy="265524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AC35723-F4E4-4250-9747-041A8743FAE1}"/>
              </a:ext>
            </a:extLst>
          </p:cNvPr>
          <p:cNvSpPr/>
          <p:nvPr/>
        </p:nvSpPr>
        <p:spPr>
          <a:xfrm>
            <a:off x="556953" y="3887339"/>
            <a:ext cx="6709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altLang="zh-CN" sz="2800" dirty="0">
                <a:solidFill>
                  <a:srgbClr val="0070C0"/>
                </a:solidFill>
              </a:rPr>
              <a:t>The final state consists of 4 charged tracks</a:t>
            </a:r>
          </a:p>
          <a:p>
            <a:pPr marL="685800" lvl="1" indent="-22860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altLang="zh-CN" sz="2400" dirty="0">
                <a:solidFill>
                  <a:prstClr val="black"/>
                </a:solidFill>
              </a:rPr>
              <a:t>The leptons and </a:t>
            </a:r>
            <a:r>
              <a:rPr lang="en-US" altLang="zh-CN" sz="2400" dirty="0" err="1">
                <a:solidFill>
                  <a:prstClr val="black"/>
                </a:solidFill>
              </a:rPr>
              <a:t>pions</a:t>
            </a:r>
            <a:r>
              <a:rPr lang="en-US" altLang="zh-CN" sz="2400" dirty="0">
                <a:solidFill>
                  <a:prstClr val="black"/>
                </a:solidFill>
              </a:rPr>
              <a:t> are separated clearly by the momentum</a:t>
            </a:r>
          </a:p>
          <a:p>
            <a:pPr marL="685800" lvl="1" indent="-228600">
              <a:spcBef>
                <a:spcPts val="600"/>
              </a:spcBef>
              <a:buFont typeface="Wingdings 2" pitchFamily="18" charset="2"/>
              <a:buChar char=""/>
            </a:pPr>
            <a:r>
              <a:rPr lang="en-US" altLang="zh-CN" sz="2400" dirty="0">
                <a:solidFill>
                  <a:prstClr val="black"/>
                </a:solidFill>
              </a:rPr>
              <a:t>As shown in the picture (MC data)</a:t>
            </a:r>
          </a:p>
        </p:txBody>
      </p:sp>
    </p:spTree>
    <p:extLst>
      <p:ext uri="{BB962C8B-B14F-4D97-AF65-F5344CB8AC3E}">
        <p14:creationId xmlns:p14="http://schemas.microsoft.com/office/powerpoint/2010/main" val="123616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F9FCF-72A4-4B12-933B-49BB25B5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Cut-based Event Selection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C8D2FF-8BE4-41EC-9F3F-470770AB5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953" y="1347430"/>
                <a:ext cx="11147368" cy="5276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4 good charged tracks with </a:t>
                </a:r>
                <a:r>
                  <a:rPr lang="en-US" altLang="zh-CN" dirty="0" err="1"/>
                  <a:t>netcharge</a:t>
                </a:r>
                <a:r>
                  <a:rPr lang="en-US" altLang="zh-CN" dirty="0"/>
                  <a:t> = 0</a:t>
                </a:r>
              </a:p>
              <a:p>
                <a:pPr lvl="1"/>
                <a:r>
                  <a:rPr lang="en-US" altLang="zh-CN" dirty="0"/>
                  <a:t>Sorted in descending order by momentum </a:t>
                </a:r>
              </a:p>
              <a:p>
                <a:pPr lvl="1"/>
                <a:r>
                  <a:rPr lang="en-US" altLang="zh-CN" dirty="0"/>
                  <a:t>Track 1 and 2 are assumed to be the leptons</a:t>
                </a:r>
              </a:p>
              <a:p>
                <a:pPr lvl="1"/>
                <a:r>
                  <a:rPr lang="en-US" altLang="zh-CN" dirty="0"/>
                  <a:t>Momentums</a:t>
                </a:r>
              </a:p>
              <a:p>
                <a:pPr lvl="2"/>
                <a:r>
                  <a:rPr lang="en-US" altLang="zh-CN" sz="1800" dirty="0"/>
                  <a:t>The 2 leptons: p1 &gt; 1.0GeV, p2 &gt; 1.0GeV</a:t>
                </a:r>
              </a:p>
              <a:p>
                <a:pPr lvl="2"/>
                <a:r>
                  <a:rPr lang="en-US" altLang="zh-CN" sz="1800" dirty="0"/>
                  <a:t>The 2 </a:t>
                </a:r>
                <a:r>
                  <a:rPr lang="en-US" altLang="zh-CN" sz="1800" dirty="0" err="1"/>
                  <a:t>pions</a:t>
                </a:r>
                <a:r>
                  <a:rPr lang="en-US" altLang="zh-CN" sz="1800" dirty="0"/>
                  <a:t>: p3 &lt; 1.0GeV, p4 &lt; 1.0GeV</a:t>
                </a:r>
              </a:p>
              <a:p>
                <a:pPr lvl="1"/>
                <a:r>
                  <a:rPr lang="en-US" altLang="zh-CN" dirty="0"/>
                  <a:t>Energy deposition in EMC</a:t>
                </a:r>
              </a:p>
              <a:p>
                <a:pPr lvl="2"/>
                <a:r>
                  <a:rPr lang="en-US" altLang="zh-CN" sz="1800" dirty="0" err="1"/>
                  <a:t>ee</a:t>
                </a:r>
                <a:r>
                  <a:rPr lang="en-US" altLang="zh-CN" sz="1800" dirty="0"/>
                  <a:t> mode: E1</a:t>
                </a:r>
                <a:r>
                  <a:rPr lang="en-US" altLang="zh-CN" sz="1800" baseline="-25000" dirty="0"/>
                  <a:t>emc</a:t>
                </a:r>
                <a:r>
                  <a:rPr lang="en-US" altLang="zh-CN" sz="1800" dirty="0"/>
                  <a:t>&gt;1.1GeV &amp; E2</a:t>
                </a:r>
                <a:r>
                  <a:rPr lang="en-US" altLang="zh-CN" sz="1800" baseline="-25000" dirty="0"/>
                  <a:t>emc</a:t>
                </a:r>
                <a:r>
                  <a:rPr lang="en-US" altLang="zh-CN" sz="1800" dirty="0"/>
                  <a:t>&gt;0.8GeV,  </a:t>
                </a:r>
                <a:r>
                  <a:rPr lang="en-US" altLang="zh-CN" sz="1800" dirty="0" err="1"/>
                  <a:t>mumu</a:t>
                </a:r>
                <a:r>
                  <a:rPr lang="en-US" altLang="zh-CN" sz="1800" dirty="0"/>
                  <a:t> mode: E1</a:t>
                </a:r>
                <a:r>
                  <a:rPr lang="en-US" altLang="zh-CN" sz="1800" baseline="-25000" dirty="0"/>
                  <a:t>emc</a:t>
                </a:r>
                <a:r>
                  <a:rPr lang="en-US" altLang="zh-CN" sz="1800" dirty="0"/>
                  <a:t>&lt;0.35GeV &amp; E2</a:t>
                </a:r>
                <a:r>
                  <a:rPr lang="en-US" altLang="zh-CN" sz="1800" baseline="-25000" dirty="0"/>
                  <a:t>emc</a:t>
                </a:r>
                <a:r>
                  <a:rPr lang="en-US" altLang="zh-CN" sz="1800" dirty="0"/>
                  <a:t>&lt;0.35GeV</a:t>
                </a:r>
              </a:p>
              <a:p>
                <a:pPr lvl="1"/>
                <a:r>
                  <a:rPr lang="en-US" altLang="zh-CN" dirty="0"/>
                  <a:t>Angles between the tracks</a:t>
                </a:r>
              </a:p>
              <a:p>
                <a:pPr lvl="2"/>
                <a:r>
                  <a:rPr lang="en-US" altLang="zh-CN" sz="1800" dirty="0"/>
                  <a:t>For </a:t>
                </a:r>
                <a:r>
                  <a:rPr lang="en-US" altLang="zh-CN" sz="1800" dirty="0" err="1"/>
                  <a:t>ee</a:t>
                </a:r>
                <a:r>
                  <a:rPr lang="en-US" altLang="zh-CN" sz="1800" dirty="0"/>
                  <a:t> mode: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&lt;0.98   &amp;&amp;  </m:t>
                    </m:r>
                    <m:r>
                      <m:rPr>
                        <m:sty m:val="p"/>
                      </m:rP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&lt;0.98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&amp;&amp;</m:t>
                    </m:r>
                    <m: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&lt;0.98</m:t>
                    </m:r>
                  </m:oMath>
                </a14:m>
                <a:endParaRPr lang="en-US" altLang="zh-CN" sz="1400" dirty="0"/>
              </a:p>
              <a:p>
                <a:pPr lvl="2"/>
                <a:r>
                  <a:rPr lang="en-US" altLang="zh-CN" sz="1800" dirty="0"/>
                  <a:t>For </a:t>
                </a:r>
                <a:r>
                  <a:rPr lang="en-US" altLang="zh-CN" sz="1800" dirty="0" err="1"/>
                  <a:t>mumu</a:t>
                </a:r>
                <a:r>
                  <a:rPr lang="en-US" altLang="zh-CN" sz="1800" dirty="0"/>
                  <a:t> mode: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altLang="zh-CN" sz="1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&lt;0.98</m:t>
                    </m:r>
                  </m:oMath>
                </a14:m>
                <a:endParaRPr lang="en-US" altLang="zh-CN" sz="1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Kinematic fit </a:t>
                </a:r>
                <a:r>
                  <a:rPr lang="en-US" altLang="zh-CN" dirty="0" err="1"/>
                  <a:t>chisq</a:t>
                </a:r>
                <a:r>
                  <a:rPr lang="en-US" altLang="zh-CN" dirty="0"/>
                  <a:t> &lt; 60 </a:t>
                </a:r>
              </a:p>
              <a:p>
                <a:r>
                  <a:rPr lang="en-US" altLang="zh-CN" dirty="0"/>
                  <a:t>3.077 &lt; </a:t>
                </a:r>
                <a:r>
                  <a:rPr lang="en-US" altLang="zh-CN" dirty="0" err="1"/>
                  <a:t>InvariantMass</a:t>
                </a:r>
                <a:r>
                  <a:rPr lang="en-US" altLang="zh-CN" dirty="0"/>
                  <a:t>(1, 2) &lt; 3.117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C8D2FF-8BE4-41EC-9F3F-470770AB5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953" y="1347430"/>
                <a:ext cx="11147368" cy="5276504"/>
              </a:xfrm>
              <a:blipFill>
                <a:blip r:embed="rId2"/>
                <a:stretch>
                  <a:fillRect l="-875" t="-1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2F1E2C-A060-4EDC-8176-AFCA0968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4032F6-311E-4556-B16C-B014A1EE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54" y="1231992"/>
            <a:ext cx="3592996" cy="26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B4A5B-892A-4AA4-BAAC-1D4C4472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Classification with QSVM (and SVM)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419488-8CC8-438F-A28B-BC6328CE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1518621"/>
            <a:ext cx="7444047" cy="47609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Event preselection</a:t>
            </a:r>
          </a:p>
          <a:p>
            <a:pPr lvl="1"/>
            <a:r>
              <a:rPr lang="en-US" altLang="zh-CN" dirty="0"/>
              <a:t>4 good charged tracks with </a:t>
            </a:r>
            <a:r>
              <a:rPr lang="en-US" altLang="zh-CN" dirty="0" err="1"/>
              <a:t>netcharge</a:t>
            </a:r>
            <a:r>
              <a:rPr lang="en-US" altLang="zh-CN" dirty="0"/>
              <a:t> = 0</a:t>
            </a:r>
          </a:p>
          <a:p>
            <a:pPr lvl="2"/>
            <a:r>
              <a:rPr lang="en-US" altLang="zh-CN" dirty="0"/>
              <a:t>The same as the traditional cut-based method</a:t>
            </a:r>
          </a:p>
          <a:p>
            <a:pPr lvl="1"/>
            <a:r>
              <a:rPr lang="en-US" altLang="zh-CN" dirty="0"/>
              <a:t>Kinematic fit </a:t>
            </a:r>
            <a:r>
              <a:rPr lang="en-US" altLang="zh-CN" dirty="0" err="1"/>
              <a:t>chisq</a:t>
            </a:r>
            <a:r>
              <a:rPr lang="en-US" altLang="zh-CN" dirty="0"/>
              <a:t> &lt; 200</a:t>
            </a:r>
          </a:p>
          <a:p>
            <a:pPr lvl="1"/>
            <a:r>
              <a:rPr lang="en-US" altLang="zh-CN" dirty="0"/>
              <a:t>3.0 &lt; </a:t>
            </a:r>
            <a:r>
              <a:rPr lang="en-US" altLang="zh-CN" dirty="0" err="1"/>
              <a:t>InvariantMass</a:t>
            </a:r>
            <a:r>
              <a:rPr lang="en-US" altLang="zh-CN" dirty="0"/>
              <a:t>(1, 2) &lt; 3.2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Training dataset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QSVM/SVM model training and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Apply the trained model to the real data</a:t>
            </a:r>
          </a:p>
          <a:p>
            <a:pPr lvl="1"/>
            <a:r>
              <a:rPr lang="en-US" altLang="zh-CN" dirty="0"/>
              <a:t>The events after event preselection and </a:t>
            </a:r>
            <a:r>
              <a:rPr lang="en-US" altLang="zh-CN" dirty="0" err="1"/>
              <a:t>m</a:t>
            </a:r>
            <a:r>
              <a:rPr lang="en-US" altLang="zh-CN" baseline="-25000" dirty="0" err="1"/>
              <a:t>j</a:t>
            </a:r>
            <a:r>
              <a:rPr lang="en-US" altLang="zh-CN" baseline="-25000" dirty="0"/>
              <a:t>/psi</a:t>
            </a:r>
            <a:r>
              <a:rPr lang="en-US" altLang="zh-CN" dirty="0"/>
              <a:t> cut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D5651C-0B42-468B-8857-2C793264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BD3C539-1540-4B0F-83A8-88B039A03D6A}"/>
              </a:ext>
            </a:extLst>
          </p:cNvPr>
          <p:cNvGrpSpPr/>
          <p:nvPr/>
        </p:nvGrpSpPr>
        <p:grpSpPr>
          <a:xfrm>
            <a:off x="7634547" y="1575593"/>
            <a:ext cx="4000500" cy="4448175"/>
            <a:chOff x="7580243" y="1575593"/>
            <a:chExt cx="4000500" cy="444817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7C2ACE-2FAD-404D-918D-34C15701F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0243" y="1575593"/>
              <a:ext cx="4000500" cy="444817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022B8E7-9ECD-4C84-9D68-BC2AD3BB386C}"/>
                </a:ext>
              </a:extLst>
            </p:cNvPr>
            <p:cNvSpPr txBox="1"/>
            <p:nvPr/>
          </p:nvSpPr>
          <p:spPr>
            <a:xfrm>
              <a:off x="10033552" y="2285999"/>
              <a:ext cx="1187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>
                  <a:solidFill>
                    <a:schemeClr val="accent1"/>
                  </a:solidFill>
                </a:rPr>
                <a:t>m</a:t>
              </a:r>
              <a:r>
                <a:rPr lang="en-US" altLang="zh-CN" sz="2000" baseline="-25000" dirty="0" err="1">
                  <a:solidFill>
                    <a:schemeClr val="accent1"/>
                  </a:solidFill>
                </a:rPr>
                <a:t>J</a:t>
              </a:r>
              <a:r>
                <a:rPr lang="en-US" altLang="zh-CN" sz="2000" baseline="-25000" dirty="0">
                  <a:solidFill>
                    <a:schemeClr val="accent1"/>
                  </a:solidFill>
                </a:rPr>
                <a:t>/psi</a:t>
              </a:r>
              <a:r>
                <a:rPr lang="en-US" altLang="zh-CN" sz="2000" dirty="0">
                  <a:solidFill>
                    <a:schemeClr val="accent1"/>
                  </a:solidFill>
                </a:rPr>
                <a:t> cut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77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CDE9A-9170-4382-AAA4-1FEF244B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Dataset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8DBB5-48FB-4B4D-8B9A-44E129BA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Signal dataset</a:t>
            </a:r>
          </a:p>
          <a:p>
            <a:pPr lvl="1"/>
            <a:r>
              <a:rPr lang="en-US" altLang="zh-CN" dirty="0"/>
              <a:t>PHSP signal MC data that after event preselection</a:t>
            </a:r>
          </a:p>
          <a:p>
            <a:pPr lvl="1"/>
            <a:r>
              <a:rPr lang="en-US" altLang="zh-CN" dirty="0"/>
              <a:t>Limit </a:t>
            </a:r>
            <a:r>
              <a:rPr lang="en-US" altLang="zh-CN" dirty="0" err="1"/>
              <a:t>m</a:t>
            </a:r>
            <a:r>
              <a:rPr lang="en-US" altLang="zh-CN" baseline="-25000" dirty="0" err="1"/>
              <a:t>J</a:t>
            </a:r>
            <a:r>
              <a:rPr lang="en-US" altLang="zh-CN" baseline="-25000" dirty="0"/>
              <a:t>/psi</a:t>
            </a:r>
            <a:r>
              <a:rPr lang="en-US" altLang="zh-CN" dirty="0"/>
              <a:t> in the range of </a:t>
            </a:r>
            <a:r>
              <a:rPr lang="en-US" altLang="zh-CN" dirty="0">
                <a:solidFill>
                  <a:srgbClr val="00B050"/>
                </a:solidFill>
              </a:rPr>
              <a:t>(3.077, 3.117) GeV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0C781A-738C-49BD-B3E9-C6F670B5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90F6FA-86A6-4F8C-808F-CAAB2AA1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460" y="4752970"/>
            <a:ext cx="2444115" cy="17735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6D7C2F-8B79-41B9-9BC3-54198713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01" y="4757940"/>
            <a:ext cx="2432685" cy="17849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86C36D-DF8F-483C-B7A6-9E9D7C2E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25" y="3150044"/>
            <a:ext cx="2524125" cy="17659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CFFD4B-014E-436E-A77C-DAB8FA63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501" y="3146235"/>
            <a:ext cx="2588895" cy="17735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36D81F-DA53-413F-97DC-AB7FD67D2337}"/>
              </a:ext>
            </a:extLst>
          </p:cNvPr>
          <p:cNvSpPr txBox="1"/>
          <p:nvPr/>
        </p:nvSpPr>
        <p:spPr>
          <a:xfrm>
            <a:off x="1212574" y="3586195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mumu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4004D2-7294-464D-82FD-6F4476698C72}"/>
              </a:ext>
            </a:extLst>
          </p:cNvPr>
          <p:cNvSpPr txBox="1"/>
          <p:nvPr/>
        </p:nvSpPr>
        <p:spPr>
          <a:xfrm>
            <a:off x="5539482" y="3615015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06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C7DD0-DCC7-4112-ADF2-2CE27EF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Dataset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B139E-986D-4E80-B9FB-D5730D4D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Background dataset</a:t>
            </a:r>
          </a:p>
          <a:p>
            <a:pPr lvl="1"/>
            <a:r>
              <a:rPr lang="en-US" altLang="zh-CN" sz="2000" dirty="0"/>
              <a:t>The background can not be well described by the inclusive MC data</a:t>
            </a:r>
          </a:p>
          <a:p>
            <a:pPr lvl="1"/>
            <a:r>
              <a:rPr lang="en-US" altLang="zh-CN" sz="2000" dirty="0"/>
              <a:t>The background dataset is selected from the real data that after event preselection</a:t>
            </a:r>
          </a:p>
          <a:p>
            <a:pPr lvl="1"/>
            <a:r>
              <a:rPr lang="en-US" altLang="zh-CN" sz="2000" dirty="0"/>
              <a:t>Limit </a:t>
            </a:r>
            <a:r>
              <a:rPr lang="en-US" altLang="zh-CN" sz="2000" dirty="0" err="1"/>
              <a:t>m</a:t>
            </a:r>
            <a:r>
              <a:rPr lang="en-US" altLang="zh-CN" sz="2000" baseline="-25000" dirty="0" err="1"/>
              <a:t>J</a:t>
            </a:r>
            <a:r>
              <a:rPr lang="en-US" altLang="zh-CN" sz="2000" baseline="-25000" dirty="0"/>
              <a:t>/psi</a:t>
            </a:r>
            <a:r>
              <a:rPr lang="en-US" altLang="zh-CN" sz="2000" dirty="0"/>
              <a:t> in the range of </a:t>
            </a:r>
            <a:r>
              <a:rPr lang="en-US" altLang="zh-CN" sz="2000" dirty="0">
                <a:solidFill>
                  <a:srgbClr val="C00000"/>
                </a:solidFill>
              </a:rPr>
              <a:t>(3.0, 3.06) and (3.14, 3.20) GeV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084265-55E1-4531-B0F1-D2D8BDB6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5F2444-665A-4A65-9FB9-9E980ECB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03" y="4760595"/>
            <a:ext cx="2489835" cy="17887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863E29-E29D-4378-A2F9-B1F52D54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43" y="3150459"/>
            <a:ext cx="2596515" cy="1773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445CC41-9145-4EA2-9657-54AF1A685387}"/>
              </a:ext>
            </a:extLst>
          </p:cNvPr>
          <p:cNvSpPr txBox="1"/>
          <p:nvPr/>
        </p:nvSpPr>
        <p:spPr>
          <a:xfrm>
            <a:off x="1212574" y="3586195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mumu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9F5EFEB-D4C2-4581-9B8D-8D236871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526" y="4771851"/>
            <a:ext cx="2444115" cy="17735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8E2D2A-BE67-4ADF-8081-996895638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376" y="3147493"/>
            <a:ext cx="2550795" cy="17773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A2A11C-76E8-45B8-8D9F-A3E93A7FC4E9}"/>
              </a:ext>
            </a:extLst>
          </p:cNvPr>
          <p:cNvSpPr txBox="1"/>
          <p:nvPr/>
        </p:nvSpPr>
        <p:spPr>
          <a:xfrm>
            <a:off x="5539482" y="3615015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10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CE33B-49FE-4A87-843E-A27CA563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Features and Encoding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2C1DA4-9E09-46EF-B21B-DA0BCAF3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Totally 12 data features are considered to classify the signal and background events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embedded </a:t>
            </a:r>
            <a:r>
              <a:rPr lang="en-US" altLang="zh-CN" dirty="0" err="1"/>
              <a:t>ZZFeatureMap</a:t>
            </a:r>
            <a:r>
              <a:rPr lang="en-US" altLang="zh-CN" dirty="0"/>
              <a:t> in </a:t>
            </a:r>
            <a:r>
              <a:rPr lang="en-US" altLang="zh-CN" dirty="0" err="1"/>
              <a:t>Qiskit</a:t>
            </a:r>
            <a:r>
              <a:rPr lang="en-US" altLang="zh-CN" dirty="0"/>
              <a:t> is used for data encoding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E75B91-D4E9-4EAB-97F5-EDAD3FC0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93D8FB-192C-480C-8127-7A1DDCCA3CAA}"/>
                  </a:ext>
                </a:extLst>
              </p:cNvPr>
              <p:cNvSpPr txBox="1"/>
              <p:nvPr/>
            </p:nvSpPr>
            <p:spPr>
              <a:xfrm>
                <a:off x="1705837" y="2498072"/>
                <a:ext cx="3576680" cy="1286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𝜓𝜋</m:t>
                        </m:r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,cos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,</a:t>
                </a:r>
                <a:r>
                  <a:rPr lang="en-US" altLang="zh-CN" i="1" kern="1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i="1" kern="1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i="1" kern="1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kern="1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,</a:t>
                </a:r>
                <a:r>
                  <a:rPr lang="en-US" altLang="zh-CN" i="1" kern="1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93D8FB-192C-480C-8127-7A1DDCCA3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7" y="2498072"/>
                <a:ext cx="3576680" cy="1286699"/>
              </a:xfrm>
              <a:prstGeom prst="rect">
                <a:avLst/>
              </a:prstGeom>
              <a:blipFill>
                <a:blip r:embed="rId2"/>
                <a:stretch>
                  <a:fillRect l="-1533" t="-4265" b="-4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569F44B-9547-40F5-937F-29F2DC25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85" y="4426252"/>
            <a:ext cx="6256104" cy="14584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66B61D-42F3-4D16-AEB8-BE9B0ADCE580}"/>
              </a:ext>
            </a:extLst>
          </p:cNvPr>
          <p:cNvSpPr txBox="1"/>
          <p:nvPr/>
        </p:nvSpPr>
        <p:spPr>
          <a:xfrm>
            <a:off x="2912842" y="6031051"/>
            <a:ext cx="643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a 4 qubits </a:t>
            </a:r>
            <a:r>
              <a:rPr lang="en-US" altLang="zh-CN" dirty="0" err="1"/>
              <a:t>ZZFeatureMap</a:t>
            </a:r>
            <a:r>
              <a:rPr lang="en-US" altLang="zh-CN" dirty="0"/>
              <a:t> quantum circuit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60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B5480-D80E-4D75-85EF-F03DC977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Ranking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D13D4A0-165A-4CE7-B0D6-9339A9142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346" y="3378356"/>
            <a:ext cx="1895475" cy="2514600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61E5A14-7807-4DAF-A9C7-D643D9809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9922" y="2905438"/>
          <a:ext cx="4864398" cy="365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4" imgW="4390955" imgH="3295514" progId="Acrobat.Document.DC">
                  <p:embed/>
                </p:oleObj>
              </mc:Choice>
              <mc:Fallback>
                <p:oleObj name="Acrobat Document" r:id="rId4" imgW="4390955" imgH="3295514" progId="Acrobat.Document.DC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61E5A14-7807-4DAF-A9C7-D643D9809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9922" y="2905438"/>
                        <a:ext cx="4864398" cy="3650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730249-0ECC-4245-9EF1-3C10E42D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EF2-75E3-4909-B83C-1286DE01AFD5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8A9953-7F3C-4FEA-977C-6A3FAE639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489" y="3378356"/>
            <a:ext cx="1779563" cy="2514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8B607B-8703-498B-9C2C-1184FC4A4F0F}"/>
              </a:ext>
            </a:extLst>
          </p:cNvPr>
          <p:cNvSpPr txBox="1"/>
          <p:nvPr/>
        </p:nvSpPr>
        <p:spPr>
          <a:xfrm>
            <a:off x="1187133" y="596277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</a:t>
            </a:r>
            <a:r>
              <a:rPr lang="en-US" altLang="zh-CN" dirty="0" err="1"/>
              <a:t>ee</a:t>
            </a:r>
            <a:r>
              <a:rPr lang="en-US" altLang="zh-CN" dirty="0"/>
              <a:t> mode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8A1ED9-0A90-4221-ADBF-2ECE885DEB82}"/>
              </a:ext>
            </a:extLst>
          </p:cNvPr>
          <p:cNvSpPr txBox="1"/>
          <p:nvPr/>
        </p:nvSpPr>
        <p:spPr>
          <a:xfrm>
            <a:off x="3420576" y="5962773"/>
            <a:ext cx="197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</a:t>
            </a:r>
            <a:r>
              <a:rPr lang="en-US" altLang="zh-CN" dirty="0" err="1"/>
              <a:t>mumu</a:t>
            </a:r>
            <a:r>
              <a:rPr lang="en-US" altLang="zh-CN" dirty="0"/>
              <a:t> mode</a:t>
            </a:r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B7BC3AC-0690-4FC2-A733-C002FD231FBD}"/>
              </a:ext>
            </a:extLst>
          </p:cNvPr>
          <p:cNvSpPr txBox="1">
            <a:spLocks/>
          </p:cNvSpPr>
          <p:nvPr/>
        </p:nvSpPr>
        <p:spPr>
          <a:xfrm>
            <a:off x="556953" y="1419225"/>
            <a:ext cx="11147368" cy="1889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Optimize the feature set to get the best result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The </a:t>
            </a:r>
            <a:r>
              <a:rPr lang="en-US" altLang="zh-CN" sz="2400" dirty="0" err="1"/>
              <a:t>ee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mumu</a:t>
            </a:r>
            <a:r>
              <a:rPr lang="en-US" altLang="zh-CN" sz="2400" dirty="0"/>
              <a:t> modes are processed </a:t>
            </a:r>
            <a:r>
              <a:rPr lang="en-US" altLang="zh-CN" sz="2400" dirty="0" err="1"/>
              <a:t>seperately</a:t>
            </a:r>
            <a:endParaRPr lang="en-US" altLang="zh-CN" sz="2400" dirty="0"/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The AUC is calculated respectively from 12 features to 6 features according to the ranking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The best AUC is got with 10/8 features for </a:t>
            </a:r>
            <a:r>
              <a:rPr lang="en-US" altLang="zh-CN" sz="2000" dirty="0" err="1"/>
              <a:t>ee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mumu</a:t>
            </a:r>
            <a:r>
              <a:rPr lang="en-US" altLang="zh-CN" sz="2000" dirty="0"/>
              <a:t> mode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6607972"/>
      </p:ext>
    </p:extLst>
  </p:cSld>
  <p:clrMapOvr>
    <a:masterClrMapping/>
  </p:clrMapOvr>
</p:sld>
</file>

<file path=ppt/theme/theme1.xml><?xml version="1.0" encoding="utf-8"?>
<a:theme xmlns:a="http://schemas.openxmlformats.org/drawingml/2006/main" name="MyIHEP.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IHEP.01" id="{34155B90-4148-4205-B8FB-F79E02BFE76A}" vid="{A746109D-0A37-4A38-B379-62D0A3421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591</Words>
  <Application>Microsoft Office PowerPoint</Application>
  <PresentationFormat>宽屏</PresentationFormat>
  <Paragraphs>92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Cambria Math</vt:lpstr>
      <vt:lpstr>Symbol</vt:lpstr>
      <vt:lpstr>Times New Roman</vt:lpstr>
      <vt:lpstr>Wingdings 2</vt:lpstr>
      <vt:lpstr>MyIHEP.01</vt:lpstr>
      <vt:lpstr>Acrobat Document</vt:lpstr>
      <vt:lpstr>The rediscovery of Zc(3900) with QSVM</vt:lpstr>
      <vt:lpstr>Zc(3900) @ BESIII</vt:lpstr>
      <vt:lpstr>The Traditional Physics Analysis Method</vt:lpstr>
      <vt:lpstr>Cut-based Event Selection</vt:lpstr>
      <vt:lpstr>Event Classification with QSVM (and SVM)</vt:lpstr>
      <vt:lpstr>Training Dataset Selection</vt:lpstr>
      <vt:lpstr>Training Dataset Selection</vt:lpstr>
      <vt:lpstr>Data Features and Encoding</vt:lpstr>
      <vt:lpstr>Feature Ranking</vt:lpstr>
      <vt:lpstr>The Performance of QSVM and SVM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rediscovery of Zc(3900) with QSVM</dc:title>
  <dc:creator>佳恒 邹</dc:creator>
  <cp:lastModifiedBy>佳恒 邹</cp:lastModifiedBy>
  <cp:revision>49</cp:revision>
  <dcterms:created xsi:type="dcterms:W3CDTF">2024-10-10T13:03:12Z</dcterms:created>
  <dcterms:modified xsi:type="dcterms:W3CDTF">2024-10-15T14:35:58Z</dcterms:modified>
</cp:coreProperties>
</file>