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15"/>
  </p:handoutMasterIdLst>
  <p:sldIdLst>
    <p:sldId id="256" r:id="rId3"/>
    <p:sldId id="257" r:id="rId5"/>
    <p:sldId id="260" r:id="rId6"/>
    <p:sldId id="263" r:id="rId7"/>
    <p:sldId id="262" r:id="rId8"/>
    <p:sldId id="258" r:id="rId9"/>
    <p:sldId id="266" r:id="rId10"/>
    <p:sldId id="264" r:id="rId11"/>
    <p:sldId id="265" r:id="rId12"/>
    <p:sldId id="267" r:id="rId13"/>
    <p:sldId id="268" r:id="rId14"/>
  </p:sldIdLst>
  <p:sldSz cx="12192000" cy="6858000"/>
  <p:notesSz cx="7103745" cy="10234295"/>
  <p:custDataLst>
    <p:tags r:id="rId1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6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2B2B2"/>
    <a:srgbClr val="202020"/>
    <a:srgbClr val="323232"/>
    <a:srgbClr val="CC3300"/>
    <a:srgbClr val="CC0000"/>
    <a:srgbClr val="FF3300"/>
    <a:srgbClr val="990000"/>
    <a:srgbClr val="FF8D41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浅色样式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480" autoAdjust="0"/>
    <p:restoredTop sz="86374"/>
  </p:normalViewPr>
  <p:slideViewPr>
    <p:cSldViewPr snapToGrid="0" showGuides="1">
      <p:cViewPr varScale="1">
        <p:scale>
          <a:sx n="127" d="100"/>
          <a:sy n="127" d="100"/>
        </p:scale>
        <p:origin x="1952" y="184"/>
      </p:cViewPr>
      <p:guideLst>
        <p:guide orient="horz" pos="2160"/>
        <p:guide pos="386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9" Type="http://schemas.openxmlformats.org/officeDocument/2006/relationships/tags" Target="tags/tag22.xml"/><Relationship Id="rId18" Type="http://schemas.openxmlformats.org/officeDocument/2006/relationships/tableStyles" Target="tableStyles.xml"/><Relationship Id="rId17" Type="http://schemas.openxmlformats.org/officeDocument/2006/relationships/viewProps" Target="viewProps.xml"/><Relationship Id="rId16" Type="http://schemas.openxmlformats.org/officeDocument/2006/relationships/presProps" Target="presProps.xml"/><Relationship Id="rId15" Type="http://schemas.openxmlformats.org/officeDocument/2006/relationships/handoutMaster" Target="handoutMasters/handoutMaster1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45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4023812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45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45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4023812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45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4313" y="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C8D182-E4C8-4120-9249-FC9774456FF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1200" y="4926013"/>
            <a:ext cx="5683250" cy="4029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322962"/>
            <a:ext cx="9144000" cy="2187001"/>
          </a:xfrm>
        </p:spPr>
        <p:txBody>
          <a:bodyPr anchor="b">
            <a:normAutofit/>
          </a:bodyPr>
          <a:lstStyle>
            <a:lvl1pPr algn="ctr">
              <a:lnSpc>
                <a:spcPct val="130000"/>
              </a:lnSpc>
              <a:defRPr sz="6000">
                <a:effectLst/>
              </a:defRPr>
            </a:lvl1pPr>
          </a:lstStyle>
          <a:p>
            <a:r>
              <a:rPr lang="zh-CN" altLang="en-US" dirty="0"/>
              <a:t>单击此处添加标题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ea"/>
                <a:ea typeface="+mn-ea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单击此处添加副标题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47700" y="258445"/>
            <a:ext cx="10515600" cy="1325563"/>
          </a:xfrm>
        </p:spPr>
        <p:txBody>
          <a:bodyPr anchor="ctr" anchorCtr="0">
            <a:normAutofit/>
          </a:bodyPr>
          <a:lstStyle>
            <a:lvl1pPr>
              <a:defRPr sz="4400" b="0">
                <a:effectLst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47700" y="1825625"/>
            <a:ext cx="10515600" cy="4351338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49" y="469127"/>
            <a:ext cx="10307927" cy="4093347"/>
          </a:xfrm>
        </p:spPr>
        <p:txBody>
          <a:bodyPr anchor="b">
            <a:normAutofit/>
          </a:bodyPr>
          <a:lstStyle>
            <a:lvl1pPr>
              <a:defRPr sz="6000">
                <a:effectLst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610028"/>
            <a:ext cx="10307926" cy="647555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47700" y="258445"/>
            <a:ext cx="10515600" cy="1325563"/>
          </a:xfrm>
        </p:spPr>
        <p:txBody>
          <a:bodyPr>
            <a:normAutofit/>
          </a:bodyPr>
          <a:lstStyle>
            <a:lvl1pPr>
              <a:defRPr sz="4400" b="0" i="0">
                <a:effectLst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47700" y="1825625"/>
            <a:ext cx="5181600" cy="4351338"/>
          </a:xfrm>
        </p:spPr>
        <p:txBody>
          <a:bodyPr>
            <a:normAutofit/>
          </a:bodyPr>
          <a:lstStyle>
            <a:lvl1pPr>
              <a:lnSpc>
                <a:spcPct val="90000"/>
              </a:lnSpc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90000"/>
              </a:lnSpc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90000"/>
              </a:lnSpc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90000"/>
              </a:lnSpc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90000"/>
              </a:lnSpc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981700" y="1825625"/>
            <a:ext cx="5181600" cy="4351338"/>
          </a:xfrm>
        </p:spPr>
        <p:txBody>
          <a:bodyPr>
            <a:normAutofit/>
          </a:bodyPr>
          <a:lstStyle>
            <a:lvl1pPr>
              <a:lnSpc>
                <a:spcPct val="90000"/>
              </a:lnSpc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90000"/>
              </a:lnSpc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90000"/>
              </a:lnSpc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90000"/>
              </a:lnSpc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90000"/>
              </a:lnSpc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744961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615609"/>
            <a:ext cx="5157787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766219"/>
            <a:ext cx="10515600" cy="1325563"/>
          </a:xfrm>
        </p:spPr>
        <p:txBody>
          <a:bodyPr>
            <a:normAutofit/>
          </a:bodyPr>
          <a:lstStyle>
            <a:lvl1pPr algn="ctr">
              <a:defRPr sz="4400" b="0">
                <a:effectLst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646747" y="127000"/>
            <a:ext cx="4165200" cy="1600200"/>
          </a:xfrm>
        </p:spPr>
        <p:txBody>
          <a:bodyPr anchor="ctr" anchorCtr="0">
            <a:normAutofit/>
          </a:bodyPr>
          <a:lstStyle>
            <a:lvl1pPr>
              <a:defRPr sz="3200" b="0">
                <a:effectLst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184000" y="766354"/>
            <a:ext cx="5817375" cy="509444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51827" y="2057400"/>
            <a:ext cx="4165200" cy="3811588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9824484" y="365125"/>
            <a:ext cx="1529316" cy="5811838"/>
          </a:xfrm>
        </p:spPr>
        <p:txBody>
          <a:bodyPr vert="eaVert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8879958" cy="5811838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1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9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21.xml"/><Relationship Id="rId2" Type="http://schemas.openxmlformats.org/officeDocument/2006/relationships/tags" Target="../tags/tag20.xml"/><Relationship Id="rId1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2.xml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tags" Target="../tags/tag5.xml"/><Relationship Id="rId3" Type="http://schemas.openxmlformats.org/officeDocument/2006/relationships/image" Target="../media/image3.png"/><Relationship Id="rId2" Type="http://schemas.openxmlformats.org/officeDocument/2006/relationships/tags" Target="../tags/tag4.xml"/><Relationship Id="rId1" Type="http://schemas.openxmlformats.org/officeDocument/2006/relationships/tags" Target="../tags/tag3.xml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9.xml"/><Relationship Id="rId1" Type="http://schemas.openxmlformats.org/officeDocument/2006/relationships/tags" Target="../tags/tag8.xml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image" Target="../media/image6.png"/><Relationship Id="rId2" Type="http://schemas.openxmlformats.org/officeDocument/2006/relationships/tags" Target="../tags/tag11.xml"/><Relationship Id="rId1" Type="http://schemas.openxmlformats.org/officeDocument/2006/relationships/tags" Target="../tags/tag10.xml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8.png"/><Relationship Id="rId2" Type="http://schemas.openxmlformats.org/officeDocument/2006/relationships/tags" Target="../tags/tag15.xml"/><Relationship Id="rId1" Type="http://schemas.openxmlformats.org/officeDocument/2006/relationships/tags" Target="../tags/tag14.xml"/></Relationships>
</file>

<file path=ppt/slides/_rels/slide9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19.xml"/><Relationship Id="rId5" Type="http://schemas.openxmlformats.org/officeDocument/2006/relationships/tags" Target="../tags/tag18.xml"/><Relationship Id="rId4" Type="http://schemas.openxmlformats.org/officeDocument/2006/relationships/image" Target="../media/image10.png"/><Relationship Id="rId3" Type="http://schemas.openxmlformats.org/officeDocument/2006/relationships/image" Target="../media/image9.png"/><Relationship Id="rId2" Type="http://schemas.openxmlformats.org/officeDocument/2006/relationships/tags" Target="../tags/tag17.xml"/><Relationship Id="rId1" Type="http://schemas.openxmlformats.org/officeDocument/2006/relationships/tags" Target="../tags/tag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605915" y="681990"/>
            <a:ext cx="9144000" cy="1029335"/>
          </a:xfrm>
        </p:spPr>
        <p:txBody>
          <a:bodyPr>
            <a:normAutofit fontScale="90000"/>
          </a:bodyPr>
          <a:lstStyle/>
          <a:p>
            <a:r>
              <a:rPr lang="zh-CN" altLang="en-US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</a:rPr>
              <a:t>IHEP ML </a:t>
            </a:r>
            <a:r>
              <a:rPr lang="en-US" altLang="zh-CN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</a:rPr>
              <a:t>W</a:t>
            </a:r>
            <a:r>
              <a:rPr lang="zh-CN" altLang="en-US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</a:rPr>
              <a:t>orkshop</a:t>
            </a:r>
            <a:r>
              <a:rPr lang="en-US" altLang="zh-CN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</a:rPr>
              <a:t> 2024</a:t>
            </a:r>
            <a:endParaRPr lang="en-US" altLang="zh-CN" dirty="0">
              <a:solidFill>
                <a:schemeClr val="tx1">
                  <a:lumMod val="50000"/>
                  <a:lumOff val="50000"/>
                </a:schemeClr>
              </a:solidFill>
              <a:effectLst/>
            </a:endParaRPr>
          </a:p>
        </p:txBody>
      </p:sp>
      <p:sp>
        <p:nvSpPr>
          <p:cNvPr id="5" name="副标题 4"/>
          <p:cNvSpPr>
            <a:spLocks noGrp="1"/>
          </p:cNvSpPr>
          <p:nvPr>
            <p:ph type="subTitle" idx="1"/>
          </p:nvPr>
        </p:nvSpPr>
        <p:spPr>
          <a:xfrm>
            <a:off x="2313940" y="2619375"/>
            <a:ext cx="7536815" cy="2754630"/>
          </a:xfrm>
        </p:spPr>
        <p:txBody>
          <a:bodyPr>
            <a:noAutofit/>
          </a:bodyPr>
          <a:lstStyle/>
          <a:p>
            <a:r>
              <a:rPr lang="zh-CN" altLang="en-US" sz="4800" dirty="0">
                <a:latin typeface="+mn-lt"/>
              </a:rPr>
              <a:t>自动控制</a:t>
            </a:r>
            <a:r>
              <a:rPr lang="en-US" altLang="zh-CN" sz="4800" dirty="0">
                <a:latin typeface="+mn-lt"/>
              </a:rPr>
              <a:t> &amp; 模拟</a:t>
            </a:r>
            <a:r>
              <a:rPr lang="en-US" altLang="zh-CN" sz="4800" dirty="0">
                <a:latin typeface="+mn-lt"/>
                <a:sym typeface="+mn-ea"/>
              </a:rPr>
              <a:t>加速</a:t>
            </a:r>
            <a:endParaRPr lang="en-US" altLang="zh-CN" sz="4800" dirty="0">
              <a:latin typeface="+mn-lt"/>
            </a:endParaRPr>
          </a:p>
          <a:p>
            <a:r>
              <a:rPr lang="zh-CN" altLang="en-US" sz="4800" dirty="0">
                <a:latin typeface="+mn-lt"/>
              </a:rPr>
              <a:t>总结</a:t>
            </a:r>
            <a:endParaRPr lang="zh-CN" altLang="en-US" sz="4800" dirty="0">
              <a:latin typeface="+mn-lt"/>
            </a:endParaRPr>
          </a:p>
          <a:p>
            <a:endParaRPr lang="zh-CN" altLang="en-US" sz="4800" dirty="0">
              <a:latin typeface="+mn-lt"/>
            </a:endParaRPr>
          </a:p>
          <a:p>
            <a:r>
              <a:rPr lang="zh-CN" altLang="en-US" sz="2000" dirty="0">
                <a:latin typeface="+mn-lt"/>
              </a:rPr>
              <a:t>张俊荣</a:t>
            </a:r>
            <a:endParaRPr lang="zh-CN" altLang="en-US" sz="2000" dirty="0">
              <a:latin typeface="+mn-lt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>
                <a:sym typeface="+mn-ea"/>
              </a:rPr>
              <a:t>模拟</a:t>
            </a:r>
            <a:r>
              <a:rPr lang="zh-CN" altLang="en-US">
                <a:sym typeface="+mn-ea"/>
              </a:rPr>
              <a:t>加速</a:t>
            </a:r>
            <a:endParaRPr lang="en-US"/>
          </a:p>
        </p:txBody>
      </p:sp>
      <p:pic>
        <p:nvPicPr>
          <p:cNvPr id="4" name="Picture 3" descr="Screenshot 2024-10-17 at 16.11.5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00735" y="2098675"/>
            <a:ext cx="4448810" cy="2408555"/>
          </a:xfrm>
          <a:prstGeom prst="rect">
            <a:avLst/>
          </a:prstGeom>
        </p:spPr>
      </p:pic>
      <p:sp>
        <p:nvSpPr>
          <p:cNvPr id="6" name="Text Box 5"/>
          <p:cNvSpPr txBox="1"/>
          <p:nvPr>
            <p:custDataLst>
              <p:tags r:id="rId2"/>
            </p:custDataLst>
          </p:nvPr>
        </p:nvSpPr>
        <p:spPr>
          <a:xfrm>
            <a:off x="833755" y="1503045"/>
            <a:ext cx="102171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000">
                <a:solidFill>
                  <a:srgbClr val="FF0000"/>
                </a:solidFill>
              </a:rPr>
              <a:t>程垚松</a:t>
            </a:r>
            <a:endParaRPr lang="zh-CN" altLang="en-US" sz="2000">
              <a:solidFill>
                <a:srgbClr val="FF0000"/>
              </a:solidFill>
            </a:endParaRPr>
          </a:p>
        </p:txBody>
      </p:sp>
      <p:sp>
        <p:nvSpPr>
          <p:cNvPr id="9" name="Text Box 8"/>
          <p:cNvSpPr txBox="1"/>
          <p:nvPr>
            <p:custDataLst>
              <p:tags r:id="rId3"/>
            </p:custDataLst>
          </p:nvPr>
        </p:nvSpPr>
        <p:spPr>
          <a:xfrm>
            <a:off x="5949315" y="1741805"/>
            <a:ext cx="5214620" cy="34150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400"/>
              <a:t>4、CPU/GPU</a:t>
            </a:r>
            <a:r>
              <a:rPr lang="zh-CN" altLang="en-US" sz="2400"/>
              <a:t>加速</a:t>
            </a:r>
            <a:endParaRPr lang="zh-CN" altLang="en-US" sz="2400"/>
          </a:p>
          <a:p>
            <a:endParaRPr lang="zh-CN" sz="2400"/>
          </a:p>
          <a:p>
            <a:pPr marL="342900" indent="-342900">
              <a:buFont typeface="Wingdings" panose="05000000000000000000" charset="0"/>
              <a:buChar char=""/>
            </a:pPr>
            <a:r>
              <a:rPr sz="2400">
                <a:sym typeface="+mn-ea"/>
              </a:rPr>
              <a:t>LHAASO计算存储异构</a:t>
            </a:r>
            <a:endParaRPr sz="2400">
              <a:sym typeface="+mn-ea"/>
            </a:endParaRPr>
          </a:p>
          <a:p>
            <a:pPr marL="342900" indent="-342900">
              <a:buFont typeface="Wingdings" panose="05000000000000000000" charset="0"/>
              <a:buChar char=""/>
            </a:pPr>
            <a:r>
              <a:rPr sz="2400">
                <a:sym typeface="+mn-ea"/>
              </a:rPr>
              <a:t>光源图像压缩</a:t>
            </a:r>
            <a:endParaRPr sz="2400">
              <a:sym typeface="+mn-ea"/>
            </a:endParaRPr>
          </a:p>
          <a:p>
            <a:pPr marL="342900" indent="-342900">
              <a:buFont typeface="Wingdings" panose="05000000000000000000" charset="0"/>
              <a:buChar char=""/>
            </a:pPr>
            <a:r>
              <a:rPr sz="2400">
                <a:sym typeface="+mn-ea"/>
              </a:rPr>
              <a:t>粒子物理分类模型</a:t>
            </a:r>
            <a:endParaRPr sz="2400">
              <a:sym typeface="+mn-ea"/>
            </a:endParaRPr>
          </a:p>
          <a:p>
            <a:pPr indent="0">
              <a:buFont typeface="Wingdings" panose="05000000000000000000" charset="0"/>
              <a:buNone/>
            </a:pPr>
            <a:endParaRPr lang="en-US" sz="2400">
              <a:sym typeface="+mn-ea"/>
            </a:endParaRPr>
          </a:p>
          <a:p>
            <a:pPr indent="0">
              <a:buFont typeface="Wingdings" panose="05000000000000000000" charset="0"/>
              <a:buNone/>
            </a:pPr>
            <a:endParaRPr lang="en-US" sz="2400">
              <a:sym typeface="+mn-ea"/>
            </a:endParaRPr>
          </a:p>
          <a:p>
            <a:pPr indent="0">
              <a:buFont typeface="Wingdings" panose="05000000000000000000" charset="0"/>
              <a:buNone/>
            </a:pPr>
            <a:r>
              <a:rPr sz="2400">
                <a:sym typeface="+mn-ea"/>
              </a:rPr>
              <a:t>FGPA</a:t>
            </a:r>
            <a:r>
              <a:rPr lang="en-US" sz="2400">
                <a:sym typeface="+mn-ea"/>
              </a:rPr>
              <a:t>/</a:t>
            </a:r>
            <a:r>
              <a:rPr sz="2400">
                <a:sym typeface="+mn-ea"/>
              </a:rPr>
              <a:t>ARM</a:t>
            </a:r>
            <a:r>
              <a:rPr lang="en-US" sz="2400">
                <a:sym typeface="+mn-ea"/>
              </a:rPr>
              <a:t>/</a:t>
            </a:r>
            <a:r>
              <a:rPr sz="2400">
                <a:sym typeface="+mn-ea"/>
              </a:rPr>
              <a:t>GPU</a:t>
            </a:r>
            <a:r>
              <a:rPr lang="en-US" sz="2400">
                <a:sym typeface="+mn-ea"/>
              </a:rPr>
              <a:t>/</a:t>
            </a:r>
            <a:r>
              <a:rPr sz="2400">
                <a:sym typeface="+mn-ea"/>
              </a:rPr>
              <a:t>ASIC异构计算</a:t>
            </a:r>
            <a:endParaRPr sz="2400">
              <a:sym typeface="+mn-ea"/>
            </a:endParaRPr>
          </a:p>
          <a:p>
            <a:pPr indent="0">
              <a:buFont typeface="Wingdings" panose="05000000000000000000" charset="0"/>
              <a:buNone/>
            </a:pPr>
            <a:r>
              <a:rPr sz="2400">
                <a:sym typeface="+mn-ea"/>
              </a:rPr>
              <a:t> </a:t>
            </a:r>
            <a:endParaRPr sz="2400">
              <a:sym typeface="+mn-ea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/>
              <a:t>小结</a:t>
            </a:r>
            <a:endParaRPr lang="zh-CN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p>
            <a:pPr marL="0" indent="0">
              <a:buNone/>
            </a:pPr>
            <a:r>
              <a:rPr lang="en-US" sz="3200"/>
              <a:t>自动控制</a:t>
            </a:r>
            <a:endParaRPr lang="en-US" sz="3200"/>
          </a:p>
          <a:p>
            <a:pPr lvl="1"/>
            <a:r>
              <a:rPr lang="en-US"/>
              <a:t>HEPS光源智能束线调光</a:t>
            </a:r>
            <a:endParaRPr lang="en-US"/>
          </a:p>
          <a:p>
            <a:pPr lvl="1"/>
            <a:r>
              <a:rPr lang="en-US"/>
              <a:t>HEPS与CSNS智能线站/谱仪</a:t>
            </a:r>
            <a:endParaRPr lang="en-US"/>
          </a:p>
          <a:p>
            <a:pPr lvl="1"/>
            <a:r>
              <a:rPr lang="en-US"/>
              <a:t>探测器组装与检测智能化</a:t>
            </a:r>
            <a:endParaRPr lang="en-US"/>
          </a:p>
          <a:p>
            <a:endParaRPr lang="en-US"/>
          </a:p>
          <a:p>
            <a:pPr marL="0" indent="0">
              <a:buNone/>
            </a:pPr>
            <a:r>
              <a:rPr lang="en-US" sz="3200"/>
              <a:t>模拟</a:t>
            </a:r>
            <a:r>
              <a:rPr lang="en-US" sz="3200">
                <a:sym typeface="+mn-ea"/>
              </a:rPr>
              <a:t>加速</a:t>
            </a:r>
            <a:endParaRPr lang="en-US" sz="3200"/>
          </a:p>
          <a:p>
            <a:pPr lvl="1"/>
            <a:r>
              <a:rPr lang="en-US"/>
              <a:t>BESIII，JUNO，CEPC，HUNT</a:t>
            </a:r>
            <a:r>
              <a:rPr lang="zh-CN" altLang="en-US"/>
              <a:t>加速模拟</a:t>
            </a:r>
            <a:endParaRPr lang="zh-CN" altLang="en-US"/>
          </a:p>
          <a:p>
            <a:pPr lvl="1"/>
            <a:r>
              <a:rPr lang="en-US" altLang="zh-CN"/>
              <a:t>CEPC、CSNS</a:t>
            </a:r>
            <a:r>
              <a:rPr lang="zh-CN" altLang="en-US"/>
              <a:t>加速器</a:t>
            </a:r>
            <a:r>
              <a:rPr lang="zh-CN" altLang="en-US"/>
              <a:t>设计</a:t>
            </a:r>
            <a:endParaRPr lang="zh-CN" altLang="en-US"/>
          </a:p>
          <a:p>
            <a:pPr lvl="1"/>
            <a:r>
              <a:rPr lang="zh-CN" altLang="en-US"/>
              <a:t>多学科分子动力学</a:t>
            </a:r>
            <a:r>
              <a:rPr lang="zh-CN" altLang="en-US"/>
              <a:t>模拟</a:t>
            </a:r>
            <a:endParaRPr lang="zh-CN" alt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/>
              <a:t>自动</a:t>
            </a:r>
            <a:r>
              <a:rPr lang="zh-CN" altLang="en-US"/>
              <a:t>控制</a:t>
            </a:r>
            <a:endParaRPr lang="zh-CN" altLang="en-US"/>
          </a:p>
        </p:txBody>
      </p:sp>
      <p:graphicFrame>
        <p:nvGraphicFramePr>
          <p:cNvPr id="4" name="Table 3"/>
          <p:cNvGraphicFramePr/>
          <p:nvPr>
            <p:custDataLst>
              <p:tags r:id="rId1"/>
            </p:custDataLst>
          </p:nvPr>
        </p:nvGraphicFramePr>
        <p:xfrm>
          <a:off x="865505" y="2206625"/>
          <a:ext cx="9297035" cy="3292475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5464175"/>
                <a:gridCol w="1616075"/>
                <a:gridCol w="2216785"/>
              </a:tblGrid>
              <a:tr h="563880">
                <a:tc>
                  <a:txBody>
                    <a:bodyPr/>
                    <a:p>
                      <a:pPr algn="l" fontAlgn="ctr"/>
                      <a:r>
                        <a:rPr lang="zh-CN" altLang="en-US" sz="2000">
                          <a:solidFill>
                            <a:schemeClr val="accent1"/>
                          </a:solidFill>
                        </a:rPr>
                        <a:t>探测器模块生产和检测自动化</a:t>
                      </a:r>
                      <a:endParaRPr lang="zh-CN" altLang="en-US" sz="2000">
                        <a:solidFill>
                          <a:schemeClr val="accent1"/>
                        </a:solidFill>
                      </a:endParaRPr>
                    </a:p>
                  </a:txBody>
                  <a:tcPr marL="13017" marR="13017" marT="13017" anchor="ctr" anchorCtr="0"/>
                </a:tc>
                <a:tc>
                  <a:txBody>
                    <a:bodyPr/>
                    <a:p>
                      <a:pPr algn="l" fontAlgn="ctr"/>
                      <a:r>
                        <a:rPr lang="zh-CN" altLang="en-US" sz="2000"/>
                        <a:t>实验</a:t>
                      </a:r>
                      <a:endParaRPr lang="zh-CN" altLang="en-US" sz="2000"/>
                    </a:p>
                  </a:txBody>
                  <a:tcPr marL="13017" marR="13017" marT="13017" anchor="ctr" anchorCtr="0"/>
                </a:tc>
                <a:tc>
                  <a:txBody>
                    <a:bodyPr/>
                    <a:p>
                      <a:pPr algn="l" fontAlgn="ctr"/>
                      <a:r>
                        <a:rPr lang="zh-CN" altLang="en-US" sz="2000"/>
                        <a:t>徐子骏</a:t>
                      </a:r>
                      <a:endParaRPr lang="zh-CN" altLang="en-US" sz="2000"/>
                    </a:p>
                  </a:txBody>
                  <a:tcPr marL="13017" marR="13017" marT="13017" anchor="ctr" anchorCtr="0"/>
                </a:tc>
              </a:tr>
              <a:tr h="563880">
                <a:tc>
                  <a:txBody>
                    <a:bodyPr/>
                    <a:p>
                      <a:pPr algn="l" fontAlgn="ctr"/>
                      <a:r>
                        <a:rPr lang="zh-CN" altLang="en-US" sz="2000">
                          <a:solidFill>
                            <a:schemeClr val="accent2"/>
                          </a:solidFill>
                        </a:rPr>
                        <a:t>基于深度强化学习的光束线调光系统研究</a:t>
                      </a:r>
                      <a:endParaRPr lang="zh-CN" altLang="en-US" sz="2000">
                        <a:solidFill>
                          <a:schemeClr val="accent2"/>
                        </a:solidFill>
                      </a:endParaRPr>
                    </a:p>
                  </a:txBody>
                  <a:tcPr marL="13017" marR="13017" marT="13017" anchor="ctr" anchorCtr="0"/>
                </a:tc>
                <a:tc>
                  <a:txBody>
                    <a:bodyPr/>
                    <a:p>
                      <a:pPr algn="l" fontAlgn="ctr"/>
                      <a:r>
                        <a:rPr lang="zh-CN" altLang="en-US" sz="2000"/>
                        <a:t>多学科</a:t>
                      </a:r>
                      <a:endParaRPr lang="zh-CN" altLang="en-US" sz="2000"/>
                    </a:p>
                  </a:txBody>
                  <a:tcPr marL="13017" marR="13017" marT="13017" anchor="ctr" anchorCtr="0"/>
                </a:tc>
                <a:tc>
                  <a:txBody>
                    <a:bodyPr/>
                    <a:p>
                      <a:pPr algn="l" fontAlgn="ctr"/>
                      <a:r>
                        <a:rPr lang="zh-CN" altLang="en-US" sz="2000"/>
                        <a:t>王文慧   </a:t>
                      </a:r>
                      <a:endParaRPr lang="zh-CN" altLang="en-US" sz="2000"/>
                    </a:p>
                  </a:txBody>
                  <a:tcPr marL="13017" marR="13017" marT="13017" anchor="ctr" anchorCtr="0"/>
                </a:tc>
              </a:tr>
              <a:tr h="563880">
                <a:tc>
                  <a:txBody>
                    <a:bodyPr/>
                    <a:p>
                      <a:pPr algn="l" fontAlgn="ctr"/>
                      <a:r>
                        <a:rPr lang="en-US" altLang="zh-CN" sz="2000">
                          <a:solidFill>
                            <a:schemeClr val="accent4"/>
                          </a:solidFill>
                        </a:rPr>
                        <a:t>AI</a:t>
                      </a:r>
                      <a:r>
                        <a:rPr lang="zh-CN" altLang="en-US" sz="2000">
                          <a:solidFill>
                            <a:schemeClr val="accent4"/>
                          </a:solidFill>
                        </a:rPr>
                        <a:t>辅助</a:t>
                      </a:r>
                      <a:r>
                        <a:rPr lang="en-US" altLang="zh-CN" sz="2000">
                          <a:solidFill>
                            <a:schemeClr val="accent4"/>
                          </a:solidFill>
                        </a:rPr>
                        <a:t>X</a:t>
                      </a:r>
                      <a:r>
                        <a:rPr lang="zh-CN" altLang="en-US" sz="2000">
                          <a:solidFill>
                            <a:schemeClr val="accent4"/>
                          </a:solidFill>
                        </a:rPr>
                        <a:t>射线纳米探针线站元件设计研发</a:t>
                      </a:r>
                      <a:endParaRPr lang="zh-CN" altLang="en-US" sz="2000">
                        <a:solidFill>
                          <a:schemeClr val="accent4"/>
                        </a:solidFill>
                      </a:endParaRPr>
                    </a:p>
                  </a:txBody>
                  <a:tcPr marL="13017" marR="13017" marT="13017" anchor="ctr" anchorCtr="0"/>
                </a:tc>
                <a:tc>
                  <a:txBody>
                    <a:bodyPr/>
                    <a:p>
                      <a:pPr algn="l" fontAlgn="ctr"/>
                      <a:r>
                        <a:rPr lang="zh-CN" altLang="en-US" sz="2000"/>
                        <a:t>多学科</a:t>
                      </a:r>
                      <a:endParaRPr lang="zh-CN" altLang="en-US" sz="2000"/>
                    </a:p>
                  </a:txBody>
                  <a:tcPr marL="13017" marR="13017" marT="13017" anchor="ctr" anchorCtr="0"/>
                </a:tc>
                <a:tc>
                  <a:txBody>
                    <a:bodyPr/>
                    <a:p>
                      <a:pPr algn="l" fontAlgn="ctr"/>
                      <a:r>
                        <a:rPr lang="zh-CN" altLang="en-US" sz="2000"/>
                        <a:t>冀斌</a:t>
                      </a:r>
                      <a:endParaRPr lang="zh-CN" altLang="en-US" sz="2000"/>
                    </a:p>
                  </a:txBody>
                  <a:tcPr marL="13017" marR="13017" marT="13017" anchor="ctr" anchorCtr="0"/>
                </a:tc>
              </a:tr>
              <a:tr h="563880">
                <a:tc>
                  <a:txBody>
                    <a:bodyPr/>
                    <a:p>
                      <a:pPr algn="l" fontAlgn="ctr"/>
                      <a:r>
                        <a:rPr lang="zh-CN" altLang="en-US" sz="2000">
                          <a:solidFill>
                            <a:schemeClr val="accent2"/>
                          </a:solidFill>
                        </a:rPr>
                        <a:t>束线智能化调节</a:t>
                      </a:r>
                      <a:endParaRPr lang="zh-CN" altLang="en-US" sz="2000">
                        <a:solidFill>
                          <a:schemeClr val="accent2"/>
                        </a:solidFill>
                      </a:endParaRPr>
                    </a:p>
                  </a:txBody>
                  <a:tcPr marL="13017" marR="13017" marT="13017" anchor="ctr" anchorCtr="0"/>
                </a:tc>
                <a:tc>
                  <a:txBody>
                    <a:bodyPr/>
                    <a:p>
                      <a:pPr algn="l" fontAlgn="ctr"/>
                      <a:r>
                        <a:rPr lang="zh-CN" altLang="en-US" sz="2000"/>
                        <a:t>多学科</a:t>
                      </a:r>
                      <a:endParaRPr lang="zh-CN" altLang="en-US" sz="2000"/>
                    </a:p>
                  </a:txBody>
                  <a:tcPr marL="13017" marR="13017" marT="13017" anchor="ctr" anchorCtr="0"/>
                </a:tc>
                <a:tc>
                  <a:txBody>
                    <a:bodyPr/>
                    <a:p>
                      <a:pPr algn="l" fontAlgn="ctr"/>
                      <a:r>
                        <a:rPr lang="zh-CN" altLang="en-US" sz="2000"/>
                        <a:t>尧浩东</a:t>
                      </a:r>
                      <a:endParaRPr lang="zh-CN" altLang="en-US" sz="2000"/>
                    </a:p>
                  </a:txBody>
                  <a:tcPr marL="13017" marR="13017" marT="13017" anchor="ctr" anchorCtr="0"/>
                </a:tc>
              </a:tr>
              <a:tr h="1036955">
                <a:tc>
                  <a:txBody>
                    <a:bodyPr/>
                    <a:p>
                      <a:pPr algn="l" fontAlgn="ctr"/>
                      <a:r>
                        <a:rPr lang="en-US" altLang="zh-CN" sz="2000">
                          <a:solidFill>
                            <a:schemeClr val="accent4"/>
                          </a:solidFill>
                        </a:rPr>
                        <a:t>AI-assisted smart beamline for single crystal neutron diffraction at CSNS</a:t>
                      </a:r>
                      <a:endParaRPr lang="en-US" altLang="zh-CN" sz="2000">
                        <a:solidFill>
                          <a:schemeClr val="accent4"/>
                        </a:solidFill>
                      </a:endParaRPr>
                    </a:p>
                  </a:txBody>
                  <a:tcPr marL="13017" marR="13017" marT="13017" anchor="ctr" anchorCtr="0"/>
                </a:tc>
                <a:tc>
                  <a:txBody>
                    <a:bodyPr/>
                    <a:p>
                      <a:pPr algn="l" fontAlgn="ctr"/>
                      <a:r>
                        <a:rPr lang="zh-CN" altLang="en-US" sz="2000"/>
                        <a:t>东莞</a:t>
                      </a:r>
                      <a:endParaRPr lang="zh-CN" altLang="en-US" sz="2000"/>
                    </a:p>
                  </a:txBody>
                  <a:tcPr marL="13017" marR="13017" marT="13017" anchor="ctr" anchorCtr="0"/>
                </a:tc>
                <a:tc>
                  <a:txBody>
                    <a:bodyPr/>
                    <a:p>
                      <a:pPr algn="l" fontAlgn="ctr"/>
                      <a:r>
                        <a:rPr lang="zh-CN" altLang="en-US" sz="2000"/>
                        <a:t>冯尔玺</a:t>
                      </a:r>
                      <a:endParaRPr lang="zh-CN" altLang="en-US" sz="2000"/>
                    </a:p>
                  </a:txBody>
                  <a:tcPr marL="13017" marR="13017" marT="13017" anchor="ctr" anchorCtr="0"/>
                </a:tc>
              </a:tr>
            </a:tbl>
          </a:graphicData>
        </a:graphic>
      </p:graphicFrame>
      <p:sp>
        <p:nvSpPr>
          <p:cNvPr id="5" name="Text Box 4"/>
          <p:cNvSpPr txBox="1"/>
          <p:nvPr/>
        </p:nvSpPr>
        <p:spPr>
          <a:xfrm>
            <a:off x="885190" y="158432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/>
              <a:t>2024.10.17 11:25-12:15</a:t>
            </a:r>
            <a:endParaRPr 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>
                <a:sym typeface="+mn-ea"/>
              </a:rPr>
              <a:t>自动控制</a:t>
            </a:r>
            <a:endParaRPr lang="en-US"/>
          </a:p>
        </p:txBody>
      </p:sp>
      <p:pic>
        <p:nvPicPr>
          <p:cNvPr id="4" name="Picture 3" descr="Screenshot 2024-10-17 at 11.38.4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20470" y="1741805"/>
            <a:ext cx="3638550" cy="2273935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1220470" y="1343025"/>
            <a:ext cx="102171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2000">
                <a:solidFill>
                  <a:srgbClr val="FF0000"/>
                </a:solidFill>
              </a:rPr>
              <a:t>王文慧</a:t>
            </a:r>
            <a:endParaRPr lang="en-US" sz="2000">
              <a:solidFill>
                <a:srgbClr val="FF0000"/>
              </a:solidFill>
            </a:endParaRPr>
          </a:p>
        </p:txBody>
      </p:sp>
      <p:pic>
        <p:nvPicPr>
          <p:cNvPr id="6" name="Picture 5" descr="Screenshot 2024-10-17 at 11.49.08"/>
          <p:cNvPicPr>
            <a:picLocks noChangeAspect="1"/>
          </p:cNvPicPr>
          <p:nvPr/>
        </p:nvPicPr>
        <p:blipFill>
          <a:blip r:embed="rId2"/>
          <a:srcRect b="8611"/>
          <a:stretch>
            <a:fillRect/>
          </a:stretch>
        </p:blipFill>
        <p:spPr>
          <a:xfrm>
            <a:off x="1220470" y="4505325"/>
            <a:ext cx="3505200" cy="2235835"/>
          </a:xfrm>
          <a:prstGeom prst="rect">
            <a:avLst/>
          </a:prstGeom>
        </p:spPr>
      </p:pic>
      <p:sp>
        <p:nvSpPr>
          <p:cNvPr id="8" name="Text Box 7"/>
          <p:cNvSpPr txBox="1"/>
          <p:nvPr>
            <p:custDataLst>
              <p:tags r:id="rId3"/>
            </p:custDataLst>
          </p:nvPr>
        </p:nvSpPr>
        <p:spPr>
          <a:xfrm>
            <a:off x="1220470" y="4106545"/>
            <a:ext cx="102171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2000">
                <a:solidFill>
                  <a:srgbClr val="FF0000"/>
                </a:solidFill>
              </a:rPr>
              <a:t>尧浩东</a:t>
            </a:r>
            <a:endParaRPr lang="en-US" sz="2000">
              <a:solidFill>
                <a:srgbClr val="FF0000"/>
              </a:solidFill>
            </a:endParaRPr>
          </a:p>
        </p:txBody>
      </p:sp>
      <p:sp>
        <p:nvSpPr>
          <p:cNvPr id="9" name="Text Box 8"/>
          <p:cNvSpPr txBox="1"/>
          <p:nvPr/>
        </p:nvSpPr>
        <p:spPr>
          <a:xfrm>
            <a:off x="5949315" y="1741805"/>
            <a:ext cx="5214620" cy="45231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400"/>
              <a:t>1、HEPS</a:t>
            </a:r>
            <a:r>
              <a:rPr lang="zh-CN" altLang="en-US" sz="2400"/>
              <a:t>光源</a:t>
            </a:r>
            <a:r>
              <a:rPr lang="zh-CN" altLang="en-US" sz="2400"/>
              <a:t>智能束线调光</a:t>
            </a:r>
            <a:endParaRPr lang="zh-CN" altLang="en-US" sz="2400"/>
          </a:p>
          <a:p>
            <a:endParaRPr lang="zh-CN" altLang="en-US" sz="2400"/>
          </a:p>
          <a:p>
            <a:r>
              <a:rPr lang="zh-CN" altLang="en-US" sz="2400"/>
              <a:t>手动调光</a:t>
            </a:r>
            <a:r>
              <a:rPr lang="en-US" altLang="zh-CN" sz="2400"/>
              <a:t>：</a:t>
            </a:r>
            <a:r>
              <a:rPr lang="zh-CN" altLang="en-US" sz="2400"/>
              <a:t>时间</a:t>
            </a:r>
            <a:r>
              <a:rPr lang="en-US" altLang="zh-CN" sz="2400"/>
              <a:t>+</a:t>
            </a:r>
            <a:r>
              <a:rPr lang="zh-CN" altLang="en-US" sz="2400"/>
              <a:t>难度</a:t>
            </a:r>
            <a:endParaRPr lang="zh-CN" altLang="en-US" sz="2400"/>
          </a:p>
          <a:p>
            <a:endParaRPr lang="zh-CN" altLang="en-US" sz="2400"/>
          </a:p>
          <a:p>
            <a:pPr marL="342900" indent="-342900">
              <a:buFont typeface="Wingdings" panose="05000000000000000000" charset="0"/>
              <a:buChar char=""/>
            </a:pPr>
            <a:r>
              <a:rPr lang="zh-CN" altLang="en-US" sz="2400"/>
              <a:t>高通量、高精度、复杂、高速</a:t>
            </a:r>
            <a:endParaRPr lang="zh-CN" altLang="en-US" sz="2400"/>
          </a:p>
          <a:p>
            <a:pPr marL="342900" indent="-342900">
              <a:buFont typeface="Wingdings" panose="05000000000000000000" charset="0"/>
              <a:buChar char=""/>
            </a:pPr>
            <a:endParaRPr lang="zh-CN" altLang="en-US" sz="2400"/>
          </a:p>
          <a:p>
            <a:pPr marL="342900" indent="-342900">
              <a:buFont typeface="Wingdings" panose="05000000000000000000" charset="0"/>
              <a:buChar char=""/>
            </a:pPr>
            <a:r>
              <a:rPr lang="zh-CN" altLang="en-US" sz="2400"/>
              <a:t>时间、能量、空间</a:t>
            </a:r>
            <a:r>
              <a:rPr lang="en-US" altLang="zh-CN" sz="2400"/>
              <a:t>、</a:t>
            </a:r>
            <a:r>
              <a:rPr lang="zh-CN" altLang="en-US" sz="2400"/>
              <a:t>相位</a:t>
            </a:r>
            <a:endParaRPr lang="zh-CN" altLang="en-US" sz="2400"/>
          </a:p>
          <a:p>
            <a:pPr marL="342900" indent="-342900">
              <a:buFont typeface="Wingdings" panose="05000000000000000000" charset="0"/>
              <a:buChar char=""/>
            </a:pPr>
            <a:endParaRPr lang="zh-CN" altLang="en-US" sz="2400"/>
          </a:p>
          <a:p>
            <a:pPr indent="0">
              <a:buFont typeface="Wingdings" panose="05000000000000000000" charset="0"/>
              <a:buNone/>
            </a:pPr>
            <a:endParaRPr lang="zh-CN" altLang="en-US" sz="2400"/>
          </a:p>
          <a:p>
            <a:pPr indent="0">
              <a:buFont typeface="Wingdings" panose="05000000000000000000" charset="0"/>
              <a:buNone/>
            </a:pPr>
            <a:r>
              <a:rPr lang="zh-CN" altLang="en-US" sz="2400"/>
              <a:t>问题</a:t>
            </a:r>
            <a:r>
              <a:rPr lang="en-US" altLang="zh-CN" sz="2400"/>
              <a:t>：</a:t>
            </a:r>
            <a:endParaRPr lang="en-US" altLang="zh-CN" sz="2400"/>
          </a:p>
          <a:p>
            <a:pPr indent="0">
              <a:buFont typeface="Wingdings" panose="05000000000000000000" charset="0"/>
              <a:buNone/>
            </a:pPr>
            <a:r>
              <a:rPr lang="zh-CN" altLang="en-US" sz="2400"/>
              <a:t>通用框架</a:t>
            </a:r>
            <a:r>
              <a:rPr lang="en-US" altLang="zh-CN" sz="2400"/>
              <a:t>：光路设计不同，光学器件深度耦合</a:t>
            </a:r>
            <a:endParaRPr lang="en-US" altLang="zh-CN" sz="24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>
                <a:sym typeface="+mn-ea"/>
              </a:rPr>
              <a:t>自动控制</a:t>
            </a:r>
            <a:endParaRPr lang="en-US"/>
          </a:p>
        </p:txBody>
      </p:sp>
      <p:sp>
        <p:nvSpPr>
          <p:cNvPr id="5" name="Text Box 4"/>
          <p:cNvSpPr txBox="1"/>
          <p:nvPr/>
        </p:nvSpPr>
        <p:spPr>
          <a:xfrm>
            <a:off x="1220470" y="1343025"/>
            <a:ext cx="102171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2000">
                <a:solidFill>
                  <a:srgbClr val="FF0000"/>
                </a:solidFill>
                <a:sym typeface="+mn-ea"/>
              </a:rPr>
              <a:t>冀斌</a:t>
            </a:r>
            <a:endParaRPr lang="en-US" sz="2000">
              <a:solidFill>
                <a:srgbClr val="FF0000"/>
              </a:solidFill>
              <a:sym typeface="+mn-ea"/>
            </a:endParaRPr>
          </a:p>
        </p:txBody>
      </p:sp>
      <p:sp>
        <p:nvSpPr>
          <p:cNvPr id="8" name="Text Box 7"/>
          <p:cNvSpPr txBox="1"/>
          <p:nvPr>
            <p:custDataLst>
              <p:tags r:id="rId1"/>
            </p:custDataLst>
          </p:nvPr>
        </p:nvSpPr>
        <p:spPr>
          <a:xfrm>
            <a:off x="1220470" y="4106545"/>
            <a:ext cx="102171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000">
                <a:solidFill>
                  <a:srgbClr val="FF0000"/>
                </a:solidFill>
                <a:sym typeface="+mn-ea"/>
              </a:rPr>
              <a:t>冯尔玺</a:t>
            </a:r>
            <a:endParaRPr lang="zh-CN" altLang="en-US" sz="2000">
              <a:solidFill>
                <a:srgbClr val="FF0000"/>
              </a:solidFill>
              <a:sym typeface="+mn-ea"/>
            </a:endParaRPr>
          </a:p>
        </p:txBody>
      </p:sp>
      <p:sp>
        <p:nvSpPr>
          <p:cNvPr id="9" name="Text Box 8"/>
          <p:cNvSpPr txBox="1"/>
          <p:nvPr/>
        </p:nvSpPr>
        <p:spPr>
          <a:xfrm>
            <a:off x="5949315" y="1741805"/>
            <a:ext cx="5214620" cy="37846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400"/>
              <a:t>2、HEPS</a:t>
            </a:r>
            <a:r>
              <a:rPr lang="zh-CN" altLang="en-US" sz="2400"/>
              <a:t>与</a:t>
            </a:r>
            <a:r>
              <a:rPr lang="en-US" altLang="zh-CN" sz="2400"/>
              <a:t>CSNS</a:t>
            </a:r>
            <a:r>
              <a:rPr lang="zh-CN" altLang="en-US" sz="2400"/>
              <a:t>智能线站</a:t>
            </a:r>
            <a:r>
              <a:rPr lang="en-US" altLang="zh-CN" sz="2400"/>
              <a:t>/</a:t>
            </a:r>
            <a:r>
              <a:rPr lang="zh-CN" altLang="en-US" sz="2400"/>
              <a:t>谱仪</a:t>
            </a:r>
            <a:endParaRPr lang="zh-CN" altLang="en-US" sz="2400"/>
          </a:p>
          <a:p>
            <a:endParaRPr lang="zh-CN" altLang="en-US" sz="2400"/>
          </a:p>
          <a:p>
            <a:r>
              <a:rPr sz="2400"/>
              <a:t>硬件：控制自动化</a:t>
            </a:r>
            <a:endParaRPr sz="2400"/>
          </a:p>
          <a:p>
            <a:r>
              <a:rPr sz="2400"/>
              <a:t>软件：数据数字化</a:t>
            </a:r>
            <a:endParaRPr sz="2400"/>
          </a:p>
          <a:p>
            <a:endParaRPr sz="2400"/>
          </a:p>
          <a:p>
            <a:r>
              <a:rPr sz="2400"/>
              <a:t>智能化</a:t>
            </a:r>
            <a:r>
              <a:rPr lang="en-US" sz="2400"/>
              <a:t>：</a:t>
            </a:r>
            <a:r>
              <a:rPr lang="zh-CN" altLang="en-US" sz="2400"/>
              <a:t>调光</a:t>
            </a:r>
            <a:r>
              <a:rPr lang="en-US" altLang="zh-CN" sz="2400"/>
              <a:t>+</a:t>
            </a:r>
            <a:r>
              <a:rPr lang="zh-CN" altLang="en-US" sz="2400"/>
              <a:t>控制</a:t>
            </a:r>
            <a:r>
              <a:rPr lang="en-US" altLang="zh-CN" sz="2400"/>
              <a:t>+</a:t>
            </a:r>
            <a:r>
              <a:rPr lang="zh-CN" altLang="en-US" sz="2400"/>
              <a:t>采集</a:t>
            </a:r>
            <a:r>
              <a:rPr lang="en-US" altLang="zh-CN" sz="2400"/>
              <a:t>+</a:t>
            </a:r>
            <a:r>
              <a:rPr lang="zh-CN" altLang="en-US" sz="2400"/>
              <a:t>规划</a:t>
            </a:r>
            <a:r>
              <a:rPr lang="en-US" altLang="zh-CN" sz="2400"/>
              <a:t>+</a:t>
            </a:r>
            <a:r>
              <a:rPr lang="zh-CN" altLang="en-US" sz="2400"/>
              <a:t>分析</a:t>
            </a:r>
            <a:endParaRPr sz="2400"/>
          </a:p>
          <a:p>
            <a:endParaRPr sz="2400"/>
          </a:p>
          <a:p>
            <a:endParaRPr sz="2400"/>
          </a:p>
          <a:p>
            <a:pPr indent="0">
              <a:buFont typeface="Wingdings" panose="05000000000000000000" charset="0"/>
              <a:buNone/>
            </a:pPr>
            <a:r>
              <a:rPr lang="zh-CN" altLang="en-US" sz="2400"/>
              <a:t>问题</a:t>
            </a:r>
            <a:r>
              <a:rPr lang="en-US" altLang="zh-CN" sz="2400"/>
              <a:t>：</a:t>
            </a:r>
            <a:endParaRPr lang="en-US" altLang="zh-CN" sz="2400"/>
          </a:p>
          <a:p>
            <a:pPr indent="0">
              <a:buFont typeface="Wingdings" panose="05000000000000000000" charset="0"/>
              <a:buNone/>
            </a:pPr>
            <a:r>
              <a:rPr lang="zh-CN" altLang="en-US" sz="2400"/>
              <a:t>多组</a:t>
            </a:r>
            <a:r>
              <a:rPr lang="en-US" altLang="zh-CN" sz="2400"/>
              <a:t>、</a:t>
            </a:r>
            <a:r>
              <a:rPr lang="zh-CN" altLang="en-US" sz="2400"/>
              <a:t>多方向</a:t>
            </a:r>
            <a:r>
              <a:rPr lang="zh-CN" altLang="en-US" sz="2400"/>
              <a:t>深度合作</a:t>
            </a:r>
            <a:endParaRPr lang="zh-CN" altLang="en-US" sz="2400"/>
          </a:p>
        </p:txBody>
      </p:sp>
      <p:pic>
        <p:nvPicPr>
          <p:cNvPr id="7" name="Picture 6" descr="Screenshot 2024-10-17 at 11.43.2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167765" y="1791970"/>
            <a:ext cx="3557905" cy="203454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220470" y="4660900"/>
            <a:ext cx="3378835" cy="199580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>
                <a:sym typeface="+mn-ea"/>
              </a:rPr>
              <a:t>自动控制</a:t>
            </a:r>
            <a:endParaRPr lang="en-US"/>
          </a:p>
        </p:txBody>
      </p:sp>
      <p:pic>
        <p:nvPicPr>
          <p:cNvPr id="4" name="Picture 3" descr="Screenshot 2024-10-17 at 11.28.1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6465" y="2464435"/>
            <a:ext cx="4093210" cy="2558415"/>
          </a:xfrm>
          <a:prstGeom prst="rect">
            <a:avLst/>
          </a:prstGeom>
        </p:spPr>
      </p:pic>
      <p:sp>
        <p:nvSpPr>
          <p:cNvPr id="5" name="Text Box 4"/>
          <p:cNvSpPr txBox="1"/>
          <p:nvPr>
            <p:custDataLst>
              <p:tags r:id="rId2"/>
            </p:custDataLst>
          </p:nvPr>
        </p:nvSpPr>
        <p:spPr>
          <a:xfrm>
            <a:off x="833755" y="1910715"/>
            <a:ext cx="102171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2000">
                <a:solidFill>
                  <a:srgbClr val="FF0000"/>
                </a:solidFill>
              </a:rPr>
              <a:t>蔡孟珂</a:t>
            </a:r>
            <a:endParaRPr lang="en-US" sz="2000">
              <a:solidFill>
                <a:srgbClr val="FF0000"/>
              </a:solidFill>
            </a:endParaRPr>
          </a:p>
        </p:txBody>
      </p:sp>
      <p:sp>
        <p:nvSpPr>
          <p:cNvPr id="9" name="Text Box 8"/>
          <p:cNvSpPr txBox="1"/>
          <p:nvPr>
            <p:custDataLst>
              <p:tags r:id="rId3"/>
            </p:custDataLst>
          </p:nvPr>
        </p:nvSpPr>
        <p:spPr>
          <a:xfrm>
            <a:off x="5949315" y="1741805"/>
            <a:ext cx="5214620" cy="37846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400"/>
              <a:t>3、</a:t>
            </a:r>
            <a:r>
              <a:rPr lang="zh-CN" altLang="en-US" sz="2400"/>
              <a:t>探测器组装与检测</a:t>
            </a:r>
            <a:r>
              <a:rPr lang="zh-CN" altLang="en-US" sz="2400"/>
              <a:t>智能化</a:t>
            </a:r>
            <a:endParaRPr lang="zh-CN" altLang="en-US" sz="2400"/>
          </a:p>
          <a:p>
            <a:endParaRPr lang="zh-CN" altLang="en-US" sz="2400"/>
          </a:p>
          <a:p>
            <a:r>
              <a:rPr lang="zh-CN" sz="2400"/>
              <a:t>高精度</a:t>
            </a:r>
            <a:r>
              <a:rPr lang="en-US" altLang="zh-CN" sz="2400"/>
              <a:t>、</a:t>
            </a:r>
            <a:r>
              <a:rPr lang="zh-CN" altLang="en-US" sz="2400"/>
              <a:t>大规模</a:t>
            </a:r>
            <a:endParaRPr lang="zh-CN" altLang="en-US" sz="2400"/>
          </a:p>
          <a:p>
            <a:endParaRPr lang="zh-CN" altLang="en-US" sz="2400"/>
          </a:p>
          <a:p>
            <a:endParaRPr sz="2400"/>
          </a:p>
          <a:p>
            <a:r>
              <a:rPr sz="2400"/>
              <a:t>组装自动化、机器人自动化、智能视觉检测、质量控制、自动化分析</a:t>
            </a:r>
            <a:endParaRPr sz="2400"/>
          </a:p>
          <a:p>
            <a:endParaRPr sz="2400"/>
          </a:p>
          <a:p>
            <a:r>
              <a:rPr lang="zh-CN" sz="2400"/>
              <a:t>问题</a:t>
            </a:r>
            <a:r>
              <a:rPr lang="en-US" altLang="zh-CN" sz="2400"/>
              <a:t>：</a:t>
            </a:r>
            <a:endParaRPr lang="en-US" altLang="zh-CN" sz="2400"/>
          </a:p>
          <a:p>
            <a:r>
              <a:rPr lang="zh-CN" altLang="en-US" sz="2400">
                <a:sym typeface="+mn-ea"/>
              </a:rPr>
              <a:t>通用还是</a:t>
            </a:r>
            <a:r>
              <a:rPr lang="zh-CN" altLang="en-US" sz="2400">
                <a:sym typeface="+mn-ea"/>
              </a:rPr>
              <a:t>专用框架</a:t>
            </a:r>
            <a:r>
              <a:rPr lang="en-US" altLang="zh-CN" sz="2400">
                <a:sym typeface="+mn-ea"/>
              </a:rPr>
              <a:t>：</a:t>
            </a:r>
            <a:r>
              <a:rPr lang="zh-CN" altLang="en-US" sz="2400"/>
              <a:t>面向任务性的</a:t>
            </a:r>
            <a:r>
              <a:rPr lang="en-US" altLang="zh-CN" sz="2400"/>
              <a:t>AI</a:t>
            </a:r>
            <a:endParaRPr lang="en-US" altLang="zh-CN" sz="240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/>
              <a:t>模拟</a:t>
            </a:r>
            <a:r>
              <a:rPr lang="zh-CN" altLang="en-US">
                <a:sym typeface="+mn-ea"/>
              </a:rPr>
              <a:t>加速</a:t>
            </a:r>
            <a:endParaRPr lang="zh-CN" altLang="en-US"/>
          </a:p>
        </p:txBody>
      </p:sp>
      <p:graphicFrame>
        <p:nvGraphicFramePr>
          <p:cNvPr id="3" name="Table 2"/>
          <p:cNvGraphicFramePr/>
          <p:nvPr>
            <p:custDataLst>
              <p:tags r:id="rId1"/>
            </p:custDataLst>
          </p:nvPr>
        </p:nvGraphicFramePr>
        <p:xfrm>
          <a:off x="784225" y="2074545"/>
          <a:ext cx="9665335" cy="3162300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5460365"/>
                <a:gridCol w="1511300"/>
                <a:gridCol w="2693670"/>
              </a:tblGrid>
              <a:tr h="527050">
                <a:tc>
                  <a:txBody>
                    <a:bodyPr/>
                    <a:p>
                      <a:pPr algn="l" fontAlgn="ctr"/>
                      <a:r>
                        <a:rPr lang="zh-CN" altLang="en-US" sz="2000">
                          <a:solidFill>
                            <a:schemeClr val="accent1"/>
                          </a:solidFill>
                        </a:rPr>
                        <a:t>量能器快速模拟</a:t>
                      </a:r>
                      <a:endParaRPr lang="zh-CN" altLang="en-US" sz="2000">
                        <a:solidFill>
                          <a:schemeClr val="accent1"/>
                        </a:solidFill>
                      </a:endParaRPr>
                    </a:p>
                  </a:txBody>
                  <a:tcPr marL="13017" marR="13017" marT="13017" anchor="ctr" anchorCtr="0"/>
                </a:tc>
                <a:tc>
                  <a:txBody>
                    <a:bodyPr/>
                    <a:p>
                      <a:pPr algn="l" fontAlgn="ctr">
                        <a:buNone/>
                      </a:pPr>
                      <a:r>
                        <a:rPr lang="zh-CN" altLang="en-US" sz="2000"/>
                        <a:t>实验</a:t>
                      </a:r>
                      <a:endParaRPr lang="zh-CN" altLang="en-US" sz="2000"/>
                    </a:p>
                  </a:txBody>
                  <a:tcPr marL="13017" marR="13017" marT="13017" anchor="ctr" anchorCtr="0"/>
                </a:tc>
                <a:tc>
                  <a:txBody>
                    <a:bodyPr/>
                    <a:p>
                      <a:pPr algn="l" fontAlgn="ctr">
                        <a:buNone/>
                      </a:pPr>
                      <a:r>
                        <a:rPr lang="zh-CN" altLang="en-US" sz="2000"/>
                        <a:t>方文兴</a:t>
                      </a:r>
                      <a:endParaRPr lang="zh-CN" altLang="en-US" sz="2000"/>
                    </a:p>
                  </a:txBody>
                  <a:tcPr marL="13017" marR="13017" marT="13017" anchor="ctr" anchorCtr="0"/>
                </a:tc>
              </a:tr>
              <a:tr h="527050">
                <a:tc>
                  <a:txBody>
                    <a:bodyPr/>
                    <a:p>
                      <a:pPr algn="l" fontAlgn="ctr"/>
                      <a:r>
                        <a:rPr lang="en-US" altLang="zh-CN" sz="2000">
                          <a:solidFill>
                            <a:schemeClr val="accent4"/>
                          </a:solidFill>
                        </a:rPr>
                        <a:t>CEPC</a:t>
                      </a:r>
                      <a:r>
                        <a:rPr lang="zh-CN" altLang="en-US" sz="2000">
                          <a:solidFill>
                            <a:schemeClr val="accent4"/>
                          </a:solidFill>
                        </a:rPr>
                        <a:t>加速器设计优化</a:t>
                      </a:r>
                      <a:endParaRPr lang="zh-CN" altLang="en-US" sz="2000">
                        <a:solidFill>
                          <a:schemeClr val="accent4"/>
                        </a:solidFill>
                      </a:endParaRPr>
                    </a:p>
                  </a:txBody>
                  <a:tcPr marL="13017" marR="13017" marT="13017" anchor="ctr" anchorCtr="0"/>
                </a:tc>
                <a:tc>
                  <a:txBody>
                    <a:bodyPr/>
                    <a:p>
                      <a:pPr algn="l" fontAlgn="ctr"/>
                      <a:r>
                        <a:rPr lang="zh-CN" altLang="en-US" sz="2000"/>
                        <a:t>加速器</a:t>
                      </a:r>
                      <a:endParaRPr lang="zh-CN" altLang="en-US" sz="2000"/>
                    </a:p>
                  </a:txBody>
                  <a:tcPr marL="13017" marR="13017" marT="13017" anchor="ctr" anchorCtr="0"/>
                </a:tc>
                <a:tc>
                  <a:txBody>
                    <a:bodyPr/>
                    <a:p>
                      <a:pPr algn="l" fontAlgn="ctr"/>
                      <a:r>
                        <a:rPr lang="zh-CN" altLang="en-US" sz="2000"/>
                        <a:t>王逗</a:t>
                      </a:r>
                      <a:endParaRPr lang="zh-CN" altLang="en-US" sz="2000"/>
                    </a:p>
                  </a:txBody>
                  <a:tcPr marL="13017" marR="13017" marT="13017" anchor="ctr" anchorCtr="0"/>
                </a:tc>
              </a:tr>
              <a:tr h="527050">
                <a:tc>
                  <a:txBody>
                    <a:bodyPr/>
                    <a:p>
                      <a:pPr algn="l" fontAlgn="ctr"/>
                      <a:r>
                        <a:rPr lang="en-US" altLang="zh-CN" sz="2000"/>
                        <a:t>AI on Storage</a:t>
                      </a:r>
                      <a:endParaRPr lang="en-US" altLang="zh-CN" sz="2000"/>
                    </a:p>
                  </a:txBody>
                  <a:tcPr marL="13017" marR="13017" marT="13017" anchor="ctr" anchorCtr="0"/>
                </a:tc>
                <a:tc>
                  <a:txBody>
                    <a:bodyPr/>
                    <a:p>
                      <a:pPr algn="l" fontAlgn="ctr"/>
                      <a:r>
                        <a:rPr lang="zh-CN" altLang="en-US" sz="2000"/>
                        <a:t>计算</a:t>
                      </a:r>
                      <a:endParaRPr lang="zh-CN" altLang="en-US" sz="2000"/>
                    </a:p>
                  </a:txBody>
                  <a:tcPr marL="13017" marR="13017" marT="13017" anchor="ctr" anchorCtr="0"/>
                </a:tc>
                <a:tc>
                  <a:txBody>
                    <a:bodyPr/>
                    <a:p>
                      <a:pPr algn="l" fontAlgn="ctr"/>
                      <a:r>
                        <a:rPr lang="zh-CN" altLang="en-US" sz="2000"/>
                        <a:t>程垚松</a:t>
                      </a:r>
                      <a:endParaRPr lang="zh-CN" altLang="en-US" sz="2000"/>
                    </a:p>
                  </a:txBody>
                  <a:tcPr marL="13017" marR="13017" marT="13017" anchor="ctr" anchorCtr="0"/>
                </a:tc>
              </a:tr>
              <a:tr h="527050">
                <a:tc>
                  <a:txBody>
                    <a:bodyPr/>
                    <a:p>
                      <a:pPr algn="l" fontAlgn="ctr"/>
                      <a:r>
                        <a:rPr lang="zh-CN" altLang="en-US" sz="2000">
                          <a:solidFill>
                            <a:schemeClr val="accent2"/>
                          </a:solidFill>
                        </a:rPr>
                        <a:t>机器学习在核能放射化学研究中的应用探讨</a:t>
                      </a:r>
                      <a:endParaRPr lang="zh-CN" altLang="en-US" sz="2000">
                        <a:solidFill>
                          <a:schemeClr val="accent2"/>
                        </a:solidFill>
                      </a:endParaRPr>
                    </a:p>
                  </a:txBody>
                  <a:tcPr marL="13017" marR="13017" marT="13017" anchor="ctr" anchorCtr="0"/>
                </a:tc>
                <a:tc>
                  <a:txBody>
                    <a:bodyPr/>
                    <a:p>
                      <a:pPr algn="l" fontAlgn="ctr"/>
                      <a:r>
                        <a:rPr lang="zh-CN" altLang="en-US" sz="2000"/>
                        <a:t>多学科</a:t>
                      </a:r>
                      <a:endParaRPr lang="zh-CN" altLang="en-US" sz="2000"/>
                    </a:p>
                  </a:txBody>
                  <a:tcPr marL="13017" marR="13017" marT="13017" anchor="ctr" anchorCtr="0"/>
                </a:tc>
                <a:tc>
                  <a:txBody>
                    <a:bodyPr/>
                    <a:p>
                      <a:pPr algn="l" fontAlgn="ctr"/>
                      <a:r>
                        <a:rPr lang="zh-CN" altLang="en-US" sz="2000"/>
                        <a:t>吴群燕</a:t>
                      </a:r>
                      <a:endParaRPr lang="zh-CN" altLang="en-US" sz="2000"/>
                    </a:p>
                  </a:txBody>
                  <a:tcPr marL="13017" marR="13017" marT="13017" anchor="ctr" anchorCtr="0"/>
                </a:tc>
              </a:tr>
              <a:tr h="527050">
                <a:tc>
                  <a:txBody>
                    <a:bodyPr/>
                    <a:p>
                      <a:pPr algn="l" fontAlgn="ctr"/>
                      <a:r>
                        <a:rPr lang="en-US" altLang="zh-CN" sz="2000">
                          <a:solidFill>
                            <a:schemeClr val="accent1"/>
                          </a:solidFill>
                        </a:rPr>
                        <a:t>Paralux: </a:t>
                      </a:r>
                      <a:r>
                        <a:rPr lang="zh-CN" altLang="en-US" sz="2000">
                          <a:solidFill>
                            <a:schemeClr val="accent1"/>
                          </a:solidFill>
                        </a:rPr>
                        <a:t>利用</a:t>
                      </a:r>
                      <a:r>
                        <a:rPr lang="en-US" altLang="zh-CN" sz="2000">
                          <a:solidFill>
                            <a:schemeClr val="accent1"/>
                          </a:solidFill>
                        </a:rPr>
                        <a:t>GPU</a:t>
                      </a:r>
                      <a:r>
                        <a:rPr lang="zh-CN" altLang="en-US" sz="2000">
                          <a:solidFill>
                            <a:schemeClr val="accent1"/>
                          </a:solidFill>
                        </a:rPr>
                        <a:t>加速</a:t>
                      </a:r>
                      <a:r>
                        <a:rPr lang="en-US" altLang="zh-CN" sz="2000">
                          <a:solidFill>
                            <a:schemeClr val="accent1"/>
                          </a:solidFill>
                        </a:rPr>
                        <a:t>Geant4</a:t>
                      </a:r>
                      <a:r>
                        <a:rPr lang="zh-CN" altLang="en-US" sz="2000">
                          <a:solidFill>
                            <a:schemeClr val="accent1"/>
                          </a:solidFill>
                        </a:rPr>
                        <a:t>光学模拟</a:t>
                      </a:r>
                      <a:r>
                        <a:rPr lang="zh-CN" altLang="en-US" sz="2000"/>
                        <a:t> </a:t>
                      </a:r>
                      <a:endParaRPr lang="zh-CN" altLang="en-US" sz="2000"/>
                    </a:p>
                  </a:txBody>
                  <a:tcPr marL="13017" marR="13017" marT="13017" anchor="ctr" anchorCtr="0"/>
                </a:tc>
                <a:tc>
                  <a:txBody>
                    <a:bodyPr/>
                    <a:p>
                      <a:pPr algn="l" fontAlgn="ctr"/>
                      <a:r>
                        <a:rPr lang="zh-CN" altLang="en-US" sz="2000"/>
                        <a:t>天体</a:t>
                      </a:r>
                      <a:endParaRPr lang="zh-CN" altLang="en-US" sz="2000"/>
                    </a:p>
                  </a:txBody>
                  <a:tcPr marL="13017" marR="13017" marT="13017" anchor="ctr" anchorCtr="0"/>
                </a:tc>
                <a:tc>
                  <a:txBody>
                    <a:bodyPr/>
                    <a:p>
                      <a:pPr algn="l" fontAlgn="ctr"/>
                      <a:r>
                        <a:rPr lang="zh-CN" altLang="en-US" sz="2000"/>
                        <a:t>王子珂</a:t>
                      </a:r>
                      <a:endParaRPr lang="zh-CN" altLang="en-US" sz="2000"/>
                    </a:p>
                  </a:txBody>
                  <a:tcPr marL="13017" marR="13017" marT="13017" anchor="ctr" anchorCtr="0"/>
                </a:tc>
              </a:tr>
              <a:tr h="527050">
                <a:tc>
                  <a:txBody>
                    <a:bodyPr/>
                    <a:p>
                      <a:pPr algn="l" fontAlgn="ctr">
                        <a:buNone/>
                      </a:pPr>
                      <a:r>
                        <a:rPr lang="zh-CN" altLang="en-US" sz="2000">
                          <a:solidFill>
                            <a:schemeClr val="accent4"/>
                          </a:solidFill>
                        </a:rPr>
                        <a:t>使用机器学习算法优化高频腔设计</a:t>
                      </a:r>
                      <a:endParaRPr lang="zh-CN" altLang="en-US" sz="2000">
                        <a:solidFill>
                          <a:schemeClr val="accent4"/>
                        </a:solidFill>
                      </a:endParaRPr>
                    </a:p>
                  </a:txBody>
                  <a:tcPr marL="13017" marR="13017" marT="13017" anchor="ctr" anchorCtr="0"/>
                </a:tc>
                <a:tc>
                  <a:txBody>
                    <a:bodyPr/>
                    <a:p>
                      <a:pPr algn="l" fontAlgn="ctr">
                        <a:buNone/>
                      </a:pPr>
                      <a:r>
                        <a:rPr lang="zh-CN" altLang="en-US" sz="2000"/>
                        <a:t>东莞</a:t>
                      </a:r>
                      <a:endParaRPr lang="zh-CN" altLang="en-US" sz="2000"/>
                    </a:p>
                  </a:txBody>
                  <a:tcPr marL="13017" marR="13017" marT="13017" anchor="ctr" anchorCtr="0"/>
                </a:tc>
                <a:tc>
                  <a:txBody>
                    <a:bodyPr/>
                    <a:p>
                      <a:pPr algn="l" fontAlgn="ctr">
                        <a:buNone/>
                      </a:pPr>
                      <a:r>
                        <a:rPr lang="zh-CN" altLang="en-US" sz="2000"/>
                        <a:t>郝雪瑞</a:t>
                      </a:r>
                      <a:endParaRPr lang="zh-CN" altLang="en-US" sz="2000"/>
                    </a:p>
                  </a:txBody>
                  <a:tcPr marL="13017" marR="13017" marT="13017" anchor="ctr" anchorCtr="0"/>
                </a:tc>
              </a:tr>
            </a:tbl>
          </a:graphicData>
        </a:graphic>
      </p:graphicFrame>
      <p:sp>
        <p:nvSpPr>
          <p:cNvPr id="5" name="Text Box 4"/>
          <p:cNvSpPr txBox="1"/>
          <p:nvPr>
            <p:custDataLst>
              <p:tags r:id="rId2"/>
            </p:custDataLst>
          </p:nvPr>
        </p:nvSpPr>
        <p:spPr>
          <a:xfrm>
            <a:off x="885190" y="158432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/>
              <a:t>2024.10.17 14:50-15:10</a:t>
            </a:r>
            <a:endParaRPr 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>
                <a:sym typeface="+mn-ea"/>
              </a:rPr>
              <a:t>模拟</a:t>
            </a:r>
            <a:r>
              <a:rPr lang="zh-CN" altLang="en-US">
                <a:sym typeface="+mn-ea"/>
              </a:rPr>
              <a:t>加速</a:t>
            </a:r>
            <a:endParaRPr lang="en-US"/>
          </a:p>
        </p:txBody>
      </p:sp>
      <p:sp>
        <p:nvSpPr>
          <p:cNvPr id="9" name="Text Box 8"/>
          <p:cNvSpPr txBox="1"/>
          <p:nvPr>
            <p:custDataLst>
              <p:tags r:id="rId1"/>
            </p:custDataLst>
          </p:nvPr>
        </p:nvSpPr>
        <p:spPr>
          <a:xfrm>
            <a:off x="5949315" y="1741805"/>
            <a:ext cx="6242685" cy="41541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400"/>
              <a:t>1、</a:t>
            </a:r>
            <a:r>
              <a:rPr lang="en-US" altLang="zh-CN" sz="2400"/>
              <a:t>BESIII，JUNO，CEPC，HUNT</a:t>
            </a:r>
            <a:r>
              <a:rPr lang="zh-CN" altLang="en-US" sz="2400"/>
              <a:t>加速</a:t>
            </a:r>
            <a:r>
              <a:rPr lang="zh-CN" altLang="en-US" sz="2400"/>
              <a:t>模拟</a:t>
            </a:r>
            <a:endParaRPr lang="zh-CN" altLang="en-US" sz="2400"/>
          </a:p>
          <a:p>
            <a:endParaRPr lang="zh-CN" sz="2400"/>
          </a:p>
          <a:p>
            <a:r>
              <a:rPr lang="en-US" altLang="zh-CN" sz="2400">
                <a:sym typeface="+mn-ea"/>
              </a:rPr>
              <a:t>BESIII/CEPC</a:t>
            </a:r>
            <a:r>
              <a:rPr lang="zh-CN" altLang="en-US" sz="2400">
                <a:sym typeface="+mn-ea"/>
              </a:rPr>
              <a:t>大规模量能器</a:t>
            </a:r>
            <a:endParaRPr lang="zh-CN" altLang="en-US" sz="2400">
              <a:sym typeface="+mn-ea"/>
            </a:endParaRPr>
          </a:p>
          <a:p>
            <a:r>
              <a:rPr lang="en-US" altLang="zh-CN" sz="2400">
                <a:sym typeface="+mn-ea"/>
              </a:rPr>
              <a:t>JUNO：</a:t>
            </a:r>
            <a:r>
              <a:rPr lang="zh-CN" altLang="en-US" sz="2400">
                <a:sym typeface="+mn-ea"/>
              </a:rPr>
              <a:t>高能</a:t>
            </a:r>
            <a:r>
              <a:rPr lang="en-US" altLang="zh-CN" sz="2400">
                <a:sym typeface="+mn-ea"/>
              </a:rPr>
              <a:t>muon</a:t>
            </a:r>
            <a:endParaRPr lang="en-US" altLang="zh-CN" sz="2400">
              <a:sym typeface="+mn-ea"/>
            </a:endParaRPr>
          </a:p>
          <a:p>
            <a:r>
              <a:rPr lang="en-US" altLang="zh-CN" sz="2400">
                <a:sym typeface="+mn-ea"/>
              </a:rPr>
              <a:t>CEPC：lattice</a:t>
            </a:r>
            <a:r>
              <a:rPr lang="zh-CN" altLang="en-US" sz="2400">
                <a:sym typeface="+mn-ea"/>
              </a:rPr>
              <a:t>设计</a:t>
            </a:r>
            <a:r>
              <a:rPr lang="en-US" altLang="zh-CN" sz="2400">
                <a:sym typeface="+mn-ea"/>
              </a:rPr>
              <a:t>、</a:t>
            </a:r>
            <a:r>
              <a:rPr lang="zh-CN" altLang="en-US" sz="2400">
                <a:sym typeface="+mn-ea"/>
              </a:rPr>
              <a:t>快速亮度反馈</a:t>
            </a:r>
            <a:endParaRPr lang="zh-CN" altLang="en-US" sz="2400">
              <a:sym typeface="+mn-ea"/>
            </a:endParaRPr>
          </a:p>
          <a:p>
            <a:r>
              <a:rPr lang="en-US" altLang="zh-CN" sz="2400">
                <a:sym typeface="+mn-ea"/>
              </a:rPr>
              <a:t>HUNT：</a:t>
            </a:r>
            <a:r>
              <a:rPr lang="zh-CN" altLang="en-US" sz="2400">
                <a:sym typeface="+mn-ea"/>
              </a:rPr>
              <a:t>中微子光学</a:t>
            </a:r>
            <a:r>
              <a:rPr lang="zh-CN" altLang="en-US" sz="2400">
                <a:sym typeface="+mn-ea"/>
              </a:rPr>
              <a:t>模拟</a:t>
            </a:r>
            <a:endParaRPr lang="zh-CN" altLang="en-US" sz="2400">
              <a:sym typeface="+mn-ea"/>
            </a:endParaRPr>
          </a:p>
          <a:p>
            <a:endParaRPr lang="zh-CN" altLang="en-US" sz="2400"/>
          </a:p>
          <a:p>
            <a:endParaRPr lang="zh-CN" altLang="en-US" sz="2400"/>
          </a:p>
          <a:p>
            <a:pPr marL="342900" indent="-342900">
              <a:buFont typeface="Wingdings" panose="05000000000000000000" charset="0"/>
              <a:buChar char=""/>
            </a:pPr>
            <a:r>
              <a:rPr lang="zh-CN" altLang="en-US" sz="2400"/>
              <a:t>大规模计算</a:t>
            </a:r>
            <a:endParaRPr lang="zh-CN" altLang="en-US" sz="2400"/>
          </a:p>
          <a:p>
            <a:pPr marL="342900" indent="-342900">
              <a:buFont typeface="Wingdings" panose="05000000000000000000" charset="0"/>
              <a:buChar char=""/>
            </a:pPr>
            <a:r>
              <a:rPr lang="zh-CN" altLang="en-US" sz="2400"/>
              <a:t>海量数据</a:t>
            </a:r>
            <a:endParaRPr lang="zh-CN" altLang="en-US" sz="2400"/>
          </a:p>
          <a:p>
            <a:endParaRPr lang="en-US" altLang="zh-CN" sz="2400"/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rcRect b="1458"/>
          <a:stretch>
            <a:fillRect/>
          </a:stretch>
        </p:blipFill>
        <p:spPr>
          <a:xfrm>
            <a:off x="786130" y="1584325"/>
            <a:ext cx="3950335" cy="2747645"/>
          </a:xfrm>
          <a:prstGeom prst="rect">
            <a:avLst/>
          </a:prstGeom>
        </p:spPr>
      </p:pic>
      <p:sp>
        <p:nvSpPr>
          <p:cNvPr id="6" name="Text Box 5"/>
          <p:cNvSpPr txBox="1"/>
          <p:nvPr>
            <p:custDataLst>
              <p:tags r:id="rId4"/>
            </p:custDataLst>
          </p:nvPr>
        </p:nvSpPr>
        <p:spPr>
          <a:xfrm>
            <a:off x="833755" y="1343025"/>
            <a:ext cx="102171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2000">
                <a:solidFill>
                  <a:srgbClr val="FF0000"/>
                </a:solidFill>
              </a:rPr>
              <a:t>方文兴</a:t>
            </a:r>
            <a:endParaRPr lang="en-US" sz="2000">
              <a:solidFill>
                <a:srgbClr val="FF0000"/>
              </a:solidFill>
            </a:endParaRPr>
          </a:p>
        </p:txBody>
      </p:sp>
      <p:sp>
        <p:nvSpPr>
          <p:cNvPr id="4" name="Text Box 3"/>
          <p:cNvSpPr txBox="1"/>
          <p:nvPr>
            <p:custDataLst>
              <p:tags r:id="rId5"/>
            </p:custDataLst>
          </p:nvPr>
        </p:nvSpPr>
        <p:spPr>
          <a:xfrm>
            <a:off x="953770" y="4399280"/>
            <a:ext cx="102171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000">
                <a:solidFill>
                  <a:srgbClr val="FF0000"/>
                </a:solidFill>
              </a:rPr>
              <a:t>王子珂</a:t>
            </a:r>
            <a:endParaRPr lang="zh-CN" altLang="en-US" sz="2000">
              <a:solidFill>
                <a:srgbClr val="FF0000"/>
              </a:solidFill>
            </a:endParaRPr>
          </a:p>
        </p:txBody>
      </p:sp>
      <p:pic>
        <p:nvPicPr>
          <p:cNvPr id="7" name="Picture 6" descr="Screenshot 2024-10-17 at 15.40.03"/>
          <p:cNvPicPr>
            <a:picLocks noChangeAspect="1"/>
          </p:cNvPicPr>
          <p:nvPr/>
        </p:nvPicPr>
        <p:blipFill>
          <a:blip r:embed="rId6"/>
          <a:srcRect t="5476" b="8041"/>
          <a:stretch>
            <a:fillRect/>
          </a:stretch>
        </p:blipFill>
        <p:spPr>
          <a:xfrm>
            <a:off x="953770" y="4798060"/>
            <a:ext cx="3608705" cy="195135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>
                <a:sym typeface="+mn-ea"/>
              </a:rPr>
              <a:t>模拟</a:t>
            </a:r>
            <a:r>
              <a:rPr lang="zh-CN" altLang="en-US">
                <a:sym typeface="+mn-ea"/>
              </a:rPr>
              <a:t>加速</a:t>
            </a:r>
            <a:endParaRPr lang="en-US"/>
          </a:p>
        </p:txBody>
      </p:sp>
      <p:sp>
        <p:nvSpPr>
          <p:cNvPr id="9" name="Text Box 8"/>
          <p:cNvSpPr txBox="1"/>
          <p:nvPr>
            <p:custDataLst>
              <p:tags r:id="rId1"/>
            </p:custDataLst>
          </p:nvPr>
        </p:nvSpPr>
        <p:spPr>
          <a:xfrm>
            <a:off x="5949315" y="1741805"/>
            <a:ext cx="5214620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400"/>
              <a:t>2、</a:t>
            </a:r>
            <a:r>
              <a:rPr sz="2400"/>
              <a:t>多学科</a:t>
            </a:r>
            <a:r>
              <a:rPr lang="zh-CN" sz="2400"/>
              <a:t>分子动力学</a:t>
            </a:r>
            <a:r>
              <a:rPr lang="zh-CN" altLang="en-US" sz="2400"/>
              <a:t>模拟</a:t>
            </a:r>
            <a:endParaRPr lang="zh-CN" altLang="en-US" sz="2400"/>
          </a:p>
          <a:p>
            <a:endParaRPr lang="zh-CN" sz="2400"/>
          </a:p>
          <a:p>
            <a:r>
              <a:rPr lang="zh-CN" altLang="en-US" sz="2400"/>
              <a:t>多原子</a:t>
            </a:r>
            <a:r>
              <a:rPr lang="zh-CN" altLang="en-US" sz="2400"/>
              <a:t>体系</a:t>
            </a:r>
            <a:endParaRPr lang="zh-CN" altLang="en-US" sz="2400"/>
          </a:p>
          <a:p>
            <a:r>
              <a:rPr lang="zh-CN" altLang="en-US" sz="2400"/>
              <a:t>真实</a:t>
            </a:r>
            <a:r>
              <a:rPr lang="zh-CN" altLang="en-US" sz="2400"/>
              <a:t>体系</a:t>
            </a:r>
            <a:endParaRPr lang="zh-CN" altLang="en-US" sz="2400"/>
          </a:p>
          <a:p>
            <a:endParaRPr lang="zh-CN" altLang="en-US" sz="2400"/>
          </a:p>
          <a:p>
            <a:r>
              <a:rPr lang="zh-CN" altLang="en-US" sz="2400"/>
              <a:t>势函数</a:t>
            </a:r>
            <a:endParaRPr lang="zh-CN" altLang="en-US" sz="2400"/>
          </a:p>
        </p:txBody>
      </p:sp>
      <p:sp>
        <p:nvSpPr>
          <p:cNvPr id="6" name="Text Box 5"/>
          <p:cNvSpPr txBox="1"/>
          <p:nvPr>
            <p:custDataLst>
              <p:tags r:id="rId2"/>
            </p:custDataLst>
          </p:nvPr>
        </p:nvSpPr>
        <p:spPr>
          <a:xfrm>
            <a:off x="833755" y="1343025"/>
            <a:ext cx="102171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2000">
                <a:solidFill>
                  <a:srgbClr val="FF0000"/>
                </a:solidFill>
              </a:rPr>
              <a:t>吴群燕</a:t>
            </a:r>
            <a:endParaRPr lang="en-US" sz="2000">
              <a:solidFill>
                <a:srgbClr val="FF0000"/>
              </a:solidFill>
            </a:endParaRPr>
          </a:p>
        </p:txBody>
      </p:sp>
      <p:pic>
        <p:nvPicPr>
          <p:cNvPr id="7" name="Picture 6" descr="Screenshot 2024-10-17 at 15.34.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3755" y="2353945"/>
            <a:ext cx="3850640" cy="240728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>
                <a:sym typeface="+mn-ea"/>
              </a:rPr>
              <a:t>模拟</a:t>
            </a:r>
            <a:r>
              <a:rPr lang="zh-CN" altLang="en-US">
                <a:sym typeface="+mn-ea"/>
              </a:rPr>
              <a:t>加速</a:t>
            </a:r>
            <a:endParaRPr lang="en-US"/>
          </a:p>
        </p:txBody>
      </p:sp>
      <p:sp>
        <p:nvSpPr>
          <p:cNvPr id="6" name="Text Box 5"/>
          <p:cNvSpPr txBox="1"/>
          <p:nvPr>
            <p:custDataLst>
              <p:tags r:id="rId1"/>
            </p:custDataLst>
          </p:nvPr>
        </p:nvSpPr>
        <p:spPr>
          <a:xfrm>
            <a:off x="833755" y="1343025"/>
            <a:ext cx="102171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000">
                <a:solidFill>
                  <a:srgbClr val="FF0000"/>
                </a:solidFill>
              </a:rPr>
              <a:t>王逗</a:t>
            </a:r>
            <a:endParaRPr lang="zh-CN" altLang="en-US" sz="200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833755" y="1741805"/>
            <a:ext cx="3747770" cy="2319655"/>
          </a:xfrm>
          <a:prstGeom prst="rect">
            <a:avLst/>
          </a:prstGeom>
        </p:spPr>
      </p:pic>
      <p:pic>
        <p:nvPicPr>
          <p:cNvPr id="7" name="Picture 6" descr="Screenshot 2024-10-17 at 15.47.18"/>
          <p:cNvPicPr>
            <a:picLocks noChangeAspect="1"/>
          </p:cNvPicPr>
          <p:nvPr/>
        </p:nvPicPr>
        <p:blipFill>
          <a:blip r:embed="rId4"/>
          <a:srcRect t="5737" b="10526"/>
          <a:stretch>
            <a:fillRect/>
          </a:stretch>
        </p:blipFill>
        <p:spPr>
          <a:xfrm>
            <a:off x="833755" y="4498340"/>
            <a:ext cx="4204970" cy="2200275"/>
          </a:xfrm>
          <a:prstGeom prst="rect">
            <a:avLst/>
          </a:prstGeom>
        </p:spPr>
      </p:pic>
      <p:sp>
        <p:nvSpPr>
          <p:cNvPr id="8" name="Text Box 7"/>
          <p:cNvSpPr txBox="1"/>
          <p:nvPr>
            <p:custDataLst>
              <p:tags r:id="rId5"/>
            </p:custDataLst>
          </p:nvPr>
        </p:nvSpPr>
        <p:spPr>
          <a:xfrm>
            <a:off x="833755" y="4080510"/>
            <a:ext cx="102171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000">
                <a:solidFill>
                  <a:srgbClr val="FF0000"/>
                </a:solidFill>
              </a:rPr>
              <a:t>郝雪瑞</a:t>
            </a:r>
            <a:endParaRPr lang="zh-CN" altLang="en-US" sz="2000">
              <a:solidFill>
                <a:srgbClr val="FF0000"/>
              </a:solidFill>
            </a:endParaRPr>
          </a:p>
        </p:txBody>
      </p:sp>
      <p:sp>
        <p:nvSpPr>
          <p:cNvPr id="9" name="Text Box 8"/>
          <p:cNvSpPr txBox="1"/>
          <p:nvPr>
            <p:custDataLst>
              <p:tags r:id="rId6"/>
            </p:custDataLst>
          </p:nvPr>
        </p:nvSpPr>
        <p:spPr>
          <a:xfrm>
            <a:off x="5949315" y="1741805"/>
            <a:ext cx="5214620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400"/>
              <a:t>3、</a:t>
            </a:r>
            <a:r>
              <a:rPr lang="en-US" altLang="zh-CN" sz="2400"/>
              <a:t>CEPC、CSNS</a:t>
            </a:r>
            <a:r>
              <a:rPr lang="zh-CN" altLang="en-US" sz="2400"/>
              <a:t>加速器</a:t>
            </a:r>
            <a:r>
              <a:rPr lang="zh-CN" altLang="en-US" sz="2400"/>
              <a:t>设计</a:t>
            </a:r>
            <a:endParaRPr lang="zh-CN" altLang="en-US" sz="2400"/>
          </a:p>
          <a:p>
            <a:endParaRPr lang="zh-CN" sz="2400"/>
          </a:p>
          <a:p>
            <a:pPr marL="342900" indent="-342900">
              <a:buFont typeface="Wingdings" panose="05000000000000000000" charset="0"/>
              <a:buChar char=""/>
            </a:pPr>
            <a:r>
              <a:rPr lang="en-US" altLang="zh-CN" sz="2400">
                <a:sym typeface="+mn-ea"/>
              </a:rPr>
              <a:t>lattice</a:t>
            </a:r>
            <a:r>
              <a:rPr lang="zh-CN" altLang="en-US" sz="2400">
                <a:sym typeface="+mn-ea"/>
              </a:rPr>
              <a:t>设计</a:t>
            </a:r>
            <a:endParaRPr lang="zh-CN" altLang="en-US" sz="2400">
              <a:sym typeface="+mn-ea"/>
            </a:endParaRPr>
          </a:p>
          <a:p>
            <a:pPr marL="342900" indent="-342900">
              <a:buFont typeface="Wingdings" panose="05000000000000000000" charset="0"/>
              <a:buChar char=""/>
            </a:pPr>
            <a:r>
              <a:rPr lang="zh-CN" altLang="en-US" sz="2400">
                <a:sym typeface="+mn-ea"/>
              </a:rPr>
              <a:t>高频腔</a:t>
            </a:r>
            <a:r>
              <a:rPr lang="zh-CN" altLang="en-US" sz="2400">
                <a:sym typeface="+mn-ea"/>
              </a:rPr>
              <a:t>设计</a:t>
            </a:r>
            <a:endParaRPr lang="zh-CN" altLang="en-US" sz="2400">
              <a:sym typeface="+mn-ea"/>
            </a:endParaRPr>
          </a:p>
          <a:p>
            <a:pPr marL="342900" indent="-342900">
              <a:buFont typeface="Wingdings" panose="05000000000000000000" charset="0"/>
              <a:buChar char=""/>
            </a:pPr>
            <a:r>
              <a:rPr lang="zh-CN" altLang="en-US" sz="2400">
                <a:sym typeface="+mn-ea"/>
              </a:rPr>
              <a:t>集体效应</a:t>
            </a:r>
            <a:r>
              <a:rPr lang="zh-CN" altLang="en-US" sz="2400">
                <a:sym typeface="+mn-ea"/>
              </a:rPr>
              <a:t>抑制</a:t>
            </a:r>
            <a:endParaRPr lang="zh-CN" altLang="en-US" sz="2400">
              <a:sym typeface="+mn-ea"/>
            </a:endParaRPr>
          </a:p>
          <a:p>
            <a:pPr marL="342900" indent="-342900">
              <a:buFont typeface="Wingdings" panose="05000000000000000000" charset="0"/>
              <a:buChar char=""/>
            </a:pPr>
            <a:r>
              <a:rPr lang="zh-CN" altLang="en-US" sz="2400">
                <a:sym typeface="+mn-ea"/>
              </a:rPr>
              <a:t>快速亮度反馈</a:t>
            </a:r>
            <a:endParaRPr lang="en-US" altLang="zh-CN" sz="2400"/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TABLE_ENDDRAG_ORIGIN_RECT" val="732*259"/>
  <p:tag name="TABLE_ENDDRAG_RECT" val="68*195*732*259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"/>
</p:tagLst>
</file>

<file path=ppt/tags/tag21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commondata" val="eyJoZGlkIjoiYmI3NTIwOGJhZjllNzdjMWNiYWZlZjU0NzEwOGNiYWIifQ=="/>
</p:tagLst>
</file>

<file path=ppt/tags/tag3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TABLE_ENDDRAG_ORIGIN_RECT" val="761*248"/>
  <p:tag name="TABLE_ENDDRAG_RECT" val="51*211*761*248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Calibri"/>
        <a:ea typeface="宋体"/>
        <a:cs typeface=""/>
      </a:majorFont>
      <a:minorFont>
        <a:latin typeface="Calibri"/>
        <a:ea typeface="宋体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宋体"/>
        <a:ea typeface=""/>
        <a:cs typeface=""/>
        <a:font script="Jpan" typeface="游ゴシック Light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宋体"/>
        <a:ea typeface=""/>
        <a:cs typeface=""/>
        <a:font script="Jpan" typeface="游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957</Words>
  <Application>WPS Presentation</Application>
  <PresentationFormat>宽屏</PresentationFormat>
  <Paragraphs>198</Paragraphs>
  <Slides>11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11</vt:i4>
      </vt:variant>
    </vt:vector>
  </HeadingPairs>
  <TitlesOfParts>
    <vt:vector size="22" baseType="lpstr">
      <vt:lpstr>Arial</vt:lpstr>
      <vt:lpstr>宋体</vt:lpstr>
      <vt:lpstr>Wingdings</vt:lpstr>
      <vt:lpstr>Wingdings</vt:lpstr>
      <vt:lpstr>Calibri</vt:lpstr>
      <vt:lpstr>Helvetica Neue</vt:lpstr>
      <vt:lpstr>汉仪书宋二KW</vt:lpstr>
      <vt:lpstr>微软雅黑</vt:lpstr>
      <vt:lpstr>宋体</vt:lpstr>
      <vt:lpstr>Arial Unicode MS</vt:lpstr>
      <vt:lpstr>WPS</vt:lpstr>
      <vt:lpstr>IHEP ML Workshop 2024</vt:lpstr>
      <vt:lpstr>自动控制</vt:lpstr>
      <vt:lpstr>自动控制</vt:lpstr>
      <vt:lpstr>自动控制</vt:lpstr>
      <vt:lpstr>自动控制</vt:lpstr>
      <vt:lpstr>加速模拟</vt:lpstr>
      <vt:lpstr>加速模拟</vt:lpstr>
      <vt:lpstr>加速模拟</vt:lpstr>
      <vt:lpstr>加速模拟</vt:lpstr>
      <vt:lpstr>加速模拟</vt:lpstr>
      <vt:lpstr>小结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微信用户</cp:lastModifiedBy>
  <cp:revision>99</cp:revision>
  <dcterms:created xsi:type="dcterms:W3CDTF">2024-10-18T00:47:59Z</dcterms:created>
  <dcterms:modified xsi:type="dcterms:W3CDTF">2024-10-18T00:47:59Z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1033-6.11.0.8885</vt:lpwstr>
  </property>
  <property fmtid="{D5CDD505-2E9C-101B-9397-08002B2CF9AE}" pid="3" name="ICV">
    <vt:lpwstr>55CD3D75434DD8816C8010671AE58B30_41</vt:lpwstr>
  </property>
</Properties>
</file>