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6" r:id="rId2"/>
    <p:sldId id="257" r:id="rId3"/>
    <p:sldId id="285" r:id="rId4"/>
    <p:sldId id="258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7" r:id="rId15"/>
    <p:sldId id="28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0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6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8/30/24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144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8/30/24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486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8/30/24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498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3731" y="217080"/>
            <a:ext cx="10515600" cy="627652"/>
          </a:xfrm>
        </p:spPr>
        <p:txBody>
          <a:bodyPr/>
          <a:lstStyle>
            <a:lvl1pPr>
              <a:defRPr>
                <a:solidFill>
                  <a:srgbClr val="002060"/>
                </a:solidFill>
                <a:latin typeface="华康海报体W12" panose="040B0C09000000000000" pitchFamily="81" charset="-122"/>
                <a:ea typeface="华康海报体W12" panose="040B0C09000000000000" pitchFamily="81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3731" y="1155065"/>
            <a:ext cx="10515600" cy="4351338"/>
          </a:xfrm>
        </p:spPr>
        <p:txBody>
          <a:bodyPr/>
          <a:lstStyle>
            <a:lvl1pPr>
              <a:defRPr>
                <a:solidFill>
                  <a:srgbClr val="002060"/>
                </a:solidFill>
                <a:latin typeface="华康海报体W12" panose="040B0C09000000000000" pitchFamily="81" charset="-122"/>
                <a:ea typeface="华康海报体W12" panose="040B0C09000000000000" pitchFamily="81" charset="-122"/>
              </a:defRPr>
            </a:lvl1pPr>
            <a:lvl2pPr>
              <a:defRPr>
                <a:solidFill>
                  <a:srgbClr val="002060"/>
                </a:solidFill>
                <a:latin typeface="华康海报体W12" panose="040B0C09000000000000" pitchFamily="81" charset="-122"/>
                <a:ea typeface="华康海报体W12" panose="040B0C09000000000000" pitchFamily="81" charset="-122"/>
              </a:defRPr>
            </a:lvl2pPr>
            <a:lvl3pPr>
              <a:defRPr>
                <a:solidFill>
                  <a:srgbClr val="002060"/>
                </a:solidFill>
                <a:latin typeface="华康海报体W12" panose="040B0C09000000000000" pitchFamily="81" charset="-122"/>
                <a:ea typeface="华康海报体W12" panose="040B0C09000000000000" pitchFamily="81" charset="-122"/>
              </a:defRPr>
            </a:lvl3pPr>
            <a:lvl4pPr>
              <a:defRPr>
                <a:solidFill>
                  <a:srgbClr val="002060"/>
                </a:solidFill>
                <a:latin typeface="华康海报体W12" panose="040B0C09000000000000" pitchFamily="81" charset="-122"/>
                <a:ea typeface="华康海报体W12" panose="040B0C09000000000000" pitchFamily="81" charset="-122"/>
              </a:defRPr>
            </a:lvl4pPr>
            <a:lvl5pPr>
              <a:defRPr>
                <a:solidFill>
                  <a:srgbClr val="002060"/>
                </a:solidFill>
                <a:latin typeface="华康海报体W12" panose="040B0C09000000000000" pitchFamily="81" charset="-122"/>
                <a:ea typeface="华康海报体W12" panose="040B0C09000000000000" pitchFamily="81" charset="-122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  <a:latin typeface="华康海报体W12" panose="040B0C09000000000000" pitchFamily="81" charset="-122"/>
                <a:ea typeface="华康海报体W12" panose="040B0C09000000000000" pitchFamily="81" charset="-122"/>
              </a:defRPr>
            </a:lvl1pPr>
          </a:lstStyle>
          <a:p>
            <a:fld id="{48A87A34-81AB-432B-8DAE-1953F412C126}" type="datetimeFigureOut">
              <a:rPr lang="en-US" smtClean="0"/>
              <a:pPr/>
              <a:t>8/30/24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  <a:latin typeface="华康海报体W12" panose="040B0C09000000000000" pitchFamily="81" charset="-122"/>
                <a:ea typeface="华康海报体W12" panose="040B0C09000000000000" pitchFamily="81" charset="-122"/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  <a:latin typeface="华康海报体W12" panose="040B0C09000000000000" pitchFamily="81" charset="-122"/>
                <a:ea typeface="华康海报体W12" panose="040B0C09000000000000" pitchFamily="81" charset="-122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46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8/30/24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170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8/30/24</a:t>
            </a:fld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97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8/30/24</a:t>
            </a:fld>
            <a:endParaRPr 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26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8/30/24</a:t>
            </a:fld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295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8/30/24</a:t>
            </a:fld>
            <a:endParaRPr 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552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8/30/24</a:t>
            </a:fld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167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8/30/24</a:t>
            </a:fld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346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8/30/24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74"/>
          <a:stretch/>
        </p:blipFill>
        <p:spPr>
          <a:xfrm>
            <a:off x="10169237" y="4866153"/>
            <a:ext cx="1726035" cy="167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831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651" y="134172"/>
            <a:ext cx="2150621" cy="197638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3" y="193966"/>
            <a:ext cx="1908202" cy="195810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>
                <a:latin typeface="华康海报体W12" panose="040B0C09000000000000" pitchFamily="81" charset="-122"/>
                <a:ea typeface="华康海报体W12" panose="040B0C09000000000000" pitchFamily="81" charset="-122"/>
              </a:rPr>
              <a:t>BEAG</a:t>
            </a:r>
            <a:r>
              <a:rPr lang="zh-CN" altLang="en-US" dirty="0">
                <a:latin typeface="华康海报体W12" panose="040B0C09000000000000" pitchFamily="81" charset="-122"/>
                <a:ea typeface="华康海报体W12" panose="040B0C09000000000000" pitchFamily="81" charset="-122"/>
              </a:rPr>
              <a:t>青训营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07673" y="3659273"/>
            <a:ext cx="9144000" cy="896116"/>
          </a:xfrm>
        </p:spPr>
        <p:txBody>
          <a:bodyPr/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2024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74"/>
          <a:stretch/>
        </p:blipFill>
        <p:spPr>
          <a:xfrm>
            <a:off x="125556" y="4107331"/>
            <a:ext cx="2564235" cy="248508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80"/>
          <a:stretch/>
        </p:blipFill>
        <p:spPr>
          <a:xfrm>
            <a:off x="8645065" y="2698012"/>
            <a:ext cx="3465576" cy="389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231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40778" y="448763"/>
            <a:ext cx="5922374" cy="1045929"/>
          </a:xfrm>
        </p:spPr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chemeClr val="tx2">
                    <a:lumMod val="50000"/>
                  </a:schemeClr>
                </a:solidFill>
                <a:latin typeface="华康海报体W12" panose="040B0C09000000000000" pitchFamily="81" charset="-122"/>
                <a:ea typeface="华康海报体W12" panose="040B0C09000000000000" pitchFamily="81" charset="-122"/>
              </a:rPr>
              <a:t>怎么才能学会做实验呢！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784" y="1591408"/>
            <a:ext cx="4777332" cy="477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754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10387" t="9760" b="11801"/>
          <a:stretch/>
        </p:blipFill>
        <p:spPr>
          <a:xfrm>
            <a:off x="0" y="0"/>
            <a:ext cx="12195167" cy="6858000"/>
          </a:xfrm>
          <a:prstGeom prst="rect">
            <a:avLst/>
          </a:prstGeom>
        </p:spPr>
      </p:pic>
      <p:sp>
        <p:nvSpPr>
          <p:cNvPr id="5" name="标题 1"/>
          <p:cNvSpPr txBox="1">
            <a:spLocks/>
          </p:cNvSpPr>
          <p:nvPr/>
        </p:nvSpPr>
        <p:spPr>
          <a:xfrm>
            <a:off x="2458720" y="321767"/>
            <a:ext cx="8316032" cy="1161593"/>
          </a:xfrm>
          <a:prstGeom prst="rect">
            <a:avLst/>
          </a:prstGeom>
          <a:solidFill>
            <a:schemeClr val="tx2">
              <a:lumMod val="20000"/>
              <a:lumOff val="80000"/>
              <a:alpha val="36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华康海报体W12" panose="040B0C09000000000000" pitchFamily="81" charset="-122"/>
                <a:ea typeface="华康海报体W12" panose="040B0C09000000000000" pitchFamily="81" charset="-122"/>
                <a:cs typeface="+mj-cs"/>
              </a:defRPr>
            </a:lvl1pPr>
          </a:lstStyle>
          <a:p>
            <a:pPr algn="ctr">
              <a:lnSpc>
                <a:spcPct val="200000"/>
              </a:lnSpc>
            </a:pPr>
            <a:r>
              <a:rPr lang="zh-CN" altLang="en-US" dirty="0">
                <a:solidFill>
                  <a:srgbClr val="FFFF00"/>
                </a:solidFill>
              </a:rPr>
              <a:t>每天泡在实验室！！！</a:t>
            </a:r>
          </a:p>
        </p:txBody>
      </p:sp>
    </p:spTree>
    <p:extLst>
      <p:ext uri="{BB962C8B-B14F-4D97-AF65-F5344CB8AC3E}">
        <p14:creationId xmlns:p14="http://schemas.microsoft.com/office/powerpoint/2010/main" val="3581532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青训营内容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3731" y="1155064"/>
            <a:ext cx="10515600" cy="5276215"/>
          </a:xfrm>
        </p:spPr>
        <p:txBody>
          <a:bodyPr>
            <a:normAutofit fontScale="92500" lnSpcReduction="20000"/>
          </a:bodyPr>
          <a:lstStyle/>
          <a:p>
            <a:r>
              <a:rPr lang="zh-CN" altLang="en-US" dirty="0"/>
              <a:t>示波器与信号发生器</a:t>
            </a:r>
            <a:endParaRPr lang="en-US" altLang="zh-CN" dirty="0"/>
          </a:p>
          <a:p>
            <a:r>
              <a:rPr lang="zh-CN" altLang="en-US" dirty="0"/>
              <a:t>万用表与线性电源</a:t>
            </a:r>
            <a:endParaRPr lang="en-US" altLang="zh-CN" dirty="0"/>
          </a:p>
          <a:p>
            <a:r>
              <a:rPr lang="en-US" altLang="zh-CN" dirty="0"/>
              <a:t>RC</a:t>
            </a:r>
            <a:r>
              <a:rPr lang="zh-CN" altLang="en-US" dirty="0"/>
              <a:t>电路</a:t>
            </a:r>
            <a:endParaRPr lang="en-US" altLang="zh-CN" dirty="0"/>
          </a:p>
          <a:p>
            <a:r>
              <a:rPr lang="en-US" altLang="zh-CN" dirty="0"/>
              <a:t>CR</a:t>
            </a:r>
            <a:r>
              <a:rPr lang="zh-CN" altLang="en-US" dirty="0"/>
              <a:t>电路</a:t>
            </a:r>
            <a:endParaRPr lang="en-US" altLang="zh-CN" dirty="0"/>
          </a:p>
          <a:p>
            <a:r>
              <a:rPr lang="zh-CN" altLang="en-US" dirty="0"/>
              <a:t>极零相消与阻容匹配</a:t>
            </a:r>
            <a:endParaRPr lang="en-US" altLang="zh-CN" dirty="0"/>
          </a:p>
          <a:p>
            <a:r>
              <a:rPr lang="zh-CN" altLang="en-US" dirty="0"/>
              <a:t>前置放大器</a:t>
            </a:r>
            <a:endParaRPr lang="en-US" altLang="zh-CN" dirty="0"/>
          </a:p>
          <a:p>
            <a:r>
              <a:rPr lang="zh-CN" altLang="en-US" dirty="0"/>
              <a:t>闪烁体与</a:t>
            </a:r>
            <a:r>
              <a:rPr lang="en-US" altLang="zh-CN" dirty="0"/>
              <a:t>PMT</a:t>
            </a:r>
            <a:r>
              <a:rPr lang="zh-CN" altLang="en-US" dirty="0"/>
              <a:t>探测器</a:t>
            </a:r>
            <a:endParaRPr lang="en-US" altLang="zh-CN" dirty="0"/>
          </a:p>
          <a:p>
            <a:r>
              <a:rPr lang="zh-CN" altLang="en-US" dirty="0"/>
              <a:t>快响应</a:t>
            </a:r>
            <a:r>
              <a:rPr lang="en-US" altLang="zh-CN" dirty="0"/>
              <a:t>LGAD</a:t>
            </a:r>
            <a:r>
              <a:rPr lang="zh-CN" altLang="en-US" dirty="0"/>
              <a:t>探测器</a:t>
            </a:r>
            <a:endParaRPr lang="en-US" altLang="zh-CN" dirty="0"/>
          </a:p>
          <a:p>
            <a:r>
              <a:rPr lang="zh-CN" altLang="en-US" dirty="0"/>
              <a:t>电子学与数据获取</a:t>
            </a:r>
            <a:endParaRPr lang="en-US" altLang="zh-CN" dirty="0"/>
          </a:p>
          <a:p>
            <a:r>
              <a:rPr lang="en-US" altLang="zh-CN" dirty="0"/>
              <a:t>Linux</a:t>
            </a:r>
            <a:r>
              <a:rPr lang="zh-CN" altLang="en-US" dirty="0"/>
              <a:t>、</a:t>
            </a:r>
            <a:r>
              <a:rPr lang="en-US" altLang="zh-CN" dirty="0"/>
              <a:t>C++</a:t>
            </a:r>
            <a:r>
              <a:rPr lang="zh-CN" altLang="en-US" dirty="0"/>
              <a:t>与</a:t>
            </a:r>
            <a:r>
              <a:rPr lang="en-US" altLang="zh-CN" dirty="0"/>
              <a:t>ROOT</a:t>
            </a:r>
          </a:p>
          <a:p>
            <a:r>
              <a:rPr lang="en-US" altLang="zh-CN" dirty="0"/>
              <a:t>SRIM</a:t>
            </a:r>
            <a:r>
              <a:rPr lang="zh-CN" altLang="en-US" dirty="0"/>
              <a:t>与</a:t>
            </a:r>
            <a:r>
              <a:rPr lang="en-US" altLang="zh-CN" dirty="0"/>
              <a:t>Geant4</a:t>
            </a:r>
          </a:p>
          <a:p>
            <a:r>
              <a:rPr lang="en-US" altLang="zh-CN" dirty="0"/>
              <a:t>Garfield++</a:t>
            </a:r>
            <a:endParaRPr lang="zh-CN" altLang="en-US" dirty="0"/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6376377" y="1007563"/>
            <a:ext cx="2290103" cy="46718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华康海报体W12" panose="040B0C09000000000000" pitchFamily="81" charset="-122"/>
                <a:ea typeface="华康海报体W12" panose="040B0C09000000000000" pitchFamily="81" charset="-122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6000" dirty="0">
                <a:solidFill>
                  <a:schemeClr val="tx2">
                    <a:lumMod val="50000"/>
                  </a:schemeClr>
                </a:solidFill>
              </a:rPr>
              <a:t>理论</a:t>
            </a:r>
            <a:endParaRPr lang="en-US" altLang="zh-CN" sz="60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6000" dirty="0">
                <a:solidFill>
                  <a:schemeClr val="tx2">
                    <a:lumMod val="50000"/>
                  </a:schemeClr>
                </a:solidFill>
              </a:rPr>
              <a:t>硬件</a:t>
            </a:r>
            <a:endParaRPr lang="en-US" altLang="zh-CN" sz="60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6000" dirty="0">
                <a:solidFill>
                  <a:schemeClr val="tx2">
                    <a:lumMod val="50000"/>
                  </a:schemeClr>
                </a:solidFill>
              </a:rPr>
              <a:t>软件</a:t>
            </a:r>
            <a:endParaRPr lang="en-US" altLang="zh-CN" sz="6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119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青训营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自主学习讲义相关理论</a:t>
            </a:r>
            <a:endParaRPr lang="en-US" altLang="zh-CN" dirty="0"/>
          </a:p>
          <a:p>
            <a:r>
              <a:rPr lang="zh-CN" altLang="en-US" dirty="0"/>
              <a:t>实验室实操验证、代码练习</a:t>
            </a:r>
            <a:endParaRPr lang="en-US" altLang="zh-CN" dirty="0"/>
          </a:p>
          <a:p>
            <a:r>
              <a:rPr lang="zh-CN" altLang="en-US" dirty="0"/>
              <a:t>整理实验记录和个人理解</a:t>
            </a:r>
            <a:endParaRPr lang="en-US" altLang="zh-CN" dirty="0"/>
          </a:p>
          <a:p>
            <a:r>
              <a:rPr lang="zh-CN" altLang="en-US" dirty="0"/>
              <a:t>完成青训营学习</a:t>
            </a:r>
            <a:endParaRPr lang="en-US" altLang="zh-CN" dirty="0"/>
          </a:p>
          <a:p>
            <a:r>
              <a:rPr lang="zh-CN" altLang="en-US" dirty="0"/>
              <a:t>时间可灵活调整</a:t>
            </a:r>
            <a:r>
              <a:rPr lang="en-US" altLang="zh-CN" dirty="0"/>
              <a:t>~1</a:t>
            </a:r>
            <a:r>
              <a:rPr lang="zh-CN" altLang="en-US" dirty="0"/>
              <a:t>个月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57947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课程表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3731" y="997528"/>
            <a:ext cx="4228342" cy="5433752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</a:t>
            </a: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代表：褚天志、陈宏昆</a:t>
            </a:r>
            <a:endParaRPr lang="en-US" altLang="zh-CN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30000"/>
              </a:lnSpc>
            </a:pPr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示波器与信号发生器</a:t>
            </a:r>
            <a:endParaRPr lang="en-US" altLang="zh-CN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30000"/>
              </a:lnSpc>
            </a:pPr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万用表与线性电源</a:t>
            </a:r>
            <a:endParaRPr lang="en-US" altLang="zh-CN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30000"/>
              </a:lnSpc>
            </a:pP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RC</a:t>
            </a:r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电路</a:t>
            </a:r>
            <a:endParaRPr lang="en-US" altLang="zh-CN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30000"/>
              </a:lnSpc>
            </a:pP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</a:t>
            </a:r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电路</a:t>
            </a:r>
            <a:endParaRPr lang="en-US" altLang="zh-CN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30000"/>
              </a:lnSpc>
            </a:pPr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极零相消与阻容匹配</a:t>
            </a:r>
            <a:endParaRPr lang="en-US" altLang="zh-CN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30000"/>
              </a:lnSpc>
            </a:pPr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前置放大器</a:t>
            </a:r>
            <a:endParaRPr lang="en-US" altLang="zh-CN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b="1" dirty="0"/>
          </a:p>
          <a:p>
            <a:pPr>
              <a:lnSpc>
                <a:spcPct val="13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代表：刘娟、何骏涵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3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闪烁体与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PMT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探测器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3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快响应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LGAD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探测器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3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电子学与数据获取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b="1" dirty="0"/>
          </a:p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</a:t>
            </a:r>
            <a:r>
              <a:rPr lang="en-US" altLang="zh-CN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代表：陈海铮</a:t>
            </a:r>
            <a:endParaRPr lang="en-US" altLang="zh-CN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30000"/>
              </a:lnSpc>
            </a:pPr>
            <a:r>
              <a:rPr lang="en-US" altLang="zh-CN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Linux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C++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</a:t>
            </a:r>
            <a:r>
              <a:rPr lang="en-US" altLang="zh-CN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ROOT</a:t>
            </a:r>
          </a:p>
          <a:p>
            <a:pPr lvl="1">
              <a:lnSpc>
                <a:spcPct val="130000"/>
              </a:lnSpc>
            </a:pPr>
            <a:r>
              <a:rPr lang="en-US" altLang="zh-CN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SRIM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</a:t>
            </a:r>
            <a:r>
              <a:rPr lang="en-US" altLang="zh-CN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Geant4</a:t>
            </a:r>
          </a:p>
          <a:p>
            <a:pPr lvl="1">
              <a:lnSpc>
                <a:spcPct val="130000"/>
              </a:lnSpc>
            </a:pPr>
            <a:r>
              <a:rPr lang="en-US" altLang="zh-CN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Garfield++</a:t>
            </a:r>
            <a:endParaRPr lang="zh-CN" altLang="en-US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4692073" y="997528"/>
            <a:ext cx="5863178" cy="5276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华康海报体W12" panose="040B0C09000000000000" pitchFamily="81" charset="-122"/>
                <a:ea typeface="华康海报体W12" panose="040B0C09000000000000" pitchFamily="81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华康海报体W12" panose="040B0C09000000000000" pitchFamily="81" charset="-122"/>
                <a:ea typeface="华康海报体W12" panose="040B0C09000000000000" pitchFamily="81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华康海报体W12" panose="040B0C09000000000000" pitchFamily="81" charset="-122"/>
                <a:ea typeface="华康海报体W12" panose="040B0C09000000000000" pitchFamily="81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华康海报体W12" panose="040B0C09000000000000" pitchFamily="81" charset="-122"/>
                <a:ea typeface="华康海报体W12" panose="040B0C09000000000000" pitchFamily="81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华康海报体W12" panose="040B0C09000000000000" pitchFamily="81" charset="-122"/>
                <a:ea typeface="华康海报体W12" panose="040B0C09000000000000" pitchFamily="81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组：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冯焱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、陈聪、唐生达、刘娟</a:t>
            </a:r>
            <a:endParaRPr lang="en-US" altLang="zh-CN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组：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罗秋月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、杨高乐、崔展樵、陈海铮</a:t>
            </a:r>
            <a:endParaRPr lang="en-US" altLang="zh-CN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组：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黄安然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、吴培清、董启凡、陈宏昆</a:t>
            </a:r>
            <a:endParaRPr lang="en-US" altLang="zh-CN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组：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王宇婷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、何骏涵、黄泽棋、褚天志</a:t>
            </a:r>
            <a:endParaRPr lang="en-US" altLang="zh-CN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每个小组写实验记录，用在线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latex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文档协作撰写</a:t>
            </a:r>
            <a:endParaRPr lang="en-US" altLang="zh-CN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https://latex.ihep.ac.cn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7676123"/>
              </p:ext>
            </p:extLst>
          </p:nvPr>
        </p:nvGraphicFramePr>
        <p:xfrm>
          <a:off x="4692073" y="3714404"/>
          <a:ext cx="5902036" cy="1940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1018">
                  <a:extLst>
                    <a:ext uri="{9D8B030D-6E8A-4147-A177-3AD203B41FA5}">
                      <a16:colId xmlns:a16="http://schemas.microsoft.com/office/drawing/2014/main" val="3649199167"/>
                    </a:ext>
                  </a:extLst>
                </a:gridCol>
                <a:gridCol w="2951018">
                  <a:extLst>
                    <a:ext uri="{9D8B030D-6E8A-4147-A177-3AD203B41FA5}">
                      <a16:colId xmlns:a16="http://schemas.microsoft.com/office/drawing/2014/main" val="1976555381"/>
                    </a:ext>
                  </a:extLst>
                </a:gridCol>
              </a:tblGrid>
              <a:tr h="485102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时间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内容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57929458"/>
                  </a:ext>
                </a:extLst>
              </a:tr>
              <a:tr h="485102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9.2~9.13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第一课：仪器设备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3365626"/>
                  </a:ext>
                </a:extLst>
              </a:tr>
              <a:tr h="485102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9.16~9.27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第二课：探测器与电子学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6387504"/>
                  </a:ext>
                </a:extLst>
              </a:tr>
              <a:tr h="485102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10.08~10.18</a:t>
                      </a: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第三课：模拟软件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24319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0722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1573" y="274256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CN" altLang="en-US" sz="8000" dirty="0"/>
              <a:t>谢谢！</a:t>
            </a:r>
          </a:p>
        </p:txBody>
      </p:sp>
    </p:spTree>
    <p:extLst>
      <p:ext uri="{BB962C8B-B14F-4D97-AF65-F5344CB8AC3E}">
        <p14:creationId xmlns:p14="http://schemas.microsoft.com/office/powerpoint/2010/main" val="783666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6477" y="2521209"/>
            <a:ext cx="10424134" cy="1478570"/>
          </a:xfrm>
        </p:spPr>
        <p:txBody>
          <a:bodyPr/>
          <a:lstStyle/>
          <a:p>
            <a:r>
              <a:rPr lang="zh-CN" altLang="en-US" dirty="0">
                <a:solidFill>
                  <a:srgbClr val="002060"/>
                </a:solidFill>
                <a:latin typeface="华康海报体W12" panose="040B0C09000000000000" pitchFamily="81" charset="-122"/>
                <a:ea typeface="华康海报体W12" panose="040B0C09000000000000" pitchFamily="81" charset="-122"/>
              </a:rPr>
              <a:t>束流扩展应用组有几处实验室和实验装置？</a:t>
            </a:r>
          </a:p>
        </p:txBody>
      </p:sp>
    </p:spTree>
    <p:extLst>
      <p:ext uri="{BB962C8B-B14F-4D97-AF65-F5344CB8AC3E}">
        <p14:creationId xmlns:p14="http://schemas.microsoft.com/office/powerpoint/2010/main" val="1265119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" y="0"/>
            <a:ext cx="12191365" cy="6858000"/>
          </a:xfrm>
          <a:prstGeom prst="rect">
            <a:avLst/>
          </a:prstGeom>
        </p:spPr>
      </p:pic>
      <p:sp>
        <p:nvSpPr>
          <p:cNvPr id="9" name="对话气泡: 圆角矩形 8"/>
          <p:cNvSpPr/>
          <p:nvPr/>
        </p:nvSpPr>
        <p:spPr>
          <a:xfrm>
            <a:off x="2803883" y="3109899"/>
            <a:ext cx="1994647" cy="638202"/>
          </a:xfrm>
          <a:prstGeom prst="wedgeRoundRectCallout">
            <a:avLst>
              <a:gd name="adj1" fmla="val 23360"/>
              <a:gd name="adj2" fmla="val 85667"/>
              <a:gd name="adj3" fmla="val 16667"/>
            </a:avLst>
          </a:prstGeom>
          <a:solidFill>
            <a:schemeClr val="accent1">
              <a:lumMod val="20000"/>
              <a:lumOff val="80000"/>
              <a:alpha val="46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伴生质子束</a:t>
            </a:r>
          </a:p>
        </p:txBody>
      </p:sp>
      <p:sp>
        <p:nvSpPr>
          <p:cNvPr id="10" name="对话气泡: 圆角矩形 9"/>
          <p:cNvSpPr/>
          <p:nvPr/>
        </p:nvSpPr>
        <p:spPr>
          <a:xfrm>
            <a:off x="6301778" y="3206277"/>
            <a:ext cx="1994647" cy="638202"/>
          </a:xfrm>
          <a:prstGeom prst="wedgeRoundRectCallout">
            <a:avLst>
              <a:gd name="adj1" fmla="val -21601"/>
              <a:gd name="adj2" fmla="val 93933"/>
              <a:gd name="adj3" fmla="val 16667"/>
            </a:avLst>
          </a:prstGeom>
          <a:solidFill>
            <a:schemeClr val="accent1">
              <a:lumMod val="20000"/>
              <a:lumOff val="80000"/>
              <a:alpha val="46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C2-205</a:t>
            </a:r>
          </a:p>
          <a:p>
            <a:pPr algn="ctr"/>
            <a:r>
              <a:rPr lang="en-US" altLang="zh-CN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C2-207</a:t>
            </a:r>
            <a:endParaRPr lang="zh-CN" altLang="en-US" b="1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239349" y="116632"/>
            <a:ext cx="11329259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219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sz="2700" dirty="0"/>
              <a:t>中国散裂中子源</a:t>
            </a:r>
            <a:r>
              <a:rPr lang="en-US" altLang="zh-CN" sz="2700" dirty="0"/>
              <a:t>CSNS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CSNS白光中子实验装置Back-n介绍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2024</a:t>
            </a:r>
            <a:r>
              <a:rPr lang="zh-CN" altLang="en-US"/>
              <a:t>年</a:t>
            </a:r>
            <a:r>
              <a:rPr lang="en-US" altLang="zh-CN"/>
              <a:t>4</a:t>
            </a:r>
            <a:r>
              <a:rPr lang="zh-CN" altLang="en-US"/>
              <a:t>月</a:t>
            </a:r>
            <a:r>
              <a:rPr lang="en-US" altLang="zh-CN"/>
              <a:t>13</a:t>
            </a:r>
            <a:r>
              <a:rPr lang="zh-CN" altLang="en-US"/>
              <a:t>日</a:t>
            </a:r>
          </a:p>
        </p:txBody>
      </p:sp>
      <p:sp>
        <p:nvSpPr>
          <p:cNvPr id="14" name="对话气泡: 圆角矩形 8"/>
          <p:cNvSpPr/>
          <p:nvPr/>
        </p:nvSpPr>
        <p:spPr>
          <a:xfrm>
            <a:off x="3190745" y="4534861"/>
            <a:ext cx="1994647" cy="638202"/>
          </a:xfrm>
          <a:prstGeom prst="wedgeRoundRectCallout">
            <a:avLst>
              <a:gd name="adj1" fmla="val 30854"/>
              <a:gd name="adj2" fmla="val -98941"/>
              <a:gd name="adj3" fmla="val 16667"/>
            </a:avLst>
          </a:prstGeom>
          <a:solidFill>
            <a:schemeClr val="accent1">
              <a:lumMod val="20000"/>
              <a:lumOff val="80000"/>
              <a:alpha val="46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白光中子源</a:t>
            </a:r>
          </a:p>
        </p:txBody>
      </p:sp>
      <p:sp>
        <p:nvSpPr>
          <p:cNvPr id="15" name="对话气泡: 圆角矩形 8"/>
          <p:cNvSpPr/>
          <p:nvPr/>
        </p:nvSpPr>
        <p:spPr>
          <a:xfrm>
            <a:off x="6405139" y="4855895"/>
            <a:ext cx="1994647" cy="638202"/>
          </a:xfrm>
          <a:prstGeom prst="wedgeRoundRectCallout">
            <a:avLst>
              <a:gd name="adj1" fmla="val -28653"/>
              <a:gd name="adj2" fmla="val -107207"/>
              <a:gd name="adj3" fmla="val 16667"/>
            </a:avLst>
          </a:prstGeom>
          <a:solidFill>
            <a:schemeClr val="accent1">
              <a:lumMod val="20000"/>
              <a:lumOff val="80000"/>
              <a:alpha val="46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C1-105</a:t>
            </a:r>
          </a:p>
          <a:p>
            <a:pPr algn="ctr"/>
            <a:r>
              <a:rPr lang="en-US" altLang="zh-CN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C1-206</a:t>
            </a:r>
            <a:endParaRPr lang="zh-CN" altLang="en-US" b="1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对话气泡: 圆角矩形 9"/>
          <p:cNvSpPr/>
          <p:nvPr/>
        </p:nvSpPr>
        <p:spPr>
          <a:xfrm>
            <a:off x="8984876" y="2887176"/>
            <a:ext cx="1994647" cy="638202"/>
          </a:xfrm>
          <a:prstGeom prst="wedgeRoundRectCallout">
            <a:avLst>
              <a:gd name="adj1" fmla="val -21601"/>
              <a:gd name="adj2" fmla="val 93933"/>
              <a:gd name="adj3" fmla="val 16667"/>
            </a:avLst>
          </a:prstGeom>
          <a:solidFill>
            <a:schemeClr val="accent1">
              <a:lumMod val="20000"/>
              <a:lumOff val="80000"/>
              <a:alpha val="46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E1-441</a:t>
            </a:r>
            <a:endParaRPr lang="zh-CN" altLang="en-US" b="1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对话气泡: 圆角矩形 8"/>
          <p:cNvSpPr/>
          <p:nvPr/>
        </p:nvSpPr>
        <p:spPr>
          <a:xfrm>
            <a:off x="4307131" y="2292620"/>
            <a:ext cx="1994647" cy="638202"/>
          </a:xfrm>
          <a:prstGeom prst="wedgeRoundRectCallout">
            <a:avLst>
              <a:gd name="adj1" fmla="val 15488"/>
              <a:gd name="adj2" fmla="val 162371"/>
              <a:gd name="adj3" fmla="val 16667"/>
            </a:avLst>
          </a:prstGeom>
          <a:solidFill>
            <a:schemeClr val="accent1">
              <a:lumMod val="20000"/>
              <a:lumOff val="80000"/>
              <a:alpha val="46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放化实验室</a:t>
            </a:r>
          </a:p>
        </p:txBody>
      </p:sp>
    </p:spTree>
    <p:extLst>
      <p:ext uri="{BB962C8B-B14F-4D97-AF65-F5344CB8AC3E}">
        <p14:creationId xmlns:p14="http://schemas.microsoft.com/office/powerpoint/2010/main" val="3561149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701548" y="230167"/>
            <a:ext cx="7653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2060"/>
                </a:solidFill>
                <a:latin typeface="华康海报体W12" panose="040B0C09000000000000" pitchFamily="81" charset="-122"/>
                <a:ea typeface="华康海报体W12" panose="040B0C09000000000000" pitchFamily="81" charset="-122"/>
              </a:rPr>
              <a:t>E1-441</a:t>
            </a:r>
            <a:r>
              <a:rPr lang="zh-CN" altLang="en-US" sz="3200" dirty="0">
                <a:solidFill>
                  <a:srgbClr val="002060"/>
                </a:solidFill>
                <a:latin typeface="华康海报体W12" panose="040B0C09000000000000" pitchFamily="81" charset="-122"/>
                <a:ea typeface="华康海报体W12" panose="040B0C09000000000000" pitchFamily="81" charset="-122"/>
              </a:rPr>
              <a:t>：电子学测试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141" y="1925516"/>
            <a:ext cx="4820067" cy="361363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82" y="1925516"/>
            <a:ext cx="4820068" cy="361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524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C1-105</a:t>
            </a:r>
            <a:r>
              <a:rPr lang="zh-CN" altLang="en-US" dirty="0"/>
              <a:t>：</a:t>
            </a:r>
            <a:r>
              <a:rPr lang="en-US" altLang="zh-CN" dirty="0"/>
              <a:t>MCP</a:t>
            </a:r>
            <a:r>
              <a:rPr lang="zh-CN" altLang="en-US" dirty="0"/>
              <a:t>中子成像探测器、缪子慢化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9188"/>
            <a:ext cx="12192000" cy="255706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169" y="3950707"/>
            <a:ext cx="3176267" cy="238126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460" y="3950707"/>
            <a:ext cx="3176267" cy="238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273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C1-206:MTPC</a:t>
            </a:r>
            <a:r>
              <a:rPr lang="zh-CN" altLang="en-US" dirty="0"/>
              <a:t>、气体探测器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206"/>
            <a:ext cx="12192000" cy="253958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839" y="3727267"/>
            <a:ext cx="3823218" cy="286629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890" y="3727266"/>
            <a:ext cx="3823220" cy="286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43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C2-207</a:t>
            </a:r>
            <a:r>
              <a:rPr lang="zh-CN" altLang="en-US" dirty="0"/>
              <a:t>：闪烁体、半导体探测器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31" y="1538653"/>
            <a:ext cx="5289175" cy="396533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716" y="1538652"/>
            <a:ext cx="5289175" cy="396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556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白光中子源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532" y="1204545"/>
            <a:ext cx="5207082" cy="390378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7" y="1204545"/>
            <a:ext cx="5207081" cy="390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268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伴生质子束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79" y="984942"/>
            <a:ext cx="5096608" cy="509660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030" y="984942"/>
            <a:ext cx="5096608" cy="509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4668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560</TotalTime>
  <Words>385</Words>
  <Application>Microsoft Macintosh PowerPoint</Application>
  <PresentationFormat>宽屏</PresentationFormat>
  <Paragraphs>78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1" baseType="lpstr">
      <vt:lpstr>等线</vt:lpstr>
      <vt:lpstr>等线 Light</vt:lpstr>
      <vt:lpstr>华康海报体W12</vt:lpstr>
      <vt:lpstr>微软雅黑</vt:lpstr>
      <vt:lpstr>Arial</vt:lpstr>
      <vt:lpstr>Office 主题​​</vt:lpstr>
      <vt:lpstr>BEAG青训营</vt:lpstr>
      <vt:lpstr>束流扩展应用组有几处实验室和实验装置？</vt:lpstr>
      <vt:lpstr>PowerPoint 演示文稿</vt:lpstr>
      <vt:lpstr>PowerPoint 演示文稿</vt:lpstr>
      <vt:lpstr>C1-105：MCP中子成像探测器、缪子慢化</vt:lpstr>
      <vt:lpstr>C1-206:MTPC、气体探测器</vt:lpstr>
      <vt:lpstr>C2-207：闪烁体、半导体探测器</vt:lpstr>
      <vt:lpstr>白光中子源</vt:lpstr>
      <vt:lpstr>伴生质子束</vt:lpstr>
      <vt:lpstr>怎么才能学会做实验呢！</vt:lpstr>
      <vt:lpstr>PowerPoint 演示文稿</vt:lpstr>
      <vt:lpstr>青训营内容</vt:lpstr>
      <vt:lpstr>青训营</vt:lpstr>
      <vt:lpstr>课程表</vt:lpstr>
      <vt:lpstr>谢谢！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电路焊接方法与粒子探测器信号放大器制作</dc:title>
  <dc:creator>yih</dc:creator>
  <cp:lastModifiedBy>LI YANG</cp:lastModifiedBy>
  <cp:revision>58</cp:revision>
  <dcterms:created xsi:type="dcterms:W3CDTF">2020-01-09T09:00:36Z</dcterms:created>
  <dcterms:modified xsi:type="dcterms:W3CDTF">2024-08-30T03:12:22Z</dcterms:modified>
</cp:coreProperties>
</file>