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52"/>
  </p:notesMasterIdLst>
  <p:sldIdLst>
    <p:sldId id="256" r:id="rId2"/>
    <p:sldId id="297" r:id="rId3"/>
    <p:sldId id="347" r:id="rId4"/>
    <p:sldId id="387" r:id="rId5"/>
    <p:sldId id="412" r:id="rId6"/>
    <p:sldId id="416" r:id="rId7"/>
    <p:sldId id="363" r:id="rId8"/>
    <p:sldId id="362" r:id="rId9"/>
    <p:sldId id="431" r:id="rId10"/>
    <p:sldId id="366" r:id="rId11"/>
    <p:sldId id="462" r:id="rId12"/>
    <p:sldId id="535" r:id="rId13"/>
    <p:sldId id="536" r:id="rId14"/>
    <p:sldId id="475" r:id="rId15"/>
    <p:sldId id="381" r:id="rId16"/>
    <p:sldId id="410" r:id="rId17"/>
    <p:sldId id="373" r:id="rId18"/>
    <p:sldId id="428" r:id="rId19"/>
    <p:sldId id="356" r:id="rId20"/>
    <p:sldId id="386" r:id="rId21"/>
    <p:sldId id="391" r:id="rId22"/>
    <p:sldId id="390" r:id="rId23"/>
    <p:sldId id="408" r:id="rId24"/>
    <p:sldId id="370" r:id="rId25"/>
    <p:sldId id="422" r:id="rId26"/>
    <p:sldId id="480" r:id="rId27"/>
    <p:sldId id="481" r:id="rId28"/>
    <p:sldId id="533" r:id="rId29"/>
    <p:sldId id="534" r:id="rId30"/>
    <p:sldId id="411" r:id="rId31"/>
    <p:sldId id="329" r:id="rId32"/>
    <p:sldId id="374" r:id="rId33"/>
    <p:sldId id="392" r:id="rId34"/>
    <p:sldId id="413" r:id="rId35"/>
    <p:sldId id="382" r:id="rId36"/>
    <p:sldId id="409" r:id="rId37"/>
    <p:sldId id="417" r:id="rId38"/>
    <p:sldId id="280" r:id="rId39"/>
    <p:sldId id="369" r:id="rId40"/>
    <p:sldId id="360" r:id="rId41"/>
    <p:sldId id="389" r:id="rId42"/>
    <p:sldId id="348" r:id="rId43"/>
    <p:sldId id="426" r:id="rId44"/>
    <p:sldId id="361" r:id="rId45"/>
    <p:sldId id="415" r:id="rId46"/>
    <p:sldId id="376" r:id="rId47"/>
    <p:sldId id="396" r:id="rId48"/>
    <p:sldId id="355" r:id="rId49"/>
    <p:sldId id="395" r:id="rId50"/>
    <p:sldId id="429" r:id="rId51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A81FF"/>
    <a:srgbClr val="EDE136"/>
    <a:srgbClr val="ED7D31"/>
    <a:srgbClr val="FF9300"/>
    <a:srgbClr val="FAFFCD"/>
    <a:srgbClr val="F2F6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33"/>
    <p:restoredTop sz="90167"/>
  </p:normalViewPr>
  <p:slideViewPr>
    <p:cSldViewPr snapToGrid="0" snapToObjects="1">
      <p:cViewPr varScale="1">
        <p:scale>
          <a:sx n="163" d="100"/>
          <a:sy n="163" d="100"/>
        </p:scale>
        <p:origin x="256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0ABC16-0D80-CB46-8A96-F86D2AC543FB}" type="datetimeFigureOut">
              <a:rPr kumimoji="1" lang="zh-CN" altLang="en-US" smtClean="0"/>
              <a:t>2024/12/14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2E185D-4925-AB45-B214-0DFB12B15FC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6149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866311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4863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6A3A1-188B-8FF1-DEA5-1D5D223F5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33CEE03-A928-C924-9A6E-97C5C9C709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229FA16-F92C-0E64-4742-76FC9574F0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09FE27DD-D790-4928-88AD-989D8A0104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790059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47DA4-F275-6F2A-16FC-AFC12B4D6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062CA5D-7118-E711-33A2-15384A4928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C9FE7D7-D177-F7E8-1D06-1E46C2D7B8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164C72C6-28BC-94AE-1487-01B56D779A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564647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8C720-060D-3AE6-A256-9EA8F9E93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8F2912A-A576-4221-78DC-17F62C1E57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E008232-C4A8-DF0A-9CF4-FF451114C6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4D6C7F88-F199-308C-789C-1D31EEED86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781681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A4121-096D-0AEE-78F8-4661AE592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31B5B88-6866-11D3-85F1-413B5E4B54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AC720F4-AC5F-C9A1-6E18-6DF2E85704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56DF17D5-1BA6-A92B-BFCB-7513A53188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228370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513220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748350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453146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285280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99732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007622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610239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629452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604940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442965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333031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565206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C911A-8029-009F-2A71-D047B0673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6A86385-D35D-6A9D-BD36-55B3AD6737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052C865-5869-CD93-B0C4-468D1A85B3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68974E36-A04B-70A1-3C66-2E1F1DF28E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588219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BAC68-1742-CB5C-F9BA-59E6FC632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97C9FDE-E510-360E-68FB-185175C4D7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CEBC6E3-1913-7630-B573-AB6918D802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FBED0F2F-F2F6-0315-6117-CB5A23E7A9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336999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A62E9C-3C1A-3562-F191-3C367E765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E8F07E3-CCAE-247A-6099-ADA7A94B59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C474AF3-DB76-E48A-439C-362B3356D2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F53C2B94-E44F-0EAE-B808-7A982FFF0C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495611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0BC381-F9F5-8F6B-563D-9BBB58EBC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26B6D92-760F-053E-1C28-7EC6FCB9CE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6FD3A2F-A663-67DE-389D-430CF815D9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CA139B2B-6A24-64CE-FE4B-876D2165E3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68125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196164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30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281648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31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993445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32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743986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33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617400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34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935776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35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630151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36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196779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37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24787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39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772958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40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53997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61093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41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9519767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42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686718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43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2787521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44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6092452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45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5626395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46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7691733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47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0322305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48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555212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49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5726167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50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73588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39818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13078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52689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141561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57D4D-7DFC-79FA-A1E0-E947F12DF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1AFCEBF-293E-C4C5-9821-54B1F0FDFF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D66A4DB-C7C0-A039-BCDE-25280D2A70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C11E71E3-024B-1E72-0710-24712CDF08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23222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9AED-6544-834B-854B-40FD7BF6857F}" type="datetime1">
              <a:rPr kumimoji="1" lang="zh-CN" altLang="en-US" smtClean="0"/>
              <a:t>2024/12/14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07925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95E5-8EBD-B54F-82A6-A6A524C7B0FB}" type="datetime1">
              <a:rPr kumimoji="1" lang="zh-CN" altLang="en-US" smtClean="0"/>
              <a:t>2024/12/14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26151354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95E5-8EBD-B54F-82A6-A6A524C7B0FB}" type="datetime1">
              <a:rPr kumimoji="1" lang="zh-CN" altLang="en-US" smtClean="0"/>
              <a:t>2024/12/14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61005887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C498F-AACD-7A48-9216-47DEC598978F}" type="datetime1">
              <a:rPr kumimoji="1" lang="zh-CN" altLang="en-US" smtClean="0"/>
              <a:t>2024/12/14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71544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3D452-78F2-5748-A795-838FD923726A}" type="datetime1">
              <a:rPr kumimoji="1" lang="zh-CN" altLang="en-US" smtClean="0"/>
              <a:t>2024/12/14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10718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95E5-8EBD-B54F-82A6-A6A524C7B0FB}" type="datetime1">
              <a:rPr kumimoji="1" lang="zh-CN" altLang="en-US" smtClean="0"/>
              <a:t>2024/12/14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7436182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6D609-B725-CB42-8374-0E49802B79EB}" type="datetime1">
              <a:rPr kumimoji="1" lang="zh-CN" altLang="en-US" smtClean="0"/>
              <a:t>2024/12/14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80331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A72B-D20B-454E-96C1-4CA463F4554A}" type="datetime1">
              <a:rPr kumimoji="1" lang="zh-CN" altLang="en-US" smtClean="0"/>
              <a:t>2024/12/14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75962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B2E65-2CB6-7249-AE79-58724D0890D3}" type="datetime1">
              <a:rPr kumimoji="1" lang="zh-CN" altLang="en-US" smtClean="0"/>
              <a:t>2024/12/14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97089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01E21-24F1-4442-8275-97417D50D406}" type="datetime1">
              <a:rPr kumimoji="1" lang="zh-CN" altLang="en-US" smtClean="0"/>
              <a:t>2024/12/14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66839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25BD7-404D-0244-B7CD-E51BD80478D5}" type="datetime1">
              <a:rPr kumimoji="1" lang="zh-CN" altLang="en-US" smtClean="0"/>
              <a:t>2024/12/14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63808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495E5-8EBD-B54F-82A6-A6A524C7B0FB}" type="datetime1">
              <a:rPr kumimoji="1" lang="zh-CN" altLang="en-US" smtClean="0"/>
              <a:t>2024/12/14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86439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79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280.png"/><Relationship Id="rId4" Type="http://schemas.openxmlformats.org/officeDocument/2006/relationships/image" Target="../media/image2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tiff"/><Relationship Id="rId3" Type="http://schemas.openxmlformats.org/officeDocument/2006/relationships/image" Target="../media/image71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hyperlink" Target="https://github.com/jiangyi15/tf-pwa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tiff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1.png"/><Relationship Id="rId5" Type="http://schemas.openxmlformats.org/officeDocument/2006/relationships/image" Target="../media/image930.png"/><Relationship Id="rId10" Type="http://schemas.openxmlformats.org/officeDocument/2006/relationships/image" Target="../media/image60.png"/><Relationship Id="rId4" Type="http://schemas.openxmlformats.org/officeDocument/2006/relationships/image" Target="../media/image56.tiff"/><Relationship Id="rId9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tiff"/><Relationship Id="rId13" Type="http://schemas.openxmlformats.org/officeDocument/2006/relationships/image" Target="../media/image130.png"/><Relationship Id="rId3" Type="http://schemas.openxmlformats.org/officeDocument/2006/relationships/image" Target="../media/image61.jpeg"/><Relationship Id="rId7" Type="http://schemas.openxmlformats.org/officeDocument/2006/relationships/image" Target="../media/image1240.png"/><Relationship Id="rId12" Type="http://schemas.openxmlformats.org/officeDocument/2006/relationships/image" Target="../media/image1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65.png"/><Relationship Id="rId5" Type="http://schemas.openxmlformats.org/officeDocument/2006/relationships/image" Target="../media/image63.png"/><Relationship Id="rId10" Type="http://schemas.openxmlformats.org/officeDocument/2006/relationships/image" Target="../media/image127.png"/><Relationship Id="rId4" Type="http://schemas.openxmlformats.org/officeDocument/2006/relationships/image" Target="../media/image62.png"/><Relationship Id="rId9" Type="http://schemas.openxmlformats.org/officeDocument/2006/relationships/image" Target="../media/image126.png"/><Relationship Id="rId14" Type="http://schemas.openxmlformats.org/officeDocument/2006/relationships/image" Target="../media/image1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0.png"/><Relationship Id="rId3" Type="http://schemas.openxmlformats.org/officeDocument/2006/relationships/image" Target="../media/image66.png"/><Relationship Id="rId7" Type="http://schemas.openxmlformats.org/officeDocument/2006/relationships/image" Target="../media/image138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0.png"/><Relationship Id="rId11" Type="http://schemas.openxmlformats.org/officeDocument/2006/relationships/image" Target="../media/image1420.png"/><Relationship Id="rId5" Type="http://schemas.openxmlformats.org/officeDocument/2006/relationships/image" Target="../media/image68.png"/><Relationship Id="rId10" Type="http://schemas.openxmlformats.org/officeDocument/2006/relationships/image" Target="../media/image69.png"/><Relationship Id="rId4" Type="http://schemas.openxmlformats.org/officeDocument/2006/relationships/image" Target="../media/image67.png"/><Relationship Id="rId9" Type="http://schemas.openxmlformats.org/officeDocument/2006/relationships/image" Target="../media/image13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1.png"/><Relationship Id="rId13" Type="http://schemas.openxmlformats.org/officeDocument/2006/relationships/image" Target="../media/image9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3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image" Target="../media/image71.png"/><Relationship Id="rId5" Type="http://schemas.openxmlformats.org/officeDocument/2006/relationships/image" Target="../media/image109.png"/><Relationship Id="rId15" Type="http://schemas.openxmlformats.org/officeDocument/2006/relationships/image" Target="../media/image115.png"/><Relationship Id="rId10" Type="http://schemas.openxmlformats.org/officeDocument/2006/relationships/image" Target="../media/image571.png"/><Relationship Id="rId4" Type="http://schemas.openxmlformats.org/officeDocument/2006/relationships/image" Target="../media/image70.png"/><Relationship Id="rId9" Type="http://schemas.openxmlformats.org/officeDocument/2006/relationships/image" Target="../media/image770.png"/><Relationship Id="rId1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8.png"/><Relationship Id="rId7" Type="http://schemas.openxmlformats.org/officeDocument/2006/relationships/image" Target="../media/image120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0.png"/><Relationship Id="rId11" Type="http://schemas.openxmlformats.org/officeDocument/2006/relationships/image" Target="../media/image9.png"/><Relationship Id="rId10" Type="http://schemas.openxmlformats.org/officeDocument/2006/relationships/image" Target="../media/image8.png"/><Relationship Id="rId4" Type="http://schemas.openxmlformats.org/officeDocument/2006/relationships/image" Target="../media/image73.png"/><Relationship Id="rId9" Type="http://schemas.openxmlformats.org/officeDocument/2006/relationships/image" Target="../media/image1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6.png"/><Relationship Id="rId7" Type="http://schemas.openxmlformats.org/officeDocument/2006/relationships/image" Target="../media/image79.jpe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.png"/><Relationship Id="rId5" Type="http://schemas.openxmlformats.org/officeDocument/2006/relationships/image" Target="../media/image77.png"/><Relationship Id="rId10" Type="http://schemas.openxmlformats.org/officeDocument/2006/relationships/image" Target="../media/image143.png"/><Relationship Id="rId4" Type="http://schemas.openxmlformats.org/officeDocument/2006/relationships/image" Target="../media/image76.png"/><Relationship Id="rId9" Type="http://schemas.openxmlformats.org/officeDocument/2006/relationships/image" Target="../media/image1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45.png"/><Relationship Id="rId4" Type="http://schemas.openxmlformats.org/officeDocument/2006/relationships/image" Target="../media/image15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20.png"/><Relationship Id="rId7" Type="http://schemas.openxmlformats.org/officeDocument/2006/relationships/image" Target="../media/image136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11" Type="http://schemas.openxmlformats.org/officeDocument/2006/relationships/image" Target="../media/image82.png"/><Relationship Id="rId10" Type="http://schemas.openxmlformats.org/officeDocument/2006/relationships/hyperlink" Target="https://doi.org/10.1103/PhysRevD.107.053009" TargetMode="External"/><Relationship Id="rId4" Type="http://schemas.openxmlformats.org/officeDocument/2006/relationships/image" Target="../media/image81.png"/><Relationship Id="rId9" Type="http://schemas.openxmlformats.org/officeDocument/2006/relationships/image" Target="../media/image14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6.png"/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0.png"/><Relationship Id="rId11" Type="http://schemas.openxmlformats.org/officeDocument/2006/relationships/image" Target="../media/image155.png"/><Relationship Id="rId5" Type="http://schemas.openxmlformats.org/officeDocument/2006/relationships/image" Target="../media/image85.png"/><Relationship Id="rId15" Type="http://schemas.openxmlformats.org/officeDocument/2006/relationships/image" Target="../media/image87.jpeg"/><Relationship Id="rId10" Type="http://schemas.openxmlformats.org/officeDocument/2006/relationships/image" Target="../media/image154.png"/><Relationship Id="rId4" Type="http://schemas.openxmlformats.org/officeDocument/2006/relationships/image" Target="../media/image148.png"/><Relationship Id="rId9" Type="http://schemas.openxmlformats.org/officeDocument/2006/relationships/image" Target="../media/image153.png"/><Relationship Id="rId14" Type="http://schemas.openxmlformats.org/officeDocument/2006/relationships/image" Target="../media/image15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870.png"/><Relationship Id="rId7" Type="http://schemas.openxmlformats.org/officeDocument/2006/relationships/image" Target="../media/image188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5" Type="http://schemas.openxmlformats.org/officeDocument/2006/relationships/image" Target="../media/image89.png"/><Relationship Id="rId10" Type="http://schemas.openxmlformats.org/officeDocument/2006/relationships/image" Target="../media/image192.png"/><Relationship Id="rId4" Type="http://schemas.openxmlformats.org/officeDocument/2006/relationships/image" Target="../media/image88.png"/><Relationship Id="rId9" Type="http://schemas.openxmlformats.org/officeDocument/2006/relationships/image" Target="../media/image9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174.png"/><Relationship Id="rId4" Type="http://schemas.openxmlformats.org/officeDocument/2006/relationships/image" Target="../media/image9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243.png"/><Relationship Id="rId3" Type="http://schemas.openxmlformats.org/officeDocument/2006/relationships/image" Target="../media/image235.png"/><Relationship Id="rId7" Type="http://schemas.openxmlformats.org/officeDocument/2006/relationships/image" Target="../media/image102.png"/><Relationship Id="rId12" Type="http://schemas.openxmlformats.org/officeDocument/2006/relationships/image" Target="../media/image242.png"/><Relationship Id="rId17" Type="http://schemas.openxmlformats.org/officeDocument/2006/relationships/image" Target="../media/image247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23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04.png"/><Relationship Id="rId5" Type="http://schemas.openxmlformats.org/officeDocument/2006/relationships/image" Target="../media/image2260.png"/><Relationship Id="rId15" Type="http://schemas.openxmlformats.org/officeDocument/2006/relationships/image" Target="../media/image2360.png"/><Relationship Id="rId10" Type="http://schemas.openxmlformats.org/officeDocument/2006/relationships/image" Target="../media/image2311.png"/><Relationship Id="rId4" Type="http://schemas.openxmlformats.org/officeDocument/2006/relationships/image" Target="../media/image100.png"/><Relationship Id="rId9" Type="http://schemas.openxmlformats.org/officeDocument/2006/relationships/image" Target="../media/image2300.png"/><Relationship Id="rId14" Type="http://schemas.openxmlformats.org/officeDocument/2006/relationships/image" Target="../media/image2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370.png"/><Relationship Id="rId7" Type="http://schemas.openxmlformats.org/officeDocument/2006/relationships/image" Target="../media/image67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0" Type="http://schemas.openxmlformats.org/officeDocument/2006/relationships/image" Target="../media/image440.png"/><Relationship Id="rId4" Type="http://schemas.openxmlformats.org/officeDocument/2006/relationships/image" Target="../media/image64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610.png"/><Relationship Id="rId7" Type="http://schemas.openxmlformats.org/officeDocument/2006/relationships/image" Target="../media/image57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11" Type="http://schemas.openxmlformats.org/officeDocument/2006/relationships/image" Target="../media/image125.jpeg"/><Relationship Id="rId5" Type="http://schemas.openxmlformats.org/officeDocument/2006/relationships/image" Target="../media/image119.png"/><Relationship Id="rId10" Type="http://schemas.openxmlformats.org/officeDocument/2006/relationships/image" Target="../media/image237.png"/><Relationship Id="rId4" Type="http://schemas.openxmlformats.org/officeDocument/2006/relationships/image" Target="../media/image117.png"/><Relationship Id="rId9" Type="http://schemas.openxmlformats.org/officeDocument/2006/relationships/image" Target="../media/image27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png"/><Relationship Id="rId4" Type="http://schemas.openxmlformats.org/officeDocument/2006/relationships/image" Target="../media/image134.png"/></Relationships>
</file>

<file path=ppt/slides/_rels/slide4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9.png"/><Relationship Id="rId3" Type="http://schemas.openxmlformats.org/officeDocument/2006/relationships/image" Target="../media/image240.png"/><Relationship Id="rId7" Type="http://schemas.openxmlformats.org/officeDocument/2006/relationships/image" Target="../media/image320.png"/><Relationship Id="rId12" Type="http://schemas.openxmlformats.org/officeDocument/2006/relationships/image" Target="../media/image20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11" Type="http://schemas.openxmlformats.org/officeDocument/2006/relationships/image" Target="../media/image207.png"/><Relationship Id="rId5" Type="http://schemas.openxmlformats.org/officeDocument/2006/relationships/image" Target="../media/image300.png"/><Relationship Id="rId10" Type="http://schemas.openxmlformats.org/officeDocument/2006/relationships/image" Target="../media/image206.png"/><Relationship Id="rId4" Type="http://schemas.openxmlformats.org/officeDocument/2006/relationships/image" Target="../media/image2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10.png"/><Relationship Id="rId4" Type="http://schemas.openxmlformats.org/officeDocument/2006/relationships/image" Target="../media/image195.png"/></Relationships>
</file>

<file path=ppt/slides/_rels/slide4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21.png"/><Relationship Id="rId3" Type="http://schemas.openxmlformats.org/officeDocument/2006/relationships/image" Target="../media/image1620.png"/><Relationship Id="rId17" Type="http://schemas.openxmlformats.org/officeDocument/2006/relationships/image" Target="../media/image220.png"/><Relationship Id="rId2" Type="http://schemas.openxmlformats.org/officeDocument/2006/relationships/notesSlide" Target="../notesSlides/notesSlide45.xml"/><Relationship Id="rId16" Type="http://schemas.openxmlformats.org/officeDocument/2006/relationships/image" Target="../media/image219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7.png"/><Relationship Id="rId5" Type="http://schemas.openxmlformats.org/officeDocument/2006/relationships/image" Target="../media/image140.png"/><Relationship Id="rId15" Type="http://schemas.openxmlformats.org/officeDocument/2006/relationships/image" Target="../media/image146.png"/><Relationship Id="rId19" Type="http://schemas.openxmlformats.org/officeDocument/2006/relationships/image" Target="../media/image149.png"/><Relationship Id="rId4" Type="http://schemas.openxmlformats.org/officeDocument/2006/relationships/image" Target="../media/image215.png"/><Relationship Id="rId14" Type="http://schemas.openxmlformats.org/officeDocument/2006/relationships/image" Target="../media/image177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580.png"/><Relationship Id="rId7" Type="http://schemas.openxmlformats.org/officeDocument/2006/relationships/image" Target="../media/image162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1.png"/><Relationship Id="rId5" Type="http://schemas.openxmlformats.org/officeDocument/2006/relationships/image" Target="../media/image157.png"/><Relationship Id="rId10" Type="http://schemas.openxmlformats.org/officeDocument/2006/relationships/image" Target="../media/image6.png"/><Relationship Id="rId4" Type="http://schemas.openxmlformats.org/officeDocument/2006/relationships/image" Target="../media/image1590.png"/><Relationship Id="rId9" Type="http://schemas.openxmlformats.org/officeDocument/2006/relationships/image" Target="../media/image186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970.png"/><Relationship Id="rId7" Type="http://schemas.openxmlformats.org/officeDocument/2006/relationships/image" Target="../media/image15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0.png"/><Relationship Id="rId5" Type="http://schemas.openxmlformats.org/officeDocument/2006/relationships/image" Target="../media/image990.png"/><Relationship Id="rId10" Type="http://schemas.openxmlformats.org/officeDocument/2006/relationships/image" Target="../media/image6.png"/><Relationship Id="rId4" Type="http://schemas.openxmlformats.org/officeDocument/2006/relationships/image" Target="../media/image223.png"/><Relationship Id="rId9" Type="http://schemas.openxmlformats.org/officeDocument/2006/relationships/image" Target="../media/image8.png"/></Relationships>
</file>

<file path=ppt/slides/_rels/slide4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7.png"/><Relationship Id="rId3" Type="http://schemas.openxmlformats.org/officeDocument/2006/relationships/image" Target="../media/image1030.png"/><Relationship Id="rId7" Type="http://schemas.openxmlformats.org/officeDocument/2006/relationships/image" Target="../media/image191.png"/><Relationship Id="rId12" Type="http://schemas.openxmlformats.org/officeDocument/2006/relationships/image" Target="../media/image19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png"/><Relationship Id="rId11" Type="http://schemas.openxmlformats.org/officeDocument/2006/relationships/image" Target="../media/image194.png"/><Relationship Id="rId5" Type="http://schemas.openxmlformats.org/officeDocument/2006/relationships/image" Target="../media/image185.png"/><Relationship Id="rId15" Type="http://schemas.openxmlformats.org/officeDocument/2006/relationships/image" Target="../media/image199.png"/><Relationship Id="rId10" Type="http://schemas.openxmlformats.org/officeDocument/2006/relationships/image" Target="../media/image193.png"/><Relationship Id="rId4" Type="http://schemas.openxmlformats.org/officeDocument/2006/relationships/image" Target="../media/image161.png"/><Relationship Id="rId9" Type="http://schemas.openxmlformats.org/officeDocument/2006/relationships/image" Target="../media/image1090.png"/><Relationship Id="rId14" Type="http://schemas.openxmlformats.org/officeDocument/2006/relationships/image" Target="../media/image16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0.png"/><Relationship Id="rId3" Type="http://schemas.openxmlformats.org/officeDocument/2006/relationships/image" Target="../media/image163.png"/><Relationship Id="rId7" Type="http://schemas.openxmlformats.org/officeDocument/2006/relationships/image" Target="../media/image167.png"/><Relationship Id="rId12" Type="http://schemas.openxmlformats.org/officeDocument/2006/relationships/image" Target="../media/image80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jpeg"/><Relationship Id="rId11" Type="http://schemas.openxmlformats.org/officeDocument/2006/relationships/image" Target="../media/image170.png"/><Relationship Id="rId5" Type="http://schemas.openxmlformats.org/officeDocument/2006/relationships/image" Target="../media/image730.png"/><Relationship Id="rId10" Type="http://schemas.openxmlformats.org/officeDocument/2006/relationships/image" Target="../media/image780.png"/><Relationship Id="rId4" Type="http://schemas.openxmlformats.org/officeDocument/2006/relationships/image" Target="../media/image164.png"/><Relationship Id="rId9" Type="http://schemas.openxmlformats.org/officeDocument/2006/relationships/image" Target="../media/image16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9.png"/><Relationship Id="rId12" Type="http://schemas.openxmlformats.org/officeDocument/2006/relationships/image" Target="../media/image20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07.png"/><Relationship Id="rId5" Type="http://schemas.openxmlformats.org/officeDocument/2006/relationships/image" Target="../media/image27.png"/><Relationship Id="rId15" Type="http://schemas.openxmlformats.org/officeDocument/2006/relationships/image" Target="../media/image16.png"/><Relationship Id="rId10" Type="http://schemas.openxmlformats.org/officeDocument/2006/relationships/image" Target="../media/image206.png"/><Relationship Id="rId4" Type="http://schemas.openxmlformats.org/officeDocument/2006/relationships/image" Target="../media/image26.pn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90.png"/><Relationship Id="rId3" Type="http://schemas.openxmlformats.org/officeDocument/2006/relationships/image" Target="../media/image10.png"/><Relationship Id="rId12" Type="http://schemas.openxmlformats.org/officeDocument/2006/relationships/image" Target="../media/image2080.png"/><Relationship Id="rId17" Type="http://schemas.openxmlformats.org/officeDocument/2006/relationships/image" Target="../media/image15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070.png"/><Relationship Id="rId15" Type="http://schemas.openxmlformats.org/officeDocument/2006/relationships/image" Target="../media/image17.png"/><Relationship Id="rId10" Type="http://schemas.openxmlformats.org/officeDocument/2006/relationships/image" Target="../media/image2060.png"/><Relationship Id="rId4" Type="http://schemas.openxmlformats.org/officeDocument/2006/relationships/image" Target="../media/image11.png"/><Relationship Id="rId14" Type="http://schemas.openxmlformats.org/officeDocument/2006/relationships/image" Target="../media/image12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111" y="186857"/>
            <a:ext cx="2548385" cy="657300"/>
          </a:xfrm>
          <a:prstGeom prst="rect">
            <a:avLst/>
          </a:prstGeom>
        </p:spPr>
      </p:pic>
      <p:sp>
        <p:nvSpPr>
          <p:cNvPr id="9" name="标题 1"/>
          <p:cNvSpPr>
            <a:spLocks noGrp="1"/>
          </p:cNvSpPr>
          <p:nvPr>
            <p:ph type="ctrTitle"/>
          </p:nvPr>
        </p:nvSpPr>
        <p:spPr>
          <a:xfrm>
            <a:off x="2043719" y="1053728"/>
            <a:ext cx="5056562" cy="1283776"/>
          </a:xfrm>
        </p:spPr>
        <p:txBody>
          <a:bodyPr>
            <a:noAutofit/>
          </a:bodyPr>
          <a:lstStyle/>
          <a:p>
            <a:r>
              <a:rPr kumimoji="1" lang="en-US" altLang="zh-CN" sz="36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LHC</a:t>
            </a:r>
            <a:r>
              <a:rPr kumimoji="1" lang="zh-CN" altLang="en-US" sz="360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上强</a:t>
            </a:r>
            <a:r>
              <a:rPr kumimoji="1" lang="zh-CN" altLang="en-US" sz="36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子物理与味物理实验研究进展</a:t>
            </a:r>
          </a:p>
        </p:txBody>
      </p:sp>
      <p:sp>
        <p:nvSpPr>
          <p:cNvPr id="14" name="副标题 2"/>
          <p:cNvSpPr>
            <a:spLocks noGrp="1"/>
          </p:cNvSpPr>
          <p:nvPr>
            <p:ph type="subTitle" idx="1"/>
          </p:nvPr>
        </p:nvSpPr>
        <p:spPr>
          <a:xfrm>
            <a:off x="661736" y="2847783"/>
            <a:ext cx="7820527" cy="1609497"/>
          </a:xfrm>
        </p:spPr>
        <p:txBody>
          <a:bodyPr>
            <a:noAutofit/>
          </a:bodyPr>
          <a:lstStyle/>
          <a:p>
            <a:pPr algn="ctr"/>
            <a:r>
              <a:rPr kumimoji="1" lang="zh-CN" altLang="en-US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钱文斌 </a:t>
            </a:r>
            <a:endParaRPr kumimoji="1" lang="en-US" altLang="zh-CN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kumimoji="1" lang="zh-CN" altLang="en-US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中国科学院大学</a:t>
            </a:r>
            <a:endParaRPr kumimoji="1" lang="en-US" altLang="zh-CN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kumimoji="1" lang="en-US" altLang="zh-CN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2024/12/13</a:t>
            </a:r>
          </a:p>
          <a:p>
            <a:pPr algn="ctr"/>
            <a:endParaRPr kumimoji="1" lang="en-US" altLang="zh-CN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kumimoji="1" lang="en-US" altLang="zh-CN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29</a:t>
            </a:r>
            <a:r>
              <a:rPr kumimoji="1" lang="en-US" altLang="zh-CN" baseline="3000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th</a:t>
            </a:r>
            <a:r>
              <a:rPr kumimoji="1" lang="zh-CN" altLang="en-US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mini-workshop</a:t>
            </a:r>
            <a:r>
              <a:rPr kumimoji="1" lang="zh-CN" altLang="en-US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on</a:t>
            </a:r>
            <a:r>
              <a:rPr kumimoji="1" lang="zh-CN" altLang="en-US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the</a:t>
            </a:r>
            <a:r>
              <a:rPr kumimoji="1" lang="zh-CN" altLang="en-US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frontier</a:t>
            </a:r>
            <a:r>
              <a:rPr kumimoji="1" lang="zh-CN" altLang="en-US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of</a:t>
            </a:r>
            <a:r>
              <a:rPr kumimoji="1" lang="zh-CN" altLang="en-US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LHC</a:t>
            </a:r>
            <a:r>
              <a:rPr kumimoji="1" lang="zh-CN" altLang="en-US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4B9AE12-D236-DF44-AA17-7EC5A5DF7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1</a:t>
            </a:fld>
            <a:endParaRPr kumimoji="1" lang="zh-CN" altLang="en-US"/>
          </a:p>
        </p:txBody>
      </p:sp>
      <p:cxnSp>
        <p:nvCxnSpPr>
          <p:cNvPr id="12" name="直线连接符 11"/>
          <p:cNvCxnSpPr>
            <a:cxnSpLocks/>
          </p:cNvCxnSpPr>
          <p:nvPr/>
        </p:nvCxnSpPr>
        <p:spPr>
          <a:xfrm>
            <a:off x="0" y="2738681"/>
            <a:ext cx="91440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 7"/>
          <p:cNvGrpSpPr/>
          <p:nvPr/>
        </p:nvGrpSpPr>
        <p:grpSpPr>
          <a:xfrm>
            <a:off x="0" y="4835058"/>
            <a:ext cx="9144000" cy="331897"/>
            <a:chOff x="0" y="6446733"/>
            <a:chExt cx="9144000" cy="442528"/>
          </a:xfrm>
        </p:grpSpPr>
        <p:sp>
          <p:nvSpPr>
            <p:cNvPr id="16" name="Rectangle 6"/>
            <p:cNvSpPr/>
            <p:nvPr/>
          </p:nvSpPr>
          <p:spPr>
            <a:xfrm>
              <a:off x="0" y="6488821"/>
              <a:ext cx="9144000" cy="3691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18" name="Rectangle 7"/>
            <p:cNvSpPr/>
            <p:nvPr/>
          </p:nvSpPr>
          <p:spPr>
            <a:xfrm>
              <a:off x="0" y="6446733"/>
              <a:ext cx="9144000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240031" y="6458376"/>
              <a:ext cx="246308" cy="430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kumimoji="1" lang="zh-CN" altLang="en-US" sz="15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 flipH="1">
              <a:off x="8275320" y="6458376"/>
              <a:ext cx="308611" cy="430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kumimoji="1" lang="zh-CN" altLang="en-US" sz="15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7CA31A6D-2A9D-6045-8DB2-BD578BAA060F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2024/12/14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9AEE5495-F511-5646-BA0B-5C62CD21ABE3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4EA274E-112E-C19D-27ED-9DF1010805F4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</p:spTree>
    <p:extLst>
      <p:ext uri="{BB962C8B-B14F-4D97-AF65-F5344CB8AC3E}">
        <p14:creationId xmlns:p14="http://schemas.microsoft.com/office/powerpoint/2010/main" val="80561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90"/>
    </mc:Choice>
    <mc:Fallback xmlns="">
      <p:transition spd="slow" advTm="1619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46858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6821098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Understanding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charmonium(-like)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states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6250E61F-F921-9846-849A-1D6CC2DD7FDB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2024/12/14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071B2A2C-8B20-B347-BF13-CB9F0BF35B34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10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8D75104F-737F-84D6-BEEC-7FE9EDD9BEA7}"/>
                  </a:ext>
                </a:extLst>
              </p:cNvPr>
              <p:cNvSpPr/>
              <p:nvPr/>
            </p:nvSpPr>
            <p:spPr>
              <a:xfrm>
                <a:off x="110103" y="608982"/>
                <a:ext cx="8632225" cy="3125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14308" indent="-214308"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Three new states observed: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𝒉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sub>
                    </m:sSub>
                    <m:d>
                      <m:d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𝟒𝟎𝟎𝟎</m:t>
                        </m:r>
                      </m:e>
                    </m:d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𝑱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𝑷𝑪</m:t>
                        </m:r>
                      </m:sup>
                    </m:s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𝝌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  <m:d>
                      <m:d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𝟒𝟎𝟏𝟎</m:t>
                        </m:r>
                      </m:e>
                    </m:d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𝑱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𝑷𝑪</m:t>
                        </m:r>
                      </m:sup>
                    </m:s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++</m:t>
                        </m:r>
                      </m:sup>
                    </m:sSup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𝒉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sub>
                    </m:sSub>
                    <m:d>
                      <m:d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𝟒𝟑𝟎𝟎</m:t>
                        </m:r>
                      </m:e>
                    </m:d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𝑱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𝑷𝑪</m:t>
                        </m:r>
                      </m:sup>
                    </m:s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+−</m:t>
                        </m:r>
                      </m:sup>
                    </m:sSup>
                  </m:oMath>
                </a14:m>
                <a:endParaRPr lang="en-US" altLang="zh-CN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8D75104F-737F-84D6-BEEC-7FE9EDD9BE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3" y="608982"/>
                <a:ext cx="8632225" cy="312586"/>
              </a:xfrm>
              <a:prstGeom prst="rect">
                <a:avLst/>
              </a:prstGeom>
              <a:blipFill>
                <a:blip r:embed="rId4"/>
                <a:stretch>
                  <a:fillRect l="-147" t="-4000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>
            <a:extLst>
              <a:ext uri="{FF2B5EF4-FFF2-40B4-BE49-F238E27FC236}">
                <a16:creationId xmlns:a16="http://schemas.microsoft.com/office/drawing/2014/main" id="{584CFBDC-5EF8-1D92-ED0C-55FD6B5232F7}"/>
              </a:ext>
            </a:extLst>
          </p:cNvPr>
          <p:cNvSpPr/>
          <p:nvPr/>
        </p:nvSpPr>
        <p:spPr>
          <a:xfrm>
            <a:off x="7661236" y="234419"/>
            <a:ext cx="14574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PRL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133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(2024)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131902</a:t>
            </a:r>
            <a:endParaRPr lang="zh-CN" altLang="en-US" sz="1000" dirty="0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B7BEBF14-3861-89AC-6121-22CD814824A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526332"/>
            <a:ext cx="5070250" cy="19779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F953F97-2522-5B23-DACE-902E114090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" y="998943"/>
            <a:ext cx="5174014" cy="138833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25B8B28-9333-63F3-BBD8-6EAF1155F7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5916" y="1039437"/>
            <a:ext cx="3699495" cy="3082913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394F1C66-5A55-480D-F52C-572FF7021717}"/>
              </a:ext>
            </a:extLst>
          </p:cNvPr>
          <p:cNvSpPr txBox="1"/>
          <p:nvPr/>
        </p:nvSpPr>
        <p:spPr>
          <a:xfrm>
            <a:off x="5884101" y="4222327"/>
            <a:ext cx="29378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Filling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missing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ones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adding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complexity?</a:t>
            </a:r>
            <a:endParaRPr lang="zh-CN" alt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F43192C5-6299-9347-EBC6-F3435E07C90B}"/>
              </a:ext>
            </a:extLst>
          </p:cNvPr>
          <p:cNvSpPr txBox="1"/>
          <p:nvPr/>
        </p:nvSpPr>
        <p:spPr>
          <a:xfrm>
            <a:off x="6231946" y="3757903"/>
            <a:ext cx="14571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courtesy</a:t>
            </a:r>
            <a:r>
              <a:rPr lang="zh-CN" altLang="en-US" sz="1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zh-CN" altLang="en-US" sz="1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F.K.</a:t>
            </a:r>
            <a:r>
              <a:rPr lang="zh-CN" altLang="en-US" sz="1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Guo</a:t>
            </a:r>
            <a:endParaRPr lang="zh-CN" altLang="en-US" sz="1000" dirty="0"/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F74A08CA-81D4-A572-D643-BE9C699033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103" y="4358924"/>
            <a:ext cx="702268" cy="421408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7264648A-0CCE-00F4-2543-A5FB536AC391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</p:spTree>
    <p:extLst>
      <p:ext uri="{BB962C8B-B14F-4D97-AF65-F5344CB8AC3E}">
        <p14:creationId xmlns:p14="http://schemas.microsoft.com/office/powerpoint/2010/main" val="420842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42"/>
    </mc:Choice>
    <mc:Fallback xmlns="">
      <p:transition spd="slow" advTm="6714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1684E1-DF44-4461-C01E-1E8D44399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4FAFA325-BA52-70EE-B021-841425F75E13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0C917DAF-352A-CC70-C04D-38C1669E0846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15C75046-4EF1-51CB-8529-38AAFAAE8FE4}"/>
                  </a:ext>
                </a:extLst>
              </p:cNvPr>
              <p:cNvSpPr/>
              <p:nvPr/>
            </p:nvSpPr>
            <p:spPr>
              <a:xfrm>
                <a:off x="231515" y="48516"/>
                <a:ext cx="8398453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Doubly charged tetraquark and its Isospin partner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DF867B89-86E9-865F-927F-DAD9C70A6F40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DC109D6F-E4EB-F291-C4DC-753CB1289448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EFB5FBF9-3C44-F559-56FB-29A450FD0C3A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58A7599D-3718-68F0-3132-93510ED4BB55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507B2F23-5629-553C-7299-0612E8A7A10D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2024/12/14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E14994E8-12F5-165C-0C4A-3B0008B67D63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11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411FE812-C887-BDB4-35F6-7F33F4DCC75D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2E8E020-2D60-4BBD-6B5B-B641FB742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840919"/>
            <a:ext cx="7360920" cy="22448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734BDE0F-2E0D-9563-BDD3-0A4EC29CD08B}"/>
                  </a:ext>
                </a:extLst>
              </p:cNvPr>
              <p:cNvSpPr txBox="1"/>
              <p:nvPr/>
            </p:nvSpPr>
            <p:spPr>
              <a:xfrm>
                <a:off x="4515026" y="2861787"/>
                <a:ext cx="179908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p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sSubSup>
                        <m:sSubSupPr>
                          <m:ctrlP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𝒔</m:t>
                          </m:r>
                        </m:sub>
                        <m:sup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734BDE0F-2E0D-9563-BDD3-0A4EC29CD0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5026" y="2861787"/>
                <a:ext cx="1799082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4AC9E04C-1E1B-ECBE-9ED2-264D41D3561C}"/>
                  </a:ext>
                </a:extLst>
              </p:cNvPr>
              <p:cNvSpPr txBox="1"/>
              <p:nvPr/>
            </p:nvSpPr>
            <p:spPr>
              <a:xfrm>
                <a:off x="1687550" y="2847873"/>
                <a:ext cx="1799082" cy="3971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𝟎</m:t>
                          </m:r>
                        </m:sup>
                      </m:sSup>
                      <m:r>
                        <a:rPr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→</m:t>
                      </m:r>
                      <m:acc>
                        <m:accPr>
                          <m:chr m:val="̅"/>
                          <m:ctrlP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altLang="zh-CN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𝑫</m:t>
                              </m:r>
                            </m:e>
                            <m:sup>
                              <m:r>
                                <a:rPr lang="en-US" altLang="zh-CN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</m:sup>
                          </m:sSup>
                        </m:e>
                      </m:acc>
                      <m:sSubSup>
                        <m:sSubSupPr>
                          <m:ctrlP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𝒔</m:t>
                          </m:r>
                        </m:sub>
                        <m:sup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4AC9E04C-1E1B-ECBE-9ED2-264D41D356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7550" y="2847873"/>
                <a:ext cx="1799082" cy="39716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0CA0EC17-64C8-9893-CE3E-70A44ED8233B}"/>
                  </a:ext>
                </a:extLst>
              </p:cNvPr>
              <p:cNvSpPr txBox="1"/>
              <p:nvPr/>
            </p:nvSpPr>
            <p:spPr>
              <a:xfrm>
                <a:off x="1687550" y="3145444"/>
                <a:ext cx="1799082" cy="3795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b="1" i="1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altLang="zh-CN" b="1" i="1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𝒄</m:t>
                          </m:r>
                          <m:acc>
                            <m:accPr>
                              <m:chr m:val="̅"/>
                              <m:ctrlPr>
                                <a:rPr lang="en-US" altLang="zh-CN" b="1" i="1"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1" i="1"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𝒔</m:t>
                              </m:r>
                            </m:e>
                          </m:acc>
                        </m:sub>
                        <m:sup>
                          <m:r>
                            <a:rPr lang="en-US" altLang="zh-CN" b="1" i="1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𝒂</m:t>
                          </m:r>
                        </m:sup>
                      </m:sSubSup>
                      <m:sSup>
                        <m:sSupPr>
                          <m:ctrlPr>
                            <a:rPr lang="en-US" altLang="zh-CN" b="1" i="1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b="1" i="1"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1" i="1"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𝟐𝟗𝟎𝟎</m:t>
                              </m:r>
                            </m:e>
                          </m:d>
                        </m:e>
                        <m:sup>
                          <m:r>
                            <a:rPr lang="en-US" altLang="zh-CN" b="1" i="1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0CA0EC17-64C8-9893-CE3E-70A44ED823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7550" y="3145444"/>
                <a:ext cx="1799082" cy="37952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AE98D3D8-4703-C113-6D9D-70B418FFE8DE}"/>
                  </a:ext>
                </a:extLst>
              </p:cNvPr>
              <p:cNvSpPr txBox="1"/>
              <p:nvPr/>
            </p:nvSpPr>
            <p:spPr>
              <a:xfrm>
                <a:off x="4552756" y="3150541"/>
                <a:ext cx="179908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b="1" i="1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altLang="zh-CN" b="1" i="1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𝒄</m:t>
                          </m:r>
                          <m:acc>
                            <m:accPr>
                              <m:chr m:val="̅"/>
                              <m:ctrlPr>
                                <a:rPr lang="en-US" altLang="zh-CN" b="1" i="1"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1" i="1"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𝒔</m:t>
                              </m:r>
                            </m:e>
                          </m:acc>
                        </m:sub>
                        <m:sup>
                          <m:r>
                            <a:rPr lang="en-US" altLang="zh-CN" b="1" i="1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𝒂</m:t>
                          </m:r>
                        </m:sup>
                      </m:sSubSup>
                      <m:sSup>
                        <m:sSupPr>
                          <m:ctrlPr>
                            <a:rPr lang="en-US" altLang="zh-CN" b="1" i="1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b="1" i="1"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1" i="1"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𝟐𝟗𝟎𝟎</m:t>
                              </m:r>
                            </m:e>
                          </m:d>
                        </m:e>
                        <m:sup>
                          <m:r>
                            <a:rPr lang="en-US" altLang="zh-CN" b="1" i="1" smtClean="0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AE98D3D8-4703-C113-6D9D-70B418FFE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2756" y="3150541"/>
                <a:ext cx="179908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FFDB0863-B877-97A3-4A0D-4AE9E12FA34C}"/>
              </a:ext>
            </a:extLst>
          </p:cNvPr>
          <p:cNvSpPr txBox="1"/>
          <p:nvPr/>
        </p:nvSpPr>
        <p:spPr>
          <a:xfrm>
            <a:off x="2936494" y="578464"/>
            <a:ext cx="27753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Around</a:t>
            </a:r>
            <a:r>
              <a:rPr kumimoji="1" lang="zh-CN" altLang="en-US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4K</a:t>
            </a:r>
            <a:r>
              <a:rPr kumimoji="1" lang="zh-CN" altLang="en-US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signal</a:t>
            </a:r>
            <a:r>
              <a:rPr kumimoji="1" lang="zh-CN" altLang="en-US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events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E1378F5F-948A-32AE-8A41-EEEE0D14901F}"/>
                  </a:ext>
                </a:extLst>
              </p:cNvPr>
              <p:cNvSpPr txBox="1"/>
              <p:nvPr/>
            </p:nvSpPr>
            <p:spPr>
              <a:xfrm>
                <a:off x="363185" y="3914177"/>
                <a:ext cx="5719358" cy="9296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𝑻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𝒄𝒔</m:t>
                        </m:r>
                      </m:sub>
                      <m:sup>
                        <m: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𝒂</m:t>
                        </m:r>
                      </m:sup>
                    </m:sSubSup>
                    <m:d>
                      <m:dPr>
                        <m:ctrlP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𝟐𝟗𝟎𝟎</m:t>
                        </m:r>
                      </m:e>
                    </m:d>
                    <m:r>
                      <m:rPr>
                        <m:nor/>
                      </m:rPr>
                      <a:rPr lang="zh-CN" altLang="en-US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SimHei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b="1" dirty="0">
                        <a:latin typeface="Times New Roman" panose="02020603050405020304" pitchFamily="18" charset="0"/>
                        <a:ea typeface="SimHei" charset="-122"/>
                        <a:cs typeface="Times New Roman" panose="02020603050405020304" pitchFamily="18" charset="0"/>
                      </a:rPr>
                      <m:t>have</m:t>
                    </m:r>
                    <m:r>
                      <m:rPr>
                        <m:nor/>
                      </m:rPr>
                      <a:rPr lang="zh-CN" altLang="en-US" b="1" dirty="0">
                        <a:latin typeface="Times New Roman" panose="02020603050405020304" pitchFamily="18" charset="0"/>
                        <a:ea typeface="SimHei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b="1" dirty="0">
                        <a:latin typeface="Times New Roman" panose="02020603050405020304" pitchFamily="18" charset="0"/>
                        <a:ea typeface="SimHei" charset="-122"/>
                        <a:cs typeface="Times New Roman" panose="02020603050405020304" pitchFamily="18" charset="0"/>
                      </a:rPr>
                      <m:t>quark</m:t>
                    </m:r>
                    <m:r>
                      <m:rPr>
                        <m:nor/>
                      </m:rPr>
                      <a:rPr lang="zh-CN" altLang="en-US" b="1" dirty="0">
                        <a:latin typeface="Times New Roman" panose="02020603050405020304" pitchFamily="18" charset="0"/>
                        <a:ea typeface="SimHei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b="1" dirty="0">
                        <a:latin typeface="Times New Roman" panose="02020603050405020304" pitchFamily="18" charset="0"/>
                        <a:ea typeface="SimHei" charset="-122"/>
                        <a:cs typeface="Times New Roman" panose="02020603050405020304" pitchFamily="18" charset="0"/>
                      </a:rPr>
                      <m:t>content</m:t>
                    </m:r>
                    <m:r>
                      <m:rPr>
                        <m:nor/>
                      </m:rPr>
                      <a:rPr lang="zh-CN" altLang="en-US" b="1" dirty="0">
                        <a:latin typeface="Times New Roman" panose="02020603050405020304" pitchFamily="18" charset="0"/>
                        <a:ea typeface="SimHei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𝒄</m:t>
                    </m:r>
                    <m:acc>
                      <m:accPr>
                        <m:chr m:val="̅"/>
                        <m:ctrlP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𝒔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altLang="zh-CN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𝒖</m:t>
                        </m:r>
                      </m:e>
                    </m:acc>
                    <m:r>
                      <a:rPr lang="en-US" altLang="zh-CN" b="1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𝒅</m:t>
                    </m:r>
                    <m:r>
                      <m:rPr>
                        <m:nor/>
                      </m:rPr>
                      <a:rPr lang="zh-CN" altLang="en-US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SimHei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b="1" dirty="0">
                        <a:latin typeface="Times New Roman" panose="02020603050405020304" pitchFamily="18" charset="0"/>
                        <a:ea typeface="SimHei" charset="-122"/>
                        <a:cs typeface="Times New Roman" panose="02020603050405020304" pitchFamily="18" charset="0"/>
                      </a:rPr>
                      <m:t>and</m:t>
                    </m:r>
                    <m:r>
                      <m:rPr>
                        <m:nor/>
                      </m:rPr>
                      <a:rPr lang="zh-CN" altLang="en-US" b="1" dirty="0">
                        <a:latin typeface="Times New Roman" panose="02020603050405020304" pitchFamily="18" charset="0"/>
                        <a:ea typeface="SimHei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𝒄</m:t>
                    </m:r>
                    <m:acc>
                      <m:accPr>
                        <m:chr m:val="̅"/>
                        <m:ctrlP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𝒔</m:t>
                        </m:r>
                      </m:e>
                    </m:acc>
                    <m:r>
                      <a:rPr lang="en-US" altLang="zh-CN" b="1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𝒖</m:t>
                    </m:r>
                    <m:acc>
                      <m:accPr>
                        <m:chr m:val="̅"/>
                        <m:ctrlPr>
                          <a:rPr lang="en-US" altLang="zh-CN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𝒅</m:t>
                        </m:r>
                      </m:e>
                    </m:acc>
                  </m:oMath>
                </a14:m>
                <a:endParaRPr lang="en-US" altLang="zh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Two</a:t>
                </a:r>
                <a:r>
                  <a:rPr lang="zh-CN" altLang="en-US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states</a:t>
                </a:r>
                <a:r>
                  <a:rPr lang="zh-CN" altLang="en-US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consist</a:t>
                </a:r>
                <a:r>
                  <a:rPr lang="zh-CN" altLang="en-US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with</a:t>
                </a:r>
                <a:r>
                  <a:rPr lang="zh-CN" altLang="en-US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each</a:t>
                </a:r>
                <a:r>
                  <a:rPr lang="zh-CN" altLang="en-US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other:</a:t>
                </a:r>
                <a:r>
                  <a:rPr lang="zh-CN" altLang="en-US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isospin</a:t>
                </a:r>
                <a:r>
                  <a:rPr lang="zh-CN" altLang="en-US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triplet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No</a:t>
                </a:r>
                <a:r>
                  <a:rPr lang="zh-CN" altLang="en-US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other</a:t>
                </a:r>
                <a:r>
                  <a:rPr lang="zh-CN" altLang="en-US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states</a:t>
                </a:r>
                <a:r>
                  <a:rPr lang="zh-CN" altLang="en-US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are</a:t>
                </a:r>
                <a:r>
                  <a:rPr lang="zh-CN" altLang="en-US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needed</a:t>
                </a:r>
                <a:r>
                  <a:rPr lang="zh-CN" altLang="en-US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currently</a:t>
                </a: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E1378F5F-948A-32AE-8A41-EEEE0D1490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185" y="3914177"/>
                <a:ext cx="5719358" cy="929613"/>
              </a:xfrm>
              <a:prstGeom prst="rect">
                <a:avLst/>
              </a:prstGeom>
              <a:blipFill>
                <a:blip r:embed="rId8"/>
                <a:stretch>
                  <a:fillRect l="-664" t="-1351" b="-81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FA8628AD-F7FB-D600-315D-B77C06E1D1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53967" y="3898823"/>
            <a:ext cx="3014360" cy="9131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E5AE522F-2B33-3B91-096A-F860C6A8547B}"/>
                  </a:ext>
                </a:extLst>
              </p:cNvPr>
              <p:cNvSpPr txBox="1"/>
              <p:nvPr/>
            </p:nvSpPr>
            <p:spPr>
              <a:xfrm>
                <a:off x="1317485" y="3499282"/>
                <a:ext cx="253921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FF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4.8±1.1±1.4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E5AE522F-2B33-3B91-096A-F860C6A854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7485" y="3499282"/>
                <a:ext cx="2539211" cy="369332"/>
              </a:xfrm>
              <a:prstGeom prst="rect">
                <a:avLst/>
              </a:prstGeom>
              <a:blipFill>
                <a:blip r:embed="rId10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FB9FAB66-E90B-1913-F69B-052AB104B9E4}"/>
                  </a:ext>
                </a:extLst>
              </p:cNvPr>
              <p:cNvSpPr txBox="1"/>
              <p:nvPr/>
            </p:nvSpPr>
            <p:spPr>
              <a:xfrm>
                <a:off x="4144961" y="3494870"/>
                <a:ext cx="301436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FF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1.96±0.87±0.88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FB9FAB66-E90B-1913-F69B-052AB104B9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4961" y="3494870"/>
                <a:ext cx="3014360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>
            <a:extLst>
              <a:ext uri="{FF2B5EF4-FFF2-40B4-BE49-F238E27FC236}">
                <a16:creationId xmlns:a16="http://schemas.microsoft.com/office/drawing/2014/main" id="{40E15D8C-DF74-A17B-9085-F595EF4DAD6D}"/>
              </a:ext>
            </a:extLst>
          </p:cNvPr>
          <p:cNvSpPr/>
          <p:nvPr/>
        </p:nvSpPr>
        <p:spPr>
          <a:xfrm>
            <a:off x="7661236" y="602563"/>
            <a:ext cx="14574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PRL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131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(2023)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041902</a:t>
            </a:r>
          </a:p>
          <a:p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PRD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108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(2023)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012017</a:t>
            </a:r>
            <a:endParaRPr lang="zh-CN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30375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B5ECE-2868-511E-EDF7-47BF306FC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53D84FA1-A5D6-6E33-80F0-DB3834855C49}"/>
              </a:ext>
            </a:extLst>
          </p:cNvPr>
          <p:cNvGrpSpPr/>
          <p:nvPr/>
        </p:nvGrpSpPr>
        <p:grpSpPr>
          <a:xfrm>
            <a:off x="0" y="36386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0C055460-7905-9B71-F282-0800D3DCDDA8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12842221-D2F6-F542-9E75-6B996755C165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6657656" cy="67710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Nature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of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𝒔</m:t>
                            </m:r>
                          </m:sub>
                          <m:sup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bSup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𝟐𝟑𝟏𝟕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oMath>
                    </a14:m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and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its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isospin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partner</a:t>
                    </a:r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12842221-D2F6-F542-9E75-6B996755C16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6657656" cy="67710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714" t="-9756" r="-762" b="-2926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5FBDF115-2900-0538-DFEA-68F13AED19C1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416E2992-50DC-F59F-FA82-7E466E49C7EB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8D4312A0-BAE1-743D-39C8-5F2ED6B43C09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4244F989-0A00-2EAD-C205-885129DACB71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75677A74-42AF-DF49-9B9A-2AC29F0330B3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2024/12/14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73B66C53-E84E-7589-9D92-B287E0E323FC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12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1BB10096-8DE2-C1DB-C258-091BCE5ECA68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6CD4247-C514-663F-2EA2-1788AEE1A984}"/>
              </a:ext>
            </a:extLst>
          </p:cNvPr>
          <p:cNvSpPr txBox="1"/>
          <p:nvPr/>
        </p:nvSpPr>
        <p:spPr>
          <a:xfrm>
            <a:off x="110103" y="616766"/>
            <a:ext cx="8566496" cy="348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Discovered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ago,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however,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remains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puzzling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146FD6F8-1F71-4E8C-C65E-760B2C524F7C}"/>
                  </a:ext>
                </a:extLst>
              </p:cNvPr>
              <p:cNvSpPr txBox="1"/>
              <p:nvPr/>
            </p:nvSpPr>
            <p:spPr>
              <a:xfrm>
                <a:off x="535843" y="1087053"/>
                <a:ext cx="37271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1" lang="en-US" altLang="zh-CN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kumimoji="1" lang="en-US" altLang="zh-CN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charset="0"/>
                                </a:rPr>
                                <m:t>𝒔</m:t>
                              </m:r>
                            </m:e>
                            <m:sub>
                              <m:r>
                                <a:rPr kumimoji="1" lang="en-US" altLang="zh-CN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charset="0"/>
                                </a:rPr>
                                <m:t>𝒍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146FD6F8-1F71-4E8C-C65E-760B2C524F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843" y="1087053"/>
                <a:ext cx="372715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9497F299-85FA-72A6-B0BB-E95633783F00}"/>
                  </a:ext>
                </a:extLst>
              </p:cNvPr>
              <p:cNvSpPr txBox="1"/>
              <p:nvPr/>
            </p:nvSpPr>
            <p:spPr>
              <a:xfrm>
                <a:off x="486145" y="1657499"/>
                <a:ext cx="472109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1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11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zh-CN" sz="11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zh-CN" altLang="en-US" sz="11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9497F299-85FA-72A6-B0BB-E95633783F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45" y="1657499"/>
                <a:ext cx="472109" cy="2616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F5C7AA91-25DF-4B36-593A-C5EFCED708BB}"/>
                  </a:ext>
                </a:extLst>
              </p:cNvPr>
              <p:cNvSpPr txBox="1"/>
              <p:nvPr/>
            </p:nvSpPr>
            <p:spPr>
              <a:xfrm>
                <a:off x="467401" y="2157951"/>
                <a:ext cx="472109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1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11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zh-CN" sz="11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zh-CN" altLang="en-US" sz="11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F5C7AA91-25DF-4B36-593A-C5EFCED708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401" y="2157951"/>
                <a:ext cx="472109" cy="2616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C42E49E9-9A43-F923-40AE-E523F13A8EED}"/>
                  </a:ext>
                </a:extLst>
              </p:cNvPr>
              <p:cNvSpPr txBox="1"/>
              <p:nvPr/>
            </p:nvSpPr>
            <p:spPr>
              <a:xfrm>
                <a:off x="468535" y="2654839"/>
                <a:ext cx="472109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1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11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zh-CN" sz="11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zh-CN" altLang="en-US" sz="11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C42E49E9-9A43-F923-40AE-E523F13A8E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535" y="2654839"/>
                <a:ext cx="472109" cy="2616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图片 23">
            <a:extLst>
              <a:ext uri="{FF2B5EF4-FFF2-40B4-BE49-F238E27FC236}">
                <a16:creationId xmlns:a16="http://schemas.microsoft.com/office/drawing/2014/main" id="{15613273-DF62-65DF-872A-A61D756EFA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8918" y="965388"/>
            <a:ext cx="6394012" cy="21292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0A769DC3-D279-A20A-8DCE-920C68CC9E20}"/>
                  </a:ext>
                </a:extLst>
              </p:cNvPr>
              <p:cNvSpPr/>
              <p:nvPr/>
            </p:nvSpPr>
            <p:spPr>
              <a:xfrm>
                <a:off x="49945" y="3196790"/>
                <a:ext cx="9068741" cy="15784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BaBar,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2006,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searched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in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𝒆</m:t>
                        </m:r>
                      </m:e>
                      <m:sup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𝒆</m:t>
                        </m:r>
                      </m:e>
                      <m:sup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→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𝒄</m:t>
                    </m:r>
                    <m:acc>
                      <m:accPr>
                        <m:chr m:val="̅"/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𝒄</m:t>
                        </m:r>
                      </m:e>
                    </m:acc>
                    <m:r>
                      <a:rPr kumimoji="1" lang="en-US" altLang="zh-CN" sz="16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+</m:t>
                    </m:r>
                    <m:r>
                      <a:rPr kumimoji="1" lang="en-US" altLang="zh-CN" sz="16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𝑿</m:t>
                    </m:r>
                  </m:oMath>
                </a14:m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@10.6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GeV, not found</a:t>
                </a: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Belle,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2015,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searched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in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𝑩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→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𝑫</m:t>
                    </m:r>
                    <m:sSubSup>
                      <m:sSubSup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𝒔</m:t>
                        </m:r>
                      </m:sub>
                      <m:sup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𝝅</m:t>
                    </m:r>
                  </m:oMath>
                </a14:m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, not found</a:t>
                </a: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LHCb, 2023, searched in </a:t>
                </a:r>
                <a14:m>
                  <m:oMath xmlns:m="http://schemas.openxmlformats.org/officeDocument/2006/math"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𝑩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→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𝑫</m:t>
                    </m:r>
                    <m:sSubSup>
                      <m:sSubSup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𝒔</m:t>
                        </m:r>
                      </m:sub>
                      <m:sup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𝝅</m:t>
                    </m:r>
                  </m:oMath>
                </a14:m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, found neutral and doubly charged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</m:sub>
                    </m:sSub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(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𝟐𝟗𝟎𝟎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kumimoji="1"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𝟐𝟗𝟎𝟎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−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𝟐𝟑𝟏𝟕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𝟓𝟖𝟑</m:t>
                    </m:r>
                  </m:oMath>
                </a14:m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MeV similar as </a:t>
                </a:r>
                <a14:m>
                  <m:oMath xmlns:m="http://schemas.openxmlformats.org/officeDocument/2006/math"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𝑴</m:t>
                    </m:r>
                    <m:d>
                      <m:d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𝝍</m:t>
                        </m:r>
                        <m:d>
                          <m:dPr>
                            <m:ctrlP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𝟐</m:t>
                            </m:r>
                            <m: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𝑺</m:t>
                            </m:r>
                          </m:e>
                        </m:d>
                      </m:e>
                    </m:d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−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𝑴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(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𝝍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(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𝟏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𝑺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))</m:t>
                    </m:r>
                  </m:oMath>
                </a14:m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: radial excitation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𝒔</m:t>
                        </m:r>
                      </m:sub>
                    </m:sSub>
                    <m:sSup>
                      <m:sSup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𝟐𝟑𝟏𝟕</m:t>
                            </m:r>
                          </m:e>
                        </m:d>
                      </m:e>
                      <m:sup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endParaRPr kumimoji="1"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0A769DC3-D279-A20A-8DCE-920C68CC9E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45" y="3196790"/>
                <a:ext cx="9068741" cy="1578445"/>
              </a:xfrm>
              <a:prstGeom prst="rect">
                <a:avLst/>
              </a:prstGeom>
              <a:blipFill>
                <a:blip r:embed="rId9"/>
                <a:stretch>
                  <a:fillRect l="-279" b="-4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9187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04BE3-6A19-FEE8-73B9-0E26598DE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8DF62A79-41AF-42DF-83FD-CA88E993AF8F}"/>
              </a:ext>
            </a:extLst>
          </p:cNvPr>
          <p:cNvGrpSpPr/>
          <p:nvPr/>
        </p:nvGrpSpPr>
        <p:grpSpPr>
          <a:xfrm>
            <a:off x="0" y="36386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FD1F9407-80F9-89BA-00EF-DE9EEA01DCDC}"/>
                </a:ext>
              </a:extLst>
            </p:cNvPr>
            <p:cNvGrpSpPr/>
            <p:nvPr/>
          </p:nvGrpSpPr>
          <p:grpSpPr>
            <a:xfrm>
              <a:off x="110103" y="48516"/>
              <a:ext cx="8885307" cy="721480"/>
              <a:chOff x="110103" y="48516"/>
              <a:chExt cx="8885307" cy="72148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3BD87AE5-BA69-C9D0-05B5-D50A1A29305A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6812121" cy="72148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kumimoji="1" lang="en-US" altLang="zh-CN" sz="2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𝑩</m:t>
                        </m:r>
                        <m:r>
                          <a:rPr kumimoji="1" lang="en-US" altLang="zh-CN" sz="2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→</m:t>
                        </m:r>
                        <m:sSup>
                          <m:sSupPr>
                            <m:ctrlP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𝑫</m:t>
                            </m:r>
                          </m:e>
                          <m:sup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(</m:t>
                            </m:r>
                            <m:r>
                              <a:rPr kumimoji="1" lang="zh-CN" altLang="en-US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∗</m:t>
                            </m:r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)</m:t>
                            </m:r>
                          </m:sup>
                        </m:sSup>
                        <m:sSubSup>
                          <m:sSubSupPr>
                            <m:ctrlP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𝑫</m:t>
                            </m:r>
                          </m:e>
                          <m:sub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sub>
                          <m:sup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+</m:t>
                            </m:r>
                          </m:sup>
                        </m:sSubSup>
                        <m:sSup>
                          <m:sSupPr>
                            <m:ctrlP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𝝅</m:t>
                            </m:r>
                          </m:e>
                          <m:sup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𝝅</m:t>
                            </m:r>
                          </m:e>
                          <m:sup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−</m:t>
                            </m:r>
                          </m:sup>
                        </m:sSup>
                      </m:oMath>
                    </a14:m>
                    <a:r>
                      <a:rPr kumimoji="1" lang="en-US" altLang="zh-CN" sz="28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ea typeface="Times New Roman" charset="0"/>
                        <a:cs typeface="Arial" panose="020B0604020202020204" pitchFamily="34" charset="0"/>
                      </a:rPr>
                      <a:t>,</a:t>
                    </a:r>
                    <a:r>
                      <a:rPr kumimoji="1" lang="zh-CN" altLang="en-US" sz="28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ea typeface="Times New Roman" charset="0"/>
                        <a:cs typeface="Arial" panose="020B060402020202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𝑫</m:t>
                            </m:r>
                          </m:e>
                          <m:sub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sub>
                        </m:sSub>
                        <m:sSup>
                          <m:sSupPr>
                            <m:ctrlP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kumimoji="1" lang="en-US" altLang="zh-CN" sz="28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zh-CN" sz="28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Arial" panose="020B0604020202020204" pitchFamily="34" charset="0"/>
                                  </a:rPr>
                                  <m:t>𝟐𝟒𝟔𝟎</m:t>
                                </m:r>
                              </m:e>
                            </m:d>
                          </m:e>
                          <m:sup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+</m:t>
                            </m:r>
                          </m:sup>
                        </m:sSup>
                        <m:r>
                          <a:rPr kumimoji="1" lang="en-US" altLang="zh-CN" sz="2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→</m:t>
                        </m:r>
                        <m:sSubSup>
                          <m:sSubSupPr>
                            <m:ctrlP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𝑫</m:t>
                            </m:r>
                          </m:e>
                          <m:sub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sub>
                          <m:sup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+</m:t>
                            </m:r>
                          </m:sup>
                        </m:sSubSup>
                        <m:sSup>
                          <m:sSupPr>
                            <m:ctrlP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𝝅</m:t>
                            </m:r>
                          </m:e>
                          <m:sup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𝝅</m:t>
                            </m:r>
                          </m:e>
                          <m:sup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−</m:t>
                            </m:r>
                          </m:sup>
                        </m:sSup>
                      </m:oMath>
                    </a14:m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3BD87AE5-BA69-C9D0-05B5-D50A1A29305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6812121" cy="721480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559" t="-6818" b="-29545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31074B10-789B-A92B-59DF-56AE4742FD7F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DF81E9BF-9ECE-E556-B5C1-C3E3853CCB18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2E85116E-523D-81EB-87A7-FB83D770255F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F5CBCA4F-C33C-09C7-D919-CA1CC0ABDDBB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A92DA41C-7EB3-7386-65B5-1D88CE579B42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2024/12/14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1593B620-DBB3-0AD0-477E-FC68BCEED957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13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84D4A092-40CF-CEF8-D72A-D7566955E29D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4BFF8C3-6C67-DDE3-DCAB-C222B72692DA}"/>
              </a:ext>
            </a:extLst>
          </p:cNvPr>
          <p:cNvSpPr txBox="1"/>
          <p:nvPr/>
        </p:nvSpPr>
        <p:spPr>
          <a:xfrm>
            <a:off x="110103" y="616766"/>
            <a:ext cx="8566496" cy="348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Interesting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seen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Dalitz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plot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projections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6E25CB6-11E0-9F7E-AD45-885946FA6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185" y="965388"/>
            <a:ext cx="2402254" cy="211297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7C964EB-43B8-5937-6C5D-0D5070ABA1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6180" y="965387"/>
            <a:ext cx="3007307" cy="211297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EE52B5C-8F92-21CD-968F-FD353A4E1404}"/>
              </a:ext>
            </a:extLst>
          </p:cNvPr>
          <p:cNvSpPr txBox="1"/>
          <p:nvPr/>
        </p:nvSpPr>
        <p:spPr>
          <a:xfrm>
            <a:off x="6064365" y="1437100"/>
            <a:ext cx="27164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puzzling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structures,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rarely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seen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2F9CF06E-5B9F-3C0A-F345-E38FACED3839}"/>
                  </a:ext>
                </a:extLst>
              </p:cNvPr>
              <p:cNvSpPr txBox="1"/>
              <p:nvPr/>
            </p:nvSpPr>
            <p:spPr>
              <a:xfrm>
                <a:off x="214319" y="3121626"/>
                <a:ext cx="8566496" cy="15434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Two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models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describe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strange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shape: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𝒇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b>
                    </m:sSub>
                    <m:d>
                      <m:d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𝟓𝟎𝟎</m:t>
                        </m:r>
                      </m:e>
                    </m:d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𝒇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b>
                    </m:sSub>
                    <m:d>
                      <m:d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𝟗𝟖𝟎</m:t>
                        </m:r>
                      </m:e>
                    </m:d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𝒇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𝟏𝟐𝟕𝟎</m:t>
                    </m:r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puzzling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have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large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𝒇</m:t>
                        </m:r>
                      </m:e>
                      <m:sub>
                        <m: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b>
                    </m:sSub>
                    <m:d>
                      <m:dPr>
                        <m:ctrlP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𝟗𝟖𝟎</m:t>
                        </m:r>
                      </m:e>
                    </m:d>
                    <m:r>
                      <a:rPr lang="en-US" altLang="zh-CN" sz="16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𝒇</m:t>
                        </m:r>
                      </m:e>
                      <m:sub>
                        <m: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  <m:d>
                      <m:dPr>
                        <m:ctrlP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𝟏𝟐𝟕𝟎</m:t>
                        </m:r>
                      </m:e>
                    </m:d>
                  </m:oMath>
                </a14:m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contributions,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far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away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from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threshold;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puzzling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𝒇</m:t>
                        </m:r>
                      </m:e>
                      <m:sub>
                        <m: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b>
                    </m:sSub>
                    <m:d>
                      <m:dPr>
                        <m:ctrlP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𝟓𝟎𝟎</m:t>
                        </m:r>
                      </m:e>
                    </m:d>
                  </m:oMath>
                </a14:m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mass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width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𝒇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b>
                    </m:sSub>
                    <m:d>
                      <m:d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𝟓𝟎𝟎</m:t>
                        </m:r>
                      </m:e>
                    </m:d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bSup>
                      <m:sSub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</m:sub>
                      <m:sup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++</m:t>
                        </m:r>
                      </m:sup>
                    </m:sSubSup>
                    <m:d>
                      <m:d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𝟐𝟑𝟏𝟕</m:t>
                        </m:r>
                      </m:e>
                    </m:d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bSup>
                      <m:sSub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</m:sub>
                      <m:sup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𝟐𝟑𝟏𝟕</m:t>
                    </m:r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2F9CF06E-5B9F-3C0A-F345-E38FACED38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319" y="3121626"/>
                <a:ext cx="8566496" cy="1543499"/>
              </a:xfrm>
              <a:prstGeom prst="rect">
                <a:avLst/>
              </a:prstGeom>
              <a:blipFill>
                <a:blip r:embed="rId6"/>
                <a:stretch>
                  <a:fillRect l="-296" b="-24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583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DB4D7-C81A-25CD-368F-6F0176781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8BCF4538-3209-E5AB-A338-3B7CB456989B}"/>
              </a:ext>
            </a:extLst>
          </p:cNvPr>
          <p:cNvGrpSpPr/>
          <p:nvPr/>
        </p:nvGrpSpPr>
        <p:grpSpPr>
          <a:xfrm>
            <a:off x="0" y="36386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9B3C116C-4AB2-1496-8EBD-CC78EDC8EC76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F3072F95-CEA9-DD84-819D-A8F76ECB2222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4629985" cy="67710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Fit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results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for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models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with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7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7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altLang="zh-CN" sz="27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𝒄</m:t>
                            </m:r>
                            <m:acc>
                              <m:accPr>
                                <m:chr m:val="̅"/>
                                <m:ctrlPr>
                                  <a:rPr lang="en-US" altLang="zh-CN" sz="27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7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𝒔</m:t>
                                </m:r>
                              </m:e>
                            </m:acc>
                          </m:sub>
                        </m:sSub>
                      </m:oMath>
                    </a14:m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F3072F95-CEA9-DD84-819D-A8F76ECB222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4629985" cy="67710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2466" t="-9756" b="-2926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FCAD6E95-304E-6E62-505D-6D1C5F3C2404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2462D434-A197-32E6-13F9-B5EBCC85C1B7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82F286B8-E789-DACE-0596-5076E8E86661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E0BD8C52-6191-00A2-AFBD-D752D3B4FF03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61F40E51-E1C3-EA77-6DF6-81626FFFA6D5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2024/12/14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3E6C8149-767A-AADA-C837-1C0B72D20D53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14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D7086D7A-39D7-9046-FCFE-D269336E6199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0CA82730-CA0A-1219-2A5A-26B08630BD72}"/>
                  </a:ext>
                </a:extLst>
              </p:cNvPr>
              <p:cNvSpPr txBox="1"/>
              <p:nvPr/>
            </p:nvSpPr>
            <p:spPr>
              <a:xfrm>
                <a:off x="5866099" y="166302"/>
                <a:ext cx="309014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𝑚</m:t>
                    </m:r>
                    <m:d>
                      <m:d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279.2,</m:t>
                        </m:r>
                        <m:r>
                          <a:rPr kumimoji="1" lang="zh-CN" alt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491.2</m:t>
                        </m:r>
                      </m:e>
                    </m:d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MeV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0CA82730-CA0A-1219-2A5A-26B08630BD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6099" y="166302"/>
                <a:ext cx="3090141" cy="276999"/>
              </a:xfrm>
              <a:prstGeom prst="rect">
                <a:avLst/>
              </a:prstGeom>
              <a:blipFill>
                <a:blip r:embed="rId4"/>
                <a:stretch>
                  <a:fillRect l="-2041" t="-20833" r="-3673" b="-458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A230CDD2-03B5-3C88-A883-D3AE8D14728F}"/>
                  </a:ext>
                </a:extLst>
              </p:cNvPr>
              <p:cNvSpPr/>
              <p:nvPr/>
            </p:nvSpPr>
            <p:spPr>
              <a:xfrm>
                <a:off x="4777483" y="703033"/>
                <a:ext cx="4301611" cy="37626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𝒇</m:t>
                        </m:r>
                      </m:e>
                      <m:sub>
                        <m:r>
                          <a:rPr kumimoji="1"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𝟎</m:t>
                        </m:r>
                      </m:sub>
                    </m:sSub>
                    <m:d>
                      <m:dPr>
                        <m:ctrlPr>
                          <a:rPr kumimoji="1"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1"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𝟓𝟎𝟎</m:t>
                        </m:r>
                      </m:e>
                    </m:d>
                  </m:oMath>
                </a14:m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mass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and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width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agree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with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other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measurements</a:t>
                </a: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Scattering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length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in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K-Matrix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determined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to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be</a:t>
                </a: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kumimoji="1"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Significance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of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</m:sub>
                    </m:sSub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&gt;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𝟏𝟎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𝝈</m:t>
                    </m:r>
                  </m:oMath>
                </a14:m>
                <a:endParaRPr kumimoji="1"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Coupling,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masses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and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widths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of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</m:sub>
                      <m:sup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and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kumimoji="1"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kumimoji="1" lang="en-US" altLang="zh-CN" sz="1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</m:sub>
                      <m:sup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++</m:t>
                        </m:r>
                      </m:sup>
                    </m:sSubSup>
                  </m:oMath>
                </a14:m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fixed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to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be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the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same;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if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free,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consistent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with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each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other</a:t>
                </a: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kumimoji="1"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A230CDD2-03B5-3C88-A883-D3AE8D1472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7483" y="703033"/>
                <a:ext cx="4301611" cy="3762633"/>
              </a:xfrm>
              <a:prstGeom prst="rect">
                <a:avLst/>
              </a:prstGeom>
              <a:blipFill>
                <a:blip r:embed="rId5"/>
                <a:stretch>
                  <a:fillRect l="-8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A9CA6221-C66A-3D54-E362-026037E2F1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710" y="614781"/>
            <a:ext cx="4492773" cy="338675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073001B-73BE-DC91-12F8-094B04F2F3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3600" y="2308158"/>
            <a:ext cx="4470400" cy="2921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15E87F39-2023-349F-A9D5-2B14276CAE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103" y="4024360"/>
            <a:ext cx="5180588" cy="78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56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46858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3416320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Challenges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 front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6250E61F-F921-9846-849A-1D6CC2DD7FDB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2024/12/14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071B2A2C-8B20-B347-BF13-CB9F0BF35B34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15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20DFAB4C-1D82-D591-DAF8-C239D74F872A}"/>
                  </a:ext>
                </a:extLst>
              </p:cNvPr>
              <p:cNvSpPr/>
              <p:nvPr/>
            </p:nvSpPr>
            <p:spPr>
              <a:xfrm>
                <a:off x="231515" y="1071898"/>
                <a:ext cx="4986022" cy="36084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14308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Larger</a:t>
                </a:r>
                <a:r>
                  <a:rPr lang="zh-CN" alt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larger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data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size: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BESIII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now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collects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10B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𝑱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𝝍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sample;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14:m>
                  <m:oMath xmlns:m="http://schemas.openxmlformats.org/officeDocument/2006/math"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more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data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from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LHCb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(~2030);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Belle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II,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50</a:t>
                </a:r>
                <a14:m>
                  <m:oMath xmlns:m="http://schemas.openxmlformats.org/officeDocument/2006/math"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Belle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(~2030);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14308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zh-CN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14308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More</a:t>
                </a:r>
                <a:r>
                  <a:rPr lang="zh-CN" alt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more</a:t>
                </a:r>
                <a:r>
                  <a:rPr lang="zh-CN" alt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complicated</a:t>
                </a:r>
                <a:r>
                  <a:rPr lang="zh-CN" alt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amplitude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analyses;</a:t>
                </a:r>
              </a:p>
              <a:p>
                <a:pPr marL="214308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14308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Physical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models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：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cooperation between theorists and experimentalists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!</a:t>
                </a:r>
              </a:p>
              <a:p>
                <a:pPr marL="214308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14308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Common languages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between different measurements and theorists</a:t>
                </a:r>
                <a:endParaRPr lang="en-US" altLang="zh-CN" sz="1400" b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20DFAB4C-1D82-D591-DAF8-C239D74F87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515" y="1071898"/>
                <a:ext cx="4986022" cy="3608424"/>
              </a:xfrm>
              <a:prstGeom prst="rect">
                <a:avLst/>
              </a:prstGeom>
              <a:blipFill>
                <a:blip r:embed="rId3"/>
                <a:stretch>
                  <a:fillRect l="-254" b="-70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文本框 39">
            <a:extLst>
              <a:ext uri="{FF2B5EF4-FFF2-40B4-BE49-F238E27FC236}">
                <a16:creationId xmlns:a16="http://schemas.microsoft.com/office/drawing/2014/main" id="{E4B1D4A0-A966-E829-D3BE-00E4A6DC3F35}"/>
              </a:ext>
            </a:extLst>
          </p:cNvPr>
          <p:cNvSpPr txBox="1"/>
          <p:nvPr/>
        </p:nvSpPr>
        <p:spPr>
          <a:xfrm>
            <a:off x="6367962" y="2474314"/>
            <a:ext cx="206479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solidFill>
                  <a:srgbClr val="FF9300"/>
                </a:solidFill>
                <a:latin typeface="Copperplate Gothic Bold" panose="020E0705020206020404" pitchFamily="34" charset="0"/>
              </a:rPr>
              <a:t>TF</a:t>
            </a:r>
            <a:r>
              <a:rPr lang="en-US" altLang="zh-CN" sz="1800" dirty="0">
                <a:latin typeface="Copperplate Gothic Bold" panose="020E0705020206020404" pitchFamily="34" charset="0"/>
              </a:rPr>
              <a:t>-</a:t>
            </a:r>
            <a:r>
              <a:rPr lang="en-US" altLang="zh-CN" sz="1800" dirty="0">
                <a:solidFill>
                  <a:srgbClr val="0070C0"/>
                </a:solidFill>
                <a:latin typeface="Copperplate Gothic Bold" panose="020E0705020206020404" pitchFamily="34" charset="0"/>
              </a:rPr>
              <a:t>PWA</a:t>
            </a:r>
          </a:p>
          <a:p>
            <a:pPr algn="ctr"/>
            <a:r>
              <a:rPr lang="en-US" altLang="zh-CN" sz="800" dirty="0">
                <a:hlinkClick r:id="rId4"/>
              </a:rPr>
              <a:t>https://github.com/jiangyi15/tf-pwa</a:t>
            </a:r>
            <a:endParaRPr lang="zh-CN" altLang="en-US" sz="8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BA210CE-2736-9B34-F175-BAFA7089E33A}"/>
              </a:ext>
            </a:extLst>
          </p:cNvPr>
          <p:cNvSpPr txBox="1"/>
          <p:nvPr/>
        </p:nvSpPr>
        <p:spPr>
          <a:xfrm>
            <a:off x="1071664" y="731660"/>
            <a:ext cx="38105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Amplitude</a:t>
            </a:r>
            <a:r>
              <a:rPr lang="zh-CN" altLang="en-US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analyses:</a:t>
            </a:r>
            <a:r>
              <a:rPr lang="zh-CN" altLang="en-US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</a:t>
            </a:r>
            <a:r>
              <a:rPr lang="zh-CN" altLang="en-US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CN" altLang="en-US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flavor</a:t>
            </a:r>
            <a:r>
              <a:rPr lang="zh-CN" altLang="en-US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endParaRPr lang="zh-CN" altLang="en-US" sz="1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PyTorch 101, Part1：计算图的理解、自动微分和Autograd模块_计算图 自动微分-CSDN博客">
            <a:extLst>
              <a:ext uri="{FF2B5EF4-FFF2-40B4-BE49-F238E27FC236}">
                <a16:creationId xmlns:a16="http://schemas.microsoft.com/office/drawing/2014/main" id="{3D80A5DE-570B-AF33-AA19-B3216616E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826" y="3325455"/>
            <a:ext cx="1752487" cy="112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06C82A2-087B-1F64-3B7A-B124DF5A23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0602" y="3391450"/>
            <a:ext cx="2051072" cy="108037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4F49C0E-CC5E-E536-AE42-E74FC5FD58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4720" y="905307"/>
            <a:ext cx="1734991" cy="1151853"/>
          </a:xfrm>
          <a:prstGeom prst="rect">
            <a:avLst/>
          </a:prstGeom>
        </p:spPr>
      </p:pic>
      <p:sp>
        <p:nvSpPr>
          <p:cNvPr id="19" name="下箭头 18">
            <a:extLst>
              <a:ext uri="{FF2B5EF4-FFF2-40B4-BE49-F238E27FC236}">
                <a16:creationId xmlns:a16="http://schemas.microsoft.com/office/drawing/2014/main" id="{7160FD4A-E0BB-C58C-3C82-92EC1829F941}"/>
              </a:ext>
            </a:extLst>
          </p:cNvPr>
          <p:cNvSpPr/>
          <p:nvPr/>
        </p:nvSpPr>
        <p:spPr>
          <a:xfrm rot="19354450">
            <a:off x="6584624" y="1902826"/>
            <a:ext cx="193392" cy="557794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0" name="上箭头 19">
            <a:extLst>
              <a:ext uri="{FF2B5EF4-FFF2-40B4-BE49-F238E27FC236}">
                <a16:creationId xmlns:a16="http://schemas.microsoft.com/office/drawing/2014/main" id="{791D02AF-5032-F610-70E0-A16B2D91A39C}"/>
              </a:ext>
            </a:extLst>
          </p:cNvPr>
          <p:cNvSpPr/>
          <p:nvPr/>
        </p:nvSpPr>
        <p:spPr>
          <a:xfrm rot="3553702">
            <a:off x="6293428" y="2991948"/>
            <a:ext cx="169460" cy="530672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上箭头 23">
            <a:extLst>
              <a:ext uri="{FF2B5EF4-FFF2-40B4-BE49-F238E27FC236}">
                <a16:creationId xmlns:a16="http://schemas.microsoft.com/office/drawing/2014/main" id="{431BAB22-8DFB-6BB6-E3E7-116467E00648}"/>
              </a:ext>
            </a:extLst>
          </p:cNvPr>
          <p:cNvSpPr/>
          <p:nvPr/>
        </p:nvSpPr>
        <p:spPr>
          <a:xfrm rot="19084757">
            <a:off x="8057995" y="2970013"/>
            <a:ext cx="140793" cy="537214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下箭头 25">
            <a:extLst>
              <a:ext uri="{FF2B5EF4-FFF2-40B4-BE49-F238E27FC236}">
                <a16:creationId xmlns:a16="http://schemas.microsoft.com/office/drawing/2014/main" id="{8923E82F-CFAD-BE81-0DD9-C178C16E7FDB}"/>
              </a:ext>
            </a:extLst>
          </p:cNvPr>
          <p:cNvSpPr/>
          <p:nvPr/>
        </p:nvSpPr>
        <p:spPr>
          <a:xfrm rot="16200000">
            <a:off x="7217719" y="1397997"/>
            <a:ext cx="209953" cy="552400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61A2BE3A-0E8C-8BD2-28E6-AC9E38F27429}"/>
              </a:ext>
            </a:extLst>
          </p:cNvPr>
          <p:cNvSpPr txBox="1"/>
          <p:nvPr/>
        </p:nvSpPr>
        <p:spPr>
          <a:xfrm>
            <a:off x="7162253" y="1489531"/>
            <a:ext cx="359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？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9DC71D73-603A-0E4C-F28F-0A5A78CCA8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61236" y="1250206"/>
            <a:ext cx="1452153" cy="682512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C634D5A6-F29A-C4FF-5229-61D1514E61A8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</p:spTree>
    <p:extLst>
      <p:ext uri="{BB962C8B-B14F-4D97-AF65-F5344CB8AC3E}">
        <p14:creationId xmlns:p14="http://schemas.microsoft.com/office/powerpoint/2010/main" val="352066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592"/>
    </mc:Choice>
    <mc:Fallback xmlns="">
      <p:transition spd="slow" advTm="6359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3108543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Outline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talk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88D4249B-7944-2B47-B4E4-868E913C3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9711" y="4870359"/>
            <a:ext cx="1543050" cy="273844"/>
          </a:xfrm>
        </p:spPr>
        <p:txBody>
          <a:bodyPr/>
          <a:lstStyle/>
          <a:p>
            <a:fld id="{C9B75A48-9D91-AD42-8FEF-0106549F2306}" type="slidenum">
              <a:rPr kumimoji="1" lang="zh-CN" altLang="en-US" sz="15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5970A87-0490-F043-BAE6-486D67DB4652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2024/12/14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3CFAA67-DE80-7024-C5D2-5C7A21DBFDAD}"/>
              </a:ext>
            </a:extLst>
          </p:cNvPr>
          <p:cNvSpPr txBox="1"/>
          <p:nvPr/>
        </p:nvSpPr>
        <p:spPr>
          <a:xfrm>
            <a:off x="893137" y="846273"/>
            <a:ext cx="719578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adron</a:t>
            </a:r>
            <a:r>
              <a:rPr lang="zh-CN" altLang="en-US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CKM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zh-CN" altLang="en-US" sz="2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zh-CN" altLang="en-US" sz="2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hunting</a:t>
            </a:r>
            <a:r>
              <a:rPr lang="zh-CN" altLang="en-US" sz="2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CN" altLang="en-US" sz="2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flavor</a:t>
            </a:r>
            <a:r>
              <a:rPr lang="zh-CN" altLang="en-US" sz="2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</a:t>
            </a:r>
          </a:p>
          <a:p>
            <a:endParaRPr lang="en-US" altLang="zh-CN" sz="2400" b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Prospects</a:t>
            </a:r>
            <a:r>
              <a:rPr lang="zh-CN" altLang="en-US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  <a:p>
            <a:endParaRPr lang="en-US" altLang="zh-CN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5A5FBA9-FA54-0472-4946-6352D7FE3394}"/>
              </a:ext>
            </a:extLst>
          </p:cNvPr>
          <p:cNvSpPr txBox="1"/>
          <p:nvPr/>
        </p:nvSpPr>
        <p:spPr>
          <a:xfrm>
            <a:off x="5184249" y="4122675"/>
            <a:ext cx="39597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Disclaimer:</a:t>
            </a:r>
            <a:r>
              <a:rPr kumimoji="1"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many</a:t>
            </a:r>
            <a:r>
              <a:rPr kumimoji="1"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interesting</a:t>
            </a:r>
            <a:r>
              <a:rPr kumimoji="1"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results,</a:t>
            </a:r>
            <a:r>
              <a:rPr kumimoji="1"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only</a:t>
            </a:r>
            <a:r>
              <a:rPr kumimoji="1"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</a:t>
            </a:r>
            <a:r>
              <a:rPr kumimoji="1"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tiny</a:t>
            </a:r>
            <a:r>
              <a:rPr kumimoji="1"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fraction</a:t>
            </a:r>
            <a:r>
              <a:rPr kumimoji="1"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selected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BEAC49C-C9ED-0405-B87B-22039DC39C00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</p:spTree>
    <p:extLst>
      <p:ext uri="{BB962C8B-B14F-4D97-AF65-F5344CB8AC3E}">
        <p14:creationId xmlns:p14="http://schemas.microsoft.com/office/powerpoint/2010/main" val="241846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95"/>
    </mc:Choice>
    <mc:Fallback xmlns="">
      <p:transition spd="slow" advTm="7395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5840060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Why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CKM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precision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test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important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47E49A61-2CF9-564D-A925-81EEB22FB4EA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2024/12/14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32EB955D-0E8D-1745-B307-D86A0A0776B6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17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02C2A61-E975-A3B3-A9B9-1407C5FF73A9}"/>
              </a:ext>
            </a:extLst>
          </p:cNvPr>
          <p:cNvSpPr/>
          <p:nvPr/>
        </p:nvSpPr>
        <p:spPr>
          <a:xfrm>
            <a:off x="2927808" y="2497503"/>
            <a:ext cx="2937022" cy="45634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Is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current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precision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enough?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No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722ECB9-BD6B-E8BF-D464-2791B9017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293" y="1856193"/>
            <a:ext cx="1334169" cy="52219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597BCE-F637-E8F9-5E3C-4CE9C60AE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1362" y="1851549"/>
            <a:ext cx="1212943" cy="487903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968CB9D7-36E9-DA24-8136-79B43C2E5B2E}"/>
              </a:ext>
            </a:extLst>
          </p:cNvPr>
          <p:cNvGrpSpPr/>
          <p:nvPr/>
        </p:nvGrpSpPr>
        <p:grpSpPr>
          <a:xfrm>
            <a:off x="3322506" y="3331731"/>
            <a:ext cx="2334806" cy="678890"/>
            <a:chOff x="1558608" y="5548322"/>
            <a:chExt cx="2334806" cy="67889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557E2E9E-BAF6-E94A-F6D1-00E89F502F30}"/>
                    </a:ext>
                  </a:extLst>
                </p:cNvPr>
                <p:cNvSpPr txBox="1"/>
                <p:nvPr/>
              </p:nvSpPr>
              <p:spPr>
                <a:xfrm>
                  <a:off x="1558608" y="5548322"/>
                  <a:ext cx="2334806" cy="64633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4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kumimoji="1" lang="en-US" altLang="zh-CN" sz="1400" b="0" i="1" smtClean="0">
                                <a:latin typeface="Cambria Math" panose="02040503050406030204" pitchFamily="18" charset="0"/>
                              </a:rPr>
                              <m:t>𝑢𝑑</m:t>
                            </m:r>
                          </m:sub>
                        </m:sSub>
                        <m:sSubSup>
                          <m:sSubSupPr>
                            <m:ctrlPr>
                              <a:rPr kumimoji="1"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14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kumimoji="1" lang="en-US" altLang="zh-CN" sz="1400" b="0" i="1" smtClean="0">
                                <a:latin typeface="Cambria Math" panose="02040503050406030204" pitchFamily="18" charset="0"/>
                              </a:rPr>
                              <m:t>𝑢𝑑</m:t>
                            </m:r>
                          </m:sub>
                          <m:sup>
                            <m:r>
                              <a:rPr kumimoji="1" lang="en-US" altLang="zh-CN" sz="14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r>
                          <a:rPr kumimoji="1" lang="en-US" altLang="zh-CN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kumimoji="1"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4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kumimoji="1" lang="en-US" altLang="zh-CN" sz="1400" b="0" i="1" smtClean="0">
                                <a:latin typeface="Cambria Math" panose="02040503050406030204" pitchFamily="18" charset="0"/>
                              </a:rPr>
                              <m:t>𝑢𝑠</m:t>
                            </m:r>
                          </m:sub>
                        </m:sSub>
                        <m:sSubSup>
                          <m:sSubSupPr>
                            <m:ctrlPr>
                              <a:rPr kumimoji="1"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14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kumimoji="1" lang="en-US" altLang="zh-CN" sz="1400" b="0" i="1" smtClean="0">
                                <a:latin typeface="Cambria Math" panose="02040503050406030204" pitchFamily="18" charset="0"/>
                              </a:rPr>
                              <m:t>𝑢𝑠</m:t>
                            </m:r>
                          </m:sub>
                          <m:sup>
                            <m:r>
                              <a:rPr kumimoji="1" lang="zh-CN" altLang="en-US" sz="14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r>
                          <a:rPr kumimoji="1" lang="en-US" altLang="zh-CN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kumimoji="1" lang="en-US" altLang="zh-CN" sz="1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kumimoji="1" lang="en-US" altLang="zh-CN" sz="1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𝑢𝑏</m:t>
                            </m:r>
                          </m:sub>
                        </m:sSub>
                        <m:sSubSup>
                          <m:sSubSupPr>
                            <m:ctrlPr>
                              <a:rPr kumimoji="1" lang="en-US" altLang="zh-CN" sz="1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1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kumimoji="1" lang="en-US" altLang="zh-CN" sz="1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𝑢𝑏</m:t>
                            </m:r>
                          </m:sub>
                          <m:sup>
                            <m:r>
                              <a:rPr kumimoji="1" lang="zh-CN" altLang="en-US" sz="1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r>
                          <a:rPr kumimoji="1" lang="en-US" altLang="zh-CN" sz="1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oMath>
                    </m:oMathPara>
                  </a14:m>
                  <a:endParaRPr kumimoji="1" lang="en-US" altLang="zh-CN" sz="1400" i="1" dirty="0">
                    <a:latin typeface="Cambria Math" panose="02040503050406030204" pitchFamily="18" charset="0"/>
                  </a:endParaRPr>
                </a:p>
                <a:p>
                  <a:endParaRPr kumimoji="1" lang="en-US" altLang="zh-CN" sz="1400" b="0" i="1" dirty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1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kumimoji="1" lang="en-US" altLang="zh-CN" sz="1400" i="1">
                            <a:latin typeface="Cambria Math" panose="02040503050406030204" pitchFamily="18" charset="0"/>
                          </a:rPr>
                          <m:t>[0.00012,−0.00295] </m:t>
                        </m:r>
                        <m:d>
                          <m:dPr>
                            <m:ctrlPr>
                              <a:rPr kumimoji="1" lang="en-US" altLang="zh-CN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sz="140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kumimoji="1" lang="en-US" altLang="zh-CN" sz="14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d>
                      </m:oMath>
                    </m:oMathPara>
                  </a14:m>
                  <a:endParaRPr lang="zh-CN" altLang="en-US" sz="1400" dirty="0"/>
                </a:p>
              </p:txBody>
            </p:sp>
          </mc:Choice>
          <mc:Fallback xmlns="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557E2E9E-BAF6-E94A-F6D1-00E89F502F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8608" y="5548322"/>
                  <a:ext cx="2334806" cy="646331"/>
                </a:xfrm>
                <a:prstGeom prst="rect">
                  <a:avLst/>
                </a:prstGeom>
                <a:blipFill>
                  <a:blip r:embed="rId5"/>
                  <a:stretch>
                    <a:fillRect l="-541" r="-541" b="-1153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2F1A6F6F-8082-9D35-35AD-EA2B19E14173}"/>
                </a:ext>
              </a:extLst>
            </p:cNvPr>
            <p:cNvSpPr/>
            <p:nvPr/>
          </p:nvSpPr>
          <p:spPr>
            <a:xfrm>
              <a:off x="2370172" y="5919435"/>
              <a:ext cx="18473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14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C657D9A8-0C0F-6BA2-E3F2-6BD1A9B26C67}"/>
                  </a:ext>
                </a:extLst>
              </p:cNvPr>
              <p:cNvSpPr/>
              <p:nvPr/>
            </p:nvSpPr>
            <p:spPr>
              <a:xfrm>
                <a:off x="4720583" y="2983305"/>
                <a:ext cx="600869" cy="3101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C657D9A8-0C0F-6BA2-E3F2-6BD1A9B26C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0583" y="2983305"/>
                <a:ext cx="600869" cy="31015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文本框 24">
            <a:extLst>
              <a:ext uri="{FF2B5EF4-FFF2-40B4-BE49-F238E27FC236}">
                <a16:creationId xmlns:a16="http://schemas.microsoft.com/office/drawing/2014/main" id="{7E744D62-5B2E-D213-1CD2-0C1A8371717F}"/>
              </a:ext>
            </a:extLst>
          </p:cNvPr>
          <p:cNvSpPr txBox="1"/>
          <p:nvPr/>
        </p:nvSpPr>
        <p:spPr>
          <a:xfrm>
            <a:off x="3205417" y="1456911"/>
            <a:ext cx="3008390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14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Unitarity: only requirement in SM</a:t>
            </a: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7846260E-BBB5-9FC5-7C89-A542322842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1194" y="1224965"/>
            <a:ext cx="3008390" cy="85723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9AB4B33-84D8-85E9-F46F-A72BF249AA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233" y="2458834"/>
            <a:ext cx="2527167" cy="2317299"/>
          </a:xfrm>
          <a:prstGeom prst="rect">
            <a:avLst/>
          </a:prstGeom>
        </p:spPr>
      </p:pic>
      <p:sp>
        <p:nvSpPr>
          <p:cNvPr id="32" name="下箭头 31">
            <a:extLst>
              <a:ext uri="{FF2B5EF4-FFF2-40B4-BE49-F238E27FC236}">
                <a16:creationId xmlns:a16="http://schemas.microsoft.com/office/drawing/2014/main" id="{FB4B4EE5-FB1D-F35A-AD0A-33EAD79AF11D}"/>
              </a:ext>
            </a:extLst>
          </p:cNvPr>
          <p:cNvSpPr/>
          <p:nvPr/>
        </p:nvSpPr>
        <p:spPr>
          <a:xfrm>
            <a:off x="1538532" y="2055863"/>
            <a:ext cx="230628" cy="430208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4B56C5E5-A0C1-9148-E7BC-61AFC1755CF2}"/>
              </a:ext>
            </a:extLst>
          </p:cNvPr>
          <p:cNvSpPr txBox="1"/>
          <p:nvPr/>
        </p:nvSpPr>
        <p:spPr>
          <a:xfrm>
            <a:off x="3667432" y="4096357"/>
            <a:ext cx="17222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Cabbibo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anomaly?</a:t>
            </a:r>
            <a:endParaRPr lang="zh-CN" alt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5A8ABD22-C18C-BB5F-77F9-D129F4C667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4305" y="3217487"/>
            <a:ext cx="3158267" cy="1022921"/>
          </a:xfrm>
          <a:prstGeom prst="rect">
            <a:avLst/>
          </a:prstGeom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3670623C-D2B4-9599-75ED-8B17A2CB905D}"/>
              </a:ext>
            </a:extLst>
          </p:cNvPr>
          <p:cNvSpPr/>
          <p:nvPr/>
        </p:nvSpPr>
        <p:spPr>
          <a:xfrm>
            <a:off x="7945333" y="4139691"/>
            <a:ext cx="11608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From</a:t>
            </a:r>
            <a:r>
              <a:rPr lang="zh-CN" altLang="en-US" sz="12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lang="en-US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A.</a:t>
            </a:r>
            <a:r>
              <a:rPr lang="zh-CN" altLang="en-US" sz="12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lang="en-US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Buras</a:t>
            </a:r>
            <a:endParaRPr lang="zh-CN" altLang="en-US" sz="1200" dirty="0">
              <a:solidFill>
                <a:srgbClr val="FF0000"/>
              </a:solidFill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6B8F2E2C-46F2-D728-AF52-0974BE2878B4}"/>
              </a:ext>
            </a:extLst>
          </p:cNvPr>
          <p:cNvSpPr/>
          <p:nvPr/>
        </p:nvSpPr>
        <p:spPr>
          <a:xfrm>
            <a:off x="5887606" y="2622392"/>
            <a:ext cx="31582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Disaster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for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new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physics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searches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if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CKM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elements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not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precise</a:t>
            </a:r>
            <a:endParaRPr lang="zh-CN" alt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2BD9ECA-DF90-B64E-33FD-B05BB61C8843}"/>
              </a:ext>
            </a:extLst>
          </p:cNvPr>
          <p:cNvSpPr/>
          <p:nvPr/>
        </p:nvSpPr>
        <p:spPr>
          <a:xfrm>
            <a:off x="8043070" y="214143"/>
            <a:ext cx="77938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000" b="1" dirty="0" err="1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CKMfitter</a:t>
            </a:r>
            <a:endParaRPr kumimoji="1" lang="en-US" altLang="zh-CN" sz="1000" b="1" dirty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146" name="Picture 2" descr="Physics - Relaxing Higgs Could Explain Absence of Antimatter">
            <a:extLst>
              <a:ext uri="{FF2B5EF4-FFF2-40B4-BE49-F238E27FC236}">
                <a16:creationId xmlns:a16="http://schemas.microsoft.com/office/drawing/2014/main" id="{38CB40F5-7AEA-874B-4675-F3A189AC7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61" y="575784"/>
            <a:ext cx="2843556" cy="142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42C1C44E-C235-1636-F504-3006E9BC5621}"/>
              </a:ext>
            </a:extLst>
          </p:cNvPr>
          <p:cNvSpPr/>
          <p:nvPr/>
        </p:nvSpPr>
        <p:spPr>
          <a:xfrm>
            <a:off x="2960299" y="2542582"/>
            <a:ext cx="2870609" cy="193789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35C89796-C160-5070-7ED5-CC9E9B5AE083}"/>
              </a:ext>
            </a:extLst>
          </p:cNvPr>
          <p:cNvSpPr/>
          <p:nvPr/>
        </p:nvSpPr>
        <p:spPr>
          <a:xfrm>
            <a:off x="5921529" y="2533920"/>
            <a:ext cx="3181044" cy="194655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6FB1DA3-3E57-2CBD-755B-84F137522FA5}"/>
              </a:ext>
            </a:extLst>
          </p:cNvPr>
          <p:cNvSpPr txBox="1"/>
          <p:nvPr/>
        </p:nvSpPr>
        <p:spPr>
          <a:xfrm>
            <a:off x="6008205" y="2049697"/>
            <a:ext cx="3191194" cy="335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12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Mass</a:t>
            </a:r>
            <a:r>
              <a:rPr kumimoji="1" lang="zh-CN" altLang="en-US" sz="12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2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eigenstate</a:t>
            </a:r>
            <a:r>
              <a:rPr kumimoji="1" lang="zh-CN" altLang="en-US" sz="12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2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vs</a:t>
            </a:r>
            <a:r>
              <a:rPr kumimoji="1" lang="zh-CN" altLang="en-US" sz="12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2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interaction</a:t>
            </a:r>
            <a:r>
              <a:rPr kumimoji="1" lang="zh-CN" altLang="en-US" sz="12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2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eigenstate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7ED303A-E369-9B64-19BD-6994024A4696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3670D1A8-EF6F-50ED-6217-07204EED4920}"/>
              </a:ext>
            </a:extLst>
          </p:cNvPr>
          <p:cNvSpPr/>
          <p:nvPr/>
        </p:nvSpPr>
        <p:spPr>
          <a:xfrm>
            <a:off x="3510360" y="570929"/>
            <a:ext cx="5122430" cy="62301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E36B60F8-EF6D-3685-EFE8-272C9571F8AB}"/>
              </a:ext>
            </a:extLst>
          </p:cNvPr>
          <p:cNvSpPr/>
          <p:nvPr/>
        </p:nvSpPr>
        <p:spPr>
          <a:xfrm>
            <a:off x="3575387" y="613209"/>
            <a:ext cx="5057403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Why</a:t>
            </a:r>
            <a:r>
              <a:rPr kumimoji="1"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three</a:t>
            </a:r>
            <a:r>
              <a:rPr kumimoji="1"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generation?</a:t>
            </a:r>
            <a:r>
              <a:rPr kumimoji="1"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Origin</a:t>
            </a:r>
            <a:r>
              <a:rPr kumimoji="1"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of</a:t>
            </a:r>
            <a:r>
              <a:rPr kumimoji="1"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mass</a:t>
            </a:r>
            <a:r>
              <a:rPr kumimoji="1"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hierarchy?</a:t>
            </a:r>
            <a:r>
              <a:rPr kumimoji="1"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Relationship</a:t>
            </a:r>
            <a:r>
              <a:rPr kumimoji="1"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between</a:t>
            </a:r>
            <a:r>
              <a:rPr kumimoji="1"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CKM</a:t>
            </a:r>
            <a:r>
              <a:rPr kumimoji="1"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elements</a:t>
            </a:r>
            <a:r>
              <a:rPr kumimoji="1"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and</a:t>
            </a:r>
            <a:r>
              <a:rPr kumimoji="1"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quark</a:t>
            </a:r>
            <a:r>
              <a:rPr kumimoji="1"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masses?</a:t>
            </a:r>
          </a:p>
        </p:txBody>
      </p:sp>
    </p:spTree>
    <p:extLst>
      <p:ext uri="{BB962C8B-B14F-4D97-AF65-F5344CB8AC3E}">
        <p14:creationId xmlns:p14="http://schemas.microsoft.com/office/powerpoint/2010/main" val="372845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444"/>
    </mc:Choice>
    <mc:Fallback xmlns="">
      <p:transition spd="slow" advTm="93444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3762568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Flavor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measurements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47E49A61-2CF9-564D-A925-81EEB22FB4EA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2024/12/14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32EB955D-0E8D-1745-B307-D86A0A0776B6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18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052EBCE-5431-56CB-2A43-CE76A5CD5147}"/>
                  </a:ext>
                </a:extLst>
              </p:cNvPr>
              <p:cNvSpPr txBox="1"/>
              <p:nvPr/>
            </p:nvSpPr>
            <p:spPr>
              <a:xfrm>
                <a:off x="2678134" y="2288369"/>
                <a:ext cx="384451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zh-CN" sz="28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kumimoji="1" lang="en-US" altLang="zh-CN" sz="2800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kumimoji="1" lang="en-US" altLang="zh-CN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1" lang="en-US" altLang="zh-CN" sz="28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Weak</m:t>
                          </m:r>
                        </m:e>
                      </m:d>
                      <m:r>
                        <a:rPr kumimoji="1" lang="en-US" altLang="zh-CN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kumimoji="1" lang="en-US" altLang="zh-CN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1" lang="en-US" altLang="zh-CN" sz="2800" b="0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EM</m:t>
                          </m:r>
                        </m:e>
                      </m:d>
                      <m:r>
                        <a:rPr kumimoji="1" lang="en-US" altLang="zh-CN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zh-CN" sz="2800" b="0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kumimoji="1" lang="en-US" altLang="zh-CN" sz="2800" b="0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QCD</m:t>
                      </m:r>
                      <m:r>
                        <a:rPr kumimoji="1" lang="en-US" altLang="zh-CN" sz="2800" b="0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sz="2800" dirty="0"/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052EBCE-5431-56CB-2A43-CE76A5CD51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8134" y="2288369"/>
                <a:ext cx="3844514" cy="430887"/>
              </a:xfrm>
              <a:prstGeom prst="rect">
                <a:avLst/>
              </a:prstGeom>
              <a:blipFill>
                <a:blip r:embed="rId3"/>
                <a:stretch>
                  <a:fillRect l="-1645" t="-8571" r="-2961" b="-342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>
            <a:extLst>
              <a:ext uri="{FF2B5EF4-FFF2-40B4-BE49-F238E27FC236}">
                <a16:creationId xmlns:a16="http://schemas.microsoft.com/office/drawing/2014/main" id="{B61BF878-479F-D505-1860-070DD82E72E0}"/>
              </a:ext>
            </a:extLst>
          </p:cNvPr>
          <p:cNvSpPr/>
          <p:nvPr/>
        </p:nvSpPr>
        <p:spPr>
          <a:xfrm>
            <a:off x="129506" y="2331843"/>
            <a:ext cx="1907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 measurement</a:t>
            </a:r>
            <a:endParaRPr lang="zh-CN" alt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直线箭头连接符 3">
            <a:extLst>
              <a:ext uri="{FF2B5EF4-FFF2-40B4-BE49-F238E27FC236}">
                <a16:creationId xmlns:a16="http://schemas.microsoft.com/office/drawing/2014/main" id="{DF9F77D5-E744-2588-C780-8333E686B1A6}"/>
              </a:ext>
            </a:extLst>
          </p:cNvPr>
          <p:cNvCxnSpPr>
            <a:cxnSpLocks/>
          </p:cNvCxnSpPr>
          <p:nvPr/>
        </p:nvCxnSpPr>
        <p:spPr>
          <a:xfrm>
            <a:off x="2014579" y="2512207"/>
            <a:ext cx="66355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B6A35DD4-B00C-1A45-E4F9-0662065574B9}"/>
              </a:ext>
            </a:extLst>
          </p:cNvPr>
          <p:cNvSpPr/>
          <p:nvPr/>
        </p:nvSpPr>
        <p:spPr>
          <a:xfrm>
            <a:off x="2775592" y="1638531"/>
            <a:ext cx="2236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Physics of interest</a:t>
            </a:r>
            <a:endParaRPr lang="zh-CN" altLang="en-US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直线箭头连接符 5">
            <a:extLst>
              <a:ext uri="{FF2B5EF4-FFF2-40B4-BE49-F238E27FC236}">
                <a16:creationId xmlns:a16="http://schemas.microsoft.com/office/drawing/2014/main" id="{419AAD15-8726-60F6-F6DE-35E09B92A48D}"/>
              </a:ext>
            </a:extLst>
          </p:cNvPr>
          <p:cNvCxnSpPr>
            <a:cxnSpLocks/>
          </p:cNvCxnSpPr>
          <p:nvPr/>
        </p:nvCxnSpPr>
        <p:spPr>
          <a:xfrm>
            <a:off x="3945192" y="1976704"/>
            <a:ext cx="0" cy="311181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>
            <a:extLst>
              <a:ext uri="{FF2B5EF4-FFF2-40B4-BE49-F238E27FC236}">
                <a16:creationId xmlns:a16="http://schemas.microsoft.com/office/drawing/2014/main" id="{EAA1D4EB-19F1-C269-4D5F-15013E2A7B7A}"/>
              </a:ext>
            </a:extLst>
          </p:cNvPr>
          <p:cNvSpPr/>
          <p:nvPr/>
        </p:nvSpPr>
        <p:spPr>
          <a:xfrm>
            <a:off x="3968039" y="3519338"/>
            <a:ext cx="3288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b="1" dirty="0">
                <a:solidFill>
                  <a:srgbClr val="00B05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Precisely calculated by QED</a:t>
            </a:r>
            <a:endParaRPr lang="zh-CN" altLang="en-US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直线箭头连接符 7">
            <a:extLst>
              <a:ext uri="{FF2B5EF4-FFF2-40B4-BE49-F238E27FC236}">
                <a16:creationId xmlns:a16="http://schemas.microsoft.com/office/drawing/2014/main" id="{37EA43E2-6DD9-7E92-B076-8E47C0FA06F1}"/>
              </a:ext>
            </a:extLst>
          </p:cNvPr>
          <p:cNvCxnSpPr>
            <a:cxnSpLocks/>
          </p:cNvCxnSpPr>
          <p:nvPr/>
        </p:nvCxnSpPr>
        <p:spPr>
          <a:xfrm flipV="1">
            <a:off x="5096074" y="2800376"/>
            <a:ext cx="0" cy="68683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D3A05F5C-1535-CE92-E523-EB2116DF0317}"/>
              </a:ext>
            </a:extLst>
          </p:cNvPr>
          <p:cNvSpPr/>
          <p:nvPr/>
        </p:nvSpPr>
        <p:spPr>
          <a:xfrm>
            <a:off x="6889711" y="1025929"/>
            <a:ext cx="2105698" cy="369332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kumimoji="1" lang="en-US" altLang="zh-CN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Non-perturbative</a:t>
            </a:r>
            <a:endParaRPr lang="zh-CN" altLang="en-US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直线箭头连接符 10">
            <a:extLst>
              <a:ext uri="{FF2B5EF4-FFF2-40B4-BE49-F238E27FC236}">
                <a16:creationId xmlns:a16="http://schemas.microsoft.com/office/drawing/2014/main" id="{CD297703-D742-36A1-ED59-C48E83DA7C57}"/>
              </a:ext>
            </a:extLst>
          </p:cNvPr>
          <p:cNvCxnSpPr>
            <a:cxnSpLocks/>
          </p:cNvCxnSpPr>
          <p:nvPr/>
        </p:nvCxnSpPr>
        <p:spPr>
          <a:xfrm flipH="1">
            <a:off x="6490588" y="2050447"/>
            <a:ext cx="482912" cy="450122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5CE186E4-521D-FF2C-3473-1967D555D046}"/>
              </a:ext>
            </a:extLst>
          </p:cNvPr>
          <p:cNvSpPr txBox="1"/>
          <p:nvPr/>
        </p:nvSpPr>
        <p:spPr>
          <a:xfrm>
            <a:off x="5565063" y="1702969"/>
            <a:ext cx="35789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  <a:r>
              <a:rPr lang="zh-CN" alt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distance</a:t>
            </a:r>
            <a:r>
              <a:rPr lang="zh-CN" alt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zh-CN" alt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</a:t>
            </a:r>
            <a:r>
              <a:rPr lang="zh-CN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distance</a:t>
            </a:r>
            <a:endParaRPr lang="zh-CN" altLang="en-US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直线箭头连接符 20">
            <a:extLst>
              <a:ext uri="{FF2B5EF4-FFF2-40B4-BE49-F238E27FC236}">
                <a16:creationId xmlns:a16="http://schemas.microsoft.com/office/drawing/2014/main" id="{5B4AB618-88D9-57C3-9AF4-119F028617E3}"/>
              </a:ext>
            </a:extLst>
          </p:cNvPr>
          <p:cNvCxnSpPr>
            <a:cxnSpLocks/>
          </p:cNvCxnSpPr>
          <p:nvPr/>
        </p:nvCxnSpPr>
        <p:spPr>
          <a:xfrm>
            <a:off x="8034466" y="1427584"/>
            <a:ext cx="0" cy="339157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6250B5EE-12D5-E5F4-43A5-14C8AEA286CD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</p:spTree>
    <p:extLst>
      <p:ext uri="{BB962C8B-B14F-4D97-AF65-F5344CB8AC3E}">
        <p14:creationId xmlns:p14="http://schemas.microsoft.com/office/powerpoint/2010/main" val="396950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40"/>
    </mc:Choice>
    <mc:Fallback xmlns="">
      <p:transition spd="slow" advTm="5554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5372112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Time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dependent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measurements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47E49A61-2CF9-564D-A925-81EEB22FB4EA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2024/12/14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32EB955D-0E8D-1745-B307-D86A0A0776B6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19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6A642BF-8CFD-B826-532B-11E27A326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951" y="2443591"/>
            <a:ext cx="2385596" cy="160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组合 34">
            <a:extLst>
              <a:ext uri="{FF2B5EF4-FFF2-40B4-BE49-F238E27FC236}">
                <a16:creationId xmlns:a16="http://schemas.microsoft.com/office/drawing/2014/main" id="{E2C0F1AE-A526-5CBD-86B7-3F7C0C34BB6C}"/>
              </a:ext>
            </a:extLst>
          </p:cNvPr>
          <p:cNvGrpSpPr/>
          <p:nvPr/>
        </p:nvGrpSpPr>
        <p:grpSpPr>
          <a:xfrm>
            <a:off x="691634" y="1149151"/>
            <a:ext cx="2267163" cy="964750"/>
            <a:chOff x="231515" y="1992151"/>
            <a:chExt cx="2267163" cy="964750"/>
          </a:xfrm>
        </p:grpSpPr>
        <p:grpSp>
          <p:nvGrpSpPr>
            <p:cNvPr id="129" name="组合 128">
              <a:extLst>
                <a:ext uri="{FF2B5EF4-FFF2-40B4-BE49-F238E27FC236}">
                  <a16:creationId xmlns:a16="http://schemas.microsoft.com/office/drawing/2014/main" id="{8D3B31A4-A303-0754-C295-3EDBCB5B75AA}"/>
                </a:ext>
              </a:extLst>
            </p:cNvPr>
            <p:cNvGrpSpPr/>
            <p:nvPr/>
          </p:nvGrpSpPr>
          <p:grpSpPr>
            <a:xfrm>
              <a:off x="231515" y="1992151"/>
              <a:ext cx="2267163" cy="964750"/>
              <a:chOff x="531696" y="3067077"/>
              <a:chExt cx="2267163" cy="964750"/>
            </a:xfrm>
          </p:grpSpPr>
          <p:pic>
            <p:nvPicPr>
              <p:cNvPr id="125" name="图片 124">
                <a:extLst>
                  <a:ext uri="{FF2B5EF4-FFF2-40B4-BE49-F238E27FC236}">
                    <a16:creationId xmlns:a16="http://schemas.microsoft.com/office/drawing/2014/main" id="{047C638E-DFF1-7715-5B75-E694F34BB9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1696" y="3067077"/>
                <a:ext cx="2267163" cy="964750"/>
              </a:xfrm>
              <a:prstGeom prst="rect">
                <a:avLst/>
              </a:prstGeom>
            </p:spPr>
          </p:pic>
          <p:sp>
            <p:nvSpPr>
              <p:cNvPr id="126" name="矩形 125">
                <a:extLst>
                  <a:ext uri="{FF2B5EF4-FFF2-40B4-BE49-F238E27FC236}">
                    <a16:creationId xmlns:a16="http://schemas.microsoft.com/office/drawing/2014/main" id="{F18B9662-5ADC-2A9A-8DFA-4875D9076F08}"/>
                  </a:ext>
                </a:extLst>
              </p:cNvPr>
              <p:cNvSpPr/>
              <p:nvPr/>
            </p:nvSpPr>
            <p:spPr>
              <a:xfrm>
                <a:off x="531706" y="3086020"/>
                <a:ext cx="2267153" cy="940808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rgbClr val="00B050"/>
                  </a:solidFill>
                </a:endParaRPr>
              </a:p>
            </p:txBody>
          </p:sp>
        </p:grp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24B0F3FE-F7CF-2784-399A-D231C0F9F58B}"/>
                </a:ext>
              </a:extLst>
            </p:cNvPr>
            <p:cNvSpPr/>
            <p:nvPr/>
          </p:nvSpPr>
          <p:spPr>
            <a:xfrm>
              <a:off x="476272" y="2317614"/>
              <a:ext cx="439003" cy="3206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37218CE-67E4-7F9E-A65B-3EC48E93F2E4}"/>
                </a:ext>
              </a:extLst>
            </p:cNvPr>
            <p:cNvSpPr/>
            <p:nvPr/>
          </p:nvSpPr>
          <p:spPr>
            <a:xfrm>
              <a:off x="2107381" y="2308466"/>
              <a:ext cx="318948" cy="3206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EECC125D-9B2E-5F45-AE79-1FBCAD442E75}"/>
                </a:ext>
              </a:extLst>
            </p:cNvPr>
            <p:cNvSpPr/>
            <p:nvPr/>
          </p:nvSpPr>
          <p:spPr>
            <a:xfrm>
              <a:off x="2026428" y="2031658"/>
              <a:ext cx="285434" cy="1306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33FFF251-74AA-DFAF-16AC-418A5A896FAD}"/>
                </a:ext>
              </a:extLst>
            </p:cNvPr>
            <p:cNvSpPr/>
            <p:nvPr/>
          </p:nvSpPr>
          <p:spPr>
            <a:xfrm>
              <a:off x="620788" y="2791020"/>
              <a:ext cx="285434" cy="1306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26165DD1-15C3-C131-696B-396F029777DC}"/>
              </a:ext>
            </a:extLst>
          </p:cNvPr>
          <p:cNvGrpSpPr/>
          <p:nvPr/>
        </p:nvGrpSpPr>
        <p:grpSpPr>
          <a:xfrm>
            <a:off x="6629126" y="1098307"/>
            <a:ext cx="2267163" cy="964749"/>
            <a:chOff x="231515" y="3117376"/>
            <a:chExt cx="2267163" cy="964749"/>
          </a:xfrm>
        </p:grpSpPr>
        <p:grpSp>
          <p:nvGrpSpPr>
            <p:cNvPr id="127" name="组合 126">
              <a:extLst>
                <a:ext uri="{FF2B5EF4-FFF2-40B4-BE49-F238E27FC236}">
                  <a16:creationId xmlns:a16="http://schemas.microsoft.com/office/drawing/2014/main" id="{36CFF669-269C-CBF9-F99A-3A0E30C4FDCD}"/>
                </a:ext>
              </a:extLst>
            </p:cNvPr>
            <p:cNvGrpSpPr/>
            <p:nvPr/>
          </p:nvGrpSpPr>
          <p:grpSpPr>
            <a:xfrm>
              <a:off x="231515" y="3117376"/>
              <a:ext cx="2267163" cy="964749"/>
              <a:chOff x="5815914" y="2312648"/>
              <a:chExt cx="2158077" cy="940808"/>
            </a:xfrm>
          </p:grpSpPr>
          <p:pic>
            <p:nvPicPr>
              <p:cNvPr id="121" name="图片 120">
                <a:extLst>
                  <a:ext uri="{FF2B5EF4-FFF2-40B4-BE49-F238E27FC236}">
                    <a16:creationId xmlns:a16="http://schemas.microsoft.com/office/drawing/2014/main" id="{6F8414FB-9056-5118-F1E2-8CF8771691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78491" y="2346591"/>
                <a:ext cx="2095500" cy="901700"/>
              </a:xfrm>
              <a:prstGeom prst="rect">
                <a:avLst/>
              </a:prstGeom>
            </p:spPr>
          </p:pic>
          <p:sp>
            <p:nvSpPr>
              <p:cNvPr id="124" name="矩形 123">
                <a:extLst>
                  <a:ext uri="{FF2B5EF4-FFF2-40B4-BE49-F238E27FC236}">
                    <a16:creationId xmlns:a16="http://schemas.microsoft.com/office/drawing/2014/main" id="{2C9AD3E9-8AAA-9B10-6A4A-6FDFEE4E018B}"/>
                  </a:ext>
                </a:extLst>
              </p:cNvPr>
              <p:cNvSpPr/>
              <p:nvPr/>
            </p:nvSpPr>
            <p:spPr>
              <a:xfrm>
                <a:off x="5815914" y="2312648"/>
                <a:ext cx="2154515" cy="940808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A785B611-BC81-1AE9-D950-E7859724EC22}"/>
                </a:ext>
              </a:extLst>
            </p:cNvPr>
            <p:cNvSpPr/>
            <p:nvPr/>
          </p:nvSpPr>
          <p:spPr>
            <a:xfrm>
              <a:off x="482170" y="3454170"/>
              <a:ext cx="439003" cy="3206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A62EFD0C-7923-4CC2-0C41-9B467D932C97}"/>
                </a:ext>
              </a:extLst>
            </p:cNvPr>
            <p:cNvSpPr/>
            <p:nvPr/>
          </p:nvSpPr>
          <p:spPr>
            <a:xfrm>
              <a:off x="2137584" y="3410375"/>
              <a:ext cx="288745" cy="3206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B18EBEE9-8875-BE92-085D-9FFA14DD4D8B}"/>
                </a:ext>
              </a:extLst>
            </p:cNvPr>
            <p:cNvSpPr/>
            <p:nvPr/>
          </p:nvSpPr>
          <p:spPr>
            <a:xfrm>
              <a:off x="598651" y="3913612"/>
              <a:ext cx="285434" cy="1306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ADE244AF-77E2-5F82-8B96-BFEBEB881916}"/>
                </a:ext>
              </a:extLst>
            </p:cNvPr>
            <p:cNvSpPr/>
            <p:nvPr/>
          </p:nvSpPr>
          <p:spPr>
            <a:xfrm>
              <a:off x="2026130" y="3188936"/>
              <a:ext cx="285434" cy="1306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B069340B-F450-3B36-7405-58292073CF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6147" y="618520"/>
            <a:ext cx="579263" cy="347597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BB3731AD-9BCA-7C42-7651-D5F67EC8A2AF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406AC899-06BA-5ABB-D0B2-3CAD45AF937A}"/>
                  </a:ext>
                </a:extLst>
              </p:cNvPr>
              <p:cNvSpPr txBox="1"/>
              <p:nvPr/>
            </p:nvSpPr>
            <p:spPr>
              <a:xfrm>
                <a:off x="3446475" y="1188277"/>
                <a:ext cx="2718722" cy="784382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0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kumimoji="1" lang="en-US" altLang="zh-CN" sz="1000" b="1" i="1" smtClean="0">
                              <a:latin typeface="Cambria Math" panose="02040503050406030204" pitchFamily="18" charset="0"/>
                            </a:rPr>
                            <m:t>𝑪𝑷</m:t>
                          </m:r>
                        </m:sub>
                      </m:sSub>
                      <m:r>
                        <a:rPr kumimoji="1" lang="en-US" altLang="zh-CN" sz="10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zh-CN" altLang="en-US" sz="1000" b="1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kumimoji="1" lang="en-US" altLang="zh-CN" sz="1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CN" sz="1000" b="1" i="0" smtClean="0">
                              <a:latin typeface="Cambria Math" panose="02040503050406030204" pitchFamily="18" charset="0"/>
                            </a:rPr>
                            <m:t>𝚪</m:t>
                          </m:r>
                          <m:d>
                            <m:dPr>
                              <m:ctrlP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kumimoji="1" lang="en-US" altLang="zh-CN" sz="1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kumimoji="1" lang="en-US" altLang="zh-CN" sz="10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1" lang="en-US" altLang="zh-CN" sz="1000" b="1" i="1" smtClean="0">
                                          <a:latin typeface="Cambria Math" panose="02040503050406030204" pitchFamily="18" charset="0"/>
                                        </a:rPr>
                                        <m:t>𝑩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kumimoji="1" lang="en-US" altLang="zh-CN" sz="1000" b="1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kumimoji="1" lang="en-US" altLang="zh-CN" sz="1000" b="1" i="1" smtClean="0"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  <m:r>
                                    <a:rPr kumimoji="1" lang="en-US" altLang="zh-CN" sz="1000" b="1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b>
                                <m:sup>
                                  <m:r>
                                    <a:rPr kumimoji="1" lang="en-US" altLang="zh-CN" sz="1000" b="1" i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kumimoji="1" lang="en-US" altLang="zh-CN" sz="1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zh-CN" sz="1000" b="1" i="1" smtClean="0"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</m:d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e>
                          </m:d>
                          <m:r>
                            <a:rPr kumimoji="1" lang="en-US" altLang="zh-CN" sz="10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zh-CN" sz="1000" b="1" i="0" smtClean="0">
                              <a:latin typeface="Cambria Math" panose="02040503050406030204" pitchFamily="18" charset="0"/>
                            </a:rPr>
                            <m:t>𝚪</m:t>
                          </m:r>
                          <m:r>
                            <a:rPr kumimoji="1" lang="en-US" altLang="zh-CN" sz="1000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  <m:sub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  <m:sup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d>
                            <m:dPr>
                              <m:ctrlP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  <m:r>
                            <a:rPr kumimoji="1" lang="en-US" altLang="zh-CN" sz="1000" b="1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kumimoji="1" lang="en-US" altLang="zh-CN" sz="1000" b="1" i="1" smtClean="0"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kumimoji="1" lang="en-US" altLang="zh-CN" sz="1000" b="1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kumimoji="1" lang="en-US" altLang="zh-CN" sz="1000" b="1" i="1">
                              <a:latin typeface="Cambria Math" panose="02040503050406030204" pitchFamily="18" charset="0"/>
                            </a:rPr>
                            <m:t>𝚪</m:t>
                          </m:r>
                          <m:d>
                            <m:dPr>
                              <m:ctrlPr>
                                <a:rPr kumimoji="1" lang="en-US" altLang="zh-CN" sz="10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1" lang="en-US" altLang="zh-CN" sz="10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kumimoji="1" lang="en-US" altLang="zh-CN" sz="10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kumimoji="1" lang="en-US" altLang="zh-CN" sz="1000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kumimoji="1" lang="en-US" altLang="zh-CN" sz="1000" b="1" i="1">
                                              <a:latin typeface="Cambria Math" panose="02040503050406030204" pitchFamily="18" charset="0"/>
                                            </a:rPr>
                                            <m:t>𝑩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kumimoji="1" lang="en-US" altLang="zh-CN" sz="1000" b="1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kumimoji="1" lang="en-US" altLang="zh-CN" sz="1000" b="1" i="1" smtClean="0">
                                          <a:latin typeface="Cambria Math" panose="02040503050406030204" pitchFamily="18" charset="0"/>
                                        </a:rPr>
                                        <m:t>𝒔</m:t>
                                      </m:r>
                                      <m:r>
                                        <a:rPr kumimoji="1" lang="en-US" altLang="zh-CN" sz="1000" b="1" i="1" smtClean="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kumimoji="1" lang="en-US" altLang="zh-CN" sz="1000" b="1" i="1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kumimoji="1" lang="en-US" altLang="zh-CN" sz="1000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zh-CN" sz="1000" b="1" i="1"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</m:d>
                              <m:r>
                                <a:rPr kumimoji="1" lang="en-US" altLang="zh-CN" sz="1000" b="1" i="1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kumimoji="1" lang="en-US" altLang="zh-CN" sz="1000" b="1" i="1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e>
                          </m:d>
                          <m:r>
                            <a:rPr kumimoji="1" lang="en-US" altLang="zh-CN" sz="10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zh-CN" sz="1000" b="1" i="1">
                              <a:latin typeface="Cambria Math" panose="02040503050406030204" pitchFamily="18" charset="0"/>
                            </a:rPr>
                            <m:t>𝜞</m:t>
                          </m:r>
                          <m:r>
                            <a:rPr kumimoji="1" lang="en-US" altLang="zh-CN" sz="1000" b="1" i="1"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1000" b="1" i="1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  <m:sub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  <m:sup>
                              <m:r>
                                <a:rPr kumimoji="1" lang="en-US" altLang="zh-CN" sz="1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d>
                            <m:dPr>
                              <m:ctrlPr>
                                <a:rPr kumimoji="1" lang="en-US" altLang="zh-CN" sz="10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1000" b="1" i="1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  <m:r>
                            <a:rPr kumimoji="1" lang="en-US" altLang="zh-CN" sz="1000" b="1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kumimoji="1" lang="en-US" altLang="zh-CN" sz="1000" b="1" i="1"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kumimoji="1" lang="en-US" altLang="zh-CN" sz="1000" b="1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kumimoji="1" lang="en-US" altLang="zh-CN" sz="10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zh-CN" altLang="en-US" sz="1000" b="1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kumimoji="1" lang="en-US" altLang="zh-CN" sz="1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CN" sz="10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  <m:func>
                            <m:funcPr>
                              <m:ctrlPr>
                                <a:rPr kumimoji="1" lang="zh-CN" altLang="en-US" sz="1000" b="1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kumimoji="1" lang="en-US" altLang="zh-CN" sz="1000" b="1" i="0" smtClean="0">
                                  <a:latin typeface="Cambria Math" panose="02040503050406030204" pitchFamily="18" charset="0"/>
                                </a:rPr>
                                <m:t>𝐬𝐢𝐧</m:t>
                              </m:r>
                            </m:fName>
                            <m:e>
                              <m:r>
                                <a:rPr kumimoji="1" lang="en-US" altLang="zh-CN" sz="1000" b="1" i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kumimoji="1" lang="en-US" altLang="zh-CN" sz="1000" b="1" i="0" smtClean="0">
                                  <a:latin typeface="Cambria Math" panose="02040503050406030204" pitchFamily="18" charset="0"/>
                                </a:rPr>
                                <m:t>𝚫</m:t>
                              </m:r>
                              <m:sSub>
                                <m:sSubPr>
                                  <m:ctrlPr>
                                    <a:rPr kumimoji="1" lang="en-US" altLang="zh-CN" sz="1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1000" b="1" i="1" smtClean="0"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kumimoji="1" lang="en-US" altLang="zh-CN" sz="1000" b="1" i="1" smtClean="0"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</m:sub>
                              </m:sSub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</m:func>
                          <m:r>
                            <a:rPr kumimoji="1" lang="en-US" altLang="zh-CN" sz="1000" b="1" i="1" smtClean="0">
                              <a:latin typeface="Cambria Math" panose="02040503050406030204" pitchFamily="18" charset="0"/>
                            </a:rPr>
                            <m:t>)−</m:t>
                          </m:r>
                          <m:r>
                            <a:rPr kumimoji="1" lang="en-US" altLang="zh-CN" sz="1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  <m:func>
                            <m:funcPr>
                              <m:ctrlPr>
                                <a:rPr kumimoji="1" lang="zh-CN" altLang="en-US" sz="1000" b="1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kumimoji="1" lang="en-US" altLang="zh-CN" sz="1000" b="1" i="0" smtClean="0">
                                  <a:latin typeface="Cambria Math" panose="02040503050406030204" pitchFamily="18" charset="0"/>
                                </a:rPr>
                                <m:t>𝐜𝐨𝐬</m:t>
                              </m:r>
                            </m:fName>
                            <m:e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kumimoji="1" lang="en-US" altLang="zh-CN" sz="1000" b="1" i="0" smtClean="0">
                                  <a:latin typeface="Cambria Math" panose="02040503050406030204" pitchFamily="18" charset="0"/>
                                </a:rPr>
                                <m:t>𝚫</m:t>
                              </m:r>
                              <m:sSub>
                                <m:sSubPr>
                                  <m:ctrlPr>
                                    <a:rPr kumimoji="1" lang="en-US" altLang="zh-CN" sz="1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1000" b="1" i="1" smtClean="0"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kumimoji="1" lang="en-US" altLang="zh-CN" sz="1000" b="1" i="1" smtClean="0"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</m:sub>
                              </m:sSub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kumimoji="1" lang="zh-CN" altLang="en-US" sz="1000" b="1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kumimoji="1" lang="en-US" altLang="zh-CN" sz="1000" b="1" i="0" smtClean="0">
                                  <a:latin typeface="Cambria Math" panose="02040503050406030204" pitchFamily="18" charset="0"/>
                                </a:rPr>
                                <m:t>𝐜𝐨𝐬𝐡</m:t>
                              </m:r>
                            </m:fName>
                            <m:e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kumimoji="1" lang="en-US" altLang="zh-CN" sz="1000" b="1" i="0" smtClean="0">
                                  <a:latin typeface="Cambria Math" panose="02040503050406030204" pitchFamily="18" charset="0"/>
                                </a:rPr>
                                <m:t>𝚫</m:t>
                              </m:r>
                              <m:sSub>
                                <m:sSubPr>
                                  <m:ctrlPr>
                                    <a:rPr kumimoji="1" lang="en-US" altLang="zh-CN" sz="1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1000" b="1" i="0" smtClean="0">
                                      <a:latin typeface="Cambria Math" panose="02040503050406030204" pitchFamily="18" charset="0"/>
                                    </a:rPr>
                                    <m:t>𝚪</m:t>
                                  </m:r>
                                </m:e>
                                <m:sub>
                                  <m:r>
                                    <a:rPr kumimoji="1" lang="en-US" altLang="zh-CN" sz="1000" b="1" i="1" smtClean="0"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</m:sub>
                              </m:sSub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  <m:r>
                            <a:rPr kumimoji="1" lang="en-US" altLang="zh-CN" sz="10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kumimoji="1" lang="en-US" altLang="zh-CN" sz="1000" b="1" i="0" smtClean="0">
                                  <a:latin typeface="Cambria Math" panose="02040503050406030204" pitchFamily="18" charset="0"/>
                                </a:rPr>
                                <m:t>𝚫𝚪</m:t>
                              </m:r>
                              <m:r>
                                <a:rPr kumimoji="1" lang="zh-CN" altLang="en-US" sz="10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func>
                            <m:funcPr>
                              <m:ctrlPr>
                                <a:rPr kumimoji="1" lang="zh-CN" altLang="en-US" sz="1000" b="1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kumimoji="1" lang="en-US" altLang="zh-CN" sz="1000" b="1" i="0" smtClean="0">
                                  <a:latin typeface="Cambria Math" panose="02040503050406030204" pitchFamily="18" charset="0"/>
                                </a:rPr>
                                <m:t>𝐬𝐢𝐧𝐡</m:t>
                              </m:r>
                            </m:fName>
                            <m:e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kumimoji="1" lang="en-US" altLang="zh-CN" sz="1000" b="1" i="0" smtClean="0">
                                  <a:latin typeface="Cambria Math" panose="02040503050406030204" pitchFamily="18" charset="0"/>
                                </a:rPr>
                                <m:t>𝚫</m:t>
                              </m:r>
                              <m:sSub>
                                <m:sSubPr>
                                  <m:ctrlPr>
                                    <a:rPr kumimoji="1" lang="en-US" altLang="zh-CN" sz="1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1000" b="1" i="0" smtClean="0">
                                      <a:latin typeface="Cambria Math" panose="02040503050406030204" pitchFamily="18" charset="0"/>
                                    </a:rPr>
                                    <m:t>𝚪</m:t>
                                  </m:r>
                                </m:e>
                                <m:sub>
                                  <m:r>
                                    <a:rPr kumimoji="1" lang="en-US" altLang="zh-CN" sz="1000" b="1" i="1" smtClean="0"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</m:sub>
                              </m:sSub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kumimoji="1" lang="en-US" altLang="zh-CN" sz="1000" b="1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406AC899-06BA-5ABB-D0B2-3CAD45AF93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6475" y="1188277"/>
                <a:ext cx="2718722" cy="784382"/>
              </a:xfrm>
              <a:prstGeom prst="rect">
                <a:avLst/>
              </a:prstGeom>
              <a:blipFill>
                <a:blip r:embed="rId7"/>
                <a:stretch>
                  <a:fillRect b="-4688"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文本框 32">
            <a:extLst>
              <a:ext uri="{FF2B5EF4-FFF2-40B4-BE49-F238E27FC236}">
                <a16:creationId xmlns:a16="http://schemas.microsoft.com/office/drawing/2014/main" id="{BB6E46AA-D8E7-F74A-D2D7-D9AC046FCBCB}"/>
              </a:ext>
            </a:extLst>
          </p:cNvPr>
          <p:cNvSpPr txBox="1"/>
          <p:nvPr/>
        </p:nvSpPr>
        <p:spPr>
          <a:xfrm>
            <a:off x="2823158" y="656796"/>
            <a:ext cx="40566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TD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measurement: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endParaRPr lang="zh-CN" alt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13CDFA9-3698-9401-DA04-44984762DC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256" y="2352948"/>
            <a:ext cx="2510935" cy="17711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3EF76F23-E96A-1003-B397-AE0E8EFE9167}"/>
                  </a:ext>
                </a:extLst>
              </p:cNvPr>
              <p:cNvSpPr txBox="1"/>
              <p:nvPr/>
            </p:nvSpPr>
            <p:spPr>
              <a:xfrm>
                <a:off x="801221" y="4017638"/>
                <a:ext cx="1784271" cy="377667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1" lang="en-US" altLang="zh-CN" sz="1200" b="1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zh-CN" sz="1200" b="1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𝚫</m:t>
                      </m:r>
                      <m:sSub>
                        <m:sSubPr>
                          <m:ctrlPr>
                            <a:rPr kumimoji="1" lang="en-US" altLang="zh-CN" sz="12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2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sub>
                      </m:sSub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𝟓𝟎𝟔𝟓</m:t>
                      </m:r>
                      <m:d>
                        <m:dPr>
                          <m:ctrlPr>
                            <a:rPr kumimoji="1" lang="en-US" altLang="zh-CN" sz="12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1200" b="1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𝟏𝟗</m:t>
                          </m:r>
                        </m:e>
                      </m:d>
                      <m:r>
                        <a:rPr kumimoji="1" lang="en-US" altLang="zh-CN" sz="1200" b="1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𝐩</m:t>
                      </m:r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200" b="1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𝐬</m:t>
                          </m:r>
                        </m:e>
                        <m:sup>
                          <m:r>
                            <a:rPr kumimoji="1" lang="en-US" altLang="zh-CN" sz="1200" b="1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zh-CN" sz="1200" b="1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</m:oMath>
                  </m:oMathPara>
                </a14:m>
                <a:endParaRPr kumimoji="1" lang="en-US" altLang="zh-CN" sz="1200" b="1" dirty="0">
                  <a:solidFill>
                    <a:srgbClr val="00B050"/>
                  </a:solidFill>
                </a:endParaRPr>
              </a:p>
              <a:p>
                <a:r>
                  <a:rPr kumimoji="1" lang="en-US" altLang="zh-CN" sz="1200" b="1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200" b="1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𝚫</m:t>
                    </m:r>
                    <m:sSub>
                      <m:sSubPr>
                        <m:ctrlPr>
                          <a:rPr kumimoji="1" lang="en-US" altLang="zh-CN" sz="1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kumimoji="1" lang="en-US" altLang="zh-CN" sz="1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kumimoji="1" lang="en-US" altLang="zh-CN" sz="12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zh-CN" sz="12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𝟏𝟕</m:t>
                    </m:r>
                    <m:r>
                      <a:rPr kumimoji="1" lang="en-US" altLang="zh-CN" sz="12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zh-CN" sz="12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𝟕𝟔𝟓𝟔</m:t>
                    </m:r>
                    <m:d>
                      <m:dPr>
                        <m:ctrlPr>
                          <a:rPr kumimoji="1" lang="en-US" altLang="zh-CN" sz="1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1200" b="1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𝟓𝟕</m:t>
                        </m:r>
                      </m:e>
                    </m:d>
                    <m:r>
                      <a:rPr kumimoji="1" lang="en-US" altLang="zh-CN" sz="1200" b="1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𝐩</m:t>
                    </m:r>
                    <m:sSup>
                      <m:sSupPr>
                        <m:ctrlPr>
                          <a:rPr kumimoji="1" lang="en-US" altLang="zh-CN" sz="1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200" b="1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𝐬</m:t>
                        </m:r>
                      </m:e>
                      <m:sup>
                        <m:r>
                          <a:rPr kumimoji="1" lang="en-US" altLang="zh-CN" sz="1200" b="1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zh-CN" sz="1200" b="1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kumimoji="1" lang="zh-CN" altLang="en-US" sz="12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3EF76F23-E96A-1003-B397-AE0E8EFE91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221" y="4017638"/>
                <a:ext cx="1784271" cy="377667"/>
              </a:xfrm>
              <a:prstGeom prst="rect">
                <a:avLst/>
              </a:prstGeom>
              <a:blipFill>
                <a:blip r:embed="rId9"/>
                <a:stretch>
                  <a:fillRect l="-4196" b="-9375"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B05501EB-BCCD-1317-8A0E-8FCD4AB768B5}"/>
                  </a:ext>
                </a:extLst>
              </p:cNvPr>
              <p:cNvSpPr txBox="1"/>
              <p:nvPr/>
            </p:nvSpPr>
            <p:spPr>
              <a:xfrm>
                <a:off x="133257" y="4494571"/>
                <a:ext cx="3142570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1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Most</a:t>
                </a:r>
                <a:r>
                  <a:rPr lang="zh-CN" altLang="en-US" sz="11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1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precise</a:t>
                </a:r>
                <a:r>
                  <a:rPr lang="zh-CN" altLang="en-US" sz="11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1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determination</a:t>
                </a:r>
                <a:r>
                  <a:rPr lang="zh-CN" altLang="en-US" sz="11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1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11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sz="11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11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1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𝐕</m:t>
                            </m:r>
                          </m:e>
                          <m:sub>
                            <m:r>
                              <a:rPr lang="en-US" altLang="zh-CN" sz="11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𝐭𝐬</m:t>
                            </m:r>
                          </m:sub>
                        </m:sSub>
                      </m:e>
                    </m:d>
                  </m:oMath>
                </a14:m>
                <a:r>
                  <a:rPr lang="zh-CN" altLang="en-US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1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11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1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altLang="zh-CN" sz="11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1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𝐕</m:t>
                        </m:r>
                      </m:e>
                      <m:sub>
                        <m:r>
                          <a:rPr lang="en-US" altLang="zh-CN" sz="11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𝐭𝐝</m:t>
                        </m:r>
                      </m:sub>
                    </m:sSub>
                    <m:r>
                      <a:rPr lang="en-US" altLang="zh-CN" sz="11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endParaRPr lang="zh-CN" altLang="en-US" sz="1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B05501EB-BCCD-1317-8A0E-8FCD4AB768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257" y="4494571"/>
                <a:ext cx="3142570" cy="261610"/>
              </a:xfrm>
              <a:prstGeom prst="rect">
                <a:avLst/>
              </a:prstGeom>
              <a:blipFill>
                <a:blip r:embed="rId10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图片 26">
            <a:extLst>
              <a:ext uri="{FF2B5EF4-FFF2-40B4-BE49-F238E27FC236}">
                <a16:creationId xmlns:a16="http://schemas.microsoft.com/office/drawing/2014/main" id="{93A18C3F-FE24-6D69-0D4B-716B56A0E4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05096" y="2431361"/>
            <a:ext cx="2409110" cy="16418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7F8DBD56-418F-495E-D32C-6DB6BE704B44}"/>
                  </a:ext>
                </a:extLst>
              </p:cNvPr>
              <p:cNvSpPr txBox="1"/>
              <p:nvPr/>
            </p:nvSpPr>
            <p:spPr>
              <a:xfrm>
                <a:off x="3667098" y="4487181"/>
                <a:ext cx="2547053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1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Most</a:t>
                </a:r>
                <a:r>
                  <a:rPr lang="zh-CN" altLang="en-US" sz="11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1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precise</a:t>
                </a:r>
                <a:r>
                  <a:rPr lang="zh-CN" altLang="en-US" sz="11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1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determination</a:t>
                </a:r>
                <a:r>
                  <a:rPr lang="zh-CN" altLang="en-US" sz="11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1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𝐬𝐢𝐧𝟐</m:t>
                    </m:r>
                    <m:r>
                      <a:rPr lang="en-US" altLang="zh-CN" sz="11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𝛃</m:t>
                    </m:r>
                  </m:oMath>
                </a14:m>
                <a:endParaRPr lang="zh-CN" altLang="en-US" sz="1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7F8DBD56-418F-495E-D32C-6DB6BE704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7098" y="4487181"/>
                <a:ext cx="2547053" cy="261610"/>
              </a:xfrm>
              <a:prstGeom prst="rect">
                <a:avLst/>
              </a:prstGeom>
              <a:blipFill>
                <a:blip r:embed="rId12"/>
                <a:stretch>
                  <a:fillRect b="-190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93ED32A1-BF25-2CDE-CE58-97AFA64D0215}"/>
                  </a:ext>
                </a:extLst>
              </p:cNvPr>
              <p:cNvSpPr txBox="1"/>
              <p:nvPr/>
            </p:nvSpPr>
            <p:spPr>
              <a:xfrm>
                <a:off x="3667098" y="4086734"/>
                <a:ext cx="2198615" cy="231474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2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2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𝝍</m:t>
                          </m:r>
                          <m:sSubSup>
                            <m:sSubSupPr>
                              <m:ctrlPr>
                                <a:rPr kumimoji="1" lang="en-US" altLang="zh-CN" sz="12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12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kumimoji="1" lang="en-US" altLang="zh-CN" sz="12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sub>
                            <m:sup>
                              <m:r>
                                <a:rPr kumimoji="1" lang="en-US" altLang="zh-CN" sz="12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</m:sub>
                      </m:sSub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𝟕𝟏𝟕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𝟎𝟏𝟑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𝟎𝟎𝟖</m:t>
                      </m:r>
                    </m:oMath>
                  </m:oMathPara>
                </a14:m>
                <a:endParaRPr kumimoji="1" lang="zh-CN" altLang="en-US" sz="12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93ED32A1-BF25-2CDE-CE58-97AFA64D02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7098" y="4086734"/>
                <a:ext cx="2198615" cy="231474"/>
              </a:xfrm>
              <a:prstGeom prst="rect">
                <a:avLst/>
              </a:prstGeom>
              <a:blipFill>
                <a:blip r:embed="rId13"/>
                <a:stretch>
                  <a:fillRect l="-1143" r="-571" b="-15000"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765A9C5B-7D26-368B-E045-75BD7C2EB615}"/>
                  </a:ext>
                </a:extLst>
              </p:cNvPr>
              <p:cNvSpPr txBox="1"/>
              <p:nvPr/>
            </p:nvSpPr>
            <p:spPr>
              <a:xfrm>
                <a:off x="6724261" y="4116063"/>
                <a:ext cx="2168286" cy="184666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2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2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𝝓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𝟎𝟑𝟗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𝟎𝟐𝟐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𝟎𝟎𝟔</m:t>
                      </m:r>
                    </m:oMath>
                  </m:oMathPara>
                </a14:m>
                <a:endParaRPr kumimoji="1" lang="zh-CN" altLang="en-US" sz="12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765A9C5B-7D26-368B-E045-75BD7C2EB6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4261" y="4116063"/>
                <a:ext cx="2168286" cy="184666"/>
              </a:xfrm>
              <a:prstGeom prst="rect">
                <a:avLst/>
              </a:prstGeom>
              <a:blipFill>
                <a:blip r:embed="rId14"/>
                <a:stretch>
                  <a:fillRect l="-1156" r="-1156" b="-23529"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文本框 35">
            <a:extLst>
              <a:ext uri="{FF2B5EF4-FFF2-40B4-BE49-F238E27FC236}">
                <a16:creationId xmlns:a16="http://schemas.microsoft.com/office/drawing/2014/main" id="{B2122A56-A562-BD73-56C5-69DEF45F37DB}"/>
              </a:ext>
            </a:extLst>
          </p:cNvPr>
          <p:cNvSpPr txBox="1"/>
          <p:nvPr/>
        </p:nvSpPr>
        <p:spPr>
          <a:xfrm>
            <a:off x="6506951" y="4483865"/>
            <a:ext cx="264622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</a:t>
            </a:r>
            <a:r>
              <a:rPr lang="zh-CN" altLang="en-US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precise</a:t>
            </a:r>
            <a:r>
              <a:rPr lang="zh-CN" altLang="en-US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</a:t>
            </a:r>
            <a:r>
              <a:rPr lang="zh-CN" altLang="en-US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zh-CN" altLang="en-US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</a:t>
            </a:r>
            <a:r>
              <a:rPr lang="zh-CN" altLang="en-US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CN" altLang="en-US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mixing</a:t>
            </a:r>
            <a:endParaRPr lang="zh-CN" alt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D0180F6A-EB6E-E49C-74D6-0C52CCBC258E}"/>
              </a:ext>
            </a:extLst>
          </p:cNvPr>
          <p:cNvSpPr/>
          <p:nvPr/>
        </p:nvSpPr>
        <p:spPr>
          <a:xfrm>
            <a:off x="133257" y="2302979"/>
            <a:ext cx="3062227" cy="248866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22B8D278-367D-601E-838D-BB8DA6FE4998}"/>
              </a:ext>
            </a:extLst>
          </p:cNvPr>
          <p:cNvSpPr/>
          <p:nvPr/>
        </p:nvSpPr>
        <p:spPr>
          <a:xfrm>
            <a:off x="3485296" y="2298338"/>
            <a:ext cx="2600874" cy="248866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0FE70376-C759-D20A-A07D-7D26DA23F5B1}"/>
              </a:ext>
            </a:extLst>
          </p:cNvPr>
          <p:cNvSpPr/>
          <p:nvPr/>
        </p:nvSpPr>
        <p:spPr>
          <a:xfrm>
            <a:off x="6428129" y="2305636"/>
            <a:ext cx="2646221" cy="248866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9209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55"/>
    </mc:Choice>
    <mc:Fallback xmlns="">
      <p:transition spd="slow" advTm="6485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3108543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Outline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of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the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talk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88D4249B-7944-2B47-B4E4-868E913C3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9711" y="4870359"/>
            <a:ext cx="1543050" cy="273844"/>
          </a:xfrm>
        </p:spPr>
        <p:txBody>
          <a:bodyPr/>
          <a:lstStyle/>
          <a:p>
            <a:fld id="{C9B75A48-9D91-AD42-8FEF-0106549F2306}" type="slidenum">
              <a:rPr kumimoji="1" lang="zh-CN" altLang="en-US" sz="15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5970A87-0490-F043-BAE6-486D67DB4652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2024/12/14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3CFAA67-DE80-7024-C5D2-5C7A21DBFDAD}"/>
              </a:ext>
            </a:extLst>
          </p:cNvPr>
          <p:cNvSpPr txBox="1"/>
          <p:nvPr/>
        </p:nvSpPr>
        <p:spPr>
          <a:xfrm>
            <a:off x="893137" y="846273"/>
            <a:ext cx="719578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Introduction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b="1" dirty="0">
              <a:solidFill>
                <a:srgbClr val="00206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Hadron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b="1" dirty="0">
              <a:solidFill>
                <a:srgbClr val="00206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CKM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b="1" dirty="0">
              <a:solidFill>
                <a:srgbClr val="00206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New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physics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hunting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flavor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sector</a:t>
            </a:r>
          </a:p>
          <a:p>
            <a:endParaRPr lang="en-US" altLang="zh-CN" sz="2400" b="1" dirty="0">
              <a:solidFill>
                <a:srgbClr val="00206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Prospects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conclusion</a:t>
            </a:r>
          </a:p>
          <a:p>
            <a:endParaRPr lang="en-US" altLang="zh-CN" sz="2400" b="1" dirty="0">
              <a:solidFill>
                <a:srgbClr val="00206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971ADA9-2D67-CCBD-E1FC-353D40CC23B4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</p:spTree>
    <p:extLst>
      <p:ext uri="{BB962C8B-B14F-4D97-AF65-F5344CB8AC3E}">
        <p14:creationId xmlns:p14="http://schemas.microsoft.com/office/powerpoint/2010/main" val="236167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9"/>
    </mc:Choice>
    <mc:Fallback xmlns="">
      <p:transition spd="slow" advTm="332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5195653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New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physics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CKM: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example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47E49A61-2CF9-564D-A925-81EEB22FB4EA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2024/12/14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32EB955D-0E8D-1745-B307-D86A0A0776B6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20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ABCC671-53CE-98DE-9399-13CCA277A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7803" y="1930406"/>
            <a:ext cx="3727607" cy="279183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FDAB79A-321F-C680-51C3-8B545EA016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36279"/>
            <a:ext cx="1946975" cy="193056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7BB6319-7620-A87E-C887-52637F0F45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7010" y="2259362"/>
            <a:ext cx="1889163" cy="1873198"/>
          </a:xfrm>
          <a:prstGeom prst="rect">
            <a:avLst/>
          </a:prstGeom>
        </p:spPr>
      </p:pic>
      <p:sp>
        <p:nvSpPr>
          <p:cNvPr id="5" name="右箭头 4">
            <a:extLst>
              <a:ext uri="{FF2B5EF4-FFF2-40B4-BE49-F238E27FC236}">
                <a16:creationId xmlns:a16="http://schemas.microsoft.com/office/drawing/2014/main" id="{33FDFF74-6D77-13E1-67AF-F5066A141995}"/>
              </a:ext>
            </a:extLst>
          </p:cNvPr>
          <p:cNvSpPr/>
          <p:nvPr/>
        </p:nvSpPr>
        <p:spPr>
          <a:xfrm>
            <a:off x="3935896" y="2376739"/>
            <a:ext cx="1331907" cy="30135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F2879351-B3A3-27F4-E880-AF84811FD132}"/>
                  </a:ext>
                </a:extLst>
              </p:cNvPr>
              <p:cNvSpPr/>
              <p:nvPr/>
            </p:nvSpPr>
            <p:spPr>
              <a:xfrm>
                <a:off x="363185" y="690412"/>
                <a:ext cx="8780815" cy="11743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14308" indent="-214308"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Assuming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NP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zh-CN" altLang="en-US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mixing:</a:t>
                </a:r>
              </a:p>
              <a:p>
                <a:pPr marL="214308" indent="-214308">
                  <a:buFont typeface="Arial" panose="020B0604020202020204" pitchFamily="34" charset="0"/>
                  <a:buChar char="•"/>
                </a:pPr>
                <a:endParaRPr lang="en-US" altLang="zh-CN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14308" indent="-214308"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Ratio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NP/SM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amplitudes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20%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@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68%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CL.</a:t>
                </a:r>
              </a:p>
              <a:p>
                <a:pPr marL="214308" indent="-214308">
                  <a:buFont typeface="Arial" panose="020B0604020202020204" pitchFamily="34" charset="0"/>
                  <a:buChar char="•"/>
                </a:pPr>
                <a:endParaRPr lang="en-US" altLang="zh-CN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14308" indent="-214308"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Sensitive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NP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level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1~10</a:t>
                </a:r>
                <a:r>
                  <a:rPr lang="en-US" altLang="zh-CN" sz="1400" b="1" baseline="30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TeV</a:t>
                </a:r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F2879351-B3A3-27F4-E880-AF84811FD1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185" y="690412"/>
                <a:ext cx="8780815" cy="1174360"/>
              </a:xfrm>
              <a:prstGeom prst="rect">
                <a:avLst/>
              </a:prstGeom>
              <a:blipFill>
                <a:blip r:embed="rId6"/>
                <a:stretch>
                  <a:fillRect l="-145" t="-1075" b="-43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33962DB0-3C55-1C64-8535-3E05A3C3133B}"/>
                  </a:ext>
                </a:extLst>
              </p:cNvPr>
              <p:cNvSpPr txBox="1"/>
              <p:nvPr/>
            </p:nvSpPr>
            <p:spPr>
              <a:xfrm>
                <a:off x="4397446" y="611334"/>
                <a:ext cx="3101875" cy="5220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4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400" b="1" i="1" smtClean="0"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kumimoji="1" lang="en-US" altLang="zh-CN" sz="1400" b="1" i="1" smtClean="0">
                              <a:latin typeface="Cambria Math" panose="02040503050406030204" pitchFamily="18" charset="0"/>
                            </a:rPr>
                            <m:t>𝟏𝟐</m:t>
                          </m:r>
                        </m:sub>
                        <m:sup>
                          <m:r>
                            <a:rPr kumimoji="1" lang="en-US" altLang="zh-CN" sz="1400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</m:sup>
                      </m:sSubSup>
                      <m:r>
                        <a:rPr kumimoji="1" lang="en-US" altLang="zh-CN" sz="1400" b="1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kumimoji="1" lang="en-US" altLang="zh-CN" sz="14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400" b="1" i="1" smtClean="0"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kumimoji="1" lang="en-US" altLang="zh-CN" sz="1400" b="1" i="1" smtClean="0">
                              <a:latin typeface="Cambria Math" panose="02040503050406030204" pitchFamily="18" charset="0"/>
                            </a:rPr>
                            <m:t>𝟏𝟐</m:t>
                          </m:r>
                        </m:sub>
                        <m:sup>
                          <m:r>
                            <a:rPr kumimoji="1" lang="en-US" altLang="zh-CN" sz="1400" b="1" i="1" smtClean="0">
                              <a:latin typeface="Cambria Math" panose="02040503050406030204" pitchFamily="18" charset="0"/>
                            </a:rPr>
                            <m:t>𝑺𝑴</m:t>
                          </m:r>
                          <m:r>
                            <a:rPr kumimoji="1" lang="en-US" altLang="zh-CN" sz="14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zh-CN" sz="1400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</m:sup>
                      </m:sSubSup>
                      <m:r>
                        <a:rPr kumimoji="1" lang="zh-CN" altLang="en-US" sz="1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zh-CN" sz="1400" b="1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kumimoji="1" lang="zh-CN" altLang="en-US" sz="1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zh-CN" sz="14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zh-CN" sz="1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kumimoji="1" lang="en-US" altLang="zh-CN" sz="1400" b="1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1" lang="en-US" altLang="zh-CN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kumimoji="1" lang="en-US" altLang="zh-CN" sz="1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1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kumimoji="1" lang="en-US" altLang="zh-CN" sz="1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sub>
                            <m:sup>
                              <m:r>
                                <a:rPr kumimoji="1" lang="en-US" altLang="zh-CN" sz="1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𝑵𝑷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kumimoji="1" lang="en-US" altLang="zh-CN" sz="1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1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kumimoji="1" lang="en-US" altLang="zh-CN" sz="1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sub>
                            <m:sup>
                              <m:r>
                                <a:rPr kumimoji="1" lang="en-US" altLang="zh-CN" sz="1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𝑺𝑴</m:t>
                              </m:r>
                            </m:sup>
                          </m:sSubSup>
                        </m:den>
                      </m:f>
                      <m:r>
                        <a:rPr kumimoji="1" lang="zh-CN" altLang="en-US" sz="1400" b="1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kumimoji="1" lang="en-US" altLang="zh-CN" sz="1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400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kumimoji="1" lang="en-US" altLang="zh-CN" sz="1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kumimoji="1" lang="en-US" altLang="zh-CN" sz="14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kumimoji="1" lang="en-US" altLang="zh-CN" sz="1400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kumimoji="1" lang="en-US" altLang="zh-CN" sz="14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14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𝝓</m:t>
                              </m:r>
                            </m:e>
                            <m:sub>
                              <m:r>
                                <a:rPr kumimoji="1" lang="en-US" altLang="zh-CN" sz="14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sub>
                            <m:sup>
                              <m:r>
                                <a:rPr kumimoji="1" lang="en-US" altLang="zh-CN" sz="14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𝑵𝑷</m:t>
                              </m:r>
                            </m:sup>
                          </m:sSubSup>
                          <m:r>
                            <a:rPr kumimoji="1" lang="en-US" altLang="zh-CN" sz="1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kumimoji="1" lang="en-US" altLang="zh-CN" sz="1400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1400" b="1" i="1" smtClean="0">
                                  <a:latin typeface="Cambria Math" panose="02040503050406030204" pitchFamily="18" charset="0"/>
                                </a:rPr>
                                <m:t>𝝓</m:t>
                              </m:r>
                            </m:e>
                            <m:sub>
                              <m:r>
                                <a:rPr kumimoji="1" lang="en-US" altLang="zh-CN" sz="1400" b="1" i="1" smtClean="0"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sub>
                            <m:sup>
                              <m:r>
                                <a:rPr kumimoji="1" lang="en-US" altLang="zh-CN" sz="1400" b="1" i="1" smtClean="0">
                                  <a:latin typeface="Cambria Math" panose="02040503050406030204" pitchFamily="18" charset="0"/>
                                </a:rPr>
                                <m:t>𝑺𝑴</m:t>
                              </m:r>
                            </m:sup>
                          </m:sSubSup>
                          <m:r>
                            <a:rPr kumimoji="1" lang="en-US" altLang="zh-CN" sz="1400" b="1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kumimoji="1" lang="en-US" altLang="zh-CN" sz="14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sz="1400" b="1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33962DB0-3C55-1C64-8535-3E05A3C313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7446" y="611334"/>
                <a:ext cx="3101875" cy="522002"/>
              </a:xfrm>
              <a:prstGeom prst="rect">
                <a:avLst/>
              </a:prstGeom>
              <a:blipFill>
                <a:blip r:embed="rId7"/>
                <a:stretch>
                  <a:fillRect l="-816" r="-1633" b="-71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CDBA8A61-A7F7-5CC9-AEFD-DFCA9BEA7D94}"/>
                  </a:ext>
                </a:extLst>
              </p:cNvPr>
              <p:cNvSpPr txBox="1"/>
              <p:nvPr/>
            </p:nvSpPr>
            <p:spPr>
              <a:xfrm>
                <a:off x="1131626" y="3168418"/>
                <a:ext cx="497639" cy="375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en-US" altLang="zh-CN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CDBA8A61-A7F7-5CC9-AEFD-DFCA9BEA7D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626" y="3168418"/>
                <a:ext cx="497639" cy="37555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387F1EE0-5027-B9CB-0FCA-C3131519E66E}"/>
                  </a:ext>
                </a:extLst>
              </p:cNvPr>
              <p:cNvSpPr txBox="1"/>
              <p:nvPr/>
            </p:nvSpPr>
            <p:spPr>
              <a:xfrm>
                <a:off x="3040859" y="3115862"/>
                <a:ext cx="566530" cy="375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b>
                        <m:r>
                          <a:rPr lang="en-US" altLang="zh-CN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zh-CN" altLang="en-US" sz="1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387F1EE0-5027-B9CB-0FCA-C3131519E6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0859" y="3115862"/>
                <a:ext cx="566530" cy="37555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图片 18">
            <a:extLst>
              <a:ext uri="{FF2B5EF4-FFF2-40B4-BE49-F238E27FC236}">
                <a16:creationId xmlns:a16="http://schemas.microsoft.com/office/drawing/2014/main" id="{59A1DFF2-4FC6-70DB-20D3-7FC7085986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28065" y="2771026"/>
            <a:ext cx="1598415" cy="15917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6942C9F5-B99A-179D-0352-89D0C0752CAC}"/>
                  </a:ext>
                </a:extLst>
              </p:cNvPr>
              <p:cNvSpPr txBox="1"/>
              <p:nvPr/>
            </p:nvSpPr>
            <p:spPr>
              <a:xfrm>
                <a:off x="4631909" y="1365273"/>
                <a:ext cx="1752421" cy="4019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400" b="1" i="1" smtClean="0">
                          <a:latin typeface="Cambria Math" panose="02040503050406030204" pitchFamily="18" charset="0"/>
                        </a:rPr>
                        <m:t>𝑪</m:t>
                      </m:r>
                      <m:d>
                        <m:dPr>
                          <m:ctrlPr>
                            <a:rPr kumimoji="1" lang="en-US" altLang="zh-CN" sz="1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1400" b="1" i="1" smtClean="0"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</m:d>
                      <m:r>
                        <a:rPr kumimoji="1" lang="en-US" altLang="zh-CN" sz="1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zh-CN" sz="1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zh-CN" sz="1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400" b="1" i="1" smtClean="0"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e>
                            <m:sub>
                              <m:r>
                                <a:rPr kumimoji="1" lang="en-US" altLang="zh-CN" sz="1400" b="1" i="1" smtClean="0">
                                  <a:latin typeface="Cambria Math" panose="02040503050406030204" pitchFamily="18" charset="0"/>
                                </a:rPr>
                                <m:t>𝑵𝑷</m:t>
                              </m:r>
                            </m:sub>
                          </m:sSub>
                          <m:r>
                            <a:rPr kumimoji="1" lang="en-US" altLang="zh-CN" sz="1400" b="1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kumimoji="1" lang="en-US" altLang="zh-CN" sz="1400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num>
                        <m:den>
                          <m:sSup>
                            <m:sSupPr>
                              <m:ctrlPr>
                                <a:rPr kumimoji="1" lang="en-US" altLang="zh-CN" sz="14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400" b="1" i="0" smtClean="0"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</m:e>
                            <m:sup>
                              <m:r>
                                <a:rPr kumimoji="1" lang="en-US" altLang="zh-CN" sz="1400" b="1" i="0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1" lang="zh-CN" altLang="en-US" sz="1400" b="1" dirty="0"/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6942C9F5-B99A-179D-0352-89D0C0752C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1909" y="1365273"/>
                <a:ext cx="1752421" cy="401905"/>
              </a:xfrm>
              <a:prstGeom prst="rect">
                <a:avLst/>
              </a:prstGeom>
              <a:blipFill>
                <a:blip r:embed="rId11"/>
                <a:stretch>
                  <a:fillRect t="-3030" b="-121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文本框 23">
            <a:extLst>
              <a:ext uri="{FF2B5EF4-FFF2-40B4-BE49-F238E27FC236}">
                <a16:creationId xmlns:a16="http://schemas.microsoft.com/office/drawing/2014/main" id="{558ED6BA-636D-EB9A-2B12-928BCEB63D55}"/>
              </a:ext>
            </a:extLst>
          </p:cNvPr>
          <p:cNvSpPr txBox="1"/>
          <p:nvPr/>
        </p:nvSpPr>
        <p:spPr>
          <a:xfrm>
            <a:off x="6384330" y="1412338"/>
            <a:ext cx="26110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(generic)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NMFV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3F13C2D-84FD-9157-BC6D-ADFF7BE9D2D3}"/>
              </a:ext>
            </a:extLst>
          </p:cNvPr>
          <p:cNvSpPr/>
          <p:nvPr/>
        </p:nvSpPr>
        <p:spPr>
          <a:xfrm>
            <a:off x="8395997" y="222018"/>
            <a:ext cx="5164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UT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fit</a:t>
            </a:r>
            <a:endParaRPr lang="zh-CN" altLang="en-US" sz="10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2E0241C-FD66-A6E9-8F67-41FDEE66B42C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</p:spTree>
    <p:extLst>
      <p:ext uri="{BB962C8B-B14F-4D97-AF65-F5344CB8AC3E}">
        <p14:creationId xmlns:p14="http://schemas.microsoft.com/office/powerpoint/2010/main" val="73436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5"/>
    </mc:Choice>
    <mc:Fallback xmlns="">
      <p:transition spd="slow" advTm="3175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46858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/>
                  <p:cNvSpPr/>
                  <p:nvPr/>
                </p:nvSpPr>
                <p:spPr>
                  <a:xfrm>
                    <a:off x="231515" y="48516"/>
                    <a:ext cx="2265364" cy="67710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CKM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angle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altLang="zh-CN" sz="27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𝛄</m:t>
                        </m:r>
                      </m:oMath>
                    </a14:m>
                    <a:endParaRPr lang="zh-CN" altLang="en-US" sz="27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2265364" cy="67710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5028" t="-9756" b="-2926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6250E61F-F921-9846-849A-1D6CC2DD7FDB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2024/12/14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071B2A2C-8B20-B347-BF13-CB9F0BF35B34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21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BEB6DCA-B9D3-EB96-4AB6-62F13D4D82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599" y="771840"/>
            <a:ext cx="3051002" cy="153663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7789756-60AE-D1DB-32A2-B1CE51D413F1}"/>
              </a:ext>
            </a:extLst>
          </p:cNvPr>
          <p:cNvSpPr/>
          <p:nvPr/>
        </p:nvSpPr>
        <p:spPr>
          <a:xfrm>
            <a:off x="2590244" y="670910"/>
            <a:ext cx="1144973" cy="1637563"/>
          </a:xfrm>
          <a:prstGeom prst="rect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C6949192-4258-55DD-D67E-33D67686E6D7}"/>
                  </a:ext>
                </a:extLst>
              </p:cNvPr>
              <p:cNvSpPr txBox="1"/>
              <p:nvPr/>
            </p:nvSpPr>
            <p:spPr>
              <a:xfrm>
                <a:off x="3777432" y="1966808"/>
                <a:ext cx="1388969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kumimoji="1" lang="zh-CN" altLang="en-US" sz="1400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C6949192-4258-55DD-D67E-33D67686E6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7432" y="1966808"/>
                <a:ext cx="1388969" cy="215444"/>
              </a:xfrm>
              <a:prstGeom prst="rect">
                <a:avLst/>
              </a:prstGeom>
              <a:blipFill>
                <a:blip r:embed="rId5"/>
                <a:stretch>
                  <a:fillRect t="-5882" b="-352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F674C699-80BF-CFB9-0B9F-11DCA90376B4}"/>
                  </a:ext>
                </a:extLst>
              </p:cNvPr>
              <p:cNvSpPr txBox="1"/>
              <p:nvPr/>
            </p:nvSpPr>
            <p:spPr>
              <a:xfrm>
                <a:off x="3931353" y="873904"/>
                <a:ext cx="1081129" cy="2158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d>
                        <m:dPr>
                          <m:ctrlP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p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kumimoji="1" lang="zh-CN" altLang="en-US" sz="1400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F674C699-80BF-CFB9-0B9F-11DCA90376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1353" y="873904"/>
                <a:ext cx="1081129" cy="215893"/>
              </a:xfrm>
              <a:prstGeom prst="rect">
                <a:avLst/>
              </a:prstGeom>
              <a:blipFill>
                <a:blip r:embed="rId6"/>
                <a:stretch>
                  <a:fillRect l="-3488" t="-5556" r="-4651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直线箭头连接符 12">
            <a:extLst>
              <a:ext uri="{FF2B5EF4-FFF2-40B4-BE49-F238E27FC236}">
                <a16:creationId xmlns:a16="http://schemas.microsoft.com/office/drawing/2014/main" id="{0CBC54A1-93F6-BD45-A1CA-C28653CDAE71}"/>
              </a:ext>
            </a:extLst>
          </p:cNvPr>
          <p:cNvCxnSpPr>
            <a:cxnSpLocks/>
          </p:cNvCxnSpPr>
          <p:nvPr/>
        </p:nvCxnSpPr>
        <p:spPr>
          <a:xfrm>
            <a:off x="5124981" y="1014637"/>
            <a:ext cx="699582" cy="3595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线箭头连接符 19">
            <a:extLst>
              <a:ext uri="{FF2B5EF4-FFF2-40B4-BE49-F238E27FC236}">
                <a16:creationId xmlns:a16="http://schemas.microsoft.com/office/drawing/2014/main" id="{09EEBA0F-E17F-D4C2-A3CA-E6759F883459}"/>
              </a:ext>
            </a:extLst>
          </p:cNvPr>
          <p:cNvCxnSpPr>
            <a:cxnSpLocks/>
          </p:cNvCxnSpPr>
          <p:nvPr/>
        </p:nvCxnSpPr>
        <p:spPr>
          <a:xfrm flipV="1">
            <a:off x="5186421" y="1561853"/>
            <a:ext cx="638142" cy="4749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52640814-D98D-8AC9-CCCE-5448A2E57EC3}"/>
                  </a:ext>
                </a:extLst>
              </p:cNvPr>
              <p:cNvSpPr txBox="1"/>
              <p:nvPr/>
            </p:nvSpPr>
            <p:spPr>
              <a:xfrm>
                <a:off x="6165723" y="1205197"/>
                <a:ext cx="1428660" cy="5747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sup>
                      </m:s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52640814-D98D-8AC9-CCCE-5448A2E57E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5723" y="1205197"/>
                <a:ext cx="1428660" cy="574709"/>
              </a:xfrm>
              <a:prstGeom prst="rect">
                <a:avLst/>
              </a:prstGeom>
              <a:blipFill>
                <a:blip r:embed="rId7"/>
                <a:stretch>
                  <a:fillRect l="-1754" t="-6522" r="-877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椭圆 27">
            <a:extLst>
              <a:ext uri="{FF2B5EF4-FFF2-40B4-BE49-F238E27FC236}">
                <a16:creationId xmlns:a16="http://schemas.microsoft.com/office/drawing/2014/main" id="{8BED9955-4D8B-803A-35A7-90A1582E9C01}"/>
              </a:ext>
            </a:extLst>
          </p:cNvPr>
          <p:cNvSpPr/>
          <p:nvPr/>
        </p:nvSpPr>
        <p:spPr>
          <a:xfrm>
            <a:off x="7142452" y="3071941"/>
            <a:ext cx="315315" cy="2983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177C67C5-B7E1-3A16-B73F-8B7A4E53BCC0}"/>
                  </a:ext>
                </a:extLst>
              </p:cNvPr>
              <p:cNvSpPr/>
              <p:nvPr/>
            </p:nvSpPr>
            <p:spPr>
              <a:xfrm>
                <a:off x="7457767" y="3071941"/>
                <a:ext cx="110741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3770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177C67C5-B7E1-3A16-B73F-8B7A4E53BC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7767" y="3071941"/>
                <a:ext cx="1107418" cy="369332"/>
              </a:xfrm>
              <a:prstGeom prst="rect">
                <a:avLst/>
              </a:prstGeom>
              <a:blipFill>
                <a:blip r:embed="rId8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直线箭头连接符 29">
            <a:extLst>
              <a:ext uri="{FF2B5EF4-FFF2-40B4-BE49-F238E27FC236}">
                <a16:creationId xmlns:a16="http://schemas.microsoft.com/office/drawing/2014/main" id="{7932E1DD-A0F5-3F8D-55F5-A9D7C2E8E533}"/>
              </a:ext>
            </a:extLst>
          </p:cNvPr>
          <p:cNvCxnSpPr>
            <a:cxnSpLocks/>
          </p:cNvCxnSpPr>
          <p:nvPr/>
        </p:nvCxnSpPr>
        <p:spPr>
          <a:xfrm flipV="1">
            <a:off x="7517114" y="2224314"/>
            <a:ext cx="741302" cy="799969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线箭头连接符 30">
            <a:extLst>
              <a:ext uri="{FF2B5EF4-FFF2-40B4-BE49-F238E27FC236}">
                <a16:creationId xmlns:a16="http://schemas.microsoft.com/office/drawing/2014/main" id="{6E00B64E-0C0B-E964-B65A-1188FB4393C2}"/>
              </a:ext>
            </a:extLst>
          </p:cNvPr>
          <p:cNvCxnSpPr>
            <a:cxnSpLocks/>
          </p:cNvCxnSpPr>
          <p:nvPr/>
        </p:nvCxnSpPr>
        <p:spPr>
          <a:xfrm flipH="1">
            <a:off x="6319386" y="3448404"/>
            <a:ext cx="813441" cy="845946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C78AF9FD-60F3-8846-7F4C-69957C88D21E}"/>
                  </a:ext>
                </a:extLst>
              </p:cNvPr>
              <p:cNvSpPr/>
              <p:nvPr/>
            </p:nvSpPr>
            <p:spPr>
              <a:xfrm>
                <a:off x="8254614" y="1902966"/>
                <a:ext cx="83535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altLang="zh-CN" b="0" i="1" smtClean="0"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C78AF9FD-60F3-8846-7F4C-69957C88D2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4614" y="1902966"/>
                <a:ext cx="835357" cy="369332"/>
              </a:xfrm>
              <a:prstGeom prst="rect">
                <a:avLst/>
              </a:prstGeom>
              <a:blipFill>
                <a:blip r:embed="rId9"/>
                <a:stretch>
                  <a:fillRect t="-9677" b="-129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79031B45-2D67-456F-5075-8DF33AF4A759}"/>
                  </a:ext>
                </a:extLst>
              </p:cNvPr>
              <p:cNvSpPr/>
              <p:nvPr/>
            </p:nvSpPr>
            <p:spPr>
              <a:xfrm>
                <a:off x="5790800" y="4336331"/>
                <a:ext cx="1008481" cy="390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acc>
                      <m:r>
                        <a:rPr lang="en-US" altLang="zh-CN" b="0" i="1" smtClean="0"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(−</m:t>
                      </m:r>
                      <m:acc>
                        <m:accPr>
                          <m:chr m:val="⃗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altLang="zh-CN" b="0" i="1" smtClean="0"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79031B45-2D67-456F-5075-8DF33AF4A7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0800" y="4336331"/>
                <a:ext cx="1008481" cy="390107"/>
              </a:xfrm>
              <a:prstGeom prst="rect">
                <a:avLst/>
              </a:prstGeom>
              <a:blipFill>
                <a:blip r:embed="rId10"/>
                <a:stretch>
                  <a:fillRect t="-6452" b="-161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上箭头 34">
            <a:extLst>
              <a:ext uri="{FF2B5EF4-FFF2-40B4-BE49-F238E27FC236}">
                <a16:creationId xmlns:a16="http://schemas.microsoft.com/office/drawing/2014/main" id="{4FB99F94-7AB6-46D7-4C7F-38B3D08E432A}"/>
              </a:ext>
            </a:extLst>
          </p:cNvPr>
          <p:cNvSpPr/>
          <p:nvPr/>
        </p:nvSpPr>
        <p:spPr>
          <a:xfrm>
            <a:off x="6697166" y="1998063"/>
            <a:ext cx="365774" cy="811599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1343C8FB-0B48-423E-F2CB-2B646CE8E7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103" y="3448404"/>
            <a:ext cx="4929620" cy="867700"/>
          </a:xfrm>
          <a:prstGeom prst="rect">
            <a:avLst/>
          </a:prstGeom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77992496-E894-903B-E3AB-15E2F164F277}"/>
              </a:ext>
            </a:extLst>
          </p:cNvPr>
          <p:cNvSpPr txBox="1"/>
          <p:nvPr/>
        </p:nvSpPr>
        <p:spPr>
          <a:xfrm>
            <a:off x="581578" y="4366021"/>
            <a:ext cx="16830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Charm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mixing</a:t>
            </a:r>
            <a:endParaRPr lang="zh-CN" alt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E95412AB-CC0B-7686-DE5A-31F11DE7BC9F}"/>
              </a:ext>
            </a:extLst>
          </p:cNvPr>
          <p:cNvSpPr txBox="1"/>
          <p:nvPr/>
        </p:nvSpPr>
        <p:spPr>
          <a:xfrm>
            <a:off x="7377375" y="4009432"/>
            <a:ext cx="10351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QC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data</a:t>
            </a:r>
            <a:endParaRPr lang="zh-CN" alt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6B93D780-46BA-2F2E-28E8-E5315FE21A55}"/>
                  </a:ext>
                </a:extLst>
              </p:cNvPr>
              <p:cNvSpPr txBox="1"/>
              <p:nvPr/>
            </p:nvSpPr>
            <p:spPr>
              <a:xfrm>
                <a:off x="786339" y="2397681"/>
                <a:ext cx="166049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𝛄</m:t>
                    </m:r>
                  </m:oMath>
                </a14:m>
                <a:r>
                  <a:rPr lang="zh-CN" alt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measurements</a:t>
                </a:r>
                <a:endParaRPr lang="zh-CN" altLang="en-US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6B93D780-46BA-2F2E-28E8-E5315FE21A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339" y="2397681"/>
                <a:ext cx="1660496" cy="307777"/>
              </a:xfrm>
              <a:prstGeom prst="rect">
                <a:avLst/>
              </a:prstGeom>
              <a:blipFill>
                <a:blip r:embed="rId12"/>
                <a:stretch>
                  <a:fillRect t="-3846" b="-153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上箭头 40">
            <a:extLst>
              <a:ext uri="{FF2B5EF4-FFF2-40B4-BE49-F238E27FC236}">
                <a16:creationId xmlns:a16="http://schemas.microsoft.com/office/drawing/2014/main" id="{AED200BA-CB0D-3EC4-5CCD-460D9D5EA89A}"/>
              </a:ext>
            </a:extLst>
          </p:cNvPr>
          <p:cNvSpPr/>
          <p:nvPr/>
        </p:nvSpPr>
        <p:spPr>
          <a:xfrm rot="16200000">
            <a:off x="5486152" y="3420745"/>
            <a:ext cx="365774" cy="811599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2" name="上下箭头 41">
            <a:extLst>
              <a:ext uri="{FF2B5EF4-FFF2-40B4-BE49-F238E27FC236}">
                <a16:creationId xmlns:a16="http://schemas.microsoft.com/office/drawing/2014/main" id="{3DF345DC-F267-AB34-E297-B97684BBB97A}"/>
              </a:ext>
            </a:extLst>
          </p:cNvPr>
          <p:cNvSpPr/>
          <p:nvPr/>
        </p:nvSpPr>
        <p:spPr>
          <a:xfrm>
            <a:off x="2956372" y="2590221"/>
            <a:ext cx="331028" cy="638742"/>
          </a:xfrm>
          <a:prstGeom prst="up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C3797F7-5A78-EA9F-2CB8-761D7C38D9C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57767" y="3648548"/>
            <a:ext cx="741303" cy="3148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0507BA49-E915-3E47-959A-61BA1732379C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88263B08-EEFD-497E-39C3-6350EEC7046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42381" y="610399"/>
            <a:ext cx="1512143" cy="523850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F98C7AD5-815B-54F2-1F26-9DA1BB6F6079}"/>
              </a:ext>
            </a:extLst>
          </p:cNvPr>
          <p:cNvSpPr/>
          <p:nvPr/>
        </p:nvSpPr>
        <p:spPr>
          <a:xfrm>
            <a:off x="1183310" y="1963947"/>
            <a:ext cx="285135" cy="3445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58EE5C24-5756-6239-31F9-C401C0867D57}"/>
                  </a:ext>
                </a:extLst>
              </p:cNvPr>
              <p:cNvSpPr txBox="1"/>
              <p:nvPr/>
            </p:nvSpPr>
            <p:spPr>
              <a:xfrm>
                <a:off x="67303" y="2025657"/>
                <a:ext cx="733375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𝒖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endParaRPr lang="zh-CN" altLang="en-US" sz="1400" dirty="0"/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58EE5C24-5756-6239-31F9-C401C0867D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03" y="2025657"/>
                <a:ext cx="733375" cy="30777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FF7EF15F-3392-D23C-78FB-AE43C92379F4}"/>
                  </a:ext>
                </a:extLst>
              </p:cNvPr>
              <p:cNvSpPr txBox="1"/>
              <p:nvPr/>
            </p:nvSpPr>
            <p:spPr>
              <a:xfrm>
                <a:off x="54938" y="837572"/>
                <a:ext cx="83820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𝒄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endParaRPr lang="zh-CN" altLang="en-US" sz="1400" dirty="0"/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FF7EF15F-3392-D23C-78FB-AE43C92379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38" y="837572"/>
                <a:ext cx="838200" cy="30777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283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64"/>
    </mc:Choice>
    <mc:Fallback xmlns="">
      <p:transition spd="slow" advTm="67164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46858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5301451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Global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combination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from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LHCb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6250E61F-F921-9846-849A-1D6CC2DD7FDB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2024/12/14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071B2A2C-8B20-B347-BF13-CB9F0BF35B34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22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B073BC66-2918-2CD1-3B61-4B68059C3836}"/>
                  </a:ext>
                </a:extLst>
              </p:cNvPr>
              <p:cNvSpPr/>
              <p:nvPr/>
            </p:nvSpPr>
            <p:spPr>
              <a:xfrm>
                <a:off x="324503" y="683949"/>
                <a:ext cx="8456506" cy="7000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44" indent="-285744">
                  <a:lnSpc>
                    <a:spcPct val="150000"/>
                  </a:lnSpc>
                  <a:buFont typeface="Arial" charset="0"/>
                  <a:buChar char="•"/>
                </a:pP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19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LHCb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𝑩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decay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measurements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+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11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𝑫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decay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measurements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+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27</a:t>
                </a:r>
                <a:r>
                  <a:rPr lang="zh-CN" altLang="en-US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inputs</a:t>
                </a:r>
                <a:r>
                  <a:rPr lang="zh-CN" altLang="en-US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from</a:t>
                </a:r>
                <a:r>
                  <a:rPr lang="zh-CN" altLang="en-US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LHCb,</a:t>
                </a:r>
                <a:r>
                  <a:rPr lang="zh-CN" altLang="en-US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HFLAV,</a:t>
                </a:r>
                <a:r>
                  <a:rPr lang="zh-CN" altLang="en-US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BESIII</a:t>
                </a:r>
                <a:r>
                  <a:rPr lang="zh-CN" altLang="en-US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and</a:t>
                </a:r>
                <a:r>
                  <a:rPr lang="zh-CN" altLang="en-US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CLEO-c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=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29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physics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parameters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interest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+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additional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nuisance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parameters</a:t>
                </a:r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B073BC66-2918-2CD1-3B61-4B68059C38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503" y="683949"/>
                <a:ext cx="8456506" cy="700000"/>
              </a:xfrm>
              <a:prstGeom prst="rect">
                <a:avLst/>
              </a:prstGeom>
              <a:blipFill>
                <a:blip r:embed="rId3"/>
                <a:stretch>
                  <a:fillRect l="-150" b="-89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FBCF5C16-024C-E2A6-269A-797DEB2F48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799" y="1704012"/>
            <a:ext cx="3689350" cy="27082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28DAC73A-D1D0-26A7-0044-11614EEAF738}"/>
                  </a:ext>
                </a:extLst>
              </p:cNvPr>
              <p:cNvSpPr txBox="1"/>
              <p:nvPr/>
            </p:nvSpPr>
            <p:spPr>
              <a:xfrm>
                <a:off x="4253764" y="1904605"/>
                <a:ext cx="25101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𝜸</m:t>
                      </m:r>
                      <m:r>
                        <a:rPr lang="en-US" altLang="zh-CN" sz="1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1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18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8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𝟔𝟒</m:t>
                              </m:r>
                              <m:r>
                                <a:rPr lang="en-US" altLang="zh-CN" sz="18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  <m:r>
                                <a:rPr lang="en-US" altLang="zh-CN" sz="18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𝟔</m:t>
                              </m:r>
                              <m:r>
                                <a:rPr lang="en-US" altLang="zh-CN" sz="18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±</m:t>
                              </m:r>
                              <m:r>
                                <a:rPr lang="en-US" altLang="zh-CN" sz="18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18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  <m:r>
                                <a:rPr lang="en-US" altLang="zh-CN" sz="18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𝟖</m:t>
                              </m:r>
                            </m:e>
                          </m:d>
                        </m:e>
                        <m:sup>
                          <m:r>
                            <a:rPr lang="en-US" altLang="zh-CN" sz="1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28DAC73A-D1D0-26A7-0044-11614EEAF7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3764" y="1904605"/>
                <a:ext cx="2510184" cy="369332"/>
              </a:xfrm>
              <a:prstGeom prst="rect">
                <a:avLst/>
              </a:prstGeom>
              <a:blipFill>
                <a:blip r:embed="rId6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E19920D2-DB55-449D-4F56-5C5423BF8661}"/>
                  </a:ext>
                </a:extLst>
              </p:cNvPr>
              <p:cNvSpPr txBox="1"/>
              <p:nvPr/>
            </p:nvSpPr>
            <p:spPr>
              <a:xfrm>
                <a:off x="6633817" y="1904605"/>
                <a:ext cx="251018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surpass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LHCb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design: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𝟒</m:t>
                        </m:r>
                      </m:e>
                      <m:sup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zh-CN" altLang="en-US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zh-CN" altLang="en-U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E19920D2-DB55-449D-4F56-5C5423BF86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3817" y="1904605"/>
                <a:ext cx="2510184" cy="307777"/>
              </a:xfrm>
              <a:prstGeom prst="rect">
                <a:avLst/>
              </a:prstGeom>
              <a:blipFill>
                <a:blip r:embed="rId7"/>
                <a:stretch>
                  <a:fillRect l="-1010" b="-192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E31E9F1B-3333-B2CC-D7A5-1616984091B4}"/>
                  </a:ext>
                </a:extLst>
              </p:cNvPr>
              <p:cNvSpPr/>
              <p:nvPr/>
            </p:nvSpPr>
            <p:spPr>
              <a:xfrm>
                <a:off x="4182149" y="2874191"/>
                <a:ext cx="4961851" cy="13595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44" indent="-285744">
                  <a:lnSpc>
                    <a:spcPct val="150000"/>
                  </a:lnSpc>
                  <a:buFont typeface="Arial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Previous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tension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between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and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other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modes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smaller,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b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modes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still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with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largest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uncertainty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ea typeface="SimHei" charset="-122"/>
                  <a:cs typeface="Arial" panose="020B0604020202020204" pitchFamily="34" charset="0"/>
                </a:endParaRPr>
              </a:p>
              <a:p>
                <a:pPr marL="285744" indent="-285744">
                  <a:lnSpc>
                    <a:spcPct val="150000"/>
                  </a:lnSpc>
                  <a:buFont typeface="Arial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Sensitivity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dominated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by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1400" b="1" i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modes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ea typeface="SimHei" charset="-122"/>
                  <a:cs typeface="Arial" panose="020B0604020202020204" pitchFamily="34" charset="0"/>
                </a:endParaRPr>
              </a:p>
              <a:p>
                <a:pPr marL="285744" indent="-285744">
                  <a:lnSpc>
                    <a:spcPct val="150000"/>
                  </a:lnSpc>
                  <a:buFont typeface="Arial" charset="0"/>
                  <a:buChar char="•"/>
                </a:pPr>
                <a:r>
                  <a:rPr lang="en-US" altLang="zh-CN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Charm</a:t>
                </a:r>
                <a:r>
                  <a:rPr lang="zh-CN" altLang="en-US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inputs</a:t>
                </a:r>
                <a:r>
                  <a:rPr lang="zh-CN" altLang="en-US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crucial</a:t>
                </a:r>
                <a:r>
                  <a:rPr lang="zh-CN" altLang="en-US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for</a:t>
                </a:r>
                <a:r>
                  <a:rPr lang="zh-CN" altLang="en-US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𝜸</m:t>
                    </m:r>
                  </m:oMath>
                </a14:m>
                <a:r>
                  <a:rPr lang="zh-CN" altLang="en-US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measurements</a:t>
                </a:r>
              </a:p>
            </p:txBody>
          </p:sp>
        </mc:Choice>
        <mc:Fallback xmlns=""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E31E9F1B-3333-B2CC-D7A5-1616984091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2149" y="2874191"/>
                <a:ext cx="4961851" cy="1359539"/>
              </a:xfrm>
              <a:prstGeom prst="rect">
                <a:avLst/>
              </a:prstGeom>
              <a:blipFill>
                <a:blip r:embed="rId8"/>
                <a:stretch>
                  <a:fillRect l="-256" b="-37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4DA5106E-D4BA-0CE8-8FE8-D7037DC9990C}"/>
                  </a:ext>
                </a:extLst>
              </p:cNvPr>
              <p:cNvSpPr txBox="1"/>
              <p:nvPr/>
            </p:nvSpPr>
            <p:spPr>
              <a:xfrm>
                <a:off x="4482059" y="2421759"/>
                <a:ext cx="3997700" cy="3540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solidFill>
                      <a:srgbClr val="7030A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Belle</a:t>
                </a:r>
                <a:r>
                  <a:rPr lang="zh-CN" altLang="en-US" sz="1400" b="1" dirty="0">
                    <a:solidFill>
                      <a:srgbClr val="7030A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7030A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+</a:t>
                </a:r>
                <a:r>
                  <a:rPr lang="zh-CN" altLang="en-US" sz="1400" b="1" dirty="0">
                    <a:solidFill>
                      <a:srgbClr val="7030A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7030A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Belle</a:t>
                </a:r>
                <a:r>
                  <a:rPr lang="zh-CN" altLang="en-US" sz="1400" b="1" dirty="0">
                    <a:solidFill>
                      <a:srgbClr val="7030A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7030A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II:</a:t>
                </a:r>
                <a:r>
                  <a:rPr lang="zh-CN" altLang="en-US" sz="1400" b="1" dirty="0">
                    <a:solidFill>
                      <a:srgbClr val="7030A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𝜸</m:t>
                    </m:r>
                    <m:r>
                      <a:rPr lang="en-US" altLang="zh-CN" sz="14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14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400" b="1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SimHei" charset="-122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 b="1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SimHei" charset="-122"/>
                                <a:cs typeface="Times New Roman" panose="02020603050405020304" pitchFamily="18" charset="0"/>
                              </a:rPr>
                              <m:t>𝟕𝟖</m:t>
                            </m:r>
                            <m:r>
                              <a:rPr lang="en-US" altLang="zh-CN" sz="1400" b="1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SimHei" charset="-122"/>
                                <a:cs typeface="Times New Roman" panose="02020603050405020304" pitchFamily="18" charset="0"/>
                              </a:rPr>
                              <m:t>.</m:t>
                            </m:r>
                            <m:sSubSup>
                              <m:sSubSupPr>
                                <m:ctrlPr>
                                  <a:rPr lang="en-US" altLang="zh-CN" sz="1400" b="1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SimHei" charset="-122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1400" b="1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SimHei" charset="-122"/>
                                    <a:cs typeface="Times New Roman" panose="02020603050405020304" pitchFamily="18" charset="0"/>
                                  </a:rPr>
                                  <m:t>𝟔</m:t>
                                </m:r>
                              </m:e>
                              <m:sub>
                                <m:r>
                                  <a:rPr lang="en-US" altLang="zh-CN" sz="1400" b="1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SimHei" charset="-122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altLang="zh-CN" sz="1400" b="1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SimHei" charset="-122"/>
                                    <a:cs typeface="Times New Roman" panose="02020603050405020304" pitchFamily="18" charset="0"/>
                                  </a:rPr>
                                  <m:t>𝟕</m:t>
                                </m:r>
                                <m:r>
                                  <a:rPr lang="en-US" altLang="zh-CN" sz="1400" b="1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SimHei" charset="-122"/>
                                    <a:cs typeface="Times New Roman" panose="02020603050405020304" pitchFamily="18" charset="0"/>
                                  </a:rPr>
                                  <m:t>.</m:t>
                                </m:r>
                                <m:r>
                                  <a:rPr lang="en-US" altLang="zh-CN" sz="1400" b="1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SimHei" charset="-122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sub>
                              <m:sup>
                                <m:r>
                                  <a:rPr lang="en-US" altLang="zh-CN" sz="1400" b="1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SimHei" charset="-122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altLang="zh-CN" sz="1400" b="1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SimHei" charset="-122"/>
                                    <a:cs typeface="Times New Roman" panose="02020603050405020304" pitchFamily="18" charset="0"/>
                                  </a:rPr>
                                  <m:t>𝟕</m:t>
                                </m:r>
                                <m:r>
                                  <a:rPr lang="en-US" altLang="zh-CN" sz="1400" b="1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SimHei" charset="-122"/>
                                    <a:cs typeface="Times New Roman" panose="02020603050405020304" pitchFamily="18" charset="0"/>
                                  </a:rPr>
                                  <m:t>.</m:t>
                                </m:r>
                                <m:r>
                                  <a:rPr lang="en-US" altLang="zh-CN" sz="1400" b="1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SimHei" charset="-122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bSup>
                          </m:e>
                        </m:d>
                      </m:e>
                      <m:sup>
                        <m:r>
                          <a:rPr lang="en-US" altLang="zh-CN" sz="14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zh-CN" altLang="en-US" sz="1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4DA5106E-D4BA-0CE8-8FE8-D7037DC99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2059" y="2421759"/>
                <a:ext cx="3997700" cy="354071"/>
              </a:xfrm>
              <a:prstGeom prst="rect">
                <a:avLst/>
              </a:prstGeom>
              <a:blipFill>
                <a:blip r:embed="rId9"/>
                <a:stretch>
                  <a:fillRect l="-316" b="-137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>
            <a:extLst>
              <a:ext uri="{FF2B5EF4-FFF2-40B4-BE49-F238E27FC236}">
                <a16:creationId xmlns:a16="http://schemas.microsoft.com/office/drawing/2014/main" id="{56094854-F625-885A-39EC-11A79D2708CC}"/>
              </a:ext>
            </a:extLst>
          </p:cNvPr>
          <p:cNvSpPr/>
          <p:nvPr/>
        </p:nvSpPr>
        <p:spPr>
          <a:xfrm>
            <a:off x="7551215" y="201650"/>
            <a:ext cx="147508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LHCb-CONF-2024-004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BA38574-BD8A-26DB-0E52-680FC5E0A5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4504" y="4395034"/>
            <a:ext cx="579263" cy="34759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4F7AD6B-AF8F-BF94-05D9-1A204DC3F9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3767" y="4401523"/>
            <a:ext cx="741303" cy="3148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B024B47-1319-46F4-4CC9-0CD6AFAA77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02187" y="4372020"/>
            <a:ext cx="410968" cy="37923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4EEB9A24-E237-0D54-082E-EEA9C9E3415A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</p:spTree>
    <p:extLst>
      <p:ext uri="{BB962C8B-B14F-4D97-AF65-F5344CB8AC3E}">
        <p14:creationId xmlns:p14="http://schemas.microsoft.com/office/powerpoint/2010/main" val="361068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21"/>
    </mc:Choice>
    <mc:Fallback xmlns="">
      <p:transition spd="slow" advTm="3982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46858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7503977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Synergy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between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BESIII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LHCb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(+Belle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II)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6250E61F-F921-9846-849A-1D6CC2DD7FDB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2024/12/14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071B2A2C-8B20-B347-BF13-CB9F0BF35B34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23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表格 1">
                <a:extLst>
                  <a:ext uri="{FF2B5EF4-FFF2-40B4-BE49-F238E27FC236}">
                    <a16:creationId xmlns:a16="http://schemas.microsoft.com/office/drawing/2014/main" id="{FC314345-1A07-B816-CD28-C64AE19F0E3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61494114"/>
                  </p:ext>
                </p:extLst>
              </p:nvPr>
            </p:nvGraphicFramePr>
            <p:xfrm>
              <a:off x="471376" y="624072"/>
              <a:ext cx="8201247" cy="398782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06738">
                      <a:extLst>
                        <a:ext uri="{9D8B030D-6E8A-4147-A177-3AD203B41FA5}">
                          <a16:colId xmlns:a16="http://schemas.microsoft.com/office/drawing/2014/main" val="132510357"/>
                        </a:ext>
                      </a:extLst>
                    </a:gridCol>
                    <a:gridCol w="1341253">
                      <a:extLst>
                        <a:ext uri="{9D8B030D-6E8A-4147-A177-3AD203B41FA5}">
                          <a16:colId xmlns:a16="http://schemas.microsoft.com/office/drawing/2014/main" val="1530613767"/>
                        </a:ext>
                      </a:extLst>
                    </a:gridCol>
                    <a:gridCol w="1438626">
                      <a:extLst>
                        <a:ext uri="{9D8B030D-6E8A-4147-A177-3AD203B41FA5}">
                          <a16:colId xmlns:a16="http://schemas.microsoft.com/office/drawing/2014/main" val="1169065256"/>
                        </a:ext>
                      </a:extLst>
                    </a:gridCol>
                    <a:gridCol w="1928553">
                      <a:extLst>
                        <a:ext uri="{9D8B030D-6E8A-4147-A177-3AD203B41FA5}">
                          <a16:colId xmlns:a16="http://schemas.microsoft.com/office/drawing/2014/main" val="2602599055"/>
                        </a:ext>
                      </a:extLst>
                    </a:gridCol>
                    <a:gridCol w="2186077">
                      <a:extLst>
                        <a:ext uri="{9D8B030D-6E8A-4147-A177-3AD203B41FA5}">
                          <a16:colId xmlns:a16="http://schemas.microsoft.com/office/drawing/2014/main" val="2782393855"/>
                        </a:ext>
                      </a:extLst>
                    </a:gridCol>
                  </a:tblGrid>
                  <a:tr h="24075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Decay</a:t>
                          </a:r>
                          <a:r>
                            <a:rPr lang="zh-CN" altLang="en-US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modes</a:t>
                          </a:r>
                          <a:endParaRPr lang="zh-CN" altLang="en-US" sz="10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Strategy</a:t>
                          </a:r>
                          <a:endParaRPr lang="zh-CN" altLang="en-US" sz="10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Quantities</a:t>
                          </a:r>
                          <a:endParaRPr lang="zh-CN" altLang="en-US" sz="10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BESIII</a:t>
                          </a:r>
                          <a:r>
                            <a:rPr lang="zh-CN" altLang="en-US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status</a:t>
                          </a:r>
                          <a:endParaRPr lang="zh-CN" altLang="en-US" sz="10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LHCb</a:t>
                          </a:r>
                          <a:r>
                            <a:rPr lang="zh-CN" altLang="en-US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status</a:t>
                          </a:r>
                          <a:endParaRPr lang="zh-CN" altLang="en-US" sz="10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11294268"/>
                      </a:ext>
                    </a:extLst>
                  </a:tr>
                  <a:tr h="37199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𝑫</m:t>
                                </m:r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  <m:sub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𝑺</m:t>
                                    </m:r>
                                  </m:sub>
                                  <m:sup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bSup>
                                <m:sSup>
                                  <m:sSupPr>
                                    <m:ctrlP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p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p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000" b="1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binned</a:t>
                          </a:r>
                          <a:endParaRPr lang="zh-CN" altLang="en-US" sz="10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𝒄</m:t>
                                    </m:r>
                                  </m:e>
                                  <m:sub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zh-CN" altLang="en-US" sz="1000" b="1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000" b="1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zh-CN" altLang="en-US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fb</a:t>
                          </a:r>
                          <a:r>
                            <a:rPr lang="en-US" altLang="zh-CN" sz="1000" b="1" i="0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published;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fb</a:t>
                          </a:r>
                          <a:r>
                            <a:rPr lang="en-US" altLang="zh-CN" sz="1000" b="1" i="0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</a:t>
                          </a:r>
                          <a:r>
                            <a:rPr lang="zh-CN" altLang="en-US" sz="1000" b="1" i="0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ongoing;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fb</a:t>
                          </a:r>
                          <a:r>
                            <a:rPr lang="en-US" altLang="zh-CN" sz="1000" b="1" i="0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published;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(5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000" b="1" i="0" baseline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VS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000" b="1" i="0" baseline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96108062"/>
                      </a:ext>
                    </a:extLst>
                  </a:tr>
                  <a:tr h="248290">
                    <a:tc>
                      <a:txBody>
                        <a:bodyPr/>
                        <a:lstStyle/>
                        <a:p>
                          <a:pPr marL="0" marR="0" lvl="0" indent="0" algn="ctr" defTabSz="91211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𝑫</m:t>
                                </m:r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  <m:sub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𝑺</m:t>
                                    </m:r>
                                  </m:sub>
                                  <m:sup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bSup>
                                <m:sSup>
                                  <m:sSupPr>
                                    <m:ctrlP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p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p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000" b="1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Fourier</a:t>
                          </a:r>
                          <a:r>
                            <a:rPr lang="zh-CN" altLang="en-US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𝒂</m:t>
                                    </m:r>
                                  </m:e>
                                  <m:sub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𝒄</m:t>
                                    </m:r>
                                  </m:sub>
                                  <m:sup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p>
                                </m:sSubSup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zh-CN" altLang="en-US" sz="1000" b="1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Sup>
                                  <m:sSubSupPr>
                                    <m:ctrlP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𝒂</m:t>
                                    </m:r>
                                  </m:e>
                                  <m:sub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sub>
                                  <m:sup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p>
                                </m:sSubSup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zh-CN" altLang="en-US" sz="1000" b="1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Sup>
                                  <m:sSubSupPr>
                                    <m:ctrlP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𝒃</m:t>
                                    </m:r>
                                  </m:e>
                                  <m:sub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𝒄</m:t>
                                    </m:r>
                                  </m:sub>
                                  <m:sup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p>
                                </m:sSubSup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𝒃</m:t>
                                    </m:r>
                                  </m:e>
                                  <m:sub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sub>
                                  <m:sup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1000" b="1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fb</a:t>
                          </a:r>
                          <a:r>
                            <a:rPr lang="en-US" altLang="zh-CN" sz="1000" b="1" i="0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</a:t>
                          </a:r>
                          <a:r>
                            <a:rPr lang="zh-CN" altLang="en-US" sz="1000" b="1" i="0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ongoing;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fb</a:t>
                          </a:r>
                          <a:r>
                            <a:rPr lang="en-US" altLang="zh-CN" sz="1000" b="1" i="0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ongoing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77921660"/>
                      </a:ext>
                    </a:extLst>
                  </a:tr>
                  <a:tr h="48404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𝑫</m:t>
                                </m:r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  <m:sup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±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𝝅</m:t>
                                    </m:r>
                                  </m:e>
                                  <m:sup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∓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𝝅</m:t>
                                    </m:r>
                                  </m:e>
                                  <m:sup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𝝅</m:t>
                                    </m:r>
                                  </m:e>
                                  <m:sup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000" b="1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global</a:t>
                          </a:r>
                          <a:r>
                            <a:rPr lang="zh-CN" altLang="en-US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and</a:t>
                          </a:r>
                          <a:r>
                            <a:rPr lang="zh-CN" altLang="en-US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binned</a:t>
                          </a:r>
                          <a:endParaRPr lang="zh-CN" altLang="en-US" sz="10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𝝅</m:t>
                                    </m:r>
                                  </m:sub>
                                </m:sSub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𝜹</m:t>
                                    </m:r>
                                  </m:e>
                                  <m:sub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𝝅</m:t>
                                    </m:r>
                                  </m:sub>
                                </m:sSub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</m:oMath>
                            </m:oMathPara>
                          </a14:m>
                          <a:endParaRPr lang="en-US" altLang="zh-CN" sz="1000" b="1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𝝅</m:t>
                                    </m:r>
                                  </m:sub>
                                  <m:sup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p>
                                </m:sSubSup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Sup>
                                  <m:sSubSupPr>
                                    <m:ctrlP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𝜹</m:t>
                                    </m:r>
                                  </m:e>
                                  <m:sub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𝝅</m:t>
                                    </m:r>
                                  </m:sub>
                                  <m:sup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p>
                                </m:sSubSup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zh-CN" altLang="en-US" sz="1000" b="1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zh-CN" altLang="en-US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fb</a:t>
                          </a:r>
                          <a:r>
                            <a:rPr lang="en-US" altLang="zh-CN" sz="1000" b="1" i="0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published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；</a:t>
                          </a:r>
                          <a:endParaRPr lang="en-US" altLang="zh-CN" sz="1000" b="1" i="0" baseline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New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data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ongoing</a:t>
                          </a:r>
                          <a:endParaRPr lang="zh-CN" altLang="en-US" sz="10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211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fb</a:t>
                          </a:r>
                          <a:r>
                            <a:rPr lang="en-US" altLang="zh-CN" sz="1000" b="1" i="0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published;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(6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000" b="1" i="0" baseline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VS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000" b="1" i="0" baseline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</a:p>
                        <a:p>
                          <a:pPr algn="ctr"/>
                          <a:endParaRPr lang="zh-CN" altLang="en-US" sz="10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80989978"/>
                      </a:ext>
                    </a:extLst>
                  </a:tr>
                  <a:tr h="39995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𝑫</m:t>
                                </m:r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  <m:sup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  <m:sup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𝝅</m:t>
                                    </m:r>
                                  </m:e>
                                  <m:sup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𝝅</m:t>
                                    </m:r>
                                  </m:e>
                                  <m:sup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000" b="1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global</a:t>
                          </a:r>
                          <a:r>
                            <a:rPr lang="zh-CN" altLang="en-US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and</a:t>
                          </a:r>
                          <a:r>
                            <a:rPr lang="zh-CN" altLang="en-US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binned</a:t>
                          </a:r>
                          <a:endParaRPr lang="zh-CN" altLang="en-US" sz="10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𝑭</m:t>
                                    </m:r>
                                  </m:e>
                                  <m:sub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b>
                                </m:sSub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zh-CN" altLang="en-US" sz="1000" b="1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𝒄</m:t>
                                    </m:r>
                                  </m:e>
                                  <m:sub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zh-CN" altLang="en-US" sz="1000" b="1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000" b="1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 fb</a:t>
                          </a:r>
                          <a:r>
                            <a:rPr lang="en-US" altLang="zh-CN" sz="1000" b="1" i="0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ongoing</a:t>
                          </a:r>
                          <a:endParaRPr lang="zh-CN" altLang="en-US" sz="10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fb</a:t>
                          </a:r>
                          <a:r>
                            <a:rPr lang="en-US" altLang="zh-CN" sz="1000" b="1" i="0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published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(MD);</a:t>
                          </a:r>
                        </a:p>
                        <a:p>
                          <a:pPr marL="0" marR="0" lvl="0" indent="0" algn="ctr" defTabSz="91211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fb</a:t>
                          </a:r>
                          <a:r>
                            <a:rPr lang="en-US" altLang="zh-CN" sz="1000" b="1" i="0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ongoing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(MI); (12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000" b="1" i="0" baseline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VS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000" b="1" i="0" baseline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96268992"/>
                      </a:ext>
                    </a:extLst>
                  </a:tr>
                  <a:tr h="348674">
                    <a:tc>
                      <a:txBody>
                        <a:bodyPr/>
                        <a:lstStyle/>
                        <a:p>
                          <a:pPr marL="0" marR="0" lvl="0" indent="0" algn="ctr" defTabSz="91211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𝑫</m:t>
                                </m:r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𝝅</m:t>
                                    </m:r>
                                  </m:e>
                                  <m:sup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𝝅</m:t>
                                    </m:r>
                                  </m:e>
                                  <m:sup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𝝅</m:t>
                                    </m:r>
                                  </m:e>
                                  <m:sup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𝝅</m:t>
                                    </m:r>
                                  </m:e>
                                  <m:sup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000" b="1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global</a:t>
                          </a:r>
                          <a:r>
                            <a:rPr lang="zh-CN" altLang="en-US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and</a:t>
                          </a:r>
                          <a:r>
                            <a:rPr lang="zh-CN" altLang="en-US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binned</a:t>
                          </a:r>
                          <a:endParaRPr lang="zh-CN" altLang="en-US" sz="10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sSub>
                                      <m:sSubPr>
                                        <m:ctrlPr>
                                          <a:rPr lang="en-US" altLang="zh-CN" sz="10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000" b="1" i="1" smtClean="0">
                                            <a:latin typeface="Cambria Math" panose="02040503050406030204" pitchFamily="18" charset="0"/>
                                          </a:rPr>
                                          <m:t>𝑭</m:t>
                                        </m:r>
                                      </m:e>
                                      <m:sub>
                                        <m:r>
                                          <a:rPr lang="en-US" altLang="zh-CN" sz="1000" b="1" i="1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b>
                                    </m:sSub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zh-CN" altLang="en-US" sz="1000" b="1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𝒄</m:t>
                                    </m:r>
                                  </m:e>
                                  <m:sub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zh-CN" altLang="en-US" sz="1000" b="1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000" b="1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zh-CN" altLang="en-US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fb</a:t>
                          </a:r>
                          <a:r>
                            <a:rPr lang="en-US" altLang="zh-CN" sz="1000" b="1" i="0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ongoing</a:t>
                          </a:r>
                          <a:endParaRPr lang="zh-CN" altLang="en-US" sz="10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211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fb</a:t>
                          </a:r>
                          <a:r>
                            <a:rPr lang="en-US" altLang="zh-CN" sz="1000" b="1" i="0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ongoing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(MI); (9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000" b="1" i="0" baseline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VS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000" b="1" i="0" baseline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28625283"/>
                      </a:ext>
                    </a:extLst>
                  </a:tr>
                  <a:tr h="59214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𝑫</m:t>
                                </m:r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  <m:sup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±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𝝅</m:t>
                                    </m:r>
                                  </m:e>
                                  <m:sup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∓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𝝅</m:t>
                                    </m:r>
                                  </m:e>
                                  <m:sup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000" b="1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global</a:t>
                          </a:r>
                          <a:endParaRPr lang="zh-CN" altLang="en-US" sz="10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𝑹</m:t>
                                </m:r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𝟕𝟗𝟐</m:t>
                                </m:r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𝟎𝟑𝟑</m:t>
                                </m:r>
                              </m:oMath>
                            </m:oMathPara>
                          </a14:m>
                          <a:endParaRPr lang="zh-CN" altLang="en-US" sz="1000" b="1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211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zh-CN" altLang="en-US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fb</a:t>
                          </a:r>
                          <a:r>
                            <a:rPr lang="en-US" altLang="zh-CN" sz="1000" b="1" i="0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published</a:t>
                          </a:r>
                        </a:p>
                        <a:p>
                          <a:pPr marL="0" marR="0" lvl="0" indent="0" algn="ctr" defTabSz="91211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New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data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ongoing</a:t>
                          </a:r>
                          <a:endParaRPr lang="zh-CN" altLang="en-US" sz="10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fb</a:t>
                          </a:r>
                          <a:r>
                            <a:rPr lang="en-US" altLang="zh-CN" sz="1000" b="1" i="0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published;</a:t>
                          </a:r>
                          <a:endParaRPr lang="zh-CN" altLang="en-US" sz="10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86725131"/>
                      </a:ext>
                    </a:extLst>
                  </a:tr>
                  <a:tr h="24957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𝑫</m:t>
                                </m:r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  <m:sub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𝑺</m:t>
                                    </m:r>
                                  </m:sub>
                                  <m:sup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bSup>
                                <m:sSup>
                                  <m:sSupPr>
                                    <m:ctrlP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  <m:sup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∓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𝝅</m:t>
                                    </m:r>
                                  </m:e>
                                  <m:sup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±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000" b="1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global</a:t>
                          </a:r>
                          <a:r>
                            <a:rPr lang="zh-CN" altLang="en-US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211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𝑹</m:t>
                                </m:r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𝟕𝟎</m:t>
                                </m:r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𝟎𝟖</m:t>
                                </m:r>
                              </m:oMath>
                            </m:oMathPara>
                          </a14:m>
                          <a:endParaRPr lang="zh-CN" altLang="en-US" sz="1000" b="1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211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 fb</a:t>
                          </a:r>
                          <a:r>
                            <a:rPr lang="en-US" altLang="zh-CN" sz="1000" b="1" i="0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ongoing</a:t>
                          </a:r>
                          <a:endParaRPr lang="zh-CN" altLang="en-US" sz="10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211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fb</a:t>
                          </a:r>
                          <a:r>
                            <a:rPr lang="en-US" altLang="zh-CN" sz="1000" b="1" i="0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published;</a:t>
                          </a:r>
                          <a:endParaRPr lang="zh-CN" altLang="en-US" sz="10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94390274"/>
                      </a:ext>
                    </a:extLst>
                  </a:tr>
                  <a:tr h="38559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𝑫</m:t>
                                </m:r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  <m:sub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𝑺</m:t>
                                    </m:r>
                                  </m:sub>
                                  <m:sup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bSup>
                                <m:sSup>
                                  <m:sSupPr>
                                    <m:ctrlP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𝝅</m:t>
                                    </m:r>
                                  </m:e>
                                  <m:sup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𝝅</m:t>
                                    </m:r>
                                  </m:e>
                                  <m:sup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𝝅</m:t>
                                    </m:r>
                                  </m:e>
                                  <m:sup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000" b="1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global</a:t>
                          </a:r>
                          <a:r>
                            <a:rPr lang="zh-CN" altLang="en-US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and</a:t>
                          </a:r>
                          <a:r>
                            <a:rPr lang="zh-CN" altLang="en-US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binned</a:t>
                          </a:r>
                          <a:endParaRPr lang="zh-CN" altLang="en-US" sz="10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211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𝑭</m:t>
                                    </m:r>
                                  </m:e>
                                  <m:sub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b>
                                </m:sSub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𝟐𝟑𝟖</m:t>
                                </m:r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𝟎𝟏𝟕</m:t>
                                </m:r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zh-CN" altLang="en-US" sz="1000" b="1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US" altLang="zh-CN" sz="1000" b="1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211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𝒄</m:t>
                                    </m:r>
                                  </m:e>
                                  <m:sub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zh-CN" altLang="en-US" sz="1000" b="1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000" b="1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211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 fb</a:t>
                          </a:r>
                          <a:r>
                            <a:rPr lang="en-US" altLang="zh-CN" sz="1000" b="1" i="0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ongoing</a:t>
                          </a:r>
                          <a:endParaRPr lang="zh-CN" altLang="en-US" sz="10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211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fb</a:t>
                          </a:r>
                          <a:r>
                            <a:rPr lang="en-US" altLang="zh-CN" sz="1000" b="1" i="0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ongoing</a:t>
                          </a:r>
                          <a:endParaRPr lang="zh-CN" altLang="en-US" sz="10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67435784"/>
                      </a:ext>
                    </a:extLst>
                  </a:tr>
                  <a:tr h="385597">
                    <a:tc>
                      <a:txBody>
                        <a:bodyPr/>
                        <a:lstStyle/>
                        <a:p>
                          <a:pPr marL="0" marR="0" lvl="0" indent="0" algn="ctr" defTabSz="91211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𝑫</m:t>
                                </m:r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  <m:sup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  <m:sup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𝝅</m:t>
                                    </m:r>
                                  </m:e>
                                  <m:sup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000" b="1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global</a:t>
                          </a:r>
                          <a:endParaRPr lang="zh-CN" altLang="en-US" sz="10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211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𝑭</m:t>
                                    </m:r>
                                  </m:e>
                                  <m:sub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b>
                                </m:sSub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𝟕𝟑</m:t>
                                </m:r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𝟎𝟔</m:t>
                                </m:r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zh-CN" altLang="en-US" sz="1000" b="1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US" altLang="zh-CN" sz="1000" b="1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211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𝒄</m:t>
                                    </m:r>
                                  </m:e>
                                  <m:sub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zh-CN" altLang="en-US" sz="1000" b="1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000" b="1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211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 fb</a:t>
                          </a:r>
                          <a:r>
                            <a:rPr lang="en-US" altLang="zh-CN" sz="1000" b="1" i="0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published</a:t>
                          </a:r>
                          <a:endParaRPr lang="zh-CN" altLang="en-US" sz="10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211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fb</a:t>
                          </a:r>
                          <a:r>
                            <a:rPr lang="en-US" altLang="zh-CN" sz="1000" b="1" i="0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published;</a:t>
                          </a:r>
                          <a:endParaRPr lang="zh-CN" altLang="en-US" sz="10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11543299"/>
                      </a:ext>
                    </a:extLst>
                  </a:tr>
                  <a:tr h="242728">
                    <a:tc>
                      <a:txBody>
                        <a:bodyPr/>
                        <a:lstStyle/>
                        <a:p>
                          <a:pPr marL="0" marR="0" lvl="0" indent="0" algn="ctr" defTabSz="91211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𝑫</m:t>
                                </m:r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  <m:sup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𝝅</m:t>
                                    </m:r>
                                  </m:e>
                                  <m:sup>
                                    <m:r>
                                      <a:rPr lang="en-US" altLang="zh-CN" sz="1000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000" b="1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global</a:t>
                          </a:r>
                          <a:endParaRPr lang="zh-CN" altLang="en-US" sz="10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211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000" b="1" i="1" smtClean="0">
                                    <a:latin typeface="Cambria Math" panose="02040503050406030204" pitchFamily="18" charset="0"/>
                                  </a:rPr>
                                  <m:t>𝜹</m:t>
                                </m:r>
                              </m:oMath>
                            </m:oMathPara>
                          </a14:m>
                          <a:endParaRPr lang="zh-CN" altLang="en-US" sz="1000" b="1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211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 fb</a:t>
                          </a:r>
                          <a:r>
                            <a:rPr lang="en-US" altLang="zh-CN" sz="1000" b="1" i="0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published</a:t>
                          </a:r>
                          <a:endParaRPr lang="zh-CN" altLang="en-US" sz="10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211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fb</a:t>
                          </a:r>
                          <a:r>
                            <a:rPr lang="en-US" altLang="zh-CN" sz="1000" b="1" i="0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published;</a:t>
                          </a:r>
                          <a:endParaRPr lang="zh-CN" altLang="en-US" sz="10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683877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表格 1">
                <a:extLst>
                  <a:ext uri="{FF2B5EF4-FFF2-40B4-BE49-F238E27FC236}">
                    <a16:creationId xmlns:a16="http://schemas.microsoft.com/office/drawing/2014/main" id="{FC314345-1A07-B816-CD28-C64AE19F0E3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61494114"/>
                  </p:ext>
                </p:extLst>
              </p:nvPr>
            </p:nvGraphicFramePr>
            <p:xfrm>
              <a:off x="471376" y="624072"/>
              <a:ext cx="8201247" cy="398782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06738">
                      <a:extLst>
                        <a:ext uri="{9D8B030D-6E8A-4147-A177-3AD203B41FA5}">
                          <a16:colId xmlns:a16="http://schemas.microsoft.com/office/drawing/2014/main" val="132510357"/>
                        </a:ext>
                      </a:extLst>
                    </a:gridCol>
                    <a:gridCol w="1341253">
                      <a:extLst>
                        <a:ext uri="{9D8B030D-6E8A-4147-A177-3AD203B41FA5}">
                          <a16:colId xmlns:a16="http://schemas.microsoft.com/office/drawing/2014/main" val="1530613767"/>
                        </a:ext>
                      </a:extLst>
                    </a:gridCol>
                    <a:gridCol w="1438626">
                      <a:extLst>
                        <a:ext uri="{9D8B030D-6E8A-4147-A177-3AD203B41FA5}">
                          <a16:colId xmlns:a16="http://schemas.microsoft.com/office/drawing/2014/main" val="1169065256"/>
                        </a:ext>
                      </a:extLst>
                    </a:gridCol>
                    <a:gridCol w="1928553">
                      <a:extLst>
                        <a:ext uri="{9D8B030D-6E8A-4147-A177-3AD203B41FA5}">
                          <a16:colId xmlns:a16="http://schemas.microsoft.com/office/drawing/2014/main" val="2602599055"/>
                        </a:ext>
                      </a:extLst>
                    </a:gridCol>
                    <a:gridCol w="2186077">
                      <a:extLst>
                        <a:ext uri="{9D8B030D-6E8A-4147-A177-3AD203B41FA5}">
                          <a16:colId xmlns:a16="http://schemas.microsoft.com/office/drawing/2014/main" val="2782393855"/>
                        </a:ext>
                      </a:extLst>
                    </a:gridCol>
                  </a:tblGrid>
                  <a:tr h="243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Decay</a:t>
                          </a:r>
                          <a:r>
                            <a:rPr lang="zh-CN" altLang="en-US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modes</a:t>
                          </a:r>
                          <a:endParaRPr lang="zh-CN" altLang="en-US" sz="10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Strategy</a:t>
                          </a:r>
                          <a:endParaRPr lang="zh-CN" altLang="en-US" sz="10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Quantities</a:t>
                          </a:r>
                          <a:endParaRPr lang="zh-CN" altLang="en-US" sz="10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BESIII</a:t>
                          </a:r>
                          <a:r>
                            <a:rPr lang="zh-CN" altLang="en-US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status</a:t>
                          </a:r>
                          <a:endParaRPr lang="zh-CN" altLang="en-US" sz="10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LHCb</a:t>
                          </a:r>
                          <a:r>
                            <a:rPr lang="zh-CN" altLang="en-US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status</a:t>
                          </a:r>
                          <a:endParaRPr lang="zh-CN" altLang="en-US" sz="10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11294268"/>
                      </a:ext>
                    </a:extLst>
                  </a:tr>
                  <a:tr h="37199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971" t="-66667" r="-529126" b="-8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binned</a:t>
                          </a:r>
                          <a:endParaRPr lang="zh-CN" altLang="en-US" sz="10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185841" t="-66667" r="-288496" b="-8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zh-CN" altLang="en-US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fb</a:t>
                          </a:r>
                          <a:r>
                            <a:rPr lang="en-US" altLang="zh-CN" sz="1000" b="1" i="0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published;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fb</a:t>
                          </a:r>
                          <a:r>
                            <a:rPr lang="en-US" altLang="zh-CN" sz="1000" b="1" i="0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</a:t>
                          </a:r>
                          <a:r>
                            <a:rPr lang="zh-CN" altLang="en-US" sz="1000" b="1" i="0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ongoing;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276163" t="-66667" r="-1163" b="-89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96108062"/>
                      </a:ext>
                    </a:extLst>
                  </a:tr>
                  <a:tr h="255143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971" t="-250000" r="-529126" b="-124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Fourier</a:t>
                          </a:r>
                          <a:r>
                            <a:rPr lang="zh-CN" altLang="en-US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185841" t="-250000" r="-288496" b="-124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fb</a:t>
                          </a:r>
                          <a:r>
                            <a:rPr lang="en-US" altLang="zh-CN" sz="1000" b="1" i="0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</a:t>
                          </a:r>
                          <a:r>
                            <a:rPr lang="zh-CN" altLang="en-US" sz="1000" b="1" i="0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ongoing;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fb</a:t>
                          </a:r>
                          <a:r>
                            <a:rPr lang="en-US" altLang="zh-CN" sz="1000" b="1" i="0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ongoing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77921660"/>
                      </a:ext>
                    </a:extLst>
                  </a:tr>
                  <a:tr h="484041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971" t="-184211" r="-529126" b="-5526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global</a:t>
                          </a:r>
                          <a:r>
                            <a:rPr lang="zh-CN" altLang="en-US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and</a:t>
                          </a:r>
                          <a:r>
                            <a:rPr lang="zh-CN" altLang="en-US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binned</a:t>
                          </a:r>
                          <a:endParaRPr lang="zh-CN" altLang="en-US" sz="10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185841" t="-184211" r="-288496" b="-5526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zh-CN" altLang="en-US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fb</a:t>
                          </a:r>
                          <a:r>
                            <a:rPr lang="en-US" altLang="zh-CN" sz="1000" b="1" i="0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published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；</a:t>
                          </a:r>
                          <a:endParaRPr lang="en-US" altLang="zh-CN" sz="1000" b="1" i="0" baseline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New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data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ongoing</a:t>
                          </a:r>
                          <a:endParaRPr lang="zh-CN" altLang="en-US" sz="10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276163" t="-184211" r="-1163" b="-55263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80989978"/>
                      </a:ext>
                    </a:extLst>
                  </a:tr>
                  <a:tr h="39995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971" t="-337500" r="-529126" b="-55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global</a:t>
                          </a:r>
                          <a:r>
                            <a:rPr lang="zh-CN" altLang="en-US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and</a:t>
                          </a:r>
                          <a:r>
                            <a:rPr lang="zh-CN" altLang="en-US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binned</a:t>
                          </a:r>
                          <a:endParaRPr lang="zh-CN" altLang="en-US" sz="10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185841" t="-337500" r="-288496" b="-55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 fb</a:t>
                          </a:r>
                          <a:r>
                            <a:rPr lang="en-US" altLang="zh-CN" sz="1000" b="1" i="0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ongoing</a:t>
                          </a:r>
                          <a:endParaRPr lang="zh-CN" altLang="en-US" sz="10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276163" t="-337500" r="-1163" b="-55625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96268992"/>
                      </a:ext>
                    </a:extLst>
                  </a:tr>
                  <a:tr h="34867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971" t="-518519" r="-529126" b="-5592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global</a:t>
                          </a:r>
                          <a:r>
                            <a:rPr lang="zh-CN" altLang="en-US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and</a:t>
                          </a:r>
                          <a:r>
                            <a:rPr lang="zh-CN" altLang="en-US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binned</a:t>
                          </a:r>
                          <a:endParaRPr lang="zh-CN" altLang="en-US" sz="10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185841" t="-518519" r="-288496" b="-5592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zh-CN" altLang="en-US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fb</a:t>
                          </a:r>
                          <a:r>
                            <a:rPr lang="en-US" altLang="zh-CN" sz="1000" b="1" i="0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ongoing</a:t>
                          </a:r>
                          <a:endParaRPr lang="zh-CN" altLang="en-US" sz="10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276163" t="-518519" r="-1163" b="-55925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28625283"/>
                      </a:ext>
                    </a:extLst>
                  </a:tr>
                  <a:tr h="59214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971" t="-355319" r="-529126" b="-2212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global</a:t>
                          </a:r>
                          <a:endParaRPr lang="zh-CN" altLang="en-US" sz="10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185841" t="-355319" r="-288496" b="-2212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211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zh-CN" altLang="en-US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fb</a:t>
                          </a:r>
                          <a:r>
                            <a:rPr lang="en-US" altLang="zh-CN" sz="1000" b="1" i="0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published</a:t>
                          </a:r>
                        </a:p>
                        <a:p>
                          <a:pPr marL="0" marR="0" lvl="0" indent="0" algn="ctr" defTabSz="91211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New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data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ongoing</a:t>
                          </a:r>
                          <a:endParaRPr lang="zh-CN" altLang="en-US" sz="10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fb</a:t>
                          </a:r>
                          <a:r>
                            <a:rPr lang="en-US" altLang="zh-CN" sz="1000" b="1" i="0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published;</a:t>
                          </a:r>
                          <a:endParaRPr lang="zh-CN" altLang="en-US" sz="10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86725131"/>
                      </a:ext>
                    </a:extLst>
                  </a:tr>
                  <a:tr h="25571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971" t="-1070000" r="-529126" b="-4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global</a:t>
                          </a:r>
                          <a:r>
                            <a:rPr lang="zh-CN" altLang="en-US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185841" t="-1070000" r="-288496" b="-4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211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 fb</a:t>
                          </a:r>
                          <a:r>
                            <a:rPr lang="en-US" altLang="zh-CN" sz="1000" b="1" i="0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ongoing</a:t>
                          </a:r>
                          <a:endParaRPr lang="zh-CN" altLang="en-US" sz="10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211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fb</a:t>
                          </a:r>
                          <a:r>
                            <a:rPr lang="en-US" altLang="zh-CN" sz="1000" b="1" i="0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published;</a:t>
                          </a:r>
                          <a:endParaRPr lang="zh-CN" altLang="en-US" sz="10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94390274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971" t="-754839" r="-529126" b="-1709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global</a:t>
                          </a:r>
                          <a:r>
                            <a:rPr lang="zh-CN" altLang="en-US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and</a:t>
                          </a:r>
                          <a:r>
                            <a:rPr lang="zh-CN" altLang="en-US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binned</a:t>
                          </a:r>
                          <a:endParaRPr lang="zh-CN" altLang="en-US" sz="10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185841" t="-754839" r="-288496" b="-1709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211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 fb</a:t>
                          </a:r>
                          <a:r>
                            <a:rPr lang="en-US" altLang="zh-CN" sz="1000" b="1" i="0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ongoing</a:t>
                          </a:r>
                          <a:endParaRPr lang="zh-CN" altLang="en-US" sz="10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211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fb</a:t>
                          </a:r>
                          <a:r>
                            <a:rPr lang="en-US" altLang="zh-CN" sz="1000" b="1" i="0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ongoing</a:t>
                          </a:r>
                          <a:endParaRPr lang="zh-CN" altLang="en-US" sz="10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67435784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971" t="-828125" r="-529126" b="-656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global</a:t>
                          </a:r>
                          <a:endParaRPr lang="zh-CN" altLang="en-US" sz="10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185841" t="-828125" r="-288496" b="-656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211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 fb</a:t>
                          </a:r>
                          <a:r>
                            <a:rPr lang="en-US" altLang="zh-CN" sz="1000" b="1" i="0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published</a:t>
                          </a:r>
                          <a:endParaRPr lang="zh-CN" altLang="en-US" sz="10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211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fb</a:t>
                          </a:r>
                          <a:r>
                            <a:rPr lang="en-US" altLang="zh-CN" sz="1000" b="1" i="0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published;</a:t>
                          </a:r>
                          <a:endParaRPr lang="zh-CN" altLang="en-US" sz="10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11543299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971" t="-1563158" r="-529126" b="-105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global</a:t>
                          </a:r>
                          <a:endParaRPr lang="zh-CN" altLang="en-US" sz="10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185841" t="-1563158" r="-288496" b="-105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211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 fb</a:t>
                          </a:r>
                          <a:r>
                            <a:rPr lang="en-US" altLang="zh-CN" sz="1000" b="1" i="0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published</a:t>
                          </a:r>
                          <a:endParaRPr lang="zh-CN" altLang="en-US" sz="10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211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fb</a:t>
                          </a:r>
                          <a:r>
                            <a:rPr lang="en-US" altLang="zh-CN" sz="1000" b="1" i="0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</a:t>
                          </a:r>
                          <a:r>
                            <a:rPr lang="zh-CN" altLang="en-US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000" b="1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published;</a:t>
                          </a:r>
                          <a:endParaRPr lang="zh-CN" altLang="en-US" sz="10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6838770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CCB9D414-A515-C805-37CA-808CDA13F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9106" y="81854"/>
            <a:ext cx="660352" cy="39625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3AEC7A3-AC36-721C-D1F6-F6FD680D4E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9458" y="109813"/>
            <a:ext cx="741303" cy="3148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3D5171E-474E-AF69-2293-96380095F54C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</p:spTree>
    <p:extLst>
      <p:ext uri="{BB962C8B-B14F-4D97-AF65-F5344CB8AC3E}">
        <p14:creationId xmlns:p14="http://schemas.microsoft.com/office/powerpoint/2010/main" val="72881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43"/>
    </mc:Choice>
    <mc:Fallback xmlns="">
      <p:transition spd="slow" advTm="28843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6628738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Next milestone? CPV in charm mixing?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47E49A61-2CF9-564D-A925-81EEB22FB4EA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2024/12/14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32EB955D-0E8D-1745-B307-D86A0A0776B6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24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78A27DA-4A6F-3811-D9CB-160DA9C88D41}"/>
              </a:ext>
            </a:extLst>
          </p:cNvPr>
          <p:cNvSpPr/>
          <p:nvPr/>
        </p:nvSpPr>
        <p:spPr>
          <a:xfrm>
            <a:off x="3380197" y="802936"/>
            <a:ext cx="57638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08" indent="-214308"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CPV in charm: ~0.1%; 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AD21CA0-4348-5063-CC90-6C69D0A425E2}"/>
              </a:ext>
            </a:extLst>
          </p:cNvPr>
          <p:cNvSpPr/>
          <p:nvPr/>
        </p:nvSpPr>
        <p:spPr>
          <a:xfrm>
            <a:off x="7570020" y="74106"/>
            <a:ext cx="13612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PRL122(2019)211803</a:t>
            </a:r>
          </a:p>
          <a:p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PRL131(2023)091802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CC395508-7C6A-4E29-7B89-DF35548E14C9}"/>
                  </a:ext>
                </a:extLst>
              </p:cNvPr>
              <p:cNvSpPr/>
              <p:nvPr/>
            </p:nvSpPr>
            <p:spPr>
              <a:xfrm>
                <a:off x="3380197" y="1256118"/>
                <a:ext cx="5615213" cy="9589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14308" indent="-214308"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First observation of CPV in charm decay: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𝜟</m:t>
                    </m:r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𝑪𝑷</m:t>
                        </m:r>
                      </m:sub>
                    </m:sSub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𝑪𝑷</m:t>
                        </m:r>
                      </m:sub>
                    </m:sSub>
                    <m:d>
                      <m:d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𝑲</m:t>
                            </m:r>
                          </m:e>
                          <m:sup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𝑲</m:t>
                            </m:r>
                          </m:e>
                          <m:sup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𝑪𝑷</m:t>
                        </m:r>
                      </m:sub>
                    </m:sSub>
                    <m:d>
                      <m:d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𝟏𝟓</m:t>
                        </m:r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e>
                    </m:d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altLang="zh-CN" sz="14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14308" indent="-214308"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Next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question: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when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observe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CPV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charm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mixing?</a:t>
                </a:r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CC395508-7C6A-4E29-7B89-DF35548E14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0197" y="1256118"/>
                <a:ext cx="5615213" cy="958917"/>
              </a:xfrm>
              <a:prstGeom prst="rect">
                <a:avLst/>
              </a:prstGeom>
              <a:blipFill>
                <a:blip r:embed="rId3"/>
                <a:stretch>
                  <a:fillRect l="-225" t="-1299" b="-51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709C130C-CB28-84E7-748E-0079BC344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515" y="793177"/>
            <a:ext cx="2705713" cy="204853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A475538-28F2-F786-2E5F-7DA929AA0B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343" y="2841715"/>
            <a:ext cx="2779140" cy="19862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CFB0F35E-5BF4-71BA-4349-6A67B49F9367}"/>
                  </a:ext>
                </a:extLst>
              </p:cNvPr>
              <p:cNvSpPr/>
              <p:nvPr/>
            </p:nvSpPr>
            <p:spPr>
              <a:xfrm>
                <a:off x="3380197" y="2344153"/>
                <a:ext cx="5532288" cy="7192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44" indent="-285744">
                  <a:lnSpc>
                    <a:spcPct val="150000"/>
                  </a:lnSpc>
                  <a:buFont typeface="Arial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Precision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𝝓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𝑴</m:t>
                        </m:r>
                      </m:sup>
                    </m:sSubSup>
                  </m:oMath>
                </a14:m>
                <a:r>
                  <a:rPr lang="zh-CN" altLang="en-US" sz="1400" b="1" i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down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to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13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mrad,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still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a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factor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6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larger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than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SM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predictions,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zh-CN" altLang="en-US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𝓞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zh-CN" altLang="en-US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𝐦𝐫𝐚𝐝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ea typeface="SimHei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CFB0F35E-5BF4-71BA-4349-6A67B49F93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0197" y="2344153"/>
                <a:ext cx="5532288" cy="719236"/>
              </a:xfrm>
              <a:prstGeom prst="rect">
                <a:avLst/>
              </a:prstGeom>
              <a:blipFill>
                <a:blip r:embed="rId6"/>
                <a:stretch>
                  <a:fillRect l="-229" b="-68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矩形 20">
            <a:extLst>
              <a:ext uri="{FF2B5EF4-FFF2-40B4-BE49-F238E27FC236}">
                <a16:creationId xmlns:a16="http://schemas.microsoft.com/office/drawing/2014/main" id="{04C3FCEE-376C-636A-470C-B063DA1529F2}"/>
              </a:ext>
            </a:extLst>
          </p:cNvPr>
          <p:cNvSpPr/>
          <p:nvPr/>
        </p:nvSpPr>
        <p:spPr>
          <a:xfrm>
            <a:off x="3380197" y="3245453"/>
            <a:ext cx="5615213" cy="1023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lnSpc>
                <a:spcPct val="150000"/>
              </a:lnSpc>
              <a:buFont typeface="Arial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With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further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LHCb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data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upgrade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and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II,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CP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violation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charm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mixing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will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be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established</a:t>
            </a:r>
          </a:p>
          <a:p>
            <a:pPr marL="285744" indent="-285744">
              <a:lnSpc>
                <a:spcPct val="150000"/>
              </a:lnSpc>
              <a:buFont typeface="Arial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Also,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stringent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search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of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NP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up-type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meson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mixing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FCBEFAA5-52FF-1FE5-6C78-C5C6715DD9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7072" y="4403827"/>
            <a:ext cx="579263" cy="34759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548F9DEF-8F26-090E-6592-A5D5D1C1D4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6335" y="4410316"/>
            <a:ext cx="741303" cy="314800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74C751CD-2660-B8AA-14C8-30E6BD262957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</p:spTree>
    <p:extLst>
      <p:ext uri="{BB962C8B-B14F-4D97-AF65-F5344CB8AC3E}">
        <p14:creationId xmlns:p14="http://schemas.microsoft.com/office/powerpoint/2010/main" val="387960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79"/>
    </mc:Choice>
    <mc:Fallback xmlns="">
      <p:transition spd="slow" advTm="65479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7417415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Next breakthrough? CPV in baryon decays?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47E49A61-2CF9-564D-A925-81EEB22FB4EA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2024/12/14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32EB955D-0E8D-1745-B307-D86A0A0776B6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25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B490880-C927-4960-A55A-D039B3735F7B}"/>
              </a:ext>
            </a:extLst>
          </p:cNvPr>
          <p:cNvSpPr/>
          <p:nvPr/>
        </p:nvSpPr>
        <p:spPr>
          <a:xfrm>
            <a:off x="7751174" y="-35633"/>
            <a:ext cx="12827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8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JHEP04(2014)087</a:t>
            </a:r>
          </a:p>
          <a:p>
            <a:r>
              <a:rPr kumimoji="1" lang="en-US" altLang="zh-CN" sz="8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PRD108(2023)L011101</a:t>
            </a:r>
          </a:p>
          <a:p>
            <a:r>
              <a:rPr kumimoji="1" lang="en-US" altLang="zh-CN" sz="8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arXiv:2406.06118</a:t>
            </a:r>
          </a:p>
          <a:p>
            <a:r>
              <a:rPr kumimoji="1" lang="en-US" altLang="zh-CN" sz="8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Nature</a:t>
            </a:r>
            <a:r>
              <a:rPr kumimoji="1" lang="zh-CN" altLang="en-US" sz="8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 </a:t>
            </a:r>
            <a:r>
              <a:rPr kumimoji="1" lang="en-US" altLang="zh-CN" sz="8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Phys.13(2017)391</a:t>
            </a:r>
            <a:endParaRPr lang="zh-CN" altLang="en-US" sz="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3CC93BE3-0B08-E021-C16B-B032748CAE71}"/>
                  </a:ext>
                </a:extLst>
              </p:cNvPr>
              <p:cNvSpPr txBox="1"/>
              <p:nvPr/>
            </p:nvSpPr>
            <p:spPr>
              <a:xfrm>
                <a:off x="231515" y="1213749"/>
                <a:ext cx="5261901" cy="6999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CPV: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baryon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𝓞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%−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𝟏𝟎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%)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baryon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𝓞</m:t>
                    </m:r>
                    <m:r>
                      <a:rPr lang="en-US" altLang="zh-CN" sz="14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altLang="zh-CN" sz="14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%)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hyperon</a:t>
                </a:r>
                <a:r>
                  <a:rPr lang="zh-CN" alt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𝓞</m:t>
                    </m:r>
                    <m:r>
                      <a:rPr lang="en-US" altLang="zh-CN" sz="14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14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altLang="zh-CN" sz="14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zh-CN" sz="1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𝟎𝟎𝟏</m:t>
                    </m:r>
                    <m:r>
                      <a:rPr lang="en-US" altLang="zh-CN" sz="1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%−</m:t>
                    </m:r>
                    <m:r>
                      <a:rPr lang="en-US" altLang="zh-CN" sz="1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altLang="zh-CN" sz="1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zh-CN" sz="1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𝟎𝟏</m:t>
                    </m:r>
                    <m:r>
                      <a:rPr lang="en-US" altLang="zh-CN" sz="14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%)</m:t>
                    </m:r>
                  </m:oMath>
                </a14:m>
                <a:r>
                  <a:rPr lang="zh-CN" alt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3CC93BE3-0B08-E021-C16B-B032748CAE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515" y="1213749"/>
                <a:ext cx="5261901" cy="699935"/>
              </a:xfrm>
              <a:prstGeom prst="rect">
                <a:avLst/>
              </a:prstGeom>
              <a:blipFill>
                <a:blip r:embed="rId3"/>
                <a:stretch>
                  <a:fillRect l="-241" b="-53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文本框 24">
            <a:extLst>
              <a:ext uri="{FF2B5EF4-FFF2-40B4-BE49-F238E27FC236}">
                <a16:creationId xmlns:a16="http://schemas.microsoft.com/office/drawing/2014/main" id="{B1AB5EDA-52AE-A966-D308-6F8BD8E6C2FE}"/>
              </a:ext>
            </a:extLst>
          </p:cNvPr>
          <p:cNvSpPr txBox="1"/>
          <p:nvPr/>
        </p:nvSpPr>
        <p:spPr>
          <a:xfrm>
            <a:off x="231515" y="534906"/>
            <a:ext cx="6849687" cy="699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violation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baryon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decays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Baryons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crucial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asymmetries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Universe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DF20282-7DFC-2276-B428-171FAE4A6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03" y="2187846"/>
            <a:ext cx="2999679" cy="13613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7BBA5567-F1E0-8E9E-F0A5-A602190C53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9782" y="2202349"/>
            <a:ext cx="2999679" cy="136240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DD4EEE4-9B41-C9FC-4BA4-D34D1E74AF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9461" y="2176050"/>
            <a:ext cx="3034539" cy="1357398"/>
          </a:xfrm>
          <a:prstGeom prst="rect">
            <a:avLst/>
          </a:prstGeom>
        </p:spPr>
      </p:pic>
      <p:pic>
        <p:nvPicPr>
          <p:cNvPr id="7170" name="Picture 2" descr="The role of neutrinos | Legend">
            <a:extLst>
              <a:ext uri="{FF2B5EF4-FFF2-40B4-BE49-F238E27FC236}">
                <a16:creationId xmlns:a16="http://schemas.microsoft.com/office/drawing/2014/main" id="{418B40BF-B18D-1B06-13DF-716B935C1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517" y="572483"/>
            <a:ext cx="2430893" cy="136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0A7C12DB-392D-26EE-78C5-B57CCA2A512A}"/>
                  </a:ext>
                </a:extLst>
              </p:cNvPr>
              <p:cNvSpPr txBox="1"/>
              <p:nvPr/>
            </p:nvSpPr>
            <p:spPr>
              <a:xfrm>
                <a:off x="4985831" y="684956"/>
                <a:ext cx="1615758" cy="5277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SimHei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SimHei" charset="-122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CN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SimHei" charset="-122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en-US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SimHei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SimHei" charset="-122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  <m:sub>
                            <m:acc>
                              <m:accPr>
                                <m:chr m:val="̅"/>
                                <m:ctrlPr>
                                  <a:rPr lang="en-US" altLang="zh-CN" sz="1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SimHei" charset="-122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1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SimHei" charset="-122"/>
                                    <a:cs typeface="Times New Roman" panose="02020603050405020304" pitchFamily="18" charset="0"/>
                                  </a:rPr>
                                  <m:t>𝐵</m:t>
                                </m:r>
                              </m:e>
                            </m:acc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SimHei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SimHei" charset="-122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CN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SimHei" charset="-122"/>
                                <a:cs typeface="Times New Roman" panose="02020603050405020304" pitchFamily="18" charset="0"/>
                              </a:rPr>
                              <m:t>𝛾</m:t>
                            </m:r>
                          </m:sub>
                        </m:sSub>
                      </m:den>
                    </m:f>
                    <m:r>
                      <a:rPr lang="zh-CN" alt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~</m:t>
                    </m:r>
                    <m:r>
                      <a:rPr lang="zh-CN" alt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−1</m:t>
                        </m:r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zh-CN" altLang="en-US" sz="18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0A7C12DB-392D-26EE-78C5-B57CCA2A51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5831" y="684956"/>
                <a:ext cx="1615758" cy="52777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2A1EC197-31BA-132A-5D61-9325CEA969B2}"/>
                  </a:ext>
                </a:extLst>
              </p:cNvPr>
              <p:cNvSpPr txBox="1"/>
              <p:nvPr/>
            </p:nvSpPr>
            <p:spPr>
              <a:xfrm>
                <a:off x="231515" y="3748854"/>
                <a:ext cx="751744" cy="560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sSubSup>
                              <m:sSubSupPr>
                                <m:ctrlP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kumimoji="1" lang="en-US" altLang="zh-CN" b="0" i="0" smtClean="0"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</m:e>
                              <m:sub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  <m:sup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bSup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</m:den>
                    </m:f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kumimoji="1" lang="zh-CN" alt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kumimoji="1" lang="en-US" altLang="zh-CN" dirty="0"/>
                  <a:t>: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2A1EC197-31BA-132A-5D61-9325CEA969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515" y="3748854"/>
                <a:ext cx="751744" cy="560666"/>
              </a:xfrm>
              <a:prstGeom prst="rect">
                <a:avLst/>
              </a:prstGeom>
              <a:blipFill>
                <a:blip r:embed="rId9"/>
                <a:stretch>
                  <a:fillRect l="-10000" r="-18333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57475B29-5AA5-E9D4-FEF8-57EC5FBCD68D}"/>
                  </a:ext>
                </a:extLst>
              </p:cNvPr>
              <p:cNvSpPr txBox="1"/>
              <p:nvPr/>
            </p:nvSpPr>
            <p:spPr>
              <a:xfrm>
                <a:off x="1064124" y="3782004"/>
                <a:ext cx="7855645" cy="4022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Puzzling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situation: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similar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𝜦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sub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zh-CN" altLang="en-US" sz="1400" b="1" i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production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huge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significance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CPV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none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𝜦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sub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57475B29-5AA5-E9D4-FEF8-57EC5FBCD6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124" y="3782004"/>
                <a:ext cx="7855645" cy="402290"/>
              </a:xfrm>
              <a:prstGeom prst="rect">
                <a:avLst/>
              </a:prstGeom>
              <a:blipFill>
                <a:blip r:embed="rId10"/>
                <a:stretch>
                  <a:fillRect l="-323" r="-1616" b="-151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文本框 36">
            <a:extLst>
              <a:ext uri="{FF2B5EF4-FFF2-40B4-BE49-F238E27FC236}">
                <a16:creationId xmlns:a16="http://schemas.microsoft.com/office/drawing/2014/main" id="{272456C8-F43B-B1DD-58B1-170CBD3A2211}"/>
              </a:ext>
            </a:extLst>
          </p:cNvPr>
          <p:cNvSpPr txBox="1"/>
          <p:nvPr/>
        </p:nvSpPr>
        <p:spPr>
          <a:xfrm>
            <a:off x="1064124" y="4233168"/>
            <a:ext cx="3737384" cy="376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CKM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mechanism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baryons?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altLang="zh-CN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2EA8A2AB-F697-4E15-129D-4912683B52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60135" y="1812828"/>
            <a:ext cx="579263" cy="347597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7197553-8A20-3F60-C398-E3ACA05A1E7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39398" y="1819317"/>
            <a:ext cx="741303" cy="314800"/>
          </a:xfrm>
          <a:prstGeom prst="rect">
            <a:avLst/>
          </a:prstGeom>
        </p:spPr>
      </p:pic>
      <p:sp>
        <p:nvSpPr>
          <p:cNvPr id="43" name="文本框 42">
            <a:extLst>
              <a:ext uri="{FF2B5EF4-FFF2-40B4-BE49-F238E27FC236}">
                <a16:creationId xmlns:a16="http://schemas.microsoft.com/office/drawing/2014/main" id="{EDDC7711-7728-7E80-47C3-844C6FB988A2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AE9F65AC-4445-4C15-CF2F-001ADF123530}"/>
              </a:ext>
            </a:extLst>
          </p:cNvPr>
          <p:cNvSpPr txBox="1"/>
          <p:nvPr/>
        </p:nvSpPr>
        <p:spPr>
          <a:xfrm>
            <a:off x="4237703" y="1645456"/>
            <a:ext cx="26108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chance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BESIII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7" name="直线箭头连接符 46">
            <a:extLst>
              <a:ext uri="{FF2B5EF4-FFF2-40B4-BE49-F238E27FC236}">
                <a16:creationId xmlns:a16="http://schemas.microsoft.com/office/drawing/2014/main" id="{FDC59545-B66D-39E6-680C-B0B34A542385}"/>
              </a:ext>
            </a:extLst>
          </p:cNvPr>
          <p:cNvCxnSpPr>
            <a:cxnSpLocks/>
          </p:cNvCxnSpPr>
          <p:nvPr/>
        </p:nvCxnSpPr>
        <p:spPr>
          <a:xfrm>
            <a:off x="6371303" y="1913684"/>
            <a:ext cx="0" cy="288665"/>
          </a:xfrm>
          <a:prstGeom prst="straightConnector1">
            <a:avLst/>
          </a:prstGeom>
          <a:ln w="412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281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493"/>
    </mc:Choice>
    <mc:Fallback xmlns="">
      <p:transition spd="slow" advTm="96493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75DF4-7703-AD86-01B9-DF224B80A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5E17555A-040B-17E5-6E3A-BE5C68EB699D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F18C8638-84D6-985C-59E1-884F6E48064E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F1E4C225-71CB-2C45-872E-2B034563B155}"/>
                  </a:ext>
                </a:extLst>
              </p:cNvPr>
              <p:cNvSpPr/>
              <p:nvPr/>
            </p:nvSpPr>
            <p:spPr>
              <a:xfrm>
                <a:off x="231515" y="48516"/>
                <a:ext cx="2512226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Here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we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come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417313ED-326D-C65F-9F38-A04F7B3C44B7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2E018794-362B-0898-3361-8D67EC9333B6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D3B2519F-F7E7-9C1A-FDA6-04AE7F58E14E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43EBCDC3-F951-4BAD-2E1C-F35F6E406FB2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9DE58EC8-AAA6-4E9F-8F57-586D2CF9199A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2024/12/14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832EA1AB-013F-F4AB-643D-C0CD46544FC0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26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9C781F0C-DDD3-91DD-2181-D90B22087AA0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4A37E17-749D-2341-9394-FD20393B4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656" y="651039"/>
            <a:ext cx="7116854" cy="27523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05BD6B0C-A0D4-61CB-2D17-C63BF359E440}"/>
                  </a:ext>
                </a:extLst>
              </p:cNvPr>
              <p:cNvSpPr txBox="1"/>
              <p:nvPr/>
            </p:nvSpPr>
            <p:spPr>
              <a:xfrm>
                <a:off x="3658990" y="3342541"/>
                <a:ext cx="1610889" cy="3352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2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  <m:sup>
                          <m:r>
                            <a:rPr kumimoji="1"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r>
                        <a:rPr kumimoji="1" lang="en-US" altLang="zh-CN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20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𝚲</m:t>
                      </m:r>
                      <m:sSup>
                        <m:sSupPr>
                          <m:ctrlPr>
                            <a:rPr kumimoji="1"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05BD6B0C-A0D4-61CB-2D17-C63BF359E4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8990" y="3342541"/>
                <a:ext cx="1610889" cy="335285"/>
              </a:xfrm>
              <a:prstGeom prst="rect">
                <a:avLst/>
              </a:prstGeom>
              <a:blipFill>
                <a:blip r:embed="rId4"/>
                <a:stretch>
                  <a:fillRect l="-2362" b="-185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462F44CF-241E-8016-E95C-DC4C24D6E877}"/>
                  </a:ext>
                </a:extLst>
              </p:cNvPr>
              <p:cNvSpPr txBox="1"/>
              <p:nvPr/>
            </p:nvSpPr>
            <p:spPr>
              <a:xfrm>
                <a:off x="2896091" y="3738405"/>
                <a:ext cx="33518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𝚫</m:t>
                      </m:r>
                      <m:sSub>
                        <m:sSubPr>
                          <m:ctrlP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𝑪𝑷</m:t>
                          </m:r>
                        </m:sub>
                      </m:sSub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𝟎𝟖𝟑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𝟎𝟐𝟑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𝟎𝟏𝟔</m:t>
                      </m:r>
                    </m:oMath>
                  </m:oMathPara>
                </a14:m>
                <a:endParaRPr kumimoji="1" lang="zh-CN" altLang="en-US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462F44CF-241E-8016-E95C-DC4C24D6E8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6091" y="3738405"/>
                <a:ext cx="3351815" cy="276999"/>
              </a:xfrm>
              <a:prstGeom prst="rect">
                <a:avLst/>
              </a:prstGeom>
              <a:blipFill>
                <a:blip r:embed="rId5"/>
                <a:stretch>
                  <a:fillRect l="-1132" r="-755" b="-173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1C620492-9ABB-C93B-1663-B7B14D35AB8C}"/>
                  </a:ext>
                </a:extLst>
              </p:cNvPr>
              <p:cNvSpPr txBox="1"/>
              <p:nvPr/>
            </p:nvSpPr>
            <p:spPr>
              <a:xfrm>
                <a:off x="2738150" y="4082312"/>
                <a:ext cx="399362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First</a:t>
                </a:r>
                <a:r>
                  <a:rPr lang="zh-CN" altLang="en-US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evidence</a:t>
                </a:r>
                <a:r>
                  <a:rPr lang="zh-CN" altLang="en-US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violation,</a:t>
                </a:r>
                <a:r>
                  <a:rPr lang="zh-CN" altLang="en-US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3.1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𝝈</m:t>
                    </m:r>
                  </m:oMath>
                </a14:m>
                <a:endParaRPr lang="zh-CN" altLang="en-US" sz="1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1C620492-9ABB-C93B-1663-B7B14D35AB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8150" y="4082312"/>
                <a:ext cx="3993620" cy="338554"/>
              </a:xfrm>
              <a:prstGeom prst="rect">
                <a:avLst/>
              </a:prstGeom>
              <a:blipFill>
                <a:blip r:embed="rId6"/>
                <a:stretch>
                  <a:fillRect l="-635" t="-3704" b="-259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文本框 23">
            <a:extLst>
              <a:ext uri="{FF2B5EF4-FFF2-40B4-BE49-F238E27FC236}">
                <a16:creationId xmlns:a16="http://schemas.microsoft.com/office/drawing/2014/main" id="{8C9BF10E-5F12-D9D9-D03D-8ADE314534E4}"/>
              </a:ext>
            </a:extLst>
          </p:cNvPr>
          <p:cNvSpPr txBox="1"/>
          <p:nvPr/>
        </p:nvSpPr>
        <p:spPr>
          <a:xfrm>
            <a:off x="1607736" y="4434947"/>
            <a:ext cx="66721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</a:t>
            </a: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decays, need</a:t>
            </a: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</a:t>
            </a: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resonance</a:t>
            </a: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contributes</a:t>
            </a:r>
            <a:endParaRPr lang="zh-CN" altLang="en-US" sz="1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59C0685-A73A-62CF-7AAF-E1F1C988448B}"/>
              </a:ext>
            </a:extLst>
          </p:cNvPr>
          <p:cNvSpPr txBox="1"/>
          <p:nvPr/>
        </p:nvSpPr>
        <p:spPr>
          <a:xfrm>
            <a:off x="7247431" y="212417"/>
            <a:ext cx="18748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LHCb-PAPER-2024-043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50466D4-F8F2-3AE8-49C2-EE53ECABEE09}"/>
              </a:ext>
            </a:extLst>
          </p:cNvPr>
          <p:cNvSpPr txBox="1"/>
          <p:nvPr/>
        </p:nvSpPr>
        <p:spPr>
          <a:xfrm>
            <a:off x="6925860" y="512242"/>
            <a:ext cx="14707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Preliminary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13274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B9FF4-AC8A-5BE6-E22B-DFA096148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50223220-00E4-7B7D-7EE4-BAD647F06A01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3A846CA6-2F98-BCEF-8BD2-141FEE8D7993}"/>
                </a:ext>
              </a:extLst>
            </p:cNvPr>
            <p:cNvGrpSpPr/>
            <p:nvPr/>
          </p:nvGrpSpPr>
          <p:grpSpPr>
            <a:xfrm>
              <a:off x="110103" y="48516"/>
              <a:ext cx="8885307" cy="726524"/>
              <a:chOff x="110103" y="48516"/>
              <a:chExt cx="8885307" cy="72652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3A8B4490-B907-9BCD-3AE6-E302CBB8E41A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6360972" cy="7265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Looking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into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CN" sz="2700" b="1" dirty="0" err="1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Dalitz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plot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(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en-US" altLang="zh-CN" sz="27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𝚲</m:t>
                            </m:r>
                          </m:e>
                          <m:sub>
                            <m:r>
                              <a:rPr lang="en-US" altLang="zh-CN" sz="27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𝐛</m:t>
                            </m:r>
                          </m:sub>
                          <m:sup>
                            <m:r>
                              <a:rPr lang="en-US" altLang="zh-CN" sz="27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𝟎</m:t>
                            </m:r>
                          </m:sup>
                        </m:sSubSup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→</m:t>
                        </m:r>
                        <m:r>
                          <a:rPr lang="en-US" altLang="zh-CN" sz="27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𝚲</m:t>
                        </m:r>
                        <m:sSup>
                          <m:sSup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27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𝐊</m:t>
                            </m:r>
                          </m:e>
                          <m:sup>
                            <m:r>
                              <a:rPr lang="en-US" altLang="zh-CN" sz="27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27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𝐊</m:t>
                            </m:r>
                          </m:e>
                          <m:sup>
                            <m:r>
                              <a:rPr lang="en-US" altLang="zh-CN" sz="27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</m:sup>
                        </m:sSup>
                      </m:oMath>
                    </a14:m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)</a:t>
                    </a:r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3A8B4490-B907-9BCD-3AE6-E302CBB8E41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6360972" cy="726524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796" t="-4545" r="-998" b="-250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59FDF78C-6508-BBFD-4A6B-18B15D878918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218C8739-A608-2179-DA18-0B9FCF037F71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1A0C1DA6-7088-3B09-2F53-F878A3631150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B787E453-8B77-B1AA-D7C4-CA7F440A495F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A1A7A653-9B34-4E95-8C53-FA3D0231D214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2024/12/14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40AF4117-3700-CE90-1534-88E3E862C273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27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66C5EABC-133D-F073-6996-6764A39C5F4E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95EDF29-A965-9A2B-AED1-62E03CCCA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2937"/>
            <a:ext cx="5041760" cy="1975388"/>
          </a:xfrm>
          <a:prstGeom prst="rect">
            <a:avLst/>
          </a:prstGeom>
        </p:spPr>
      </p:pic>
      <p:sp>
        <p:nvSpPr>
          <p:cNvPr id="15" name="右箭头 14">
            <a:extLst>
              <a:ext uri="{FF2B5EF4-FFF2-40B4-BE49-F238E27FC236}">
                <a16:creationId xmlns:a16="http://schemas.microsoft.com/office/drawing/2014/main" id="{962804EB-FAC6-95B1-F2A3-5F697CA14929}"/>
              </a:ext>
            </a:extLst>
          </p:cNvPr>
          <p:cNvSpPr/>
          <p:nvPr/>
        </p:nvSpPr>
        <p:spPr>
          <a:xfrm rot="10800000">
            <a:off x="4943171" y="1412481"/>
            <a:ext cx="733174" cy="1655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06616C66-5D8B-ED16-BF4B-7CF60BFFACAA}"/>
                  </a:ext>
                </a:extLst>
              </p:cNvPr>
              <p:cNvSpPr txBox="1"/>
              <p:nvPr/>
            </p:nvSpPr>
            <p:spPr>
              <a:xfrm>
                <a:off x="543522" y="2921556"/>
                <a:ext cx="423975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𝚫</m:t>
                      </m:r>
                      <m:sSub>
                        <m:sSubPr>
                          <m:ctrlP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𝑪𝑷</m:t>
                          </m:r>
                        </m:sub>
                      </m:sSub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p>
                          <m:r>
                            <a:rPr kumimoji="1" lang="zh-CN" altLang="en-U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𝟏𝟔𝟓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𝟎𝟒𝟖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𝟎𝟏𝟕</m:t>
                      </m:r>
                    </m:oMath>
                  </m:oMathPara>
                </a14:m>
                <a:endParaRPr kumimoji="1" lang="zh-CN" altLang="en-US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06616C66-5D8B-ED16-BF4B-7CF60BFFA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522" y="2921556"/>
                <a:ext cx="4239750" cy="276999"/>
              </a:xfrm>
              <a:prstGeom prst="rect">
                <a:avLst/>
              </a:prstGeom>
              <a:blipFill>
                <a:blip r:embed="rId6"/>
                <a:stretch>
                  <a:fillRect l="-597" r="-896" b="-291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F3DD4A0C-5FF7-565C-D1A8-43CD204D65B7}"/>
                  </a:ext>
                </a:extLst>
              </p:cNvPr>
              <p:cNvSpPr txBox="1"/>
              <p:nvPr/>
            </p:nvSpPr>
            <p:spPr>
              <a:xfrm>
                <a:off x="755656" y="3264185"/>
                <a:ext cx="3530448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First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evidence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violation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local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resonant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region,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3.2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𝝈</m:t>
                    </m:r>
                  </m:oMath>
                </a14:m>
                <a:endParaRPr lang="zh-CN" altLang="en-US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F3DD4A0C-5FF7-565C-D1A8-43CD204D65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656" y="3264185"/>
                <a:ext cx="3530448" cy="584775"/>
              </a:xfrm>
              <a:prstGeom prst="rect">
                <a:avLst/>
              </a:prstGeom>
              <a:blipFill>
                <a:blip r:embed="rId7"/>
                <a:stretch>
                  <a:fillRect t="-2128" b="-148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7D7840E5-9A28-E2B6-5876-D3383994145B}"/>
                  </a:ext>
                </a:extLst>
              </p:cNvPr>
              <p:cNvSpPr txBox="1"/>
              <p:nvPr/>
            </p:nvSpPr>
            <p:spPr>
              <a:xfrm>
                <a:off x="396840" y="4380153"/>
                <a:ext cx="38727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𝚫</m:t>
                      </m:r>
                      <m:sSub>
                        <m:sSubPr>
                          <m:ctrlP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𝑪𝑷</m:t>
                          </m:r>
                        </m:sub>
                      </m:sSub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zh-CN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𝝓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𝟏𝟓𝟎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𝟎𝟓𝟓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𝟎𝟐𝟏</m:t>
                      </m:r>
                    </m:oMath>
                  </m:oMathPara>
                </a14:m>
                <a:endParaRPr kumimoji="1" lang="zh-CN" altLang="en-US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7D7840E5-9A28-E2B6-5876-D33839941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840" y="4380153"/>
                <a:ext cx="3872791" cy="276999"/>
              </a:xfrm>
              <a:prstGeom prst="rect">
                <a:avLst/>
              </a:prstGeom>
              <a:blipFill>
                <a:blip r:embed="rId8"/>
                <a:stretch>
                  <a:fillRect l="-984" t="-4545" r="-984" b="-363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84DFE9A4-82C1-4935-9AEA-F628F421E310}"/>
                  </a:ext>
                </a:extLst>
              </p:cNvPr>
              <p:cNvSpPr txBox="1"/>
              <p:nvPr/>
            </p:nvSpPr>
            <p:spPr>
              <a:xfrm>
                <a:off x="4156437" y="4166836"/>
                <a:ext cx="3530448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Consistent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with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within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2.5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𝝈</m:t>
                    </m:r>
                  </m:oMath>
                </a14:m>
                <a:endParaRPr lang="zh-CN" altLang="en-US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84DFE9A4-82C1-4935-9AEA-F628F421E3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6437" y="4166836"/>
                <a:ext cx="3530448" cy="338554"/>
              </a:xfrm>
              <a:prstGeom prst="rect">
                <a:avLst/>
              </a:prstGeom>
              <a:blipFill>
                <a:blip r:embed="rId9"/>
                <a:stretch>
                  <a:fillRect t="-7407" b="-259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文本框 26">
            <a:extLst>
              <a:ext uri="{FF2B5EF4-FFF2-40B4-BE49-F238E27FC236}">
                <a16:creationId xmlns:a16="http://schemas.microsoft.com/office/drawing/2014/main" id="{CB15D1C6-A2A5-89BD-FA8F-2B4ECAD2552D}"/>
              </a:ext>
            </a:extLst>
          </p:cNvPr>
          <p:cNvSpPr txBox="1"/>
          <p:nvPr/>
        </p:nvSpPr>
        <p:spPr>
          <a:xfrm>
            <a:off x="4286104" y="4461547"/>
            <a:ext cx="33409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Predicted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CPV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(resonant),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~1.5%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BD4DFDB7-B862-00A5-60B7-3D4CE2A7D908}"/>
              </a:ext>
            </a:extLst>
          </p:cNvPr>
          <p:cNvSpPr txBox="1"/>
          <p:nvPr/>
        </p:nvSpPr>
        <p:spPr>
          <a:xfrm>
            <a:off x="7386781" y="4249015"/>
            <a:ext cx="18748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10"/>
              </a:rPr>
              <a:t>PRD107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1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10"/>
              </a:rPr>
              <a:t>(2023)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1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10"/>
              </a:rPr>
              <a:t>053009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8EE32378-39FD-C229-D739-6BE13DCF3ABE}"/>
              </a:ext>
            </a:extLst>
          </p:cNvPr>
          <p:cNvSpPr txBox="1"/>
          <p:nvPr/>
        </p:nvSpPr>
        <p:spPr>
          <a:xfrm>
            <a:off x="7247431" y="212417"/>
            <a:ext cx="18748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LHCb-PAPER-2024-043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AB54057-A556-7BDE-16ED-7961C444F997}"/>
              </a:ext>
            </a:extLst>
          </p:cNvPr>
          <p:cNvSpPr/>
          <p:nvPr/>
        </p:nvSpPr>
        <p:spPr>
          <a:xfrm>
            <a:off x="231515" y="4165382"/>
            <a:ext cx="8890794" cy="658255"/>
          </a:xfrm>
          <a:prstGeom prst="rect">
            <a:avLst/>
          </a:prstGeom>
          <a:noFill/>
          <a:ln w="3492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CF39250-2696-8588-6675-B9BEC4073704}"/>
              </a:ext>
            </a:extLst>
          </p:cNvPr>
          <p:cNvSpPr txBox="1"/>
          <p:nvPr/>
        </p:nvSpPr>
        <p:spPr>
          <a:xfrm>
            <a:off x="3834243" y="549517"/>
            <a:ext cx="14707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Preliminary</a:t>
            </a:r>
            <a:endParaRPr lang="zh-CN" altLang="en-US" sz="14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71D6C69-A5AD-0526-D254-394F75E842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91878" y="529856"/>
            <a:ext cx="3303532" cy="3235941"/>
          </a:xfrm>
          <a:prstGeom prst="rect">
            <a:avLst/>
          </a:prstGeom>
        </p:spPr>
      </p:pic>
      <p:sp>
        <p:nvSpPr>
          <p:cNvPr id="7" name="右箭头 6">
            <a:extLst>
              <a:ext uri="{FF2B5EF4-FFF2-40B4-BE49-F238E27FC236}">
                <a16:creationId xmlns:a16="http://schemas.microsoft.com/office/drawing/2014/main" id="{A15492E2-4495-FB5D-66EA-F4422A35E051}"/>
              </a:ext>
            </a:extLst>
          </p:cNvPr>
          <p:cNvSpPr/>
          <p:nvPr/>
        </p:nvSpPr>
        <p:spPr>
          <a:xfrm rot="5400000">
            <a:off x="7322290" y="3748830"/>
            <a:ext cx="505377" cy="158535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FC455CB-ED78-BDF6-E7C5-8E533FD61041}"/>
              </a:ext>
            </a:extLst>
          </p:cNvPr>
          <p:cNvSpPr txBox="1"/>
          <p:nvPr/>
        </p:nvSpPr>
        <p:spPr>
          <a:xfrm>
            <a:off x="932733" y="4103357"/>
            <a:ext cx="888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region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67509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7E94F1-DAC2-31B9-1533-7F6CC2EBB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 15">
            <a:extLst>
              <a:ext uri="{FF2B5EF4-FFF2-40B4-BE49-F238E27FC236}">
                <a16:creationId xmlns:a16="http://schemas.microsoft.com/office/drawing/2014/main" id="{4BB6073B-7B02-1BF1-DC9B-662FFB8454B5}"/>
              </a:ext>
            </a:extLst>
          </p:cNvPr>
          <p:cNvGrpSpPr/>
          <p:nvPr/>
        </p:nvGrpSpPr>
        <p:grpSpPr>
          <a:xfrm>
            <a:off x="0" y="4835050"/>
            <a:ext cx="9144000" cy="308451"/>
            <a:chOff x="0" y="6446733"/>
            <a:chExt cx="9144000" cy="411268"/>
          </a:xfrm>
        </p:grpSpPr>
        <p:sp>
          <p:nvSpPr>
            <p:cNvPr id="17" name="Rectangle 6">
              <a:extLst>
                <a:ext uri="{FF2B5EF4-FFF2-40B4-BE49-F238E27FC236}">
                  <a16:creationId xmlns:a16="http://schemas.microsoft.com/office/drawing/2014/main" id="{C898B908-F2AF-97BC-3F99-FDF9C4E52048}"/>
                </a:ext>
              </a:extLst>
            </p:cNvPr>
            <p:cNvSpPr/>
            <p:nvPr/>
          </p:nvSpPr>
          <p:spPr>
            <a:xfrm>
              <a:off x="0" y="6488821"/>
              <a:ext cx="9144000" cy="3691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18" name="Rectangle 7">
              <a:extLst>
                <a:ext uri="{FF2B5EF4-FFF2-40B4-BE49-F238E27FC236}">
                  <a16:creationId xmlns:a16="http://schemas.microsoft.com/office/drawing/2014/main" id="{33FBF000-B63E-0064-C8D3-727964657E41}"/>
                </a:ext>
              </a:extLst>
            </p:cNvPr>
            <p:cNvSpPr/>
            <p:nvPr/>
          </p:nvSpPr>
          <p:spPr>
            <a:xfrm>
              <a:off x="0" y="6446733"/>
              <a:ext cx="9144000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6221E712-66F9-D238-5958-5054C517E9F2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2024/12/14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0A1CC48F-CAFC-186E-30FB-FD2CED312C01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28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95751280-BF38-BEEB-7ACF-CC1CE7BA9759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F0153431-A178-6B9C-48B7-8B162703055F}"/>
                  </a:ext>
                </a:extLst>
              </p:cNvPr>
              <p:cNvSpPr txBox="1"/>
              <p:nvPr/>
            </p:nvSpPr>
            <p:spPr>
              <a:xfrm>
                <a:off x="1423091" y="1600875"/>
                <a:ext cx="5938408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What</a:t>
                </a:r>
                <a:r>
                  <a:rPr lang="zh-CN" alt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if</a:t>
                </a:r>
                <a:r>
                  <a:rPr lang="zh-CN" alt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we</a:t>
                </a:r>
                <a:r>
                  <a:rPr lang="zh-CN" alt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find</a:t>
                </a:r>
                <a:r>
                  <a:rPr lang="zh-CN" alt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5</a:t>
                </a:r>
                <a14:m>
                  <m:oMath xmlns:m="http://schemas.openxmlformats.org/officeDocument/2006/math">
                    <m:r>
                      <a:rPr lang="en-US" altLang="zh-CN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Arial" panose="020B0604020202020204" pitchFamily="34" charset="0"/>
                      </a:rPr>
                      <m:t>𝝈</m:t>
                    </m:r>
                  </m:oMath>
                </a14:m>
                <a:r>
                  <a:rPr lang="zh-CN" alt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violation</a:t>
                </a:r>
                <a:r>
                  <a:rPr lang="zh-CN" alt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baryon?</a:t>
                </a:r>
                <a:endParaRPr lang="zh-CN" altLang="en-US" sz="32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F0153431-A178-6B9C-48B7-8B16270305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3091" y="1600875"/>
                <a:ext cx="5938408" cy="1077218"/>
              </a:xfrm>
              <a:prstGeom prst="rect">
                <a:avLst/>
              </a:prstGeom>
              <a:blipFill>
                <a:blip r:embed="rId3"/>
                <a:stretch>
                  <a:fillRect t="-7059" b="-176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4810E2A8-99AA-DD06-F4BB-0E32EC097DF8}"/>
              </a:ext>
            </a:extLst>
          </p:cNvPr>
          <p:cNvSpPr txBox="1"/>
          <p:nvPr/>
        </p:nvSpPr>
        <p:spPr>
          <a:xfrm>
            <a:off x="1602796" y="3053642"/>
            <a:ext cx="59384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Next</a:t>
            </a:r>
            <a:r>
              <a:rPr lang="zh-C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question:</a:t>
            </a:r>
            <a:r>
              <a:rPr lang="zh-C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is</a:t>
            </a:r>
            <a:r>
              <a:rPr lang="zh-C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it</a:t>
            </a:r>
            <a:r>
              <a:rPr lang="zh-C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SM?</a:t>
            </a:r>
            <a:endParaRPr lang="zh-CN" alt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50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F88BE-B066-975C-BC2C-1B5A8FA96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 15">
            <a:extLst>
              <a:ext uri="{FF2B5EF4-FFF2-40B4-BE49-F238E27FC236}">
                <a16:creationId xmlns:a16="http://schemas.microsoft.com/office/drawing/2014/main" id="{8C19FA94-05DB-3EE6-DF3A-C65FC5D8B960}"/>
              </a:ext>
            </a:extLst>
          </p:cNvPr>
          <p:cNvGrpSpPr/>
          <p:nvPr/>
        </p:nvGrpSpPr>
        <p:grpSpPr>
          <a:xfrm>
            <a:off x="0" y="4835050"/>
            <a:ext cx="9144000" cy="308451"/>
            <a:chOff x="0" y="6446733"/>
            <a:chExt cx="9144000" cy="411268"/>
          </a:xfrm>
        </p:grpSpPr>
        <p:sp>
          <p:nvSpPr>
            <p:cNvPr id="17" name="Rectangle 6">
              <a:extLst>
                <a:ext uri="{FF2B5EF4-FFF2-40B4-BE49-F238E27FC236}">
                  <a16:creationId xmlns:a16="http://schemas.microsoft.com/office/drawing/2014/main" id="{8B9FEB36-8CDE-77ED-96C8-1EA4431329D3}"/>
                </a:ext>
              </a:extLst>
            </p:cNvPr>
            <p:cNvSpPr/>
            <p:nvPr/>
          </p:nvSpPr>
          <p:spPr>
            <a:xfrm>
              <a:off x="0" y="6488821"/>
              <a:ext cx="9144000" cy="3691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18" name="Rectangle 7">
              <a:extLst>
                <a:ext uri="{FF2B5EF4-FFF2-40B4-BE49-F238E27FC236}">
                  <a16:creationId xmlns:a16="http://schemas.microsoft.com/office/drawing/2014/main" id="{84E9BCAB-42D4-87A5-F13E-E6BDE96CC2AE}"/>
                </a:ext>
              </a:extLst>
            </p:cNvPr>
            <p:cNvSpPr/>
            <p:nvPr/>
          </p:nvSpPr>
          <p:spPr>
            <a:xfrm>
              <a:off x="0" y="6446733"/>
              <a:ext cx="9144000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4732C431-8FFC-101C-74F4-4D091785152B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2024/12/14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09FE948C-3E7A-B2AF-FDE8-20A7D6F2A731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29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78EB8657-CFCF-B2BE-8F39-93CEE46DB15E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3D37E9C7-0884-B9D4-5E82-0111A2A597E6}"/>
                  </a:ext>
                </a:extLst>
              </p:cNvPr>
              <p:cNvSpPr txBox="1"/>
              <p:nvPr/>
            </p:nvSpPr>
            <p:spPr>
              <a:xfrm>
                <a:off x="1423091" y="1600875"/>
                <a:ext cx="5938408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What</a:t>
                </a:r>
                <a:r>
                  <a:rPr lang="zh-CN" alt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if</a:t>
                </a:r>
                <a:r>
                  <a:rPr lang="zh-CN" alt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we</a:t>
                </a:r>
                <a:r>
                  <a:rPr lang="zh-CN" alt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find</a:t>
                </a:r>
                <a:r>
                  <a:rPr lang="zh-CN" alt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5</a:t>
                </a:r>
                <a14:m>
                  <m:oMath xmlns:m="http://schemas.openxmlformats.org/officeDocument/2006/math">
                    <m:r>
                      <a:rPr lang="en-US" altLang="zh-CN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Arial" panose="020B0604020202020204" pitchFamily="34" charset="0"/>
                      </a:rPr>
                      <m:t>𝝈</m:t>
                    </m:r>
                  </m:oMath>
                </a14:m>
                <a:r>
                  <a:rPr lang="zh-CN" alt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violation</a:t>
                </a:r>
                <a:r>
                  <a:rPr lang="zh-CN" alt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baryon?</a:t>
                </a:r>
                <a:endParaRPr lang="zh-CN" altLang="en-US" sz="32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F0153431-A178-6B9C-48B7-8B16270305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3091" y="1600875"/>
                <a:ext cx="5938408" cy="1077218"/>
              </a:xfrm>
              <a:prstGeom prst="rect">
                <a:avLst/>
              </a:prstGeom>
              <a:blipFill>
                <a:blip r:embed="rId3"/>
                <a:stretch>
                  <a:fillRect t="-7059" b="-176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0A1BA4ED-625A-2060-16B8-A11652ED5DCE}"/>
                  </a:ext>
                </a:extLst>
              </p:cNvPr>
              <p:cNvSpPr txBox="1"/>
              <p:nvPr/>
            </p:nvSpPr>
            <p:spPr>
              <a:xfrm>
                <a:off x="539262" y="3053642"/>
                <a:ext cx="8143629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Next</a:t>
                </a:r>
                <a:r>
                  <a:rPr lang="zh-CN" alt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question:</a:t>
                </a:r>
                <a:r>
                  <a:rPr lang="zh-CN" alt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is</a:t>
                </a:r>
                <a:r>
                  <a:rPr lang="zh-CN" alt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it</a:t>
                </a:r>
                <a:r>
                  <a:rPr lang="zh-CN" alt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SM?</a:t>
                </a:r>
              </a:p>
              <a:p>
                <a:pPr algn="ctr"/>
                <a:r>
                  <a:rPr lang="en-US" altLang="zh-CN" sz="32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Answer:</a:t>
                </a:r>
                <a:r>
                  <a:rPr lang="zh-CN" alt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measuring</a:t>
                </a:r>
                <a:r>
                  <a:rPr lang="zh-CN" alt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Arial" panose="020B0604020202020204" pitchFamily="34" charset="0"/>
                      </a:rPr>
                      <m:t>𝜸</m:t>
                    </m:r>
                  </m:oMath>
                </a14:m>
                <a:r>
                  <a:rPr lang="zh-CN" alt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baryon</a:t>
                </a:r>
                <a:r>
                  <a:rPr lang="zh-CN" alt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decays</a:t>
                </a: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0A1BA4ED-625A-2060-16B8-A11652ED5D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262" y="3053642"/>
                <a:ext cx="8143629" cy="1077218"/>
              </a:xfrm>
              <a:prstGeom prst="rect">
                <a:avLst/>
              </a:prstGeom>
              <a:blipFill>
                <a:blip r:embed="rId4"/>
                <a:stretch>
                  <a:fillRect t="-6977" b="-174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本框 2">
            <a:extLst>
              <a:ext uri="{FF2B5EF4-FFF2-40B4-BE49-F238E27FC236}">
                <a16:creationId xmlns:a16="http://schemas.microsoft.com/office/drawing/2014/main" id="{560F5796-6995-3450-4D0E-6C88618AE429}"/>
              </a:ext>
            </a:extLst>
          </p:cNvPr>
          <p:cNvSpPr txBox="1"/>
          <p:nvPr/>
        </p:nvSpPr>
        <p:spPr>
          <a:xfrm>
            <a:off x="5584363" y="4252122"/>
            <a:ext cx="31964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Already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some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interesting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work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by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Q.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Qin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et.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al.,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PRD108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(2023)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L111901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02861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6064417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Tasks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flavor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hadron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physics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AA916338-D0F4-6E41-B70A-52462DED43BD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2024/12/14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5ED9E9E9-B3D1-F240-8EF8-2BC56DB19FE9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37DED8C-D94C-6913-9EC4-8F3C831BABF1}"/>
              </a:ext>
            </a:extLst>
          </p:cNvPr>
          <p:cNvSpPr/>
          <p:nvPr/>
        </p:nvSpPr>
        <p:spPr>
          <a:xfrm>
            <a:off x="312144" y="707914"/>
            <a:ext cx="8490362" cy="10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08" indent="-21430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successful;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08" indent="-21430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Still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effective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theory,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unexplained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phenomena;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08" indent="-21430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flavor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3767EDC7-4010-81E4-7FD1-CFF876817CD6}"/>
              </a:ext>
            </a:extLst>
          </p:cNvPr>
          <p:cNvGrpSpPr/>
          <p:nvPr/>
        </p:nvGrpSpPr>
        <p:grpSpPr>
          <a:xfrm>
            <a:off x="5525292" y="2202733"/>
            <a:ext cx="3550404" cy="1790598"/>
            <a:chOff x="243460" y="1917857"/>
            <a:chExt cx="3550404" cy="1790598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A5A0321E-10F5-791B-3445-1EEEAECD43AA}"/>
                </a:ext>
              </a:extLst>
            </p:cNvPr>
            <p:cNvSpPr txBox="1"/>
            <p:nvPr/>
          </p:nvSpPr>
          <p:spPr>
            <a:xfrm>
              <a:off x="1127535" y="1977268"/>
              <a:ext cx="226193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New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Physics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hunting</a:t>
              </a:r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54CD84D8-0718-CF6D-D945-A2CD81FDD2F9}"/>
                </a:ext>
              </a:extLst>
            </p:cNvPr>
            <p:cNvSpPr txBox="1"/>
            <p:nvPr/>
          </p:nvSpPr>
          <p:spPr>
            <a:xfrm>
              <a:off x="243460" y="2271543"/>
              <a:ext cx="3550404" cy="13450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Matter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antimatter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asymmetry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observed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Universe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Origin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dark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matter?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New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particles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new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forces?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Flavor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hierarchy</a:t>
              </a:r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3C05DAF1-F907-AFC1-9E9E-917D0A1B405F}"/>
                </a:ext>
              </a:extLst>
            </p:cNvPr>
            <p:cNvSpPr/>
            <p:nvPr/>
          </p:nvSpPr>
          <p:spPr>
            <a:xfrm>
              <a:off x="253237" y="1917857"/>
              <a:ext cx="3460341" cy="1790598"/>
            </a:xfrm>
            <a:prstGeom prst="rect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上下箭头 23">
            <a:extLst>
              <a:ext uri="{FF2B5EF4-FFF2-40B4-BE49-F238E27FC236}">
                <a16:creationId xmlns:a16="http://schemas.microsoft.com/office/drawing/2014/main" id="{2E3FA9CD-98B1-4483-28C5-3F0BA5F36569}"/>
              </a:ext>
            </a:extLst>
          </p:cNvPr>
          <p:cNvSpPr/>
          <p:nvPr/>
        </p:nvSpPr>
        <p:spPr>
          <a:xfrm rot="5400000">
            <a:off x="5011477" y="2748170"/>
            <a:ext cx="182971" cy="605790"/>
          </a:xfrm>
          <a:prstGeom prst="up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C37C1AC1-0FBE-29E3-0BEB-0DC02FB8C265}"/>
              </a:ext>
            </a:extLst>
          </p:cNvPr>
          <p:cNvGrpSpPr/>
          <p:nvPr/>
        </p:nvGrpSpPr>
        <p:grpSpPr>
          <a:xfrm>
            <a:off x="137652" y="2166680"/>
            <a:ext cx="4427267" cy="1893160"/>
            <a:chOff x="4626670" y="1828058"/>
            <a:chExt cx="4427267" cy="1893160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01F810EE-3363-C652-5572-E1A7184589E6}"/>
                </a:ext>
              </a:extLst>
            </p:cNvPr>
            <p:cNvSpPr txBox="1"/>
            <p:nvPr/>
          </p:nvSpPr>
          <p:spPr>
            <a:xfrm>
              <a:off x="5338236" y="1864812"/>
              <a:ext cx="309520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Understanding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QCD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energy</a:t>
              </a:r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BCD28B1D-FF18-0015-7876-0E2E407AF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32072" y="2260894"/>
              <a:ext cx="1863338" cy="1339406"/>
            </a:xfrm>
            <a:prstGeom prst="rect">
              <a:avLst/>
            </a:prstGeom>
          </p:spPr>
        </p:pic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7EEDAE6E-1B9F-24A2-B8E4-A150BB4D2C54}"/>
                </a:ext>
              </a:extLst>
            </p:cNvPr>
            <p:cNvSpPr txBox="1"/>
            <p:nvPr/>
          </p:nvSpPr>
          <p:spPr>
            <a:xfrm>
              <a:off x="4901839" y="3082797"/>
              <a:ext cx="1659122" cy="3768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Non-perturbative!</a:t>
              </a:r>
            </a:p>
          </p:txBody>
        </p:sp>
        <p:sp>
          <p:nvSpPr>
            <p:cNvPr id="28" name="右箭头 27">
              <a:extLst>
                <a:ext uri="{FF2B5EF4-FFF2-40B4-BE49-F238E27FC236}">
                  <a16:creationId xmlns:a16="http://schemas.microsoft.com/office/drawing/2014/main" id="{200B38A9-398C-DCC9-FE01-236A6742530B}"/>
                </a:ext>
              </a:extLst>
            </p:cNvPr>
            <p:cNvSpPr/>
            <p:nvPr/>
          </p:nvSpPr>
          <p:spPr>
            <a:xfrm>
              <a:off x="6639619" y="3185467"/>
              <a:ext cx="505536" cy="230147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AEE31CCA-A0C1-79B1-AB59-19D8863E5472}"/>
                </a:ext>
              </a:extLst>
            </p:cNvPr>
            <p:cNvSpPr/>
            <p:nvPr/>
          </p:nvSpPr>
          <p:spPr>
            <a:xfrm>
              <a:off x="4637608" y="1828058"/>
              <a:ext cx="4416329" cy="1893160"/>
            </a:xfrm>
            <a:prstGeom prst="rect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7F2AD86A-8524-4ECB-4BBF-6E0C344227FA}"/>
                </a:ext>
              </a:extLst>
            </p:cNvPr>
            <p:cNvSpPr txBox="1"/>
            <p:nvPr/>
          </p:nvSpPr>
          <p:spPr>
            <a:xfrm>
              <a:off x="4626670" y="2147801"/>
              <a:ext cx="2812025" cy="10218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Properties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QCD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confinement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Structures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hadrons</a:t>
              </a: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AA759E63-1CA5-4482-F3AA-523EF3A5F74A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</p:spTree>
    <p:extLst>
      <p:ext uri="{BB962C8B-B14F-4D97-AF65-F5344CB8AC3E}">
        <p14:creationId xmlns:p14="http://schemas.microsoft.com/office/powerpoint/2010/main" val="380649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94"/>
    </mc:Choice>
    <mc:Fallback xmlns="">
      <p:transition spd="slow" advTm="52094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3108543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Outline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talk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88D4249B-7944-2B47-B4E4-868E913C3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9711" y="4870359"/>
            <a:ext cx="1543050" cy="273844"/>
          </a:xfrm>
        </p:spPr>
        <p:txBody>
          <a:bodyPr/>
          <a:lstStyle/>
          <a:p>
            <a:fld id="{C9B75A48-9D91-AD42-8FEF-0106549F2306}" type="slidenum">
              <a:rPr kumimoji="1" lang="zh-CN" altLang="en-US" sz="15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5970A87-0490-F043-BAE6-486D67DB4652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2024/12/14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3CFAA67-DE80-7024-C5D2-5C7A21DBFDAD}"/>
              </a:ext>
            </a:extLst>
          </p:cNvPr>
          <p:cNvSpPr txBox="1"/>
          <p:nvPr/>
        </p:nvSpPr>
        <p:spPr>
          <a:xfrm>
            <a:off x="893137" y="846273"/>
            <a:ext cx="768059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b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</a:t>
            </a:r>
            <a:r>
              <a:rPr lang="zh-CN" altLang="en-US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b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CKM</a:t>
            </a:r>
            <a:r>
              <a:rPr lang="zh-CN" altLang="en-US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hunting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flavor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</a:t>
            </a:r>
          </a:p>
          <a:p>
            <a:endParaRPr lang="en-US" altLang="zh-CN" sz="2400" b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Prospects</a:t>
            </a:r>
            <a:r>
              <a:rPr lang="zh-CN" altLang="en-US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  <a:p>
            <a:endParaRPr lang="en-US" altLang="zh-CN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9386825-D377-4414-D270-0960530DE07F}"/>
              </a:ext>
            </a:extLst>
          </p:cNvPr>
          <p:cNvSpPr txBox="1"/>
          <p:nvPr/>
        </p:nvSpPr>
        <p:spPr>
          <a:xfrm>
            <a:off x="5184249" y="4122675"/>
            <a:ext cx="39597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Disclaimer:</a:t>
            </a:r>
            <a:r>
              <a:rPr kumimoji="1"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many</a:t>
            </a:r>
            <a:r>
              <a:rPr kumimoji="1"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interesting</a:t>
            </a:r>
            <a:r>
              <a:rPr kumimoji="1"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results,</a:t>
            </a:r>
            <a:r>
              <a:rPr kumimoji="1"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only</a:t>
            </a:r>
            <a:r>
              <a:rPr kumimoji="1"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</a:t>
            </a:r>
            <a:r>
              <a:rPr kumimoji="1"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tiny</a:t>
            </a:r>
            <a:r>
              <a:rPr kumimoji="1"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fraction</a:t>
            </a:r>
            <a:r>
              <a:rPr kumimoji="1"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selected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6C523DC-DF70-D3E9-37DF-090ACC97395C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</p:spTree>
    <p:extLst>
      <p:ext uri="{BB962C8B-B14F-4D97-AF65-F5344CB8AC3E}">
        <p14:creationId xmlns:p14="http://schemas.microsoft.com/office/powerpoint/2010/main" val="91304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1"/>
    </mc:Choice>
    <mc:Fallback xmlns="">
      <p:transition spd="slow" advTm="558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4281941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Precision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measurements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AA916338-D0F4-6E41-B70A-52462DED43BD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2024/12/14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5ED9E9E9-B3D1-F240-8EF8-2BC56DB19FE9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31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53F20963-DBAC-EBDA-D474-E622EEC8BDFB}"/>
                  </a:ext>
                </a:extLst>
              </p:cNvPr>
              <p:cNvSpPr txBox="1"/>
              <p:nvPr/>
            </p:nvSpPr>
            <p:spPr>
              <a:xfrm>
                <a:off x="216568" y="498053"/>
                <a:ext cx="8802382" cy="3999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030" indent="-285030">
                  <a:lnSpc>
                    <a:spcPct val="150000"/>
                  </a:lnSpc>
                  <a:buFont typeface="Arial" charset="0"/>
                  <a:buChar char="•"/>
                </a:pPr>
                <a:r>
                  <a:rPr kumimoji="1"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Sensitive to New Physics scale much </a:t>
                </a:r>
                <a:r>
                  <a:rPr kumimoji="1"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higher</a:t>
                </a:r>
                <a:r>
                  <a:rPr kumimoji="1"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than direct search: </a:t>
                </a:r>
                <a:r>
                  <a:rPr kumimoji="1"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1-10</a:t>
                </a:r>
                <a:r>
                  <a:rPr kumimoji="1" lang="en-US" altLang="zh-CN" sz="1400" b="1" baseline="30000" dirty="0">
                    <a:solidFill>
                      <a:srgbClr val="FF000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4</a:t>
                </a:r>
                <a:r>
                  <a:rPr kumimoji="1"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TeV</a:t>
                </a:r>
              </a:p>
              <a:p>
                <a:pPr marL="285030" indent="-285030">
                  <a:lnSpc>
                    <a:spcPct val="150000"/>
                  </a:lnSpc>
                  <a:buFont typeface="Arial" charset="0"/>
                  <a:buChar char="•"/>
                </a:pPr>
                <a:endParaRPr kumimoji="1"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ea typeface="SimHei" charset="-122"/>
                  <a:cs typeface="Arial" panose="020B0604020202020204" pitchFamily="34" charset="0"/>
                </a:endParaRPr>
              </a:p>
              <a:p>
                <a:pPr marL="285030" indent="-285030">
                  <a:lnSpc>
                    <a:spcPct val="150000"/>
                  </a:lnSpc>
                  <a:buFont typeface="Arial" charset="0"/>
                  <a:buChar char="•"/>
                </a:pPr>
                <a:endParaRPr kumimoji="1"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ea typeface="SimHei" charset="-122"/>
                  <a:cs typeface="Arial" panose="020B0604020202020204" pitchFamily="34" charset="0"/>
                </a:endParaRPr>
              </a:p>
              <a:p>
                <a:pPr marL="285030" indent="-285030">
                  <a:lnSpc>
                    <a:spcPct val="150000"/>
                  </a:lnSpc>
                  <a:buFont typeface="Arial" charset="0"/>
                  <a:buChar char="•"/>
                </a:pPr>
                <a:endParaRPr kumimoji="1"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ea typeface="SimHei" charset="-122"/>
                  <a:cs typeface="Arial" panose="020B0604020202020204" pitchFamily="34" charset="0"/>
                </a:endParaRPr>
              </a:p>
              <a:p>
                <a:pPr marL="285030" indent="-285030">
                  <a:lnSpc>
                    <a:spcPct val="150000"/>
                  </a:lnSpc>
                  <a:buFont typeface="Arial" charset="0"/>
                  <a:buChar char="•"/>
                </a:pPr>
                <a:endParaRPr kumimoji="1"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ea typeface="SimHei" charset="-122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endParaRPr kumimoji="1"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ea typeface="SimHei" charset="-122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endParaRPr kumimoji="1"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ea typeface="SimHei" charset="-122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endParaRPr kumimoji="1"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ea typeface="SimHei" charset="-122"/>
                  <a:cs typeface="Arial" panose="020B0604020202020204" pitchFamily="34" charset="0"/>
                </a:endParaRPr>
              </a:p>
              <a:p>
                <a:pPr marL="285036" indent="-285036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Statistics</a:t>
                </a:r>
                <a:r>
                  <a:rPr kumimoji="1" lang="zh-CN" alt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or</a:t>
                </a:r>
                <a:r>
                  <a:rPr kumimoji="1" lang="zh-CN" alt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precision</a:t>
                </a:r>
                <a:r>
                  <a:rPr kumimoji="1" lang="zh-CN" alt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is</a:t>
                </a:r>
                <a:r>
                  <a:rPr kumimoji="1"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key</a:t>
                </a:r>
                <a:r>
                  <a:rPr kumimoji="1"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for</a:t>
                </a:r>
                <a:r>
                  <a:rPr kumimoji="1"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flavor</a:t>
                </a:r>
                <a:r>
                  <a:rPr kumimoji="1"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program: New</a:t>
                </a:r>
                <a:r>
                  <a:rPr kumimoji="1"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Physics</a:t>
                </a:r>
                <a:r>
                  <a:rPr kumimoji="1"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scale,</a:t>
                </a:r>
                <a:r>
                  <a:rPr kumimoji="1"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i.e.</a:t>
                </a:r>
                <a:r>
                  <a:rPr kumimoji="1"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Dim = 6,</a:t>
                </a:r>
                <a:r>
                  <a:rPr kumimoji="1"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zh-CN" altLang="en-US" sz="1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∝</m:t>
                    </m:r>
                    <m:r>
                      <a:rPr kumimoji="1" lang="en-US" altLang="zh-CN" sz="1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𝟏</m:t>
                    </m:r>
                    <m:r>
                      <a:rPr kumimoji="1" lang="en-US" altLang="zh-CN" sz="1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kumimoji="1" lang="en-US" altLang="zh-CN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kumimoji="1" lang="en-US" altLang="zh-CN" sz="1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𝐔𝐧𝐜𝐞𝐫𝐭𝐚𝐢𝐧𝐭𝐲</m:t>
                        </m:r>
                      </m:e>
                    </m:rad>
                  </m:oMath>
                </a14:m>
                <a:endParaRPr kumimoji="1"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ea typeface="SimHei" charset="-122"/>
                  <a:cs typeface="Arial" panose="020B0604020202020204" pitchFamily="34" charset="0"/>
                </a:endParaRPr>
              </a:p>
              <a:p>
                <a:pPr marL="285036" indent="-285036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kumimoji="1"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ea typeface="SimHei" charset="-122"/>
                  <a:cs typeface="Arial" panose="020B0604020202020204" pitchFamily="34" charset="0"/>
                </a:endParaRPr>
              </a:p>
              <a:p>
                <a:pPr marL="285036" indent="-285036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Also “tasteful”, not only can tell there is New Physics, but also tell properties of New Physics based on flavor it couples to</a:t>
                </a:r>
              </a:p>
            </p:txBody>
          </p:sp>
        </mc:Choice>
        <mc:Fallback xmlns="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53F20963-DBAC-EBDA-D474-E622EEC8BD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568" y="498053"/>
                <a:ext cx="8802382" cy="3999813"/>
              </a:xfrm>
              <a:prstGeom prst="rect">
                <a:avLst/>
              </a:prstGeom>
              <a:blipFill>
                <a:blip r:embed="rId3"/>
                <a:stretch>
                  <a:fillRect l="-289" b="-3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图片 40">
            <a:extLst>
              <a:ext uri="{FF2B5EF4-FFF2-40B4-BE49-F238E27FC236}">
                <a16:creationId xmlns:a16="http://schemas.microsoft.com/office/drawing/2014/main" id="{709EC818-517C-8517-E149-A8E68EF337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185" y="924613"/>
            <a:ext cx="5249779" cy="203234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62E502C-7326-7D9C-AC82-243E0E57D0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5291" y="982802"/>
            <a:ext cx="3543659" cy="2032334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20995CA7-0146-BDFA-E30E-B2EFEF5C1765}"/>
              </a:ext>
            </a:extLst>
          </p:cNvPr>
          <p:cNvSpPr/>
          <p:nvPr/>
        </p:nvSpPr>
        <p:spPr>
          <a:xfrm>
            <a:off x="7551215" y="201650"/>
            <a:ext cx="11512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arXiv:1910.11775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98CB927-2234-1736-B427-A8F7CCBEDCDA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</p:spTree>
    <p:extLst>
      <p:ext uri="{BB962C8B-B14F-4D97-AF65-F5344CB8AC3E}">
        <p14:creationId xmlns:p14="http://schemas.microsoft.com/office/powerpoint/2010/main" val="31196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83"/>
    </mc:Choice>
    <mc:Fallback xmlns="">
      <p:transition spd="slow" advTm="44983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3012363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Flavor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anomalies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47E49A61-2CF9-564D-A925-81EEB22FB4EA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2024/12/14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32EB955D-0E8D-1745-B307-D86A0A0776B6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32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2A0AEBEC-1757-92C9-16B2-46427E18C51A}"/>
                  </a:ext>
                </a:extLst>
              </p:cNvPr>
              <p:cNvSpPr/>
              <p:nvPr/>
            </p:nvSpPr>
            <p:spPr>
              <a:xfrm>
                <a:off x="110103" y="630899"/>
                <a:ext cx="4304581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𝑹</m:t>
                    </m:r>
                    <m:d>
                      <m:d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</m:d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𝑹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lang="zh-CN" altLang="en-US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anomaly: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new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physics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tree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level?</a:t>
                </a:r>
              </a:p>
            </p:txBody>
          </p:sp>
        </mc:Choice>
        <mc:Fallback xmlns="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2A0AEBEC-1757-92C9-16B2-46427E18C5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3" y="630899"/>
                <a:ext cx="4304581" cy="307777"/>
              </a:xfrm>
              <a:prstGeom prst="rect">
                <a:avLst/>
              </a:prstGeom>
              <a:blipFill>
                <a:blip r:embed="rId3"/>
                <a:stretch>
                  <a:fillRect t="-4000" r="-2941" b="-24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30869583-CFDD-8CFE-871E-E1B1A1126A88}"/>
                  </a:ext>
                </a:extLst>
              </p:cNvPr>
              <p:cNvSpPr txBox="1"/>
              <p:nvPr/>
            </p:nvSpPr>
            <p:spPr>
              <a:xfrm>
                <a:off x="797950" y="953151"/>
                <a:ext cx="2310441" cy="4800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kumimoji="1" lang="zh-CN" altLang="en-US" sz="14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e>
                      </m:d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ℬ</m:t>
                          </m:r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kumimoji="1" lang="zh-CN" alt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)−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p>
                              <m: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b>
                            <m:sSubPr>
                              <m:ctrlP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sub>
                          </m:sSub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kumimoji="1"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ℬ</m:t>
                          </m:r>
                          <m:r>
                            <a:rPr kumimoji="1"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kumimoji="1"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kumimoji="1" lang="en-US" altLang="zh-CN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kumimoji="1" lang="zh-CN" alt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kumimoji="1" lang="en-US" altLang="zh-CN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zh-CN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kumimoji="1" lang="en-US" altLang="zh-CN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b>
                            <m:sSubPr>
                              <m:ctrlPr>
                                <a:rPr kumimoji="1" lang="en-US" altLang="zh-CN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kumimoji="1"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kumimoji="1" lang="zh-CN" altLang="en-US" sz="1400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30869583-CFDD-8CFE-871E-E1B1A1126A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950" y="953151"/>
                <a:ext cx="2310441" cy="480068"/>
              </a:xfrm>
              <a:prstGeom prst="rect">
                <a:avLst/>
              </a:prstGeom>
              <a:blipFill>
                <a:blip r:embed="rId4"/>
                <a:stretch>
                  <a:fillRect l="-1093" r="-2732" b="-179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D9BE73C3-52AA-F5F8-DF4E-790EFC039F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03" y="1413377"/>
            <a:ext cx="3281500" cy="22339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F0F8F166-EB1B-2EAD-F236-CEEB6D63D0B9}"/>
                  </a:ext>
                </a:extLst>
              </p:cNvPr>
              <p:cNvSpPr/>
              <p:nvPr/>
            </p:nvSpPr>
            <p:spPr>
              <a:xfrm>
                <a:off x="648930" y="3578576"/>
                <a:ext cx="2664528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Deviation significance: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3.3</a:t>
                </a:r>
                <a14:m>
                  <m:oMath xmlns:m="http://schemas.openxmlformats.org/officeDocument/2006/math">
                    <m:r>
                      <a:rPr lang="en-US" altLang="zh-CN" sz="1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𝛔</m:t>
                    </m:r>
                  </m:oMath>
                </a14:m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F0F8F166-EB1B-2EAD-F236-CEEB6D63D0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930" y="3578576"/>
                <a:ext cx="2664528" cy="307777"/>
              </a:xfrm>
              <a:prstGeom prst="rect">
                <a:avLst/>
              </a:prstGeom>
              <a:blipFill>
                <a:blip r:embed="rId6"/>
                <a:stretch>
                  <a:fillRect l="-472" t="-3846" b="-192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E02562C2-D244-4E4A-CA2E-FE6FB40FE492}"/>
                  </a:ext>
                </a:extLst>
              </p:cNvPr>
              <p:cNvSpPr txBox="1"/>
              <p:nvPr/>
            </p:nvSpPr>
            <p:spPr>
              <a:xfrm>
                <a:off x="1862499" y="1780165"/>
                <a:ext cx="131724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LFU: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𝝉</m:t>
                    </m:r>
                  </m:oMath>
                </a14:m>
                <a:r>
                  <a:rPr lang="zh-CN" altLang="en-US" sz="14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vs</a:t>
                </a:r>
                <a:r>
                  <a:rPr lang="zh-CN" altLang="en-US" sz="1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𝐞</m:t>
                    </m:r>
                    <m:r>
                      <a:rPr lang="en-US" altLang="zh-CN" sz="1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zh-CN" altLang="en-US" sz="1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1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𝛍</m:t>
                    </m:r>
                  </m:oMath>
                </a14:m>
                <a:r>
                  <a:rPr lang="en-US" altLang="zh-CN" sz="1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zh-CN" alt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E02562C2-D244-4E4A-CA2E-FE6FB40FE4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2499" y="1780165"/>
                <a:ext cx="1317243" cy="307777"/>
              </a:xfrm>
              <a:prstGeom prst="rect">
                <a:avLst/>
              </a:prstGeom>
              <a:blipFill>
                <a:blip r:embed="rId7"/>
                <a:stretch>
                  <a:fillRect l="-1905" t="-8000" b="-16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图片 18">
            <a:extLst>
              <a:ext uri="{FF2B5EF4-FFF2-40B4-BE49-F238E27FC236}">
                <a16:creationId xmlns:a16="http://schemas.microsoft.com/office/drawing/2014/main" id="{CCE2B85C-E80F-2881-A8E5-EC98E55C1E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0600" y="1443119"/>
            <a:ext cx="2747883" cy="20271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0195168B-4627-72BE-1685-1302908C63DF}"/>
                  </a:ext>
                </a:extLst>
              </p:cNvPr>
              <p:cNvSpPr/>
              <p:nvPr/>
            </p:nvSpPr>
            <p:spPr>
              <a:xfrm>
                <a:off x="4761807" y="630899"/>
                <a:ext cx="4304580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𝑹</m:t>
                    </m:r>
                    <m:d>
                      <m:d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</m:d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𝑹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p>
                        <m:r>
                          <a:rPr lang="zh-CN" altLang="en-US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anomaly: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new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physics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loop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level?</a:t>
                </a:r>
              </a:p>
            </p:txBody>
          </p:sp>
        </mc:Choice>
        <mc:Fallback xmlns=""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0195168B-4627-72BE-1685-1302908C63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1807" y="630899"/>
                <a:ext cx="4304580" cy="307777"/>
              </a:xfrm>
              <a:prstGeom prst="rect">
                <a:avLst/>
              </a:prstGeom>
              <a:blipFill>
                <a:blip r:embed="rId9"/>
                <a:stretch>
                  <a:fillRect t="-4000" r="-2941" b="-24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C5767011-0120-6B0E-D50E-2934857863C4}"/>
                  </a:ext>
                </a:extLst>
              </p:cNvPr>
              <p:cNvSpPr txBox="1"/>
              <p:nvPr/>
            </p:nvSpPr>
            <p:spPr>
              <a:xfrm>
                <a:off x="5937506" y="897655"/>
                <a:ext cx="2408544" cy="4948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kumimoji="1" lang="en-US" altLang="zh-CN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kumimoji="1" lang="en-US" altLang="zh-CN" sz="1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kumimoji="1" lang="en-US" altLang="zh-CN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ℬ</m:t>
                          </m:r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kumimoji="1" lang="en-US" altLang="zh-CN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d>
                                <m:dPr>
                                  <m:ctrlPr>
                                    <a:rPr kumimoji="1" lang="en-US" altLang="zh-CN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zh-CN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e>
                              </m:d>
                            </m:sup>
                          </m:sSup>
                          <m:sSup>
                            <m:sSupPr>
                              <m:ctrlPr>
                                <a:rPr kumimoji="1" lang="en-US" altLang="zh-CN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zh-CN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kumimoji="1" lang="en-US" altLang="zh-CN" sz="1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ℬ</m:t>
                          </m:r>
                          <m:r>
                            <a:rPr kumimoji="1" lang="en-US" altLang="zh-CN" sz="1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zh-CN" sz="1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kumimoji="1" lang="en-US" altLang="zh-CN" sz="1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kumimoji="1" lang="en-US" altLang="zh-CN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d>
                                <m:dPr>
                                  <m:ctrlPr>
                                    <a:rPr kumimoji="1" lang="en-US" altLang="zh-CN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zh-CN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e>
                              </m:d>
                            </m:sup>
                          </m:sSup>
                          <m:sSup>
                            <m:sSupPr>
                              <m:ctrlPr>
                                <a:rPr kumimoji="1" lang="en-US" altLang="zh-CN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1" lang="en-US" altLang="zh-CN" sz="14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zh-CN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kumimoji="1" lang="en-US" altLang="zh-CN" sz="1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kumimoji="1" lang="zh-CN" altLang="en-US" sz="1400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C5767011-0120-6B0E-D50E-2934857863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7506" y="897655"/>
                <a:ext cx="2408544" cy="494815"/>
              </a:xfrm>
              <a:prstGeom prst="rect">
                <a:avLst/>
              </a:prstGeom>
              <a:blipFill>
                <a:blip r:embed="rId10"/>
                <a:stretch>
                  <a:fillRect r="-1047" b="-1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941FB7EE-0E4D-0C63-A451-3EA9D80F2F0C}"/>
                  </a:ext>
                </a:extLst>
              </p:cNvPr>
              <p:cNvSpPr txBox="1"/>
              <p:nvPr/>
            </p:nvSpPr>
            <p:spPr>
              <a:xfrm>
                <a:off x="5289755" y="3638917"/>
                <a:ext cx="385403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LFU</a:t>
                </a:r>
                <a:r>
                  <a:rPr lang="zh-CN" alt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violation</a:t>
                </a:r>
                <a:r>
                  <a:rPr lang="zh-CN" alt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between</a:t>
                </a:r>
                <a:r>
                  <a:rPr lang="zh-CN" alt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𝒆</m:t>
                    </m:r>
                    <m:r>
                      <a:rPr lang="en-US" altLang="zh-CN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altLang="zh-CN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𝝁</m:t>
                    </m:r>
                  </m:oMath>
                </a14:m>
                <a:r>
                  <a:rPr lang="zh-CN" altLang="en-US" sz="1400" b="1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now</a:t>
                </a:r>
                <a:r>
                  <a:rPr lang="zh-CN" alt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disappear!!!</a:t>
                </a:r>
                <a:r>
                  <a:rPr lang="zh-CN" alt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altLang="zh-CN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941FB7EE-0E4D-0C63-A451-3EA9D80F2F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9755" y="3638917"/>
                <a:ext cx="3854038" cy="307777"/>
              </a:xfrm>
              <a:prstGeom prst="rect">
                <a:avLst/>
              </a:prstGeom>
              <a:blipFill>
                <a:blip r:embed="rId11"/>
                <a:stretch>
                  <a:fillRect l="-329" t="-4000" r="-2303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图片 31">
            <a:extLst>
              <a:ext uri="{FF2B5EF4-FFF2-40B4-BE49-F238E27FC236}">
                <a16:creationId xmlns:a16="http://schemas.microsoft.com/office/drawing/2014/main" id="{755D5BC8-390C-AC8F-960D-FB79A0D0629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21413" y="4395557"/>
            <a:ext cx="579263" cy="347597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F9077BF7-9679-667E-7034-2670318859E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42999" y="4391960"/>
            <a:ext cx="410968" cy="370611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84CD2D54-097D-806F-C3E5-E13ACA17F7DB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101218AC-40ED-E805-A61B-74DCCCDC85D9}"/>
                  </a:ext>
                </a:extLst>
              </p:cNvPr>
              <p:cNvSpPr/>
              <p:nvPr/>
            </p:nvSpPr>
            <p:spPr>
              <a:xfrm>
                <a:off x="256205" y="4011822"/>
                <a:ext cx="8492278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14308" indent="-214308"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Other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altLang="zh-CN" sz="1400" b="1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1400" b="1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𝒔</m:t>
                    </m:r>
                    <m:sSup>
                      <m:sSupPr>
                        <m:ctrlPr>
                          <a:rPr lang="en-US" altLang="zh-CN" sz="14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𝒍</m:t>
                        </m:r>
                      </m:e>
                      <m:sup>
                        <m:r>
                          <a:rPr lang="en-US" altLang="zh-CN" sz="14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4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𝒍</m:t>
                        </m:r>
                      </m:e>
                      <m:sup>
                        <m:r>
                          <a:rPr lang="en-US" altLang="zh-CN" sz="14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measurements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：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still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2-3</a:t>
                </a:r>
                <a14:m>
                  <m:oMath xmlns:m="http://schemas.openxmlformats.org/officeDocument/2006/math"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𝛔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deviation,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new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results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consistent</a:t>
                </a:r>
              </a:p>
            </p:txBody>
          </p:sp>
        </mc:Choice>
        <mc:Fallback xmlns=""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101218AC-40ED-E805-A61B-74DCCCDC85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05" y="4011822"/>
                <a:ext cx="8492278" cy="307777"/>
              </a:xfrm>
              <a:prstGeom prst="rect">
                <a:avLst/>
              </a:prstGeom>
              <a:blipFill>
                <a:blip r:embed="rId14"/>
                <a:stretch>
                  <a:fillRect l="-149" t="-7692" b="-192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文本框 36">
            <a:extLst>
              <a:ext uri="{FF2B5EF4-FFF2-40B4-BE49-F238E27FC236}">
                <a16:creationId xmlns:a16="http://schemas.microsoft.com/office/drawing/2014/main" id="{DA6C208A-E9F5-C6E6-5111-9331E5CDBB9C}"/>
              </a:ext>
            </a:extLst>
          </p:cNvPr>
          <p:cNvSpPr txBox="1"/>
          <p:nvPr/>
        </p:nvSpPr>
        <p:spPr>
          <a:xfrm>
            <a:off x="231515" y="4429773"/>
            <a:ext cx="62030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Crucial: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charm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loop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contribution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3314" name="Picture 2" descr="door to a new world 的图像结果">
            <a:extLst>
              <a:ext uri="{FF2B5EF4-FFF2-40B4-BE49-F238E27FC236}">
                <a16:creationId xmlns:a16="http://schemas.microsoft.com/office/drawing/2014/main" id="{387038F8-21BB-11CD-96F9-DBA249777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131" y="1833564"/>
            <a:ext cx="2142608" cy="126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45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150"/>
    </mc:Choice>
    <mc:Fallback xmlns="">
      <p:transition spd="slow" advTm="7515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46858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89676"/>
              <a:chOff x="110103" y="48516"/>
              <a:chExt cx="8885307" cy="68967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/>
                  <p:cNvSpPr/>
                  <p:nvPr/>
                </p:nvSpPr>
                <p:spPr>
                  <a:xfrm>
                    <a:off x="231515" y="48516"/>
                    <a:ext cx="2005485" cy="689676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altLang="zh-CN" sz="27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7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𝑩</m:t>
                              </m:r>
                            </m:e>
                            <m:sub>
                              <m:r>
                                <a:rPr lang="en-US" altLang="zh-CN" sz="27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𝒔</m:t>
                              </m:r>
                            </m:sub>
                            <m:sup>
                              <m:r>
                                <a:rPr lang="en-US" altLang="zh-CN" sz="27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lang="en-US" altLang="zh-CN" sz="27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altLang="zh-CN" sz="27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7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𝝁</m:t>
                              </m:r>
                            </m:e>
                            <m:sup>
                              <m:r>
                                <a:rPr lang="en-US" altLang="zh-CN" sz="27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27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7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𝝁</m:t>
                              </m:r>
                            </m:e>
                            <m:sup>
                              <m:r>
                                <a:rPr lang="en-US" altLang="zh-CN" sz="27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2005485" cy="689676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b="-9524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6250E61F-F921-9846-849A-1D6CC2DD7FDB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2024/12/14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071B2A2C-8B20-B347-BF13-CB9F0BF35B34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33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47A83A0-1B5E-2B71-C9E4-5F218C8186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03" y="1231351"/>
            <a:ext cx="5349879" cy="124325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79965E9-6E9C-6A5F-2A3A-EF7B4257D058}"/>
              </a:ext>
            </a:extLst>
          </p:cNvPr>
          <p:cNvSpPr txBox="1"/>
          <p:nvPr/>
        </p:nvSpPr>
        <p:spPr>
          <a:xfrm>
            <a:off x="268354" y="603982"/>
            <a:ext cx="82355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CKM suppression + helicity suppression + loop at LO = golden mode for NP hunting</a:t>
            </a:r>
            <a:endParaRPr lang="zh-CN" altLang="en-US" sz="1400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6E9DC6A-0ED7-38C6-9F61-1F4BE68250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8208" y="2832893"/>
            <a:ext cx="2915689" cy="19879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E1811914-B422-4B9E-FD60-4E9A7D5D7600}"/>
                  </a:ext>
                </a:extLst>
              </p:cNvPr>
              <p:cNvSpPr txBox="1"/>
              <p:nvPr/>
            </p:nvSpPr>
            <p:spPr>
              <a:xfrm>
                <a:off x="7187417" y="2669313"/>
                <a:ext cx="1672253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sz="1400" b="0" i="1" smtClean="0">
                        <a:latin typeface="Cambria Math" panose="02040503050406030204" pitchFamily="18" charset="0"/>
                      </a:rPr>
                      <m:t>1.624±0.009</m:t>
                    </m:r>
                  </m:oMath>
                </a14:m>
                <a:r>
                  <a:rPr kumimoji="1" lang="en-US" altLang="zh-CN" sz="1400" dirty="0"/>
                  <a:t> </a:t>
                </a:r>
                <a:r>
                  <a:rPr kumimoji="1" lang="en-US" altLang="zh-CN" sz="1400" dirty="0" err="1"/>
                  <a:t>ps</a:t>
                </a:r>
                <a:r>
                  <a:rPr kumimoji="1" lang="en-US" altLang="zh-CN" sz="1400" dirty="0"/>
                  <a:t> (SM)</a:t>
                </a:r>
                <a:endParaRPr kumimoji="1" lang="zh-CN" altLang="en-US" sz="1400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E1811914-B422-4B9E-FD60-4E9A7D5D76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7417" y="2669313"/>
                <a:ext cx="1672253" cy="215444"/>
              </a:xfrm>
              <a:prstGeom prst="rect">
                <a:avLst/>
              </a:prstGeom>
              <a:blipFill>
                <a:blip r:embed="rId6"/>
                <a:stretch>
                  <a:fillRect l="-3008" t="-27778" r="-6015" b="-5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9D754D1C-70D6-52C2-B2E7-7E9DA2A0AA7A}"/>
                  </a:ext>
                </a:extLst>
              </p:cNvPr>
              <p:cNvSpPr txBox="1"/>
              <p:nvPr/>
            </p:nvSpPr>
            <p:spPr>
              <a:xfrm>
                <a:off x="363185" y="2443121"/>
                <a:ext cx="6300008" cy="5326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Only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heavier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mass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eigenstate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𝒔</m:t>
                        </m:r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𝑯</m:t>
                        </m:r>
                      </m:sub>
                    </m:sSub>
                  </m:oMath>
                </a14:m>
                <a:r>
                  <a:rPr lang="zh-CN" altLang="en-US" sz="1400" dirty="0">
                    <a:solidFill>
                      <a:srgbClr val="002060"/>
                    </a:solidFill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decaying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𝝁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𝝁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sensitive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NP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CP-even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new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particles</a:t>
                </a:r>
                <a:endParaRPr lang="zh-CN" altLang="en-US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9D754D1C-70D6-52C2-B2E7-7E9DA2A0AA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185" y="2443121"/>
                <a:ext cx="6300008" cy="532646"/>
              </a:xfrm>
              <a:prstGeom prst="rect">
                <a:avLst/>
              </a:prstGeom>
              <a:blipFill>
                <a:blip r:embed="rId7"/>
                <a:stretch>
                  <a:fillRect l="-201" t="-4651" b="-930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图片 23">
            <a:extLst>
              <a:ext uri="{FF2B5EF4-FFF2-40B4-BE49-F238E27FC236}">
                <a16:creationId xmlns:a16="http://schemas.microsoft.com/office/drawing/2014/main" id="{A60549F0-FF59-BDAC-9AFB-5AD784A986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022" y="2902275"/>
            <a:ext cx="1876043" cy="185167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070D295D-38CF-B864-9DFE-77F5B0E6A932}"/>
              </a:ext>
            </a:extLst>
          </p:cNvPr>
          <p:cNvSpPr txBox="1"/>
          <p:nvPr/>
        </p:nvSpPr>
        <p:spPr>
          <a:xfrm>
            <a:off x="268354" y="931017"/>
            <a:ext cx="82355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ATLAS,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CMS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and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LHCb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all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join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the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game: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branching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fraction,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lifetime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etc.</a:t>
            </a:r>
            <a:endParaRPr lang="zh-CN" altLang="en-US" sz="14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3403E09-D4C2-110F-18DA-B84AD2B32834}"/>
              </a:ext>
            </a:extLst>
          </p:cNvPr>
          <p:cNvSpPr txBox="1"/>
          <p:nvPr/>
        </p:nvSpPr>
        <p:spPr>
          <a:xfrm>
            <a:off x="6603122" y="1251013"/>
            <a:ext cx="21162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NP</a:t>
            </a:r>
            <a:r>
              <a:rPr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may</a:t>
            </a:r>
            <a:r>
              <a:rPr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modify</a:t>
            </a:r>
            <a:r>
              <a:rPr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branching</a:t>
            </a:r>
            <a:r>
              <a:rPr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fractions</a:t>
            </a:r>
            <a:endParaRPr lang="zh-CN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FE72F30-20EC-895E-3325-7683FBEEF51F}"/>
              </a:ext>
            </a:extLst>
          </p:cNvPr>
          <p:cNvSpPr txBox="1"/>
          <p:nvPr/>
        </p:nvSpPr>
        <p:spPr>
          <a:xfrm>
            <a:off x="8053676" y="3825975"/>
            <a:ext cx="9417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lifetime</a:t>
            </a:r>
            <a:endParaRPr lang="zh-CN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60A265C-D61F-B94F-1764-B5256ACD49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4032" y="2958419"/>
            <a:ext cx="2626197" cy="17955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6C414D16-17A8-14F1-14C8-43F7164DCD83}"/>
                  </a:ext>
                </a:extLst>
              </p:cNvPr>
              <p:cNvSpPr txBox="1"/>
              <p:nvPr/>
            </p:nvSpPr>
            <p:spPr>
              <a:xfrm>
                <a:off x="5556071" y="1857846"/>
                <a:ext cx="3558282" cy="4633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𝓑</m:t>
                    </m:r>
                    <m:d>
                      <m:dPr>
                        <m:ctrlPr>
                          <a:rPr kumimoji="1"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kumimoji="1"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kumimoji="1"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𝒔</m:t>
                            </m:r>
                          </m:sub>
                          <m:sup>
                            <m:r>
                              <a:rPr kumimoji="1"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sup>
                        </m:sSubSup>
                        <m:r>
                          <a:rPr kumimoji="1"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kumimoji="1"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𝝁</m:t>
                            </m:r>
                          </m:e>
                          <m:sup>
                            <m:r>
                              <a:rPr kumimoji="1"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𝝁</m:t>
                            </m:r>
                          </m:e>
                          <m:sup>
                            <m:r>
                              <a:rPr kumimoji="1"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kumimoji="1"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kumimoji="1"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kumimoji="1"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kumimoji="1"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𝟑𝟒</m:t>
                        </m:r>
                        <m:r>
                          <a:rPr kumimoji="1"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  <m:r>
                          <a:rPr kumimoji="1"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  <m:r>
                          <a:rPr kumimoji="1"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kumimoji="1"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𝟐𝟕</m:t>
                        </m:r>
                      </m:e>
                    </m:d>
                    <m:r>
                      <a:rPr kumimoji="1"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kumimoji="1"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kumimoji="1"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𝟗</m:t>
                        </m:r>
                      </m:sup>
                    </m:sSup>
                  </m:oMath>
                </a14:m>
                <a:r>
                  <a:rPr kumimoji="1" lang="zh-CN" altLang="en-US" sz="1400" b="1" dirty="0">
                    <a:solidFill>
                      <a:srgbClr val="002060"/>
                    </a:solidFill>
                    <a:ea typeface="Cambria Math" panose="02040503050406030204" pitchFamily="18" charset="0"/>
                  </a:rPr>
                  <a:t> </a:t>
                </a:r>
                <a:r>
                  <a:rPr kumimoji="1"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(Exp)</a:t>
                </a:r>
              </a:p>
              <a:p>
                <a:r>
                  <a:rPr kumimoji="1" lang="en-US" altLang="zh-CN" sz="1400" b="1" dirty="0">
                    <a:solidFill>
                      <a:srgbClr val="002060"/>
                    </a:solidFill>
                    <a:ea typeface="Cambria Math" panose="02040503050406030204" pitchFamily="18" charset="0"/>
                  </a:rPr>
                  <a:t>                              </a:t>
                </a:r>
                <a14:m>
                  <m:oMath xmlns:m="http://schemas.openxmlformats.org/officeDocument/2006/math">
                    <m:r>
                      <a:rPr kumimoji="1" lang="zh-CN" altLang="en-US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kumimoji="1"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kumimoji="1"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kumimoji="1"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𝟔𝟔</m:t>
                        </m:r>
                        <m:r>
                          <a:rPr kumimoji="1"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  <m:r>
                          <a:rPr kumimoji="1"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  <m:r>
                          <a:rPr kumimoji="1"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kumimoji="1"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𝟏𝟒</m:t>
                        </m:r>
                      </m:e>
                    </m:d>
                    <m:r>
                      <a:rPr kumimoji="1"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kumimoji="1"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kumimoji="1"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𝟗</m:t>
                        </m:r>
                      </m:sup>
                    </m:sSup>
                  </m:oMath>
                </a14:m>
                <a:r>
                  <a:rPr kumimoji="1" lang="en-US" altLang="zh-CN" sz="1400" b="1" dirty="0">
                    <a:solidFill>
                      <a:srgbClr val="002060"/>
                    </a:solidFill>
                    <a:ea typeface="Cambria Math" panose="02040503050406030204" pitchFamily="18" charset="0"/>
                  </a:rPr>
                  <a:t> </a:t>
                </a:r>
                <a:r>
                  <a:rPr kumimoji="1"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(SM)</a:t>
                </a: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6C414D16-17A8-14F1-14C8-43F7164DCD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6071" y="1857846"/>
                <a:ext cx="3558282" cy="463397"/>
              </a:xfrm>
              <a:prstGeom prst="rect">
                <a:avLst/>
              </a:prstGeom>
              <a:blipFill>
                <a:blip r:embed="rId10"/>
                <a:stretch>
                  <a:fillRect l="-1779" t="-10811" r="-2135" b="-243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>
            <a:extLst>
              <a:ext uri="{FF2B5EF4-FFF2-40B4-BE49-F238E27FC236}">
                <a16:creationId xmlns:a16="http://schemas.microsoft.com/office/drawing/2014/main" id="{1F140C7A-CF41-77DB-88B2-68AFEE21DCF2}"/>
              </a:ext>
            </a:extLst>
          </p:cNvPr>
          <p:cNvSpPr/>
          <p:nvPr/>
        </p:nvSpPr>
        <p:spPr>
          <a:xfrm>
            <a:off x="7756133" y="63715"/>
            <a:ext cx="13532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PLB842(2023)137955</a:t>
            </a:r>
          </a:p>
          <a:p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PRL128(2022)041801</a:t>
            </a:r>
            <a:endParaRPr lang="zh-CN" altLang="en-US" sz="10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92B2524-5A4E-02B1-B1C7-BBC4A19DEB81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</p:spTree>
    <p:extLst>
      <p:ext uri="{BB962C8B-B14F-4D97-AF65-F5344CB8AC3E}">
        <p14:creationId xmlns:p14="http://schemas.microsoft.com/office/powerpoint/2010/main" val="207143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63"/>
    </mc:Choice>
    <mc:Fallback xmlns="">
      <p:transition spd="slow" advTm="44363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3108543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Outline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talk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88D4249B-7944-2B47-B4E4-868E913C3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9711" y="4870359"/>
            <a:ext cx="1543050" cy="273844"/>
          </a:xfrm>
        </p:spPr>
        <p:txBody>
          <a:bodyPr/>
          <a:lstStyle/>
          <a:p>
            <a:fld id="{C9B75A48-9D91-AD42-8FEF-0106549F2306}" type="slidenum">
              <a:rPr kumimoji="1" lang="zh-CN" altLang="en-US" sz="15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5970A87-0490-F043-BAE6-486D67DB4652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2024/12/14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3CFAA67-DE80-7024-C5D2-5C7A21DBFDAD}"/>
              </a:ext>
            </a:extLst>
          </p:cNvPr>
          <p:cNvSpPr txBox="1"/>
          <p:nvPr/>
        </p:nvSpPr>
        <p:spPr>
          <a:xfrm>
            <a:off x="893137" y="846273"/>
            <a:ext cx="719578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b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</a:t>
            </a:r>
            <a:r>
              <a:rPr lang="zh-CN" altLang="en-US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b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CKM</a:t>
            </a:r>
            <a:r>
              <a:rPr lang="zh-CN" altLang="en-US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b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zh-CN" altLang="en-US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zh-CN" altLang="en-US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hunting</a:t>
            </a:r>
            <a:r>
              <a:rPr lang="zh-CN" altLang="en-US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CN" altLang="en-US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flavor</a:t>
            </a:r>
            <a:r>
              <a:rPr lang="zh-CN" altLang="en-US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</a:t>
            </a:r>
          </a:p>
          <a:p>
            <a:endParaRPr lang="en-US" altLang="zh-CN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Prosects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  <a:p>
            <a:endParaRPr lang="en-US" altLang="zh-CN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14C96DF-EB05-4279-0F14-7839C454E018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</p:spTree>
    <p:extLst>
      <p:ext uri="{BB962C8B-B14F-4D97-AF65-F5344CB8AC3E}">
        <p14:creationId xmlns:p14="http://schemas.microsoft.com/office/powerpoint/2010/main" val="115343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4"/>
    </mc:Choice>
    <mc:Fallback xmlns="">
      <p:transition spd="slow" advTm="3194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46858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1858201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Prospects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6250E61F-F921-9846-849A-1D6CC2DD7FDB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2024/12/14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右箭头 5">
            <a:extLst>
              <a:ext uri="{FF2B5EF4-FFF2-40B4-BE49-F238E27FC236}">
                <a16:creationId xmlns:a16="http://schemas.microsoft.com/office/drawing/2014/main" id="{6F2A01C9-8B99-5F76-0EDE-4F8770A1A36D}"/>
              </a:ext>
            </a:extLst>
          </p:cNvPr>
          <p:cNvSpPr/>
          <p:nvPr/>
        </p:nvSpPr>
        <p:spPr>
          <a:xfrm>
            <a:off x="236023" y="1638912"/>
            <a:ext cx="8733087" cy="26125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48C2026-EDDC-C5AD-4B50-A9017032DBFF}"/>
              </a:ext>
            </a:extLst>
          </p:cNvPr>
          <p:cNvSpPr/>
          <p:nvPr/>
        </p:nvSpPr>
        <p:spPr>
          <a:xfrm>
            <a:off x="301373" y="1846256"/>
            <a:ext cx="9621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2015-2018</a:t>
            </a:r>
            <a:endParaRPr lang="zh-CN" altLang="en-US" sz="140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6D09392-4BAA-617F-20B2-35F38A32D819}"/>
              </a:ext>
            </a:extLst>
          </p:cNvPr>
          <p:cNvSpPr/>
          <p:nvPr/>
        </p:nvSpPr>
        <p:spPr>
          <a:xfrm>
            <a:off x="250372" y="2153358"/>
            <a:ext cx="1011127" cy="368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Run2</a:t>
            </a:r>
            <a:endParaRPr kumimoji="1"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9EFB760-DEEE-FD8B-4402-D135FD651E3C}"/>
              </a:ext>
            </a:extLst>
          </p:cNvPr>
          <p:cNvSpPr/>
          <p:nvPr/>
        </p:nvSpPr>
        <p:spPr>
          <a:xfrm>
            <a:off x="1285102" y="2161371"/>
            <a:ext cx="1015336" cy="36839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LS2</a:t>
            </a:r>
            <a:endParaRPr kumimoji="1"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5AFD18E-98FE-671B-D074-454B9B5F167F}"/>
              </a:ext>
            </a:extLst>
          </p:cNvPr>
          <p:cNvSpPr/>
          <p:nvPr/>
        </p:nvSpPr>
        <p:spPr>
          <a:xfrm>
            <a:off x="3799604" y="2161371"/>
            <a:ext cx="1379932" cy="36839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LS3</a:t>
            </a:r>
            <a:endParaRPr kumimoji="1"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9F18FA1-51A4-E192-FDE3-F98FF8EBB33E}"/>
              </a:ext>
            </a:extLst>
          </p:cNvPr>
          <p:cNvSpPr/>
          <p:nvPr/>
        </p:nvSpPr>
        <p:spPr>
          <a:xfrm>
            <a:off x="2323893" y="2161371"/>
            <a:ext cx="1452551" cy="368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Run3</a:t>
            </a:r>
            <a:endParaRPr kumimoji="1"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3B6A724B-F15C-DB56-8836-D9AE9298C426}"/>
              </a:ext>
            </a:extLst>
          </p:cNvPr>
          <p:cNvSpPr/>
          <p:nvPr/>
        </p:nvSpPr>
        <p:spPr>
          <a:xfrm>
            <a:off x="5202695" y="2153337"/>
            <a:ext cx="1462112" cy="368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Run4</a:t>
            </a:r>
            <a:endParaRPr kumimoji="1" lang="zh-CN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30B0FDE-485C-5F64-32B3-4B535DED3FEA}"/>
              </a:ext>
            </a:extLst>
          </p:cNvPr>
          <p:cNvSpPr/>
          <p:nvPr/>
        </p:nvSpPr>
        <p:spPr>
          <a:xfrm>
            <a:off x="7490221" y="2157206"/>
            <a:ext cx="1318753" cy="368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Run5-6</a:t>
            </a:r>
            <a:endParaRPr kumimoji="1" lang="zh-CN" altLang="en-US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743E98CD-CDAA-2BA5-CB60-88B701F83B20}"/>
              </a:ext>
            </a:extLst>
          </p:cNvPr>
          <p:cNvSpPr/>
          <p:nvPr/>
        </p:nvSpPr>
        <p:spPr>
          <a:xfrm>
            <a:off x="6686735" y="2153337"/>
            <a:ext cx="781079" cy="36839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LS4</a:t>
            </a:r>
            <a:endParaRPr kumimoji="1" lang="zh-CN" altLang="en-US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78748649-7FDB-C369-FCB9-8F85E12704EC}"/>
              </a:ext>
            </a:extLst>
          </p:cNvPr>
          <p:cNvSpPr/>
          <p:nvPr/>
        </p:nvSpPr>
        <p:spPr>
          <a:xfrm>
            <a:off x="1361770" y="1843937"/>
            <a:ext cx="9621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2019-2022</a:t>
            </a:r>
            <a:endParaRPr lang="zh-CN" altLang="en-US" sz="1400" dirty="0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85CD08FA-9340-00DB-CB44-6170FB917D16}"/>
              </a:ext>
            </a:extLst>
          </p:cNvPr>
          <p:cNvSpPr/>
          <p:nvPr/>
        </p:nvSpPr>
        <p:spPr>
          <a:xfrm>
            <a:off x="3318147" y="1662663"/>
            <a:ext cx="184048" cy="21375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6F1F6030-57D2-2296-A84C-F00051C0545A}"/>
              </a:ext>
            </a:extLst>
          </p:cNvPr>
          <p:cNvSpPr/>
          <p:nvPr/>
        </p:nvSpPr>
        <p:spPr>
          <a:xfrm>
            <a:off x="2617125" y="1834928"/>
            <a:ext cx="9621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2022-2025</a:t>
            </a:r>
            <a:endParaRPr lang="zh-CN" altLang="en-US" sz="1400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E9C8AC4C-0F28-E9FA-C1B3-E851D923D260}"/>
              </a:ext>
            </a:extLst>
          </p:cNvPr>
          <p:cNvSpPr/>
          <p:nvPr/>
        </p:nvSpPr>
        <p:spPr>
          <a:xfrm>
            <a:off x="4056700" y="1834927"/>
            <a:ext cx="9621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2025-2029</a:t>
            </a:r>
            <a:endParaRPr lang="zh-CN" altLang="en-US" sz="1400" dirty="0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9A7CEFB9-1546-4832-AE2F-551C89FF7A05}"/>
              </a:ext>
            </a:extLst>
          </p:cNvPr>
          <p:cNvSpPr/>
          <p:nvPr/>
        </p:nvSpPr>
        <p:spPr>
          <a:xfrm>
            <a:off x="5459233" y="1831565"/>
            <a:ext cx="9621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2029-2032</a:t>
            </a:r>
            <a:endParaRPr lang="zh-CN" altLang="en-US" sz="1400" dirty="0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1250513C-811E-2D42-9FA8-3C03725E48CC}"/>
              </a:ext>
            </a:extLst>
          </p:cNvPr>
          <p:cNvSpPr/>
          <p:nvPr/>
        </p:nvSpPr>
        <p:spPr>
          <a:xfrm>
            <a:off x="6615935" y="1854248"/>
            <a:ext cx="9621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2032-2035</a:t>
            </a:r>
            <a:endParaRPr lang="zh-CN" altLang="en-US" sz="1400" dirty="0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65C3B446-56F6-FD98-E815-7EA0201E0C5C}"/>
              </a:ext>
            </a:extLst>
          </p:cNvPr>
          <p:cNvSpPr/>
          <p:nvPr/>
        </p:nvSpPr>
        <p:spPr>
          <a:xfrm>
            <a:off x="7743480" y="1860291"/>
            <a:ext cx="10310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2035-future</a:t>
            </a:r>
            <a:endParaRPr lang="zh-CN" altLang="en-US" sz="1400" dirty="0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E802125C-4A7F-18B2-B0E1-9D1E83CDFFB7}"/>
              </a:ext>
            </a:extLst>
          </p:cNvPr>
          <p:cNvSpPr/>
          <p:nvPr/>
        </p:nvSpPr>
        <p:spPr>
          <a:xfrm>
            <a:off x="3501069" y="3180509"/>
            <a:ext cx="6671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23</a:t>
            </a:r>
            <a:r>
              <a:rPr kumimoji="1"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fb</a:t>
            </a:r>
            <a:r>
              <a:rPr kumimoji="1" lang="en-US" altLang="zh-CN" sz="1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-1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cxnSp>
        <p:nvCxnSpPr>
          <p:cNvPr id="32" name="直线箭头连接符 31">
            <a:extLst>
              <a:ext uri="{FF2B5EF4-FFF2-40B4-BE49-F238E27FC236}">
                <a16:creationId xmlns:a16="http://schemas.microsoft.com/office/drawing/2014/main" id="{79158048-CE84-01E7-86E3-F96BE3D43943}"/>
              </a:ext>
            </a:extLst>
          </p:cNvPr>
          <p:cNvCxnSpPr/>
          <p:nvPr/>
        </p:nvCxnSpPr>
        <p:spPr>
          <a:xfrm flipV="1">
            <a:off x="3817379" y="2682881"/>
            <a:ext cx="0" cy="497628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 32">
            <a:extLst>
              <a:ext uri="{FF2B5EF4-FFF2-40B4-BE49-F238E27FC236}">
                <a16:creationId xmlns:a16="http://schemas.microsoft.com/office/drawing/2014/main" id="{624F242F-C73C-3651-E57D-6D40FC4BF30F}"/>
              </a:ext>
            </a:extLst>
          </p:cNvPr>
          <p:cNvSpPr/>
          <p:nvPr/>
        </p:nvSpPr>
        <p:spPr>
          <a:xfrm>
            <a:off x="6288418" y="3178237"/>
            <a:ext cx="6671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50</a:t>
            </a:r>
            <a:r>
              <a:rPr kumimoji="1"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fb</a:t>
            </a:r>
            <a:r>
              <a:rPr kumimoji="1" lang="en-US" altLang="zh-CN" sz="1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-1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cxnSp>
        <p:nvCxnSpPr>
          <p:cNvPr id="34" name="直线箭头连接符 33">
            <a:extLst>
              <a:ext uri="{FF2B5EF4-FFF2-40B4-BE49-F238E27FC236}">
                <a16:creationId xmlns:a16="http://schemas.microsoft.com/office/drawing/2014/main" id="{76E80513-9C12-C400-2253-C1739CF13354}"/>
              </a:ext>
            </a:extLst>
          </p:cNvPr>
          <p:cNvCxnSpPr/>
          <p:nvPr/>
        </p:nvCxnSpPr>
        <p:spPr>
          <a:xfrm flipV="1">
            <a:off x="6704510" y="2680609"/>
            <a:ext cx="0" cy="497628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 34">
            <a:extLst>
              <a:ext uri="{FF2B5EF4-FFF2-40B4-BE49-F238E27FC236}">
                <a16:creationId xmlns:a16="http://schemas.microsoft.com/office/drawing/2014/main" id="{075DD722-4D07-994E-F5C8-BADD653BFF7E}"/>
              </a:ext>
            </a:extLst>
          </p:cNvPr>
          <p:cNvSpPr/>
          <p:nvPr/>
        </p:nvSpPr>
        <p:spPr>
          <a:xfrm>
            <a:off x="8312383" y="3186212"/>
            <a:ext cx="7569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300</a:t>
            </a:r>
            <a:r>
              <a:rPr kumimoji="1"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fb</a:t>
            </a:r>
            <a:r>
              <a:rPr kumimoji="1" lang="en-US" altLang="zh-CN" sz="1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-1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cxnSp>
        <p:nvCxnSpPr>
          <p:cNvPr id="36" name="直线箭头连接符 35">
            <a:extLst>
              <a:ext uri="{FF2B5EF4-FFF2-40B4-BE49-F238E27FC236}">
                <a16:creationId xmlns:a16="http://schemas.microsoft.com/office/drawing/2014/main" id="{7E714C14-6022-0138-6F8F-6DF9A63B17B2}"/>
              </a:ext>
            </a:extLst>
          </p:cNvPr>
          <p:cNvCxnSpPr/>
          <p:nvPr/>
        </p:nvCxnSpPr>
        <p:spPr>
          <a:xfrm flipV="1">
            <a:off x="8826749" y="2640164"/>
            <a:ext cx="0" cy="497628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矩形 39">
            <a:extLst>
              <a:ext uri="{FF2B5EF4-FFF2-40B4-BE49-F238E27FC236}">
                <a16:creationId xmlns:a16="http://schemas.microsoft.com/office/drawing/2014/main" id="{DBD1D51F-7ECD-C6E4-E403-3ED4E7F5302D}"/>
              </a:ext>
            </a:extLst>
          </p:cNvPr>
          <p:cNvSpPr/>
          <p:nvPr/>
        </p:nvSpPr>
        <p:spPr>
          <a:xfrm>
            <a:off x="1301517" y="2657080"/>
            <a:ext cx="8531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Phase</a:t>
            </a:r>
            <a:r>
              <a:rPr kumimoji="1" lang="zh-CN" altLang="en-US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I</a:t>
            </a:r>
          </a:p>
          <a:p>
            <a:r>
              <a:rPr kumimoji="1" lang="en-US" altLang="zh-CN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Upgrade</a:t>
            </a:r>
            <a:endParaRPr lang="zh-CN" altLang="en-US" sz="1400" b="1" dirty="0">
              <a:solidFill>
                <a:srgbClr val="7030A0"/>
              </a:solidFill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A2D28999-A031-5E19-0CC9-D8BB97A5F6A0}"/>
              </a:ext>
            </a:extLst>
          </p:cNvPr>
          <p:cNvSpPr/>
          <p:nvPr/>
        </p:nvSpPr>
        <p:spPr>
          <a:xfrm>
            <a:off x="6859309" y="2650868"/>
            <a:ext cx="8531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Phase</a:t>
            </a:r>
            <a:r>
              <a:rPr kumimoji="1" lang="zh-CN" altLang="en-US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II</a:t>
            </a:r>
          </a:p>
          <a:p>
            <a:r>
              <a:rPr kumimoji="1" lang="en-US" altLang="zh-CN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Upgrade</a:t>
            </a:r>
            <a:endParaRPr lang="zh-CN" altLang="en-US" sz="1400" b="1" dirty="0">
              <a:solidFill>
                <a:srgbClr val="7030A0"/>
              </a:solidFill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7E6D0BE4-9058-49CD-6467-9138B6A06471}"/>
              </a:ext>
            </a:extLst>
          </p:cNvPr>
          <p:cNvSpPr/>
          <p:nvPr/>
        </p:nvSpPr>
        <p:spPr>
          <a:xfrm>
            <a:off x="4228975" y="2632993"/>
            <a:ext cx="8531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Phase</a:t>
            </a:r>
            <a:r>
              <a:rPr kumimoji="1" lang="zh-CN" altLang="en-US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Ib</a:t>
            </a:r>
            <a:endParaRPr kumimoji="1" lang="en-US" altLang="zh-CN" sz="1400" b="1" dirty="0">
              <a:solidFill>
                <a:srgbClr val="7030A0"/>
              </a:solidFill>
              <a:latin typeface="Times New Roman" panose="02020603050405020304" pitchFamily="18" charset="0"/>
              <a:ea typeface="SimHei" charset="-122"/>
              <a:cs typeface="Times New Roman" panose="02020603050405020304" pitchFamily="18" charset="0"/>
            </a:endParaRPr>
          </a:p>
          <a:p>
            <a:r>
              <a:rPr kumimoji="1" lang="en-US" altLang="zh-CN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Upgrade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B6C67D38-7749-6EC6-EABE-698221B94310}"/>
              </a:ext>
            </a:extLst>
          </p:cNvPr>
          <p:cNvSpPr/>
          <p:nvPr/>
        </p:nvSpPr>
        <p:spPr>
          <a:xfrm>
            <a:off x="1301518" y="1225882"/>
            <a:ext cx="1022376" cy="36839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Run</a:t>
            </a:r>
            <a:r>
              <a:rPr kumimoji="1" lang="zh-CN" altLang="en-US" dirty="0"/>
              <a:t> </a:t>
            </a:r>
            <a:r>
              <a:rPr kumimoji="1" lang="en-US" altLang="zh-CN" dirty="0"/>
              <a:t>1</a:t>
            </a:r>
            <a:endParaRPr kumimoji="1" lang="zh-CN" altLang="en-US" dirty="0"/>
          </a:p>
        </p:txBody>
      </p:sp>
      <p:cxnSp>
        <p:nvCxnSpPr>
          <p:cNvPr id="46" name="直线箭头连接符 45">
            <a:extLst>
              <a:ext uri="{FF2B5EF4-FFF2-40B4-BE49-F238E27FC236}">
                <a16:creationId xmlns:a16="http://schemas.microsoft.com/office/drawing/2014/main" id="{D3E22E94-9870-6247-F2AF-6B24D6857EA2}"/>
              </a:ext>
            </a:extLst>
          </p:cNvPr>
          <p:cNvCxnSpPr>
            <a:cxnSpLocks/>
          </p:cNvCxnSpPr>
          <p:nvPr/>
        </p:nvCxnSpPr>
        <p:spPr>
          <a:xfrm>
            <a:off x="2333596" y="654285"/>
            <a:ext cx="0" cy="434557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矩形 47">
            <a:extLst>
              <a:ext uri="{FF2B5EF4-FFF2-40B4-BE49-F238E27FC236}">
                <a16:creationId xmlns:a16="http://schemas.microsoft.com/office/drawing/2014/main" id="{0ADA4E0D-C53A-0686-4AAB-D21BECFAF2EC}"/>
              </a:ext>
            </a:extLst>
          </p:cNvPr>
          <p:cNvSpPr/>
          <p:nvPr/>
        </p:nvSpPr>
        <p:spPr>
          <a:xfrm>
            <a:off x="2347274" y="682824"/>
            <a:ext cx="8451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0.4</a:t>
            </a:r>
            <a:r>
              <a:rPr kumimoji="1"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ab</a:t>
            </a:r>
            <a:r>
              <a:rPr kumimoji="1" lang="en-US" altLang="zh-CN" sz="1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-1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cxnSp>
        <p:nvCxnSpPr>
          <p:cNvPr id="49" name="直线箭头连接符 48">
            <a:extLst>
              <a:ext uri="{FF2B5EF4-FFF2-40B4-BE49-F238E27FC236}">
                <a16:creationId xmlns:a16="http://schemas.microsoft.com/office/drawing/2014/main" id="{A002862D-624B-B102-39D1-A1F754F64B9B}"/>
              </a:ext>
            </a:extLst>
          </p:cNvPr>
          <p:cNvCxnSpPr>
            <a:cxnSpLocks/>
          </p:cNvCxnSpPr>
          <p:nvPr/>
        </p:nvCxnSpPr>
        <p:spPr>
          <a:xfrm>
            <a:off x="4808150" y="654285"/>
            <a:ext cx="0" cy="434557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矩形 49">
            <a:extLst>
              <a:ext uri="{FF2B5EF4-FFF2-40B4-BE49-F238E27FC236}">
                <a16:creationId xmlns:a16="http://schemas.microsoft.com/office/drawing/2014/main" id="{2A54A7E1-28E7-6F58-0F98-12F7A0FE0D95}"/>
              </a:ext>
            </a:extLst>
          </p:cNvPr>
          <p:cNvSpPr/>
          <p:nvPr/>
        </p:nvSpPr>
        <p:spPr>
          <a:xfrm>
            <a:off x="6792785" y="705176"/>
            <a:ext cx="6974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50</a:t>
            </a:r>
            <a:r>
              <a:rPr kumimoji="1"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ab</a:t>
            </a:r>
            <a:r>
              <a:rPr kumimoji="1" lang="en-US" altLang="zh-CN" sz="1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-1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cxnSp>
        <p:nvCxnSpPr>
          <p:cNvPr id="53" name="直线箭头连接符 52">
            <a:extLst>
              <a:ext uri="{FF2B5EF4-FFF2-40B4-BE49-F238E27FC236}">
                <a16:creationId xmlns:a16="http://schemas.microsoft.com/office/drawing/2014/main" id="{9969FED7-F70C-D8CA-9236-42278309FFF8}"/>
              </a:ext>
            </a:extLst>
          </p:cNvPr>
          <p:cNvCxnSpPr>
            <a:cxnSpLocks/>
          </p:cNvCxnSpPr>
          <p:nvPr/>
        </p:nvCxnSpPr>
        <p:spPr>
          <a:xfrm>
            <a:off x="7467814" y="652451"/>
            <a:ext cx="0" cy="487917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矩形 56">
            <a:extLst>
              <a:ext uri="{FF2B5EF4-FFF2-40B4-BE49-F238E27FC236}">
                <a16:creationId xmlns:a16="http://schemas.microsoft.com/office/drawing/2014/main" id="{2AA1584E-2E6D-CE9B-860B-60B9467D3551}"/>
              </a:ext>
            </a:extLst>
          </p:cNvPr>
          <p:cNvSpPr/>
          <p:nvPr/>
        </p:nvSpPr>
        <p:spPr>
          <a:xfrm>
            <a:off x="117206" y="2774461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LHCb</a:t>
            </a:r>
          </a:p>
        </p:txBody>
      </p:sp>
      <p:sp useBgFill="1">
        <p:nvSpPr>
          <p:cNvPr id="58" name="矩形 57">
            <a:extLst>
              <a:ext uri="{FF2B5EF4-FFF2-40B4-BE49-F238E27FC236}">
                <a16:creationId xmlns:a16="http://schemas.microsoft.com/office/drawing/2014/main" id="{47F34802-AFCB-BBB9-6214-2D3D8EB7C000}"/>
              </a:ext>
            </a:extLst>
          </p:cNvPr>
          <p:cNvSpPr/>
          <p:nvPr/>
        </p:nvSpPr>
        <p:spPr>
          <a:xfrm>
            <a:off x="110103" y="739765"/>
            <a:ext cx="934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600" b="1" dirty="0">
                <a:solidFill>
                  <a:srgbClr val="C0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Belle</a:t>
            </a:r>
            <a:r>
              <a:rPr kumimoji="1" lang="zh-CN" altLang="en-US" sz="1600" b="1" dirty="0">
                <a:solidFill>
                  <a:srgbClr val="C0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C0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II</a:t>
            </a: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25CCB71C-0EDD-B61A-0950-4C3CB890B106}"/>
              </a:ext>
            </a:extLst>
          </p:cNvPr>
          <p:cNvSpPr/>
          <p:nvPr/>
        </p:nvSpPr>
        <p:spPr>
          <a:xfrm>
            <a:off x="2360469" y="1227012"/>
            <a:ext cx="883766" cy="36839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LS1</a:t>
            </a:r>
            <a:endParaRPr kumimoji="1" lang="zh-CN" altLang="en-US" dirty="0"/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CBE0C11A-09FC-83EB-8198-10E2D137C77A}"/>
              </a:ext>
            </a:extLst>
          </p:cNvPr>
          <p:cNvSpPr/>
          <p:nvPr/>
        </p:nvSpPr>
        <p:spPr>
          <a:xfrm>
            <a:off x="3266110" y="1232525"/>
            <a:ext cx="1542040" cy="36839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Run</a:t>
            </a:r>
            <a:r>
              <a:rPr kumimoji="1" lang="zh-CN" altLang="en-US" dirty="0"/>
              <a:t> </a:t>
            </a:r>
            <a:r>
              <a:rPr kumimoji="1" lang="en-US" altLang="zh-CN" dirty="0"/>
              <a:t>2</a:t>
            </a:r>
            <a:endParaRPr kumimoji="1" lang="zh-CN" altLang="en-US" dirty="0"/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EC9C6D07-BBFA-24B4-3757-C32CD35AF428}"/>
              </a:ext>
            </a:extLst>
          </p:cNvPr>
          <p:cNvSpPr/>
          <p:nvPr/>
        </p:nvSpPr>
        <p:spPr>
          <a:xfrm>
            <a:off x="1366808" y="908278"/>
            <a:ext cx="9621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2019-2022</a:t>
            </a:r>
            <a:endParaRPr lang="zh-CN" altLang="en-US" sz="1400" dirty="0"/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ED91E327-F14A-236E-8D1C-0ECAFD47E714}"/>
              </a:ext>
            </a:extLst>
          </p:cNvPr>
          <p:cNvSpPr/>
          <p:nvPr/>
        </p:nvSpPr>
        <p:spPr>
          <a:xfrm>
            <a:off x="3512167" y="902429"/>
            <a:ext cx="9621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2024-2027</a:t>
            </a:r>
            <a:endParaRPr lang="zh-CN" altLang="en-US" sz="1400" dirty="0"/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4D92A261-FBEA-758D-70B3-8A6797988970}"/>
              </a:ext>
            </a:extLst>
          </p:cNvPr>
          <p:cNvSpPr/>
          <p:nvPr/>
        </p:nvSpPr>
        <p:spPr>
          <a:xfrm>
            <a:off x="4845903" y="1232525"/>
            <a:ext cx="883766" cy="36839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LS1</a:t>
            </a:r>
            <a:endParaRPr kumimoji="1" lang="zh-CN" altLang="en-US" dirty="0"/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622BAE95-7FFE-80BF-CFDC-2355818157E1}"/>
              </a:ext>
            </a:extLst>
          </p:cNvPr>
          <p:cNvSpPr/>
          <p:nvPr/>
        </p:nvSpPr>
        <p:spPr>
          <a:xfrm>
            <a:off x="4845903" y="698189"/>
            <a:ext cx="7587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15</a:t>
            </a:r>
            <a:r>
              <a:rPr kumimoji="1"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ab</a:t>
            </a:r>
            <a:r>
              <a:rPr kumimoji="1" lang="en-US" altLang="zh-CN" sz="1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-1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21FF0E44-1C9D-5ACB-2324-F898F690BBDA}"/>
              </a:ext>
            </a:extLst>
          </p:cNvPr>
          <p:cNvSpPr/>
          <p:nvPr/>
        </p:nvSpPr>
        <p:spPr>
          <a:xfrm>
            <a:off x="5767422" y="1238903"/>
            <a:ext cx="1700392" cy="36839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Run</a:t>
            </a:r>
            <a:r>
              <a:rPr kumimoji="1" lang="zh-CN" altLang="en-US" dirty="0"/>
              <a:t> </a:t>
            </a:r>
            <a:r>
              <a:rPr kumimoji="1" lang="en-US" altLang="zh-CN" dirty="0"/>
              <a:t>3</a:t>
            </a:r>
            <a:endParaRPr kumimoji="1" lang="zh-CN" altLang="en-US" dirty="0"/>
          </a:p>
        </p:txBody>
      </p:sp>
      <p:cxnSp>
        <p:nvCxnSpPr>
          <p:cNvPr id="73" name="直线箭头连接符 72">
            <a:extLst>
              <a:ext uri="{FF2B5EF4-FFF2-40B4-BE49-F238E27FC236}">
                <a16:creationId xmlns:a16="http://schemas.microsoft.com/office/drawing/2014/main" id="{1CEBBFCB-A33E-A5E6-9963-607166C19F10}"/>
              </a:ext>
            </a:extLst>
          </p:cNvPr>
          <p:cNvCxnSpPr/>
          <p:nvPr/>
        </p:nvCxnSpPr>
        <p:spPr>
          <a:xfrm>
            <a:off x="5202695" y="3673995"/>
            <a:ext cx="3766415" cy="0"/>
          </a:xfrm>
          <a:prstGeom prst="straightConnector1">
            <a:avLst/>
          </a:prstGeom>
          <a:ln w="53975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矩形 73">
            <a:extLst>
              <a:ext uri="{FF2B5EF4-FFF2-40B4-BE49-F238E27FC236}">
                <a16:creationId xmlns:a16="http://schemas.microsoft.com/office/drawing/2014/main" id="{141502AF-5B1E-5ACC-0735-8D6AA9C65FEA}"/>
              </a:ext>
            </a:extLst>
          </p:cNvPr>
          <p:cNvSpPr/>
          <p:nvPr/>
        </p:nvSpPr>
        <p:spPr>
          <a:xfrm>
            <a:off x="6942635" y="3362069"/>
            <a:ext cx="1095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HL-LHC</a:t>
            </a: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3532A94F-95DE-0BAB-4366-C27026CD6366}"/>
              </a:ext>
            </a:extLst>
          </p:cNvPr>
          <p:cNvSpPr/>
          <p:nvPr/>
        </p:nvSpPr>
        <p:spPr>
          <a:xfrm>
            <a:off x="136103" y="3755498"/>
            <a:ext cx="1514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CMS/ATLAS</a:t>
            </a:r>
          </a:p>
        </p:txBody>
      </p:sp>
      <p:cxnSp>
        <p:nvCxnSpPr>
          <p:cNvPr id="76" name="直线箭头连接符 75">
            <a:extLst>
              <a:ext uri="{FF2B5EF4-FFF2-40B4-BE49-F238E27FC236}">
                <a16:creationId xmlns:a16="http://schemas.microsoft.com/office/drawing/2014/main" id="{061352B4-AC53-082F-86EA-EA5B3A2974CA}"/>
              </a:ext>
            </a:extLst>
          </p:cNvPr>
          <p:cNvCxnSpPr/>
          <p:nvPr/>
        </p:nvCxnSpPr>
        <p:spPr>
          <a:xfrm flipV="1">
            <a:off x="3834654" y="3673995"/>
            <a:ext cx="0" cy="497628"/>
          </a:xfrm>
          <a:prstGeom prst="straightConnector1">
            <a:avLst/>
          </a:prstGeom>
          <a:ln w="444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矩形 76">
            <a:extLst>
              <a:ext uri="{FF2B5EF4-FFF2-40B4-BE49-F238E27FC236}">
                <a16:creationId xmlns:a16="http://schemas.microsoft.com/office/drawing/2014/main" id="{4502E7D3-AEBA-30CB-6C94-9F51E18E1C77}"/>
              </a:ext>
            </a:extLst>
          </p:cNvPr>
          <p:cNvSpPr/>
          <p:nvPr/>
        </p:nvSpPr>
        <p:spPr>
          <a:xfrm>
            <a:off x="2939678" y="3832025"/>
            <a:ext cx="7569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200</a:t>
            </a:r>
            <a:r>
              <a:rPr kumimoji="1"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fb</a:t>
            </a:r>
            <a:r>
              <a:rPr kumimoji="1" lang="en-US" altLang="zh-CN" sz="1400" b="1" baseline="30000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-1</a:t>
            </a:r>
            <a:endParaRPr lang="zh-CN" altLang="en-US" sz="1400" b="1" dirty="0">
              <a:solidFill>
                <a:srgbClr val="002060"/>
              </a:solidFill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C823E4B5-062F-5E68-76FF-43C7641C17CA}"/>
              </a:ext>
            </a:extLst>
          </p:cNvPr>
          <p:cNvSpPr/>
          <p:nvPr/>
        </p:nvSpPr>
        <p:spPr>
          <a:xfrm>
            <a:off x="8222614" y="3832025"/>
            <a:ext cx="8467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3000</a:t>
            </a:r>
            <a:r>
              <a:rPr kumimoji="1"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fb</a:t>
            </a:r>
            <a:r>
              <a:rPr kumimoji="1" lang="en-US" altLang="zh-CN" sz="1400" b="1" baseline="30000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-1</a:t>
            </a:r>
            <a:endParaRPr lang="zh-CN" altLang="en-US" sz="1400" b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矩形 78">
                <a:extLst>
                  <a:ext uri="{FF2B5EF4-FFF2-40B4-BE49-F238E27FC236}">
                    <a16:creationId xmlns:a16="http://schemas.microsoft.com/office/drawing/2014/main" id="{81B36B7F-947F-0471-33C3-1D6780232350}"/>
                  </a:ext>
                </a:extLst>
              </p:cNvPr>
              <p:cNvSpPr/>
              <p:nvPr/>
            </p:nvSpPr>
            <p:spPr>
              <a:xfrm>
                <a:off x="136103" y="4343939"/>
                <a:ext cx="31983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BESIII/super</a:t>
                </a:r>
                <a:r>
                  <a:rPr kumimoji="1" lang="zh-CN" altLang="en-US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b="1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𝛕</m:t>
                    </m:r>
                  </m:oMath>
                </a14:m>
                <a:r>
                  <a:rPr kumimoji="1" lang="en-US" altLang="zh-CN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-charm/CEPC</a:t>
                </a:r>
              </a:p>
            </p:txBody>
          </p:sp>
        </mc:Choice>
        <mc:Fallback xmlns="">
          <p:sp>
            <p:nvSpPr>
              <p:cNvPr id="79" name="矩形 78">
                <a:extLst>
                  <a:ext uri="{FF2B5EF4-FFF2-40B4-BE49-F238E27FC236}">
                    <a16:creationId xmlns:a16="http://schemas.microsoft.com/office/drawing/2014/main" id="{81B36B7F-947F-0471-33C3-1D67802323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103" y="4343939"/>
                <a:ext cx="3198311" cy="369332"/>
              </a:xfrm>
              <a:prstGeom prst="rect">
                <a:avLst/>
              </a:prstGeom>
              <a:blipFill>
                <a:blip r:embed="rId3"/>
                <a:stretch>
                  <a:fillRect l="-1581" t="-10000" r="-395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矩形 81">
                <a:extLst>
                  <a:ext uri="{FF2B5EF4-FFF2-40B4-BE49-F238E27FC236}">
                    <a16:creationId xmlns:a16="http://schemas.microsoft.com/office/drawing/2014/main" id="{0951FF78-DA58-E6EE-977F-EB6F4EFE47E0}"/>
                  </a:ext>
                </a:extLst>
              </p:cNvPr>
              <p:cNvSpPr/>
              <p:nvPr/>
            </p:nvSpPr>
            <p:spPr>
              <a:xfrm>
                <a:off x="3579248" y="4346809"/>
                <a:ext cx="56797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BEPCII</a:t>
                </a:r>
                <a:r>
                  <a:rPr kumimoji="1" lang="zh-CN" altLang="en-US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upgrade</a:t>
                </a:r>
                <a:r>
                  <a:rPr kumimoji="1" lang="zh-CN" altLang="en-US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+</a:t>
                </a:r>
                <a:r>
                  <a:rPr kumimoji="1" lang="zh-CN" altLang="en-US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running</a:t>
                </a:r>
                <a:r>
                  <a:rPr kumimoji="1" lang="zh-CN" altLang="en-US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of</a:t>
                </a:r>
                <a:r>
                  <a:rPr kumimoji="1" lang="zh-CN" altLang="en-US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super</a:t>
                </a:r>
                <a:r>
                  <a:rPr kumimoji="1" lang="zh-CN" altLang="en-US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b="1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𝛕</m:t>
                    </m:r>
                  </m:oMath>
                </a14:m>
                <a:r>
                  <a:rPr kumimoji="1" lang="en-US" altLang="zh-CN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-charm/CEPC</a:t>
                </a:r>
              </a:p>
            </p:txBody>
          </p:sp>
        </mc:Choice>
        <mc:Fallback xmlns="">
          <p:sp>
            <p:nvSpPr>
              <p:cNvPr id="82" name="矩形 81">
                <a:extLst>
                  <a:ext uri="{FF2B5EF4-FFF2-40B4-BE49-F238E27FC236}">
                    <a16:creationId xmlns:a16="http://schemas.microsoft.com/office/drawing/2014/main" id="{0951FF78-DA58-E6EE-977F-EB6F4EFE47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9248" y="4346809"/>
                <a:ext cx="5679760" cy="369332"/>
              </a:xfrm>
              <a:prstGeom prst="rect">
                <a:avLst/>
              </a:prstGeom>
              <a:blipFill>
                <a:blip r:embed="rId4"/>
                <a:stretch>
                  <a:fillRect l="-891" t="-6667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>
            <a:extLst>
              <a:ext uri="{FF2B5EF4-FFF2-40B4-BE49-F238E27FC236}">
                <a16:creationId xmlns:a16="http://schemas.microsoft.com/office/drawing/2014/main" id="{A2F29EE7-7AA5-1005-F01E-10CEE42AD885}"/>
              </a:ext>
            </a:extLst>
          </p:cNvPr>
          <p:cNvSpPr/>
          <p:nvPr/>
        </p:nvSpPr>
        <p:spPr>
          <a:xfrm>
            <a:off x="7490221" y="1237091"/>
            <a:ext cx="1336528" cy="36839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upgrade</a:t>
            </a:r>
            <a:endParaRPr kumimoji="1" lang="zh-CN" altLang="en-US" dirty="0"/>
          </a:p>
        </p:txBody>
      </p:sp>
      <p:cxnSp>
        <p:nvCxnSpPr>
          <p:cNvPr id="3" name="直线箭头连接符 2">
            <a:extLst>
              <a:ext uri="{FF2B5EF4-FFF2-40B4-BE49-F238E27FC236}">
                <a16:creationId xmlns:a16="http://schemas.microsoft.com/office/drawing/2014/main" id="{6C5073F3-AAC3-B150-FBBC-A05086648FC3}"/>
              </a:ext>
            </a:extLst>
          </p:cNvPr>
          <p:cNvCxnSpPr>
            <a:cxnSpLocks/>
          </p:cNvCxnSpPr>
          <p:nvPr/>
        </p:nvCxnSpPr>
        <p:spPr>
          <a:xfrm>
            <a:off x="8808974" y="658470"/>
            <a:ext cx="0" cy="487917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33F1D49A-6EAD-6E5B-8EDC-B1724EE4D1A1}"/>
              </a:ext>
            </a:extLst>
          </p:cNvPr>
          <p:cNvSpPr/>
          <p:nvPr/>
        </p:nvSpPr>
        <p:spPr>
          <a:xfrm>
            <a:off x="7917818" y="711840"/>
            <a:ext cx="8567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250</a:t>
            </a:r>
            <a:r>
              <a:rPr kumimoji="1"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ab</a:t>
            </a:r>
            <a:r>
              <a:rPr kumimoji="1" lang="en-US" altLang="zh-CN" sz="1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-1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79FC23A-080D-8916-4C6D-EB37C01B1680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</p:spTree>
    <p:extLst>
      <p:ext uri="{BB962C8B-B14F-4D97-AF65-F5344CB8AC3E}">
        <p14:creationId xmlns:p14="http://schemas.microsoft.com/office/powerpoint/2010/main" val="406947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55"/>
    </mc:Choice>
    <mc:Fallback xmlns="">
      <p:transition spd="slow" advTm="29055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46858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6090129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Future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flavor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hadron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physics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6250E61F-F921-9846-849A-1D6CC2DD7FDB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2024/12/14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3C086D3-5145-60C4-4DAD-C5FD91905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03" y="586255"/>
            <a:ext cx="2181992" cy="200566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81BC3CC-A78F-9D31-E453-2473463C464D}"/>
              </a:ext>
            </a:extLst>
          </p:cNvPr>
          <p:cNvSpPr txBox="1"/>
          <p:nvPr/>
        </p:nvSpPr>
        <p:spPr>
          <a:xfrm>
            <a:off x="1077167" y="2646572"/>
            <a:ext cx="69184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1995</a:t>
            </a:r>
            <a:endParaRPr kumimoji="1" lang="zh-CN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右箭头 3">
            <a:extLst>
              <a:ext uri="{FF2B5EF4-FFF2-40B4-BE49-F238E27FC236}">
                <a16:creationId xmlns:a16="http://schemas.microsoft.com/office/drawing/2014/main" id="{F899FD92-6857-26F7-A68A-0AF9AEF562D7}"/>
              </a:ext>
            </a:extLst>
          </p:cNvPr>
          <p:cNvSpPr/>
          <p:nvPr/>
        </p:nvSpPr>
        <p:spPr>
          <a:xfrm>
            <a:off x="2414016" y="1385954"/>
            <a:ext cx="569406" cy="268224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7373BAC-2348-FC49-38BD-CD6D0297B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5343" y="687382"/>
            <a:ext cx="2022193" cy="188436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EB08AAAB-CBE7-2430-F718-EB7707983D56}"/>
              </a:ext>
            </a:extLst>
          </p:cNvPr>
          <p:cNvSpPr txBox="1"/>
          <p:nvPr/>
        </p:nvSpPr>
        <p:spPr>
          <a:xfrm>
            <a:off x="3972767" y="2644034"/>
            <a:ext cx="69184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kumimoji="1" lang="zh-CN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右箭头 36">
            <a:extLst>
              <a:ext uri="{FF2B5EF4-FFF2-40B4-BE49-F238E27FC236}">
                <a16:creationId xmlns:a16="http://schemas.microsoft.com/office/drawing/2014/main" id="{FE0BD3CA-0044-87CA-B088-836BAC37DAFB}"/>
              </a:ext>
            </a:extLst>
          </p:cNvPr>
          <p:cNvSpPr/>
          <p:nvPr/>
        </p:nvSpPr>
        <p:spPr>
          <a:xfrm>
            <a:off x="5371378" y="1392793"/>
            <a:ext cx="569406" cy="268224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07DDA192-E073-6FBB-9058-5C0ABCF190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0901" y="631610"/>
            <a:ext cx="2022193" cy="1863474"/>
          </a:xfrm>
          <a:prstGeom prst="rect">
            <a:avLst/>
          </a:prstGeom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A6A5C8D7-60B5-7AA2-C522-FD30D800C57C}"/>
              </a:ext>
            </a:extLst>
          </p:cNvPr>
          <p:cNvSpPr txBox="1"/>
          <p:nvPr/>
        </p:nvSpPr>
        <p:spPr>
          <a:xfrm>
            <a:off x="7075631" y="2644033"/>
            <a:ext cx="69184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2040?</a:t>
            </a:r>
            <a:endParaRPr kumimoji="1" lang="zh-CN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30C2FB11-67A8-B744-2B78-6815CC3274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2942" y="3100759"/>
            <a:ext cx="1893349" cy="1668096"/>
          </a:xfrm>
          <a:prstGeom prst="rect">
            <a:avLst/>
          </a:prstGeom>
        </p:spPr>
      </p:pic>
      <p:sp>
        <p:nvSpPr>
          <p:cNvPr id="45" name="椭圆 44">
            <a:extLst>
              <a:ext uri="{FF2B5EF4-FFF2-40B4-BE49-F238E27FC236}">
                <a16:creationId xmlns:a16="http://schemas.microsoft.com/office/drawing/2014/main" id="{777AF0D6-E882-C2C9-61F0-679C915F3EB5}"/>
              </a:ext>
            </a:extLst>
          </p:cNvPr>
          <p:cNvSpPr/>
          <p:nvPr/>
        </p:nvSpPr>
        <p:spPr>
          <a:xfrm>
            <a:off x="6961632" y="1085088"/>
            <a:ext cx="341376" cy="332089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51" name="直线箭头连接符 50">
            <a:extLst>
              <a:ext uri="{FF2B5EF4-FFF2-40B4-BE49-F238E27FC236}">
                <a16:creationId xmlns:a16="http://schemas.microsoft.com/office/drawing/2014/main" id="{75A30B49-3C37-5738-DD6F-CF1FCE471E84}"/>
              </a:ext>
            </a:extLst>
          </p:cNvPr>
          <p:cNvCxnSpPr/>
          <p:nvPr/>
        </p:nvCxnSpPr>
        <p:spPr>
          <a:xfrm>
            <a:off x="7900416" y="2495084"/>
            <a:ext cx="0" cy="60567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图片 51">
            <a:extLst>
              <a:ext uri="{FF2B5EF4-FFF2-40B4-BE49-F238E27FC236}">
                <a16:creationId xmlns:a16="http://schemas.microsoft.com/office/drawing/2014/main" id="{50804858-184C-DCE7-786F-0FE42B1D7C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8380" y="3234590"/>
            <a:ext cx="4011584" cy="1407327"/>
          </a:xfrm>
          <a:prstGeom prst="rect">
            <a:avLst/>
          </a:prstGeom>
        </p:spPr>
      </p:pic>
      <p:sp>
        <p:nvSpPr>
          <p:cNvPr id="54" name="矩形 53">
            <a:extLst>
              <a:ext uri="{FF2B5EF4-FFF2-40B4-BE49-F238E27FC236}">
                <a16:creationId xmlns:a16="http://schemas.microsoft.com/office/drawing/2014/main" id="{EF74527C-42A4-4CC0-7F05-F9CE73DA897E}"/>
              </a:ext>
            </a:extLst>
          </p:cNvPr>
          <p:cNvSpPr/>
          <p:nvPr/>
        </p:nvSpPr>
        <p:spPr>
          <a:xfrm>
            <a:off x="12926" y="3430588"/>
            <a:ext cx="24654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Either</a:t>
            </a: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</a:t>
            </a: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NP,</a:t>
            </a: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</a:t>
            </a: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non-perturbative</a:t>
            </a: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QCD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72DFA01-1EA9-29EA-4F8C-91A5B2FD940C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</p:spTree>
    <p:extLst>
      <p:ext uri="{BB962C8B-B14F-4D97-AF65-F5344CB8AC3E}">
        <p14:creationId xmlns:p14="http://schemas.microsoft.com/office/powerpoint/2010/main" val="319748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31"/>
    </mc:Choice>
    <mc:Fallback xmlns="">
      <p:transition spd="slow" advTm="45131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46858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7821500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Dr.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Sai and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others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says future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will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different!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6250E61F-F921-9846-849A-1D6CC2DD7FDB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2024/12/14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071B2A2C-8B20-B347-BF13-CB9F0BF35B34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37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BA210CE-2736-9B34-F175-BAFA7089E33A}"/>
              </a:ext>
            </a:extLst>
          </p:cNvPr>
          <p:cNvSpPr txBox="1"/>
          <p:nvPr/>
        </p:nvSpPr>
        <p:spPr>
          <a:xfrm>
            <a:off x="396582" y="659402"/>
            <a:ext cx="567693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Flavor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aspects: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flavor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tagging,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pattern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recognition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(reconstruction)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distinguishing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zh-CN" alt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The Impact of Artificial Intelligence (AI) on Business | IT Chronicles">
            <a:extLst>
              <a:ext uri="{FF2B5EF4-FFF2-40B4-BE49-F238E27FC236}">
                <a16:creationId xmlns:a16="http://schemas.microsoft.com/office/drawing/2014/main" id="{CB32932A-8781-8E48-AE48-24935A427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520" y="708578"/>
            <a:ext cx="2835852" cy="189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506BCA6-5288-910C-F328-E7A99A14DCF5}"/>
              </a:ext>
            </a:extLst>
          </p:cNvPr>
          <p:cNvSpPr txBox="1"/>
          <p:nvPr/>
        </p:nvSpPr>
        <p:spPr>
          <a:xfrm>
            <a:off x="396583" y="2818742"/>
            <a:ext cx="5347796" cy="1023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(large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model)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publish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immediately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data-taking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v1: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</a:t>
            </a:r>
            <a:r>
              <a:rPr lang="en-US" altLang="zh-CN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drsai.ihep.ac.cn</a:t>
            </a:r>
            <a:endParaRPr lang="en-US" altLang="zh-CN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E79FD74-E564-A4DC-44D2-8549C327E7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1910" y="2777986"/>
            <a:ext cx="2850570" cy="20555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BD546CE7-E67F-8F37-CE6F-0E17874368ED}"/>
                  </a:ext>
                </a:extLst>
              </p:cNvPr>
              <p:cNvSpPr txBox="1"/>
              <p:nvPr/>
            </p:nvSpPr>
            <p:spPr>
              <a:xfrm>
                <a:off x="1309038" y="4065745"/>
                <a:ext cx="351962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Dr.</a:t>
                </a:r>
                <a:r>
                  <a:rPr lang="zh-CN" altLang="en-US" sz="1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Sai</a:t>
                </a:r>
                <a:r>
                  <a:rPr lang="zh-CN" altLang="en-US" sz="1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rediscovered</a:t>
                </a:r>
                <a:r>
                  <a:rPr lang="zh-CN" altLang="en-US" sz="1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CN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𝟑𝟗𝟎𝟎</m:t>
                    </m:r>
                    <m:r>
                      <a:rPr lang="en-US" altLang="zh-CN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zh-CN" altLang="en-US" sz="1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!</a:t>
                </a:r>
                <a:r>
                  <a:rPr lang="zh-CN" altLang="en-US" sz="1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CN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BD546CE7-E67F-8F37-CE6F-0E17874368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9038" y="4065745"/>
                <a:ext cx="3519622" cy="369332"/>
              </a:xfrm>
              <a:prstGeom prst="rect">
                <a:avLst/>
              </a:prstGeom>
              <a:blipFill>
                <a:blip r:embed="rId5"/>
                <a:stretch>
                  <a:fillRect l="-1799" t="-13333" r="-3597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右箭头 25">
            <a:extLst>
              <a:ext uri="{FF2B5EF4-FFF2-40B4-BE49-F238E27FC236}">
                <a16:creationId xmlns:a16="http://schemas.microsoft.com/office/drawing/2014/main" id="{0C220AAF-0125-913C-635D-066EC6FA4342}"/>
              </a:ext>
            </a:extLst>
          </p:cNvPr>
          <p:cNvSpPr/>
          <p:nvPr/>
        </p:nvSpPr>
        <p:spPr>
          <a:xfrm>
            <a:off x="4907902" y="4115029"/>
            <a:ext cx="727788" cy="270764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9324D23-94DC-F156-AA76-2817A84BAE89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143AB51-AC2C-ED3E-E960-BA5A6BB724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3104" y="1172996"/>
            <a:ext cx="2914798" cy="178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75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84"/>
    </mc:Choice>
    <mc:Fallback xmlns="">
      <p:transition spd="slow" advTm="53684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521137"/>
            <a:ext cx="9144000" cy="4622365"/>
            <a:chOff x="0" y="694847"/>
            <a:chExt cx="9144000" cy="6163154"/>
          </a:xfrm>
        </p:grpSpPr>
        <p:cxnSp>
          <p:nvCxnSpPr>
            <p:cNvPr id="12" name="直线连接符 11"/>
            <p:cNvCxnSpPr/>
            <p:nvPr/>
          </p:nvCxnSpPr>
          <p:spPr>
            <a:xfrm>
              <a:off x="110103" y="694847"/>
              <a:ext cx="8885307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9E863973-CE64-244C-AA83-B0D3A6E0B76F}"/>
              </a:ext>
            </a:extLst>
          </p:cNvPr>
          <p:cNvSpPr/>
          <p:nvPr/>
        </p:nvSpPr>
        <p:spPr>
          <a:xfrm>
            <a:off x="1855775" y="2279362"/>
            <a:ext cx="58721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Thank</a:t>
            </a:r>
            <a:r>
              <a:rPr kumimoji="1" lang="zh-C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you</a:t>
            </a:r>
            <a:r>
              <a:rPr kumimoji="1" lang="zh-C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for</a:t>
            </a:r>
            <a:r>
              <a:rPr kumimoji="1" lang="zh-C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your</a:t>
            </a:r>
            <a:r>
              <a:rPr kumimoji="1" lang="zh-C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attention!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2866D55-FD92-B740-87A9-889DAD13E08B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2024/12/14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0" name="灯片编号占位符 1">
            <a:extLst>
              <a:ext uri="{FF2B5EF4-FFF2-40B4-BE49-F238E27FC236}">
                <a16:creationId xmlns:a16="http://schemas.microsoft.com/office/drawing/2014/main" id="{C13FA518-AB45-144D-B9D6-E2370FCBC345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38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0D71CB3-8DEC-3AA0-3E05-969CA6799280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</p:spTree>
    <p:extLst>
      <p:ext uri="{BB962C8B-B14F-4D97-AF65-F5344CB8AC3E}">
        <p14:creationId xmlns:p14="http://schemas.microsoft.com/office/powerpoint/2010/main" val="167445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6"/>
    </mc:Choice>
    <mc:Fallback xmlns="">
      <p:transition spd="slow" advTm="7726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46858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3474028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Open charmed exotics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6250E61F-F921-9846-849A-1D6CC2DD7FDB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2024/12/14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071B2A2C-8B20-B347-BF13-CB9F0BF35B34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39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8D75104F-737F-84D6-BEEC-7FE9EDD9BEA7}"/>
                  </a:ext>
                </a:extLst>
              </p:cNvPr>
              <p:cNvSpPr/>
              <p:nvPr/>
            </p:nvSpPr>
            <p:spPr>
              <a:xfrm>
                <a:off x="363184" y="509676"/>
                <a:ext cx="8632225" cy="7245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14308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𝒄𝒔</m:t>
                        </m:r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b>
                      <m:sup>
                        <m:r>
                          <a:rPr lang="zh-CN" altLang="en-US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𝟐𝟖𝟕𝟎</m:t>
                            </m:r>
                          </m:e>
                        </m:d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𝒄𝒔</m:t>
                        </m:r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  <m:sup>
                        <m:r>
                          <a:rPr lang="zh-CN" altLang="en-US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𝟐𝟗𝟎𝟎</m:t>
                            </m:r>
                          </m:e>
                        </m:d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minimum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quark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content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𝒄𝒔</m:t>
                    </m:r>
                    <m:acc>
                      <m:accPr>
                        <m:chr m:val="̅"/>
                        <m:ctrlPr>
                          <a:rPr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𝒅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𝒖</m:t>
                        </m:r>
                      </m:e>
                    </m:acc>
                  </m:oMath>
                </a14:m>
                <a:r>
                  <a:rPr lang="zh-CN" altLang="en-US" sz="1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seen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first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decays;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rediscovered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lang="zh-CN" altLang="en-US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1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decays;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</m:e>
                      <m:sub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𝒄𝒔</m:t>
                        </m:r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  <m:sup>
                        <m:r>
                          <a:rPr lang="zh-CN" altLang="en-US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𝟐𝟗𝟎𝟎</m:t>
                            </m:r>
                          </m:e>
                        </m:d>
                      </m:e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lang="zh-CN" altLang="en-US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found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yet</a:t>
                </a:r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8D75104F-737F-84D6-BEEC-7FE9EDD9BE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184" y="509676"/>
                <a:ext cx="8632225" cy="724557"/>
              </a:xfrm>
              <a:prstGeom prst="rect">
                <a:avLst/>
              </a:prstGeom>
              <a:blipFill>
                <a:blip r:embed="rId3"/>
                <a:stretch>
                  <a:fillRect l="-147" b="-877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>
            <a:extLst>
              <a:ext uri="{FF2B5EF4-FFF2-40B4-BE49-F238E27FC236}">
                <a16:creationId xmlns:a16="http://schemas.microsoft.com/office/drawing/2014/main" id="{584CFBDC-5EF8-1D92-ED0C-55FD6B5232F7}"/>
              </a:ext>
            </a:extLst>
          </p:cNvPr>
          <p:cNvSpPr/>
          <p:nvPr/>
        </p:nvSpPr>
        <p:spPr>
          <a:xfrm>
            <a:off x="7748118" y="-14161"/>
            <a:ext cx="13692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PRD102(2020)112003</a:t>
            </a:r>
          </a:p>
          <a:p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arXiv:2406.03156</a:t>
            </a:r>
          </a:p>
          <a:p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arXiv:2405.00098</a:t>
            </a:r>
            <a:endParaRPr lang="zh-CN" altLang="en-US" sz="10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29878AA-1281-2589-1287-F8BFE992F7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36" y="1299159"/>
            <a:ext cx="2725694" cy="18202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3AA05CA2-059C-EB7D-1520-1DA4047F0482}"/>
                  </a:ext>
                </a:extLst>
              </p:cNvPr>
              <p:cNvSpPr txBox="1"/>
              <p:nvPr/>
            </p:nvSpPr>
            <p:spPr>
              <a:xfrm>
                <a:off x="456904" y="1640250"/>
                <a:ext cx="1361326" cy="3127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𝒄𝒔</m:t>
                      </m:r>
                      <m:acc>
                        <m:accPr>
                          <m:chr m:val="̅"/>
                          <m:ctrlPr>
                            <a:rPr lang="en-US" altLang="zh-CN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CN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𝒖</m:t>
                          </m:r>
                        </m:e>
                      </m:acc>
                      <m:acc>
                        <m:accPr>
                          <m:chr m:val="̅"/>
                          <m:ctrlPr>
                            <a:rPr lang="en-US" altLang="zh-CN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CN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𝒅</m:t>
                          </m:r>
                        </m:e>
                      </m:acc>
                    </m:oMath>
                  </m:oMathPara>
                </a14:m>
                <a:endParaRPr lang="zh-CN" alt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3AA05CA2-059C-EB7D-1520-1DA4047F04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904" y="1640250"/>
                <a:ext cx="1361326" cy="31271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图片 18">
            <a:extLst>
              <a:ext uri="{FF2B5EF4-FFF2-40B4-BE49-F238E27FC236}">
                <a16:creationId xmlns:a16="http://schemas.microsoft.com/office/drawing/2014/main" id="{92892C5C-8D0C-5A7F-2D47-13DAA79B88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2" y="3276515"/>
            <a:ext cx="2990291" cy="154735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BD2E01E-DB5D-AF7B-6866-480DEC56C3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9654" y="3308578"/>
            <a:ext cx="2936042" cy="148323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85459C9-D209-0396-0187-8C871F9941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4347" y="3276037"/>
            <a:ext cx="2921062" cy="14832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DCA97445-4095-20EC-EF62-C84C36052CB2}"/>
                  </a:ext>
                </a:extLst>
              </p:cNvPr>
              <p:cNvSpPr txBox="1"/>
              <p:nvPr/>
            </p:nvSpPr>
            <p:spPr>
              <a:xfrm>
                <a:off x="3491255" y="3662524"/>
                <a:ext cx="1576855" cy="4692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</m:e>
                      <m:sub>
                        <m:r>
                          <a:rPr lang="en-US" altLang="zh-CN" sz="1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𝒄𝒔</m:t>
                        </m:r>
                        <m:r>
                          <a:rPr lang="en-US" altLang="zh-CN" sz="1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  <m:sup>
                        <m:r>
                          <a:rPr lang="zh-CN" altLang="en-US" sz="1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altLang="zh-CN" sz="1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2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2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𝟐𝟗𝟎𝟎</m:t>
                            </m:r>
                          </m:e>
                        </m:d>
                      </m:e>
                      <m:sup>
                        <m:r>
                          <a:rPr lang="en-US" altLang="zh-CN" sz="1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  <m:r>
                      <a:rPr lang="en-US" altLang="zh-CN" sz="12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1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lang="zh-CN" altLang="en-US" sz="1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lang="en-US" altLang="zh-CN" sz="1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1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p>
                        <m:r>
                          <a:rPr lang="en-US" altLang="zh-CN" sz="1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12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r>
                  <a:rPr lang="zh-CN" altLang="en-US" sz="12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r>
                  <a:rPr lang="zh-CN" altLang="en-US" sz="12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CN" altLang="en-US" sz="12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DCA97445-4095-20EC-EF62-C84C36052C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255" y="3662524"/>
                <a:ext cx="1576855" cy="469231"/>
              </a:xfrm>
              <a:prstGeom prst="rect">
                <a:avLst/>
              </a:prstGeom>
              <a:blipFill>
                <a:blip r:embed="rId9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3044577F-E392-59BA-B4B8-4AC4A446402B}"/>
                  </a:ext>
                </a:extLst>
              </p:cNvPr>
              <p:cNvSpPr txBox="1"/>
              <p:nvPr/>
            </p:nvSpPr>
            <p:spPr>
              <a:xfrm>
                <a:off x="6564599" y="3580962"/>
                <a:ext cx="1576855" cy="4608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</m:e>
                      <m:sub>
                        <m:r>
                          <a:rPr lang="en-US" altLang="zh-CN" sz="1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sz="12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2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1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b>
                      <m:sup>
                        <m:r>
                          <a:rPr lang="zh-CN" altLang="en-US" sz="1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altLang="zh-CN" sz="1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2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2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𝟐𝟗𝟎𝟎</m:t>
                            </m:r>
                          </m:e>
                        </m:d>
                      </m:e>
                      <m:sup>
                        <m:r>
                          <a:rPr lang="en-US" altLang="zh-CN" sz="1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++</m:t>
                        </m:r>
                      </m:sup>
                    </m:sSup>
                    <m:r>
                      <a:rPr lang="en-US" altLang="zh-CN" sz="12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1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lang="zh-CN" altLang="en-US" sz="1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lang="en-US" altLang="zh-CN" sz="1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p>
                        <m:r>
                          <a:rPr lang="en-US" altLang="zh-CN" sz="1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12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r>
                  <a:rPr lang="zh-CN" altLang="en-US" sz="12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r>
                  <a:rPr lang="zh-CN" altLang="en-US" sz="12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CN" altLang="en-US" sz="12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3044577F-E392-59BA-B4B8-4AC4A44640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4599" y="3580962"/>
                <a:ext cx="1576855" cy="460832"/>
              </a:xfrm>
              <a:prstGeom prst="rect">
                <a:avLst/>
              </a:prstGeom>
              <a:blipFill>
                <a:blip r:embed="rId10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图片 28">
            <a:extLst>
              <a:ext uri="{FF2B5EF4-FFF2-40B4-BE49-F238E27FC236}">
                <a16:creationId xmlns:a16="http://schemas.microsoft.com/office/drawing/2014/main" id="{8222AA9D-2C2F-F720-345F-64D9D89B8B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15014" y="1882572"/>
            <a:ext cx="3970834" cy="14323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84931E05-134C-78C3-36D7-8C153B881D2A}"/>
                  </a:ext>
                </a:extLst>
              </p:cNvPr>
              <p:cNvSpPr/>
              <p:nvPr/>
            </p:nvSpPr>
            <p:spPr>
              <a:xfrm>
                <a:off x="2794330" y="1183371"/>
                <a:ext cx="6355173" cy="10436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14308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b>
                      <m:sup>
                        <m:r>
                          <a:rPr lang="zh-CN" altLang="en-US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𝟐𝟗𝟎𝟎</m:t>
                            </m:r>
                          </m:e>
                        </m:d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++</m:t>
                        </m:r>
                      </m:sup>
                    </m:s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its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isospin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partner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b>
                      <m:sup>
                        <m:r>
                          <a:rPr lang="zh-CN" altLang="en-US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𝟐𝟗𝟎𝟎</m:t>
                            </m:r>
                          </m:e>
                        </m:d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minimum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quark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content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𝒄</m:t>
                    </m:r>
                    <m:acc>
                      <m:accPr>
                        <m:chr m:val="̅"/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𝒔</m:t>
                        </m:r>
                      </m:e>
                    </m:acc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𝒖</m:t>
                    </m:r>
                    <m:acc>
                      <m:accPr>
                        <m:chr m:val="̅"/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𝒅</m:t>
                        </m:r>
                      </m:e>
                    </m:acc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𝒄</m:t>
                    </m:r>
                    <m:acc>
                      <m:accPr>
                        <m:chr m:val="̅"/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𝒔</m:t>
                        </m:r>
                      </m:e>
                    </m:acc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𝒅</m:t>
                    </m:r>
                    <m:acc>
                      <m:accPr>
                        <m:chr m:val="̅"/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𝒖</m:t>
                        </m:r>
                      </m:e>
                    </m:acc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seen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first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𝑫</m:t>
                    </m:r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𝒔</m:t>
                        </m:r>
                      </m:sub>
                    </m:sSub>
                    <m:r>
                      <a:rPr lang="en-US" altLang="zh-CN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𝝅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decays;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</m:e>
                      <m:sub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b>
                      <m:sup>
                        <m:r>
                          <a:rPr lang="zh-CN" altLang="en-US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𝟐𝟗𝟎𝟎</m:t>
                            </m:r>
                          </m:e>
                        </m:d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++</m:t>
                        </m:r>
                      </m:sup>
                    </m:sSup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lang="zh-CN" altLang="en-US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found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yet</a:t>
                </a:r>
              </a:p>
            </p:txBody>
          </p:sp>
        </mc:Choice>
        <mc:Fallback xmlns=""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84931E05-134C-78C3-36D7-8C153B881D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330" y="1183371"/>
                <a:ext cx="6355173" cy="1043684"/>
              </a:xfrm>
              <a:prstGeom prst="rect">
                <a:avLst/>
              </a:prstGeom>
              <a:blipFill>
                <a:blip r:embed="rId12"/>
                <a:stretch>
                  <a:fillRect l="-199" b="-48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4312EC0D-3825-873A-F98B-392406AF916C}"/>
                  </a:ext>
                </a:extLst>
              </p:cNvPr>
              <p:cNvSpPr txBox="1"/>
              <p:nvPr/>
            </p:nvSpPr>
            <p:spPr>
              <a:xfrm>
                <a:off x="8248009" y="1914115"/>
                <a:ext cx="692620" cy="3127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𝒄</m:t>
                    </m:r>
                    <m:acc>
                      <m:accPr>
                        <m:chr m:val="̅"/>
                        <m:ctrlPr>
                          <a:rPr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𝒔</m:t>
                        </m:r>
                      </m:e>
                    </m:acc>
                    <m:r>
                      <a:rPr lang="en-US" altLang="zh-CN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𝒖</m:t>
                    </m:r>
                    <m:acc>
                      <m:accPr>
                        <m:chr m:val="̅"/>
                        <m:ctrlPr>
                          <a:rPr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𝒅</m:t>
                        </m:r>
                      </m:e>
                    </m:acc>
                  </m:oMath>
                </a14:m>
                <a:r>
                  <a:rPr lang="zh-CN" altLang="en-US" sz="1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CN" alt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4312EC0D-3825-873A-F98B-392406AF91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8009" y="1914115"/>
                <a:ext cx="692620" cy="31271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95883A16-ED35-D512-C878-9CF83890ABF2}"/>
                  </a:ext>
                </a:extLst>
              </p:cNvPr>
              <p:cNvSpPr txBox="1"/>
              <p:nvPr/>
            </p:nvSpPr>
            <p:spPr>
              <a:xfrm>
                <a:off x="6180077" y="1891203"/>
                <a:ext cx="66634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𝒄</m:t>
                    </m:r>
                    <m:acc>
                      <m:accPr>
                        <m:chr m:val="̅"/>
                        <m:ctrlPr>
                          <a:rPr lang="en-US" altLang="zh-CN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𝒔</m:t>
                        </m:r>
                      </m:e>
                    </m:acc>
                    <m:r>
                      <a:rPr lang="en-US" altLang="zh-CN" sz="1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𝒅</m:t>
                    </m:r>
                    <m:acc>
                      <m:accPr>
                        <m:chr m:val="̅"/>
                        <m:ctrlPr>
                          <a:rPr lang="en-US" altLang="zh-CN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𝒖</m:t>
                        </m:r>
                      </m:e>
                    </m:acc>
                  </m:oMath>
                </a14:m>
                <a:r>
                  <a:rPr lang="zh-CN" altLang="en-US" sz="1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95883A16-ED35-D512-C878-9CF83890AB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0077" y="1891203"/>
                <a:ext cx="666345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7D482197-0C6C-844F-7744-31E9EFEB7FDB}"/>
                  </a:ext>
                </a:extLst>
              </p:cNvPr>
              <p:cNvSpPr txBox="1"/>
              <p:nvPr/>
            </p:nvSpPr>
            <p:spPr>
              <a:xfrm>
                <a:off x="258152" y="1985241"/>
                <a:ext cx="169747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en-US" altLang="zh-CN" sz="1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sz="1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sz="1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p>
                          <m:r>
                            <a:rPr lang="en-US" altLang="zh-CN" sz="1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sSubSup>
                        <m:sSubSupPr>
                          <m:ctrlPr>
                            <a:rPr lang="en-US" altLang="zh-CN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altLang="zh-CN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𝒄𝒔</m:t>
                          </m:r>
                        </m:sub>
                        <m:sup>
                          <m:r>
                            <a:rPr lang="zh-CN" alt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7D482197-0C6C-844F-7744-31E9EFEB7F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152" y="1985241"/>
                <a:ext cx="1697476" cy="30777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CC51AF1D-86D5-A9DE-AA24-CD545347A360}"/>
                  </a:ext>
                </a:extLst>
              </p:cNvPr>
              <p:cNvSpPr txBox="1"/>
              <p:nvPr/>
            </p:nvSpPr>
            <p:spPr>
              <a:xfrm>
                <a:off x="44400" y="3662524"/>
                <a:ext cx="169747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en-US" altLang="zh-CN" sz="1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sz="1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sz="1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p>
                          <m:r>
                            <a:rPr lang="zh-CN" altLang="en-US" sz="1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∗</m:t>
                          </m:r>
                          <m:r>
                            <a:rPr lang="en-US" altLang="zh-CN" sz="1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sSubSup>
                        <m:sSubSupPr>
                          <m:ctrlPr>
                            <a:rPr lang="en-US" altLang="zh-CN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altLang="zh-CN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𝒄𝒔</m:t>
                          </m:r>
                        </m:sub>
                        <m:sup>
                          <m:r>
                            <a:rPr lang="zh-CN" alt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CC51AF1D-86D5-A9DE-AA24-CD545347A3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00" y="3662524"/>
                <a:ext cx="1697476" cy="30777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4C6F23F9-C0B1-6A7E-F1B5-C89D89986DED}"/>
                  </a:ext>
                </a:extLst>
              </p:cNvPr>
              <p:cNvSpPr/>
              <p:nvPr/>
            </p:nvSpPr>
            <p:spPr>
              <a:xfrm>
                <a:off x="2794330" y="2313306"/>
                <a:ext cx="2273780" cy="7000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14308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lang="zh-CN" altLang="en-US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b>
                      <m:sup>
                        <m:r>
                          <a:rPr lang="zh-CN" altLang="en-US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𝟐𝟗𝟎𝟎</m:t>
                            </m:r>
                          </m:e>
                        </m:d>
                      </m:e>
                      <m:sup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++</m:t>
                        </m:r>
                      </m:sup>
                    </m:s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found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yet</a:t>
                </a:r>
              </a:p>
            </p:txBody>
          </p:sp>
        </mc:Choice>
        <mc:Fallback xmlns=""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4C6F23F9-C0B1-6A7E-F1B5-C89D89986D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330" y="2313306"/>
                <a:ext cx="2273780" cy="700000"/>
              </a:xfrm>
              <a:prstGeom prst="rect">
                <a:avLst/>
              </a:prstGeom>
              <a:blipFill>
                <a:blip r:embed="rId17"/>
                <a:stretch>
                  <a:fillRect l="-556" b="-70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>
            <a:extLst>
              <a:ext uri="{FF2B5EF4-FFF2-40B4-BE49-F238E27FC236}">
                <a16:creationId xmlns:a16="http://schemas.microsoft.com/office/drawing/2014/main" id="{638223C3-C34B-B6DB-A4A9-07A0CC2A744C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</p:spTree>
    <p:extLst>
      <p:ext uri="{BB962C8B-B14F-4D97-AF65-F5344CB8AC3E}">
        <p14:creationId xmlns:p14="http://schemas.microsoft.com/office/powerpoint/2010/main" val="152880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85"/>
    </mc:Choice>
    <mc:Fallback xmlns="">
      <p:transition spd="slow" advTm="19985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46858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4301177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Experiments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world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6250E61F-F921-9846-849A-1D6CC2DD7FDB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2024/12/14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071B2A2C-8B20-B347-BF13-CB9F0BF35B34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101102A-9F94-B7F2-1229-DC0B75BA1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650" y="597463"/>
            <a:ext cx="2897760" cy="177635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2C1183E-0D99-9D55-D669-F451CD67E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90" y="1975837"/>
            <a:ext cx="4092781" cy="284660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24CDE14-6150-C69A-9961-F188367C69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185" y="601102"/>
            <a:ext cx="2346764" cy="2032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D2C1542-AFE7-0471-C7A4-7F9AC4F92A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22" y="636776"/>
            <a:ext cx="550326" cy="50783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A2F2A43-6535-E806-6F6B-A3260AB86E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1624" y="677781"/>
            <a:ext cx="3244351" cy="166755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764B2B4-066E-EB3C-29E8-AC815C8A69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67" y="2660502"/>
            <a:ext cx="943495" cy="56616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6046852-79C6-89D7-2C10-C03D7B984F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1624" y="544421"/>
            <a:ext cx="1216545" cy="516615"/>
          </a:xfrm>
          <a:prstGeom prst="rect">
            <a:avLst/>
          </a:prstGeom>
        </p:spPr>
      </p:pic>
      <p:pic>
        <p:nvPicPr>
          <p:cNvPr id="3074" name="Picture 2" descr="CMS detector  的图像结果">
            <a:extLst>
              <a:ext uri="{FF2B5EF4-FFF2-40B4-BE49-F238E27FC236}">
                <a16:creationId xmlns:a16="http://schemas.microsoft.com/office/drawing/2014/main" id="{2751D33F-322A-9558-3FE9-B677C056E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826" y="2439669"/>
            <a:ext cx="3073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MS detector logo 的图像结果">
            <a:extLst>
              <a:ext uri="{FF2B5EF4-FFF2-40B4-BE49-F238E27FC236}">
                <a16:creationId xmlns:a16="http://schemas.microsoft.com/office/drawing/2014/main" id="{53677AA0-55EF-CE3E-C83F-D76E39807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257" y="2411188"/>
            <a:ext cx="887266" cy="101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A63D002-69FC-EDC3-402F-A729EDECCDC8}"/>
              </a:ext>
            </a:extLst>
          </p:cNvPr>
          <p:cNvSpPr txBox="1"/>
          <p:nvPr/>
        </p:nvSpPr>
        <p:spPr>
          <a:xfrm>
            <a:off x="7391794" y="2916592"/>
            <a:ext cx="18204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+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many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dedicated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experiments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F9C31D0-2796-0D7D-BAA8-D2DBC7E97B88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C8EA748-1025-ED05-B188-363438885FFA}"/>
              </a:ext>
            </a:extLst>
          </p:cNvPr>
          <p:cNvSpPr txBox="1"/>
          <p:nvPr/>
        </p:nvSpPr>
        <p:spPr>
          <a:xfrm>
            <a:off x="7391794" y="3753308"/>
            <a:ext cx="18204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Focused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on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LHCb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experiment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96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79"/>
    </mc:Choice>
    <mc:Fallback xmlns="">
      <p:transition spd="slow" advTm="32479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2012089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21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years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ago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AA916338-D0F4-6E41-B70A-52462DED43BD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2024/12/14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5ED9E9E9-B3D1-F240-8EF8-2BC56DB19FE9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40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A5A0321E-10F5-791B-3445-1EEEAECD43AA}"/>
                  </a:ext>
                </a:extLst>
              </p:cNvPr>
              <p:cNvSpPr txBox="1"/>
              <p:nvPr/>
            </p:nvSpPr>
            <p:spPr>
              <a:xfrm>
                <a:off x="231515" y="636552"/>
                <a:ext cx="8885306" cy="24622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First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heavy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exotic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candidate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containing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𝒄</m:t>
                    </m:r>
                    <m:acc>
                      <m:accPr>
                        <m:chr m:val="̅"/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e>
                    </m:acc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𝝌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𝟑𝟖𝟕𝟐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opening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new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field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research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zh-CN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same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year,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open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charmed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exotic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candidate,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𝒔</m:t>
                        </m:r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b>
                      <m:sup>
                        <m:r>
                          <a:rPr lang="zh-CN" altLang="en-US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𝟐𝟑𝟏𝟕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also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discovered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CN" altLang="en-US" sz="1400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A5A0321E-10F5-791B-3445-1EEEAECD43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515" y="636552"/>
                <a:ext cx="8885306" cy="2462213"/>
              </a:xfrm>
              <a:prstGeom prst="rect">
                <a:avLst/>
              </a:prstGeom>
              <a:blipFill>
                <a:blip r:embed="rId3"/>
                <a:stretch>
                  <a:fillRect l="-143" b="-15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>
            <a:extLst>
              <a:ext uri="{FF2B5EF4-FFF2-40B4-BE49-F238E27FC236}">
                <a16:creationId xmlns:a16="http://schemas.microsoft.com/office/drawing/2014/main" id="{5CB286AD-AEF3-EAC5-59BE-E664608AAC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8278" y="1028966"/>
            <a:ext cx="5703069" cy="169678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D889EE-9B79-C55F-BF80-52F89EDAA1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8278" y="3236674"/>
            <a:ext cx="5775259" cy="155578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E4CEA32F-C85C-CAC6-36B9-E3CCA95853AA}"/>
              </a:ext>
            </a:extLst>
          </p:cNvPr>
          <p:cNvSpPr txBox="1"/>
          <p:nvPr/>
        </p:nvSpPr>
        <p:spPr>
          <a:xfrm>
            <a:off x="6470884" y="1857039"/>
            <a:ext cx="16223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2562 citations</a:t>
            </a:r>
            <a:endParaRPr lang="zh-CN" altLang="en-US" sz="14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1A0AB1C-5938-C960-D48C-1CC1390876BD}"/>
              </a:ext>
            </a:extLst>
          </p:cNvPr>
          <p:cNvSpPr txBox="1"/>
          <p:nvPr/>
        </p:nvSpPr>
        <p:spPr>
          <a:xfrm>
            <a:off x="6470884" y="3576901"/>
            <a:ext cx="16223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1002 citations</a:t>
            </a:r>
            <a:endParaRPr lang="zh-CN" altLang="en-US" sz="14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5F777E1-364B-DA4D-7043-FE95B357DE97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</p:spTree>
    <p:extLst>
      <p:ext uri="{BB962C8B-B14F-4D97-AF65-F5344CB8AC3E}">
        <p14:creationId xmlns:p14="http://schemas.microsoft.com/office/powerpoint/2010/main" val="386352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7"/>
    </mc:Choice>
    <mc:Fallback xmlns="">
      <p:transition spd="slow" advTm="10307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46858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/>
                  <p:cNvSpPr/>
                  <p:nvPr/>
                </p:nvSpPr>
                <p:spPr>
                  <a:xfrm>
                    <a:off x="231515" y="48516"/>
                    <a:ext cx="2201244" cy="67710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CKM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angle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𝜸</m:t>
                        </m:r>
                      </m:oMath>
                    </a14:m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2201244" cy="67710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5172" t="-9756" b="-2926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6250E61F-F921-9846-849A-1D6CC2DD7FDB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2024/12/14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071B2A2C-8B20-B347-BF13-CB9F0BF35B34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41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B956729A-53A6-1C6E-E66C-19BFE45CC4AE}"/>
                  </a:ext>
                </a:extLst>
              </p:cNvPr>
              <p:cNvSpPr txBox="1"/>
              <p:nvPr/>
            </p:nvSpPr>
            <p:spPr>
              <a:xfrm>
                <a:off x="289476" y="574447"/>
                <a:ext cx="8565048" cy="3768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057" indent="-285057">
                  <a:lnSpc>
                    <a:spcPct val="150000"/>
                  </a:lnSpc>
                  <a:buFont typeface="Arial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Measured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through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𝒄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𝒖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interference </a:t>
                </a: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B956729A-53A6-1C6E-E66C-19BFE45CC4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476" y="574447"/>
                <a:ext cx="8565048" cy="376834"/>
              </a:xfrm>
              <a:prstGeom prst="rect">
                <a:avLst/>
              </a:prstGeom>
              <a:blipFill>
                <a:blip r:embed="rId4"/>
                <a:stretch>
                  <a:fillRect l="-148" b="-1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23FF17D0-0AF2-2E44-C3AA-995BC4E1BF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087" y="998235"/>
            <a:ext cx="7171149" cy="136984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EF3B64C-77EC-2623-3E86-263AD184AD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3633" y="610398"/>
            <a:ext cx="1740891" cy="6030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B073BC66-2918-2CD1-3B61-4B68059C3836}"/>
                  </a:ext>
                </a:extLst>
              </p:cNvPr>
              <p:cNvSpPr/>
              <p:nvPr/>
            </p:nvSpPr>
            <p:spPr>
              <a:xfrm>
                <a:off x="289476" y="3799274"/>
                <a:ext cx="8456506" cy="10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44" indent="-285744">
                  <a:lnSpc>
                    <a:spcPct val="150000"/>
                  </a:lnSpc>
                  <a:buFont typeface="Arial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Tree level processes </a:t>
                </a:r>
                <a14:m>
                  <m:oMath xmlns:m="http://schemas.openxmlformats.org/officeDocument/2006/math">
                    <m:r>
                      <a:rPr lang="en-US" altLang="zh-CN" sz="14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 SM candle, NP normally enters loop diagrams</a:t>
                </a:r>
              </a:p>
              <a:p>
                <a:pPr marL="285744" indent="-285744">
                  <a:lnSpc>
                    <a:spcPct val="150000"/>
                  </a:lnSpc>
                  <a:buFont typeface="Arial" charset="0"/>
                  <a:buChar char="•"/>
                </a:pPr>
                <a:r>
                  <a:rPr lang="en-US" altLang="zh-CN" sz="1400" b="1" dirty="0">
                    <a:solidFill>
                      <a:srgbClr val="00B05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Loop level processes suppressed, theoretically clean, </a:t>
                </a:r>
                <a14:m>
                  <m:oMath xmlns:m="http://schemas.openxmlformats.org/officeDocument/2006/math">
                    <m:r>
                      <a:rPr lang="en-US" altLang="zh-CN" sz="1400" b="1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𝛅𝛄</m:t>
                    </m:r>
                    <m:r>
                      <a:rPr lang="en-US" altLang="zh-CN" sz="1400" b="1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altLang="zh-CN" sz="1400" b="1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𝛄</m:t>
                    </m:r>
                  </m:oMath>
                </a14:m>
                <a:r>
                  <a:rPr lang="en-US" altLang="zh-CN" sz="1400" b="1" dirty="0">
                    <a:solidFill>
                      <a:srgbClr val="00B05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~ 10</a:t>
                </a:r>
                <a:r>
                  <a:rPr lang="en-US" altLang="zh-CN" sz="1400" b="1" baseline="30000" dirty="0">
                    <a:solidFill>
                      <a:srgbClr val="00B05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-7</a:t>
                </a:r>
                <a:r>
                  <a:rPr lang="zh-CN" altLang="en-US" sz="1400" b="1" baseline="30000" dirty="0">
                    <a:solidFill>
                      <a:srgbClr val="00B05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B05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(QCD</a:t>
                </a:r>
                <a:r>
                  <a:rPr lang="zh-CN" altLang="en-US" sz="1400" b="1" dirty="0">
                    <a:solidFill>
                      <a:srgbClr val="00B05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B05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free)</a:t>
                </a:r>
                <a:endParaRPr lang="en-US" altLang="zh-CN" sz="1400" b="1" baseline="30000" dirty="0">
                  <a:solidFill>
                    <a:srgbClr val="00B050"/>
                  </a:solidFill>
                  <a:latin typeface="Times New Roman" panose="02020603050405020304" pitchFamily="18" charset="0"/>
                  <a:ea typeface="SimHei" charset="-122"/>
                  <a:cs typeface="Times New Roman" panose="02020603050405020304" pitchFamily="18" charset="0"/>
                </a:endParaRPr>
              </a:p>
              <a:p>
                <a:pPr marL="285744" indent="-285744">
                  <a:lnSpc>
                    <a:spcPct val="150000"/>
                  </a:lnSpc>
                  <a:buFont typeface="Arial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All QCD parameters (hard to calculate) 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obtained from experimental measurements</a:t>
                </a:r>
                <a:r>
                  <a:rPr lang="zh-CN" altLang="en-US" sz="14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(global</a:t>
                </a:r>
                <a:r>
                  <a:rPr lang="zh-CN" altLang="en-US" sz="14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fit)</a:t>
                </a:r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B073BC66-2918-2CD1-3B61-4B68059C38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476" y="3799274"/>
                <a:ext cx="8456506" cy="1023165"/>
              </a:xfrm>
              <a:prstGeom prst="rect">
                <a:avLst/>
              </a:prstGeom>
              <a:blipFill>
                <a:blip r:embed="rId7"/>
                <a:stretch>
                  <a:fillRect l="-150" b="-49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1" descr="page39image49553744">
            <a:extLst>
              <a:ext uri="{FF2B5EF4-FFF2-40B4-BE49-F238E27FC236}">
                <a16:creationId xmlns:a16="http://schemas.microsoft.com/office/drawing/2014/main" id="{0B08EBEB-7100-90AF-1A0F-B88282A13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85" y="2623596"/>
            <a:ext cx="7331787" cy="1152284"/>
          </a:xfrm>
          <a:prstGeom prst="rect">
            <a:avLst/>
          </a:prstGeom>
          <a:noFill/>
          <a:ln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D529E18B-0BBE-3FC9-13E9-9195D67E29CA}"/>
                  </a:ext>
                </a:extLst>
              </p:cNvPr>
              <p:cNvSpPr txBox="1"/>
              <p:nvPr/>
            </p:nvSpPr>
            <p:spPr>
              <a:xfrm>
                <a:off x="4152900" y="3095786"/>
                <a:ext cx="180947" cy="27699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kumimoji="1"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kumimoji="1"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D529E18B-0BBE-3FC9-13E9-9195D67E29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2900" y="3095786"/>
                <a:ext cx="180947" cy="276999"/>
              </a:xfrm>
              <a:prstGeom prst="rect">
                <a:avLst/>
              </a:prstGeom>
              <a:blipFill>
                <a:blip r:embed="rId10"/>
                <a:stretch>
                  <a:fillRect l="-56250" t="-8696" r="-106250" b="-39130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>
            <a:extLst>
              <a:ext uri="{FF2B5EF4-FFF2-40B4-BE49-F238E27FC236}">
                <a16:creationId xmlns:a16="http://schemas.microsoft.com/office/drawing/2014/main" id="{B1EA06E4-7953-5123-6837-9421E9AADEEE}"/>
              </a:ext>
            </a:extLst>
          </p:cNvPr>
          <p:cNvSpPr/>
          <p:nvPr/>
        </p:nvSpPr>
        <p:spPr>
          <a:xfrm>
            <a:off x="3840480" y="3372785"/>
            <a:ext cx="677249" cy="2555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6F0EFCA-908A-BC18-FD33-9135D7610E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21089" y="300285"/>
            <a:ext cx="1174321" cy="17046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78F526AD-5749-CCA6-2A64-87A2E007F91E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</p:spTree>
    <p:extLst>
      <p:ext uri="{BB962C8B-B14F-4D97-AF65-F5344CB8AC3E}">
        <p14:creationId xmlns:p14="http://schemas.microsoft.com/office/powerpoint/2010/main" val="43861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34"/>
    </mc:Choice>
    <mc:Fallback xmlns="">
      <p:transition spd="slow" advTm="55334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/>
                  <p:cNvSpPr/>
                  <p:nvPr/>
                </p:nvSpPr>
                <p:spPr>
                  <a:xfrm>
                    <a:off x="231515" y="48516"/>
                    <a:ext cx="3647089" cy="67710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Typical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example: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𝒈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oMath>
                    </a14:m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3647089" cy="67710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3125" t="-9756" b="-2926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47E49A61-2CF9-564D-A925-81EEB22FB4EA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2024/12/14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32EB955D-0E8D-1745-B307-D86A0A0776B6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42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CF573332-95E7-BD3A-D45F-D48F273DC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2075" y="859380"/>
            <a:ext cx="2967378" cy="2094165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132B28D5-1E0F-3ABB-03FB-DF32E99C67A6}"/>
              </a:ext>
            </a:extLst>
          </p:cNvPr>
          <p:cNvSpPr txBox="1"/>
          <p:nvPr/>
        </p:nvSpPr>
        <p:spPr>
          <a:xfrm>
            <a:off x="4087528" y="3025882"/>
            <a:ext cx="5056472" cy="1350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Lepton</a:t>
            </a:r>
            <a:r>
              <a:rPr kumimoji="1"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properties,</a:t>
            </a:r>
            <a:r>
              <a:rPr kumimoji="1"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however,</a:t>
            </a:r>
            <a:r>
              <a:rPr kumimoji="1"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QCD</a:t>
            </a:r>
            <a:r>
              <a:rPr kumimoji="1"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still</a:t>
            </a:r>
            <a:r>
              <a:rPr kumimoji="1"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important</a:t>
            </a:r>
            <a:r>
              <a:rPr kumimoji="1"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(HVP,</a:t>
            </a:r>
            <a:r>
              <a:rPr kumimoji="1"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HLbL</a:t>
            </a:r>
            <a:r>
              <a:rPr kumimoji="1"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etc.)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Method</a:t>
            </a:r>
            <a:r>
              <a:rPr kumimoji="1"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developed</a:t>
            </a:r>
            <a:r>
              <a:rPr kumimoji="1"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to</a:t>
            </a:r>
            <a:r>
              <a:rPr kumimoji="1"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understand</a:t>
            </a:r>
            <a:r>
              <a:rPr kumimoji="1"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QCD</a:t>
            </a:r>
            <a:r>
              <a:rPr kumimoji="1"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(lattice,</a:t>
            </a:r>
            <a:r>
              <a:rPr kumimoji="1"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dispersive</a:t>
            </a:r>
            <a:r>
              <a:rPr kumimoji="1"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relationship</a:t>
            </a:r>
            <a:r>
              <a:rPr kumimoji="1"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)</a:t>
            </a:r>
            <a:endParaRPr lang="zh-CN" altLang="en-US" sz="1400" dirty="0">
              <a:solidFill>
                <a:srgbClr val="002060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0F8C0A8-5169-4C31-6130-2EE425C3BA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02" y="3129974"/>
            <a:ext cx="3035433" cy="156040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C3526EA-7D1A-7AEA-4BD1-426D94441F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515" y="625329"/>
            <a:ext cx="3737610" cy="2339868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BF6B448C-B37E-26D7-0A0A-0EF43D745E93}"/>
              </a:ext>
            </a:extLst>
          </p:cNvPr>
          <p:cNvSpPr/>
          <p:nvPr/>
        </p:nvSpPr>
        <p:spPr>
          <a:xfrm>
            <a:off x="3145536" y="2364428"/>
            <a:ext cx="823589" cy="468573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右箭头 24">
            <a:extLst>
              <a:ext uri="{FF2B5EF4-FFF2-40B4-BE49-F238E27FC236}">
                <a16:creationId xmlns:a16="http://schemas.microsoft.com/office/drawing/2014/main" id="{395C3C5A-8105-26CF-453D-255D25B210BE}"/>
              </a:ext>
            </a:extLst>
          </p:cNvPr>
          <p:cNvSpPr/>
          <p:nvPr/>
        </p:nvSpPr>
        <p:spPr>
          <a:xfrm>
            <a:off x="4160205" y="2437580"/>
            <a:ext cx="823589" cy="26747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A75CDAC8-91B6-A18F-B3F5-C6393D6CB660}"/>
                  </a:ext>
                </a:extLst>
              </p:cNvPr>
              <p:cNvSpPr txBox="1"/>
              <p:nvPr/>
            </p:nvSpPr>
            <p:spPr>
              <a:xfrm>
                <a:off x="5132075" y="625329"/>
                <a:ext cx="3088088" cy="2426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kumimoji="1" lang="en-US" altLang="zh-CN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</m:sub>
                      </m:sSub>
                      <m:d>
                        <m:dPr>
                          <m:ctrlPr>
                            <a:rPr kumimoji="1" lang="en-US" altLang="zh-CN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1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𝐅𝐍𝐀𝐋</m:t>
                          </m:r>
                        </m:e>
                      </m:d>
                      <m:r>
                        <a:rPr kumimoji="1" lang="en-US" altLang="zh-CN" sz="1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sz="1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𝟏𝟏𝟔</m:t>
                      </m:r>
                      <m:r>
                        <a:rPr kumimoji="1" lang="zh-CN" altLang="en-US" sz="1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zh-CN" sz="1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𝟓𝟗𝟐</m:t>
                      </m:r>
                      <m:r>
                        <a:rPr kumimoji="1" lang="zh-CN" altLang="en-US" sz="1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zh-CN" sz="1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𝟎𝟓𝟓</m:t>
                      </m:r>
                      <m:d>
                        <m:dPr>
                          <m:ctrlPr>
                            <a:rPr kumimoji="1" lang="en-US" altLang="zh-CN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1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e>
                      </m:d>
                      <m:r>
                        <a:rPr kumimoji="1" lang="en-US" altLang="zh-CN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kumimoji="1" lang="en-US" altLang="zh-CN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kumimoji="1" lang="en-US" altLang="zh-CN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zh-CN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sup>
                      </m:sSup>
                    </m:oMath>
                  </m:oMathPara>
                </a14:m>
                <a:endParaRPr kumimoji="1" lang="zh-CN" altLang="en-US" sz="1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A75CDAC8-91B6-A18F-B3F5-C6393D6CB6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2075" y="625329"/>
                <a:ext cx="3088088" cy="242631"/>
              </a:xfrm>
              <a:prstGeom prst="rect">
                <a:avLst/>
              </a:prstGeom>
              <a:blipFill>
                <a:blip r:embed="rId7"/>
                <a:stretch>
                  <a:fillRect l="-410" t="-5000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文本框 28">
            <a:extLst>
              <a:ext uri="{FF2B5EF4-FFF2-40B4-BE49-F238E27FC236}">
                <a16:creationId xmlns:a16="http://schemas.microsoft.com/office/drawing/2014/main" id="{C2FC9BCA-44BF-4E35-8E3D-63923B1C9AD1}"/>
              </a:ext>
            </a:extLst>
          </p:cNvPr>
          <p:cNvSpPr txBox="1"/>
          <p:nvPr/>
        </p:nvSpPr>
        <p:spPr>
          <a:xfrm>
            <a:off x="80502" y="534014"/>
            <a:ext cx="338554" cy="1245693"/>
          </a:xfrm>
          <a:prstGeom prst="rect">
            <a:avLst/>
          </a:prstGeom>
          <a:solidFill>
            <a:schemeClr val="bg1"/>
          </a:solidFill>
        </p:spPr>
        <p:txBody>
          <a:bodyPr vert="vert270" wrap="square">
            <a:spAutoFit/>
          </a:bodyPr>
          <a:lstStyle/>
          <a:p>
            <a:r>
              <a:rPr kumimoji="1" lang="en-US" altLang="zh-CN" sz="1000" b="1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Relative</a:t>
            </a:r>
            <a:r>
              <a:rPr kumimoji="1" lang="zh-CN" altLang="en-US" sz="1000" b="1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000" b="1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Precision</a:t>
            </a:r>
            <a:endParaRPr lang="zh-CN" altLang="en-US" sz="1000" dirty="0"/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8EFD8EE4-1A6B-0122-215B-AA78226D3C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2190" y="3705765"/>
            <a:ext cx="815874" cy="8505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3FFE3B59-D5E9-6F07-4E90-5A0F381EC494}"/>
                  </a:ext>
                </a:extLst>
              </p:cNvPr>
              <p:cNvSpPr txBox="1"/>
              <p:nvPr/>
            </p:nvSpPr>
            <p:spPr>
              <a:xfrm>
                <a:off x="3303241" y="3185616"/>
                <a:ext cx="536109" cy="2761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kumimoji="1" lang="en-US" altLang="zh-CN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kumimoji="1" lang="en-US" altLang="zh-CN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kumimoji="1" lang="en-US" altLang="zh-CN" sz="16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NP</m:t>
                          </m:r>
                        </m:sup>
                      </m:sSubSup>
                    </m:oMath>
                  </m:oMathPara>
                </a14:m>
                <a:endParaRPr kumimoji="1" lang="zh-CN" alt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3FFE3B59-D5E9-6F07-4E90-5A0F381EC4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3241" y="3185616"/>
                <a:ext cx="536109" cy="276101"/>
              </a:xfrm>
              <a:prstGeom prst="rect">
                <a:avLst/>
              </a:prstGeom>
              <a:blipFill>
                <a:blip r:embed="rId9"/>
                <a:stretch>
                  <a:fillRect l="-9302" t="-4545" r="-2326" b="-181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文本框 34">
            <a:extLst>
              <a:ext uri="{FF2B5EF4-FFF2-40B4-BE49-F238E27FC236}">
                <a16:creationId xmlns:a16="http://schemas.microsoft.com/office/drawing/2014/main" id="{F2EF7CCF-B8A4-0267-99BD-D2E5E86DE631}"/>
              </a:ext>
            </a:extLst>
          </p:cNvPr>
          <p:cNvSpPr txBox="1"/>
          <p:nvPr/>
        </p:nvSpPr>
        <p:spPr>
          <a:xfrm>
            <a:off x="6581671" y="4442905"/>
            <a:ext cx="25403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WIN-WIN</a:t>
            </a:r>
            <a:r>
              <a:rPr kumimoji="1" lang="zh-CN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SCENARIO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61F4211-38E8-62A7-E5DA-3236F4C189AB}"/>
              </a:ext>
            </a:extLst>
          </p:cNvPr>
          <p:cNvSpPr/>
          <p:nvPr/>
        </p:nvSpPr>
        <p:spPr>
          <a:xfrm>
            <a:off x="7551215" y="131208"/>
            <a:ext cx="13612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PRL131(2023)161802</a:t>
            </a:r>
          </a:p>
          <a:p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arXiv:2407.10913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0F624768-C13E-9E2C-60EB-F7F3BEB39DFB}"/>
                  </a:ext>
                </a:extLst>
              </p:cNvPr>
              <p:cNvSpPr txBox="1"/>
              <p:nvPr/>
            </p:nvSpPr>
            <p:spPr>
              <a:xfrm>
                <a:off x="4008064" y="2116749"/>
                <a:ext cx="1022203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zh-CN" altLang="en-US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𝓞</m:t>
                      </m:r>
                      <m:r>
                        <a:rPr kumimoji="1" lang="en-US" altLang="zh-CN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zh-CN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kumimoji="1" lang="zh-CN" altLang="en-US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zh-CN" sz="1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𝐩𝐩𝐦</m:t>
                      </m:r>
                      <m:r>
                        <a:rPr kumimoji="1" lang="en-US" altLang="zh-CN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sz="1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0F624768-C13E-9E2C-60EB-F7F3BEB39D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8064" y="2116749"/>
                <a:ext cx="1022203" cy="215444"/>
              </a:xfrm>
              <a:prstGeom prst="rect">
                <a:avLst/>
              </a:prstGeom>
              <a:blipFill>
                <a:blip r:embed="rId10"/>
                <a:stretch>
                  <a:fillRect l="-3704" t="-5556" r="-6173" b="-388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>
            <a:extLst>
              <a:ext uri="{FF2B5EF4-FFF2-40B4-BE49-F238E27FC236}">
                <a16:creationId xmlns:a16="http://schemas.microsoft.com/office/drawing/2014/main" id="{FE36F362-9FDB-7B88-CCB7-57200432293F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pic>
        <p:nvPicPr>
          <p:cNvPr id="14338" name="Picture 2" descr="g-2Logo">
            <a:extLst>
              <a:ext uri="{FF2B5EF4-FFF2-40B4-BE49-F238E27FC236}">
                <a16:creationId xmlns:a16="http://schemas.microsoft.com/office/drawing/2014/main" id="{5247F233-25F5-1FCA-1CE0-4FBBDCE15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155" y="838816"/>
            <a:ext cx="823589" cy="60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7786C09-5508-8745-85E5-FDCE7500F6A3}"/>
              </a:ext>
            </a:extLst>
          </p:cNvPr>
          <p:cNvSpPr txBox="1"/>
          <p:nvPr/>
        </p:nvSpPr>
        <p:spPr>
          <a:xfrm>
            <a:off x="7958092" y="3508415"/>
            <a:ext cx="12653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BESIII</a:t>
            </a:r>
            <a:r>
              <a:rPr kumimoji="1"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input</a:t>
            </a:r>
            <a:r>
              <a:rPr kumimoji="1"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endParaRPr lang="zh-CN" altLang="en-US" sz="14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45710AB-9361-1674-95C5-CDF3506EAA52}"/>
              </a:ext>
            </a:extLst>
          </p:cNvPr>
          <p:cNvSpPr txBox="1"/>
          <p:nvPr/>
        </p:nvSpPr>
        <p:spPr>
          <a:xfrm>
            <a:off x="3223384" y="4611894"/>
            <a:ext cx="31596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</a:t>
            </a:r>
            <a:r>
              <a:rPr lang="zh-CN" altLang="en-US" sz="1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CN" altLang="en-US" sz="1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L.Y.</a:t>
            </a:r>
            <a:r>
              <a:rPr lang="zh-CN" altLang="en-US" sz="1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Dai’s</a:t>
            </a:r>
            <a:r>
              <a:rPr lang="zh-CN" altLang="en-US" sz="1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talk</a:t>
            </a:r>
            <a:endParaRPr lang="zh-CN" altLang="en-US" sz="1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47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"/>
    </mc:Choice>
    <mc:Fallback xmlns="">
      <p:transition spd="slow" advTm="8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6221831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Importance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flavor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hadron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physics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AA916338-D0F4-6E41-B70A-52462DED43BD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2024/12/14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5ED9E9E9-B3D1-F240-8EF8-2BC56DB19FE9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43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A554434-6764-DAC8-04D9-F3935002F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515" y="552702"/>
            <a:ext cx="2876876" cy="4265893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E3CE8621-747B-6EA7-7425-09A27FBAA42E}"/>
              </a:ext>
            </a:extLst>
          </p:cNvPr>
          <p:cNvSpPr/>
          <p:nvPr/>
        </p:nvSpPr>
        <p:spPr>
          <a:xfrm>
            <a:off x="3423153" y="662194"/>
            <a:ext cx="5224916" cy="1023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08" indent="-21430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dedicated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detector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experiments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experiments: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flavor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hadron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physics,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key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2C24078-FC91-0EE5-BEDC-D1AB6F6D3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1311" y="2237625"/>
            <a:ext cx="5308600" cy="927100"/>
          </a:xfrm>
          <a:prstGeom prst="rect">
            <a:avLst/>
          </a:prstGeom>
        </p:spPr>
      </p:pic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52AE4424-5D50-11E3-F6F5-AE1DA030BCE0}"/>
              </a:ext>
            </a:extLst>
          </p:cNvPr>
          <p:cNvCxnSpPr>
            <a:cxnSpLocks/>
          </p:cNvCxnSpPr>
          <p:nvPr/>
        </p:nvCxnSpPr>
        <p:spPr>
          <a:xfrm>
            <a:off x="3381311" y="3169532"/>
            <a:ext cx="114884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线连接符 18">
            <a:extLst>
              <a:ext uri="{FF2B5EF4-FFF2-40B4-BE49-F238E27FC236}">
                <a16:creationId xmlns:a16="http://schemas.microsoft.com/office/drawing/2014/main" id="{92A2C923-6B3E-F5B1-9A4F-FD8C28FC76DE}"/>
              </a:ext>
            </a:extLst>
          </p:cNvPr>
          <p:cNvCxnSpPr>
            <a:cxnSpLocks/>
          </p:cNvCxnSpPr>
          <p:nvPr/>
        </p:nvCxnSpPr>
        <p:spPr>
          <a:xfrm>
            <a:off x="6676961" y="2944742"/>
            <a:ext cx="192926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图片 32">
            <a:extLst>
              <a:ext uri="{FF2B5EF4-FFF2-40B4-BE49-F238E27FC236}">
                <a16:creationId xmlns:a16="http://schemas.microsoft.com/office/drawing/2014/main" id="{50A42D6A-798D-3A00-2E2F-CAF55BC922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0644" y="3454722"/>
            <a:ext cx="5893356" cy="1026584"/>
          </a:xfrm>
          <a:prstGeom prst="rect">
            <a:avLst/>
          </a:prstGeom>
        </p:spPr>
      </p:pic>
      <p:cxnSp>
        <p:nvCxnSpPr>
          <p:cNvPr id="34" name="直线连接符 33">
            <a:extLst>
              <a:ext uri="{FF2B5EF4-FFF2-40B4-BE49-F238E27FC236}">
                <a16:creationId xmlns:a16="http://schemas.microsoft.com/office/drawing/2014/main" id="{36B72376-B66B-AC6F-2DBD-AD6B31B26479}"/>
              </a:ext>
            </a:extLst>
          </p:cNvPr>
          <p:cNvCxnSpPr>
            <a:cxnSpLocks/>
          </p:cNvCxnSpPr>
          <p:nvPr/>
        </p:nvCxnSpPr>
        <p:spPr>
          <a:xfrm>
            <a:off x="5913188" y="3141865"/>
            <a:ext cx="12928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线连接符 35">
            <a:extLst>
              <a:ext uri="{FF2B5EF4-FFF2-40B4-BE49-F238E27FC236}">
                <a16:creationId xmlns:a16="http://schemas.microsoft.com/office/drawing/2014/main" id="{CAE13043-2C1C-0910-06D0-C583F751BECB}"/>
              </a:ext>
            </a:extLst>
          </p:cNvPr>
          <p:cNvCxnSpPr>
            <a:cxnSpLocks/>
          </p:cNvCxnSpPr>
          <p:nvPr/>
        </p:nvCxnSpPr>
        <p:spPr>
          <a:xfrm>
            <a:off x="5908504" y="3714348"/>
            <a:ext cx="273956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线连接符 37">
            <a:extLst>
              <a:ext uri="{FF2B5EF4-FFF2-40B4-BE49-F238E27FC236}">
                <a16:creationId xmlns:a16="http://schemas.microsoft.com/office/drawing/2014/main" id="{1278094E-7E89-2227-F8EC-0000A9B2253A}"/>
              </a:ext>
            </a:extLst>
          </p:cNvPr>
          <p:cNvCxnSpPr>
            <a:cxnSpLocks/>
          </p:cNvCxnSpPr>
          <p:nvPr/>
        </p:nvCxnSpPr>
        <p:spPr>
          <a:xfrm>
            <a:off x="3423153" y="3901038"/>
            <a:ext cx="41777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线连接符 39">
            <a:extLst>
              <a:ext uri="{FF2B5EF4-FFF2-40B4-BE49-F238E27FC236}">
                <a16:creationId xmlns:a16="http://schemas.microsoft.com/office/drawing/2014/main" id="{9A03090A-B504-A507-AD67-380A1CD091F7}"/>
              </a:ext>
            </a:extLst>
          </p:cNvPr>
          <p:cNvCxnSpPr>
            <a:cxnSpLocks/>
          </p:cNvCxnSpPr>
          <p:nvPr/>
        </p:nvCxnSpPr>
        <p:spPr>
          <a:xfrm>
            <a:off x="5758683" y="4110588"/>
            <a:ext cx="28893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线连接符 41">
            <a:extLst>
              <a:ext uri="{FF2B5EF4-FFF2-40B4-BE49-F238E27FC236}">
                <a16:creationId xmlns:a16="http://schemas.microsoft.com/office/drawing/2014/main" id="{9A8AF3BE-457B-78EA-8985-B98E71F294EE}"/>
              </a:ext>
            </a:extLst>
          </p:cNvPr>
          <p:cNvCxnSpPr>
            <a:cxnSpLocks/>
          </p:cNvCxnSpPr>
          <p:nvPr/>
        </p:nvCxnSpPr>
        <p:spPr>
          <a:xfrm>
            <a:off x="3339333" y="4285848"/>
            <a:ext cx="72974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43">
            <a:extLst>
              <a:ext uri="{FF2B5EF4-FFF2-40B4-BE49-F238E27FC236}">
                <a16:creationId xmlns:a16="http://schemas.microsoft.com/office/drawing/2014/main" id="{34CC0FD8-9EE4-6808-9D31-98C20B86187F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</p:spTree>
    <p:extLst>
      <p:ext uri="{BB962C8B-B14F-4D97-AF65-F5344CB8AC3E}">
        <p14:creationId xmlns:p14="http://schemas.microsoft.com/office/powerpoint/2010/main" val="357463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90"/>
    </mc:Choice>
    <mc:Fallback xmlns="">
      <p:transition spd="slow" advTm="1809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/>
                  <p:cNvSpPr/>
                  <p:nvPr/>
                </p:nvSpPr>
                <p:spPr>
                  <a:xfrm>
                    <a:off x="231515" y="48516"/>
                    <a:ext cx="3879524" cy="67710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Structure of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𝝌</m:t>
                            </m:r>
                          </m:e>
                          <m:sub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𝒄</m:t>
                            </m:r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𝟑𝟖𝟕𝟐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oMath>
                    </a14:m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3879524" cy="67710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2941" t="-9756" r="-980" b="-2926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AA916338-D0F4-6E41-B70A-52462DED43BD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2024/12/14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5ED9E9E9-B3D1-F240-8EF8-2BC56DB19FE9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44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06E373F-762B-0C72-1E91-51793845956C}"/>
              </a:ext>
            </a:extLst>
          </p:cNvPr>
          <p:cNvSpPr txBox="1"/>
          <p:nvPr/>
        </p:nvSpPr>
        <p:spPr>
          <a:xfrm>
            <a:off x="129347" y="819332"/>
            <a:ext cx="88853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Properties extensively studied,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usually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leading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A041D378-7FAF-EBF2-9670-7A2152312D85}"/>
                  </a:ext>
                </a:extLst>
              </p:cNvPr>
              <p:cNvSpPr txBox="1"/>
              <p:nvPr/>
            </p:nvSpPr>
            <p:spPr>
              <a:xfrm>
                <a:off x="547306" y="1218957"/>
                <a:ext cx="6070777" cy="17129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14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Mass: very close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lang="en-US" altLang="zh-CN" sz="1400" b="1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1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sz="1400" b="1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lang="en-US" altLang="zh-CN" sz="1400" b="1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altLang="zh-CN" sz="14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zh-CN" altLang="en-US" sz="14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e>
                      <m:sub>
                        <m:sSup>
                          <m:sSupPr>
                            <m:ctrlPr>
                              <a:rPr lang="en-US" altLang="zh-CN" sz="1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</m:t>
                            </m:r>
                          </m:e>
                          <m:sup>
                            <m:r>
                              <a:rPr lang="en-US" altLang="zh-CN" sz="1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𝟎</m:t>
                            </m:r>
                          </m:sup>
                        </m:sSup>
                      </m:sub>
                    </m:sSub>
                    <m:r>
                      <a:rPr lang="en-US" altLang="zh-CN" sz="1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e>
                      <m:sub>
                        <m:sSup>
                          <m:sSupPr>
                            <m:ctrlPr>
                              <a:rPr lang="en-US" altLang="zh-CN" sz="1400" b="1" i="1" dirty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altLang="zh-CN" sz="1400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1400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𝑫</m:t>
                                </m:r>
                              </m:e>
                            </m:acc>
                          </m:e>
                          <m:sup>
                            <m:r>
                              <a:rPr lang="zh-CN" altLang="en-US" sz="1400" b="1" i="1" dirty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∗</m:t>
                            </m:r>
                            <m:r>
                              <a:rPr lang="en-US" altLang="zh-CN" sz="1400" b="1" i="1" dirty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𝟎</m:t>
                            </m:r>
                          </m:sup>
                        </m:sSup>
                      </m:sub>
                    </m:sSub>
                    <m:r>
                      <a:rPr lang="en-US" altLang="zh-CN" sz="1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e>
                      <m:sub>
                        <m:sSub>
                          <m:sSubPr>
                            <m:ctrlPr>
                              <a:rPr lang="en-US" altLang="zh-CN" sz="1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𝝌</m:t>
                            </m:r>
                          </m:e>
                          <m:sub>
                            <m:r>
                              <a:rPr lang="en-US" altLang="zh-CN" sz="1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𝒄</m:t>
                            </m:r>
                            <m:r>
                              <a:rPr lang="en-US" altLang="zh-CN" sz="1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sz="1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𝟑𝟖𝟕𝟐</m:t>
                            </m:r>
                          </m:e>
                        </m:d>
                      </m:sub>
                    </m:sSub>
                    <m:r>
                      <a:rPr lang="en-US" altLang="zh-CN" sz="1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sz="1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altLang="zh-CN" sz="1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zh-CN" sz="1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𝟎𝟏</m:t>
                    </m:r>
                    <m:r>
                      <a:rPr lang="en-US" altLang="zh-CN" sz="1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±</m:t>
                    </m:r>
                    <m:r>
                      <a:rPr lang="en-US" altLang="zh-CN" sz="1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altLang="zh-CN" sz="1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zh-CN" sz="1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𝟏𝟒</m:t>
                    </m:r>
                  </m:oMath>
                </a14:m>
                <a:r>
                  <a:rPr lang="zh-CN" altLang="en-US" sz="14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MeV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Width: narrow width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(0.1~1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MeV)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𝐉</m:t>
                        </m:r>
                      </m:e>
                      <m:sup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𝐏𝐂</m:t>
                        </m:r>
                      </m:sup>
                    </m:sSup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  <m:sup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++</m:t>
                        </m:r>
                      </m:sup>
                    </m:sSup>
                  </m:oMath>
                </a14:m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sz="14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Decay:</a:t>
                </a:r>
                <a:r>
                  <a:rPr lang="zh-CN" altLang="en-US" sz="14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lang="en-US" altLang="zh-CN" sz="1400" b="1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1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zh-CN" altLang="en-US" sz="1400" b="1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lang="en-US" altLang="zh-CN" sz="1400" b="1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zh-CN" altLang="en-US" sz="14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(~35%),</a:t>
                </a:r>
                <a:r>
                  <a:rPr lang="zh-CN" altLang="en-US" sz="14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𝑱</m:t>
                    </m:r>
                    <m:r>
                      <a:rPr lang="en-US" altLang="zh-CN" sz="1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altLang="zh-CN" sz="1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𝝍𝝎</m:t>
                    </m:r>
                  </m:oMath>
                </a14:m>
                <a:r>
                  <a:rPr lang="zh-CN" altLang="en-US" sz="14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(~4%),</a:t>
                </a:r>
                <a:r>
                  <a:rPr lang="zh-CN" altLang="en-US" sz="14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𝑱</m:t>
                    </m:r>
                    <m:r>
                      <a:rPr lang="en-US" altLang="zh-CN" sz="14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altLang="zh-CN" sz="14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𝝍𝝆</m:t>
                    </m:r>
                  </m:oMath>
                </a14:m>
                <a:r>
                  <a:rPr lang="zh-CN" altLang="en-US" sz="14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(~3%)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Production:</a:t>
                </a:r>
                <a:r>
                  <a:rPr lang="zh-CN" alt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𝒑𝒑</m:t>
                    </m:r>
                    <m:r>
                      <a:rPr lang="en-US" altLang="zh-CN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zh-CN" altLang="en-US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  <m:acc>
                      <m:accPr>
                        <m:chr m:val="̅"/>
                        <m:ctrlPr>
                          <a:rPr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𝒑</m:t>
                        </m:r>
                      </m:e>
                    </m:acc>
                    <m:r>
                      <a:rPr lang="en-US" altLang="zh-CN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zh-CN" altLang="en-US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𝑩</m:t>
                    </m:r>
                  </m:oMath>
                </a14:m>
                <a:r>
                  <a:rPr lang="zh-CN" altLang="en-US" sz="1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decays,</a:t>
                </a:r>
                <a:r>
                  <a:rPr lang="zh-CN" alt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  <m:r>
                      <a:rPr lang="en-US" altLang="zh-CN" sz="1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𝐏</m:t>
                    </m:r>
                  </m:oMath>
                </a14:m>
                <a:r>
                  <a:rPr lang="en-US" altLang="zh-CN" sz="1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b,</a:t>
                </a:r>
                <a:r>
                  <a:rPr lang="zh-CN" altLang="en-US" sz="1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PbPb</a:t>
                </a:r>
                <a:r>
                  <a:rPr lang="zh-CN" altLang="en-US" sz="1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zh-CN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A041D378-7FAF-EBF2-9670-7A2152312D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306" y="1218957"/>
                <a:ext cx="6070777" cy="1712905"/>
              </a:xfrm>
              <a:prstGeom prst="rect">
                <a:avLst/>
              </a:prstGeom>
              <a:blipFill>
                <a:blip r:embed="rId4"/>
                <a:stretch>
                  <a:fillRect l="-418" b="-29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文本框 20">
            <a:extLst>
              <a:ext uri="{FF2B5EF4-FFF2-40B4-BE49-F238E27FC236}">
                <a16:creationId xmlns:a16="http://schemas.microsoft.com/office/drawing/2014/main" id="{8A9105DF-8802-7E1E-0F5A-8A1DAEB68D74}"/>
              </a:ext>
            </a:extLst>
          </p:cNvPr>
          <p:cNvSpPr txBox="1"/>
          <p:nvPr/>
        </p:nvSpPr>
        <p:spPr>
          <a:xfrm>
            <a:off x="7137339" y="1892839"/>
            <a:ext cx="17760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Molecular</a:t>
            </a:r>
            <a:r>
              <a:rPr lang="zh-CN" altLang="en-US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</a:p>
          <a:p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Charmonium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endParaRPr lang="zh-CN" alt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52D24292-6481-E26F-AAF8-4A8A96AAB397}"/>
                  </a:ext>
                </a:extLst>
              </p:cNvPr>
              <p:cNvSpPr/>
              <p:nvPr/>
            </p:nvSpPr>
            <p:spPr>
              <a:xfrm>
                <a:off x="838992" y="3448464"/>
                <a:ext cx="152310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𝝌</m:t>
                        </m:r>
                      </m:e>
                      <m:sub>
                        <m:r>
                          <a:rPr kumimoji="1" lang="en-US" altLang="zh-CN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𝒄</m:t>
                        </m:r>
                        <m:r>
                          <a:rPr kumimoji="1" lang="en-US" altLang="zh-CN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  <m:r>
                      <a:rPr kumimoji="1" lang="en-US" altLang="zh-CN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(</m:t>
                    </m:r>
                    <m:r>
                      <a:rPr kumimoji="1" lang="en-US" altLang="zh-CN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𝟑𝟖𝟕𝟐</m:t>
                    </m:r>
                    <m:r>
                      <a:rPr kumimoji="1" lang="en-US" altLang="zh-CN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1" lang="zh-CN" alt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=</a:t>
                </a:r>
                <a:r>
                  <a:rPr kumimoji="1" lang="zh-CN" alt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endParaRPr lang="zh-CN" altLang="en-U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52D24292-6481-E26F-AAF8-4A8A96AAB3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992" y="3448464"/>
                <a:ext cx="1523109" cy="369332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椭圆 3">
                <a:extLst>
                  <a:ext uri="{FF2B5EF4-FFF2-40B4-BE49-F238E27FC236}">
                    <a16:creationId xmlns:a16="http://schemas.microsoft.com/office/drawing/2014/main" id="{CEC90AFD-E374-64B5-570F-0D0F010223A6}"/>
                  </a:ext>
                </a:extLst>
              </p:cNvPr>
              <p:cNvSpPr/>
              <p:nvPr/>
            </p:nvSpPr>
            <p:spPr>
              <a:xfrm>
                <a:off x="2497444" y="3301329"/>
                <a:ext cx="653218" cy="623214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kumimoji="1" lang="en-US" altLang="zh-CN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</m:oMath>
                  </m:oMathPara>
                </a14:m>
                <a:endParaRPr kumimoji="1" lang="zh-CN" alt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" name="椭圆 3">
                <a:extLst>
                  <a:ext uri="{FF2B5EF4-FFF2-40B4-BE49-F238E27FC236}">
                    <a16:creationId xmlns:a16="http://schemas.microsoft.com/office/drawing/2014/main" id="{CEC90AFD-E374-64B5-570F-0D0F010223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7444" y="3301329"/>
                <a:ext cx="653218" cy="623214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>
            <a:extLst>
              <a:ext uri="{FF2B5EF4-FFF2-40B4-BE49-F238E27FC236}">
                <a16:creationId xmlns:a16="http://schemas.microsoft.com/office/drawing/2014/main" id="{D706A651-8294-A5B0-B7BB-E959073C7CD3}"/>
              </a:ext>
            </a:extLst>
          </p:cNvPr>
          <p:cNvSpPr/>
          <p:nvPr/>
        </p:nvSpPr>
        <p:spPr>
          <a:xfrm>
            <a:off x="3104743" y="3339680"/>
            <a:ext cx="3898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+</a:t>
            </a:r>
            <a:endParaRPr lang="zh-CN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id="{ABA00824-E6F5-1E9E-80EF-805253774FE6}"/>
                  </a:ext>
                </a:extLst>
              </p:cNvPr>
              <p:cNvSpPr/>
              <p:nvPr/>
            </p:nvSpPr>
            <p:spPr>
              <a:xfrm>
                <a:off x="3454164" y="3297862"/>
                <a:ext cx="1254681" cy="623214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kumimoji="1" lang="en-US" altLang="zh-CN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  <m:r>
                        <a:rPr kumimoji="1" lang="en-US" altLang="zh-CN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𝑞𝑞</m:t>
                      </m:r>
                    </m:oMath>
                  </m:oMathPara>
                </a14:m>
                <a:endParaRPr kumimoji="1" lang="zh-CN" alt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id="{ABA00824-E6F5-1E9E-80EF-805253774F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4164" y="3297862"/>
                <a:ext cx="1254681" cy="623214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>
            <a:extLst>
              <a:ext uri="{FF2B5EF4-FFF2-40B4-BE49-F238E27FC236}">
                <a16:creationId xmlns:a16="http://schemas.microsoft.com/office/drawing/2014/main" id="{7E6E2FFE-9380-C4A8-53E2-AD8F2C5C01B6}"/>
              </a:ext>
            </a:extLst>
          </p:cNvPr>
          <p:cNvSpPr/>
          <p:nvPr/>
        </p:nvSpPr>
        <p:spPr>
          <a:xfrm>
            <a:off x="4725932" y="3320678"/>
            <a:ext cx="316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+</a:t>
            </a:r>
            <a:endParaRPr lang="zh-CN" altLang="en-US" sz="2800" dirty="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2854F6E3-F22A-7AEC-E87E-03A33EBCF856}"/>
              </a:ext>
            </a:extLst>
          </p:cNvPr>
          <p:cNvGrpSpPr/>
          <p:nvPr/>
        </p:nvGrpSpPr>
        <p:grpSpPr>
          <a:xfrm>
            <a:off x="5138012" y="3268235"/>
            <a:ext cx="1254682" cy="617461"/>
            <a:chOff x="1238553" y="3544866"/>
            <a:chExt cx="1806793" cy="1515649"/>
          </a:xfrm>
        </p:grpSpPr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2E51008F-002C-6E06-3D3A-F70FA49D548C}"/>
                </a:ext>
              </a:extLst>
            </p:cNvPr>
            <p:cNvSpPr/>
            <p:nvPr/>
          </p:nvSpPr>
          <p:spPr>
            <a:xfrm>
              <a:off x="1315233" y="3544866"/>
              <a:ext cx="1645650" cy="1515649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椭圆 19">
                  <a:extLst>
                    <a:ext uri="{FF2B5EF4-FFF2-40B4-BE49-F238E27FC236}">
                      <a16:creationId xmlns:a16="http://schemas.microsoft.com/office/drawing/2014/main" id="{F1960CD2-222D-3EFF-0441-1198B22D6784}"/>
                    </a:ext>
                  </a:extLst>
                </p:cNvPr>
                <p:cNvSpPr/>
                <p:nvPr/>
              </p:nvSpPr>
              <p:spPr>
                <a:xfrm>
                  <a:off x="1238553" y="3816082"/>
                  <a:ext cx="992602" cy="9665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𝑐𝑞</m:t>
                        </m:r>
                      </m:oMath>
                    </m:oMathPara>
                  </a14:m>
                  <a:endParaRPr kumimoji="1" lang="zh-CN" altLang="en-US" sz="2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48" name="椭圆 47">
                  <a:extLst>
                    <a:ext uri="{FF2B5EF4-FFF2-40B4-BE49-F238E27FC236}">
                      <a16:creationId xmlns:a16="http://schemas.microsoft.com/office/drawing/2014/main" id="{2B5AFE80-45BD-20AF-68DD-F72203173ED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8553" y="3816082"/>
                  <a:ext cx="992602" cy="966554"/>
                </a:xfrm>
                <a:prstGeom prst="ellipse">
                  <a:avLst/>
                </a:prstGeom>
                <a:blipFill>
                  <a:blip r:embed="rId10"/>
                  <a:stretch>
                    <a:fillRect b="-1818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椭圆 26">
                  <a:extLst>
                    <a:ext uri="{FF2B5EF4-FFF2-40B4-BE49-F238E27FC236}">
                      <a16:creationId xmlns:a16="http://schemas.microsoft.com/office/drawing/2014/main" id="{FD3E0570-30FB-3EFD-FAC9-C73FC526719A}"/>
                    </a:ext>
                  </a:extLst>
                </p:cNvPr>
                <p:cNvSpPr/>
                <p:nvPr/>
              </p:nvSpPr>
              <p:spPr>
                <a:xfrm>
                  <a:off x="2052744" y="3815597"/>
                  <a:ext cx="992602" cy="9665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kumimoji="1" lang="en-US" altLang="zh-CN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  <m:r>
                          <a:rPr kumimoji="1" lang="en-US" altLang="zh-CN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kumimoji="1" lang="zh-CN" altLang="en-US" sz="2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49" name="椭圆 48">
                  <a:extLst>
                    <a:ext uri="{FF2B5EF4-FFF2-40B4-BE49-F238E27FC236}">
                      <a16:creationId xmlns:a16="http://schemas.microsoft.com/office/drawing/2014/main" id="{BAF68B20-DC70-0338-684B-06A30978978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2744" y="3815597"/>
                  <a:ext cx="992602" cy="966554"/>
                </a:xfrm>
                <a:prstGeom prst="ellipse">
                  <a:avLst/>
                </a:prstGeom>
                <a:blipFill>
                  <a:blip r:embed="rId11"/>
                  <a:stretch>
                    <a:fillRect b="-1818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36684759-5D35-57CD-2368-44A378C10BEF}"/>
              </a:ext>
            </a:extLst>
          </p:cNvPr>
          <p:cNvGrpSpPr/>
          <p:nvPr/>
        </p:nvGrpSpPr>
        <p:grpSpPr>
          <a:xfrm>
            <a:off x="6758386" y="3231729"/>
            <a:ext cx="1215072" cy="616159"/>
            <a:chOff x="1238553" y="3544866"/>
            <a:chExt cx="1905479" cy="1515649"/>
          </a:xfrm>
        </p:grpSpPr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EF236F5A-F502-2FF4-D57B-A29F40F84442}"/>
                </a:ext>
              </a:extLst>
            </p:cNvPr>
            <p:cNvSpPr/>
            <p:nvPr/>
          </p:nvSpPr>
          <p:spPr>
            <a:xfrm>
              <a:off x="1315233" y="3544866"/>
              <a:ext cx="1645650" cy="1515649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椭圆 36">
                  <a:extLst>
                    <a:ext uri="{FF2B5EF4-FFF2-40B4-BE49-F238E27FC236}">
                      <a16:creationId xmlns:a16="http://schemas.microsoft.com/office/drawing/2014/main" id="{7C32F511-3F9E-B08D-614C-1DF7AB3401A0}"/>
                    </a:ext>
                  </a:extLst>
                </p:cNvPr>
                <p:cNvSpPr/>
                <p:nvPr/>
              </p:nvSpPr>
              <p:spPr>
                <a:xfrm>
                  <a:off x="1238553" y="3816082"/>
                  <a:ext cx="992602" cy="9665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acc>
                          <m:accPr>
                            <m:chr m:val="̅"/>
                            <m:ctrlPr>
                              <a:rPr kumimoji="1" lang="en-US" altLang="zh-CN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</m:oMath>
                    </m:oMathPara>
                  </a14:m>
                  <a:endParaRPr kumimoji="1" lang="zh-CN" altLang="en-US" sz="2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椭圆 51">
                  <a:extLst>
                    <a:ext uri="{FF2B5EF4-FFF2-40B4-BE49-F238E27FC236}">
                      <a16:creationId xmlns:a16="http://schemas.microsoft.com/office/drawing/2014/main" id="{8D1DB8D5-A4AD-7AB3-D054-027C8C709E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8553" y="3816082"/>
                  <a:ext cx="992602" cy="966554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椭圆 37">
                  <a:extLst>
                    <a:ext uri="{FF2B5EF4-FFF2-40B4-BE49-F238E27FC236}">
                      <a16:creationId xmlns:a16="http://schemas.microsoft.com/office/drawing/2014/main" id="{6566D0A7-497E-194E-1D06-4161E8C33023}"/>
                    </a:ext>
                  </a:extLst>
                </p:cNvPr>
                <p:cNvSpPr/>
                <p:nvPr/>
              </p:nvSpPr>
              <p:spPr>
                <a:xfrm>
                  <a:off x="2099717" y="3815597"/>
                  <a:ext cx="1044315" cy="9665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𝑞𝑞</m:t>
                        </m:r>
                      </m:oMath>
                    </m:oMathPara>
                  </a14:m>
                  <a:endParaRPr kumimoji="1" lang="zh-CN" altLang="en-US" sz="2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53" name="椭圆 52">
                  <a:extLst>
                    <a:ext uri="{FF2B5EF4-FFF2-40B4-BE49-F238E27FC236}">
                      <a16:creationId xmlns:a16="http://schemas.microsoft.com/office/drawing/2014/main" id="{D07D807C-B635-7D39-6186-4A0568BC429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9717" y="3815597"/>
                  <a:ext cx="1044315" cy="966554"/>
                </a:xfrm>
                <a:prstGeom prst="ellipse">
                  <a:avLst/>
                </a:prstGeom>
                <a:blipFill>
                  <a:blip r:embed="rId13"/>
                  <a:stretch>
                    <a:fillRect b="-1818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9" name="矩形 38">
            <a:extLst>
              <a:ext uri="{FF2B5EF4-FFF2-40B4-BE49-F238E27FC236}">
                <a16:creationId xmlns:a16="http://schemas.microsoft.com/office/drawing/2014/main" id="{3BF4D7DC-C58F-E171-1495-945382AEEFA9}"/>
              </a:ext>
            </a:extLst>
          </p:cNvPr>
          <p:cNvSpPr/>
          <p:nvPr/>
        </p:nvSpPr>
        <p:spPr>
          <a:xfrm>
            <a:off x="6384930" y="3294576"/>
            <a:ext cx="316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+</a:t>
            </a:r>
            <a:endParaRPr lang="zh-CN" altLang="en-US" sz="2800" dirty="0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946172B5-E438-292D-9714-B89BFFEAD2ED}"/>
              </a:ext>
            </a:extLst>
          </p:cNvPr>
          <p:cNvSpPr txBox="1"/>
          <p:nvPr/>
        </p:nvSpPr>
        <p:spPr>
          <a:xfrm>
            <a:off x="2399740" y="4224174"/>
            <a:ext cx="49684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determine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contributions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components?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866AFBAE-C8C9-D1F4-258F-C835C6D57E01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</p:spTree>
    <p:extLst>
      <p:ext uri="{BB962C8B-B14F-4D97-AF65-F5344CB8AC3E}">
        <p14:creationId xmlns:p14="http://schemas.microsoft.com/office/powerpoint/2010/main" val="313621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46858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2435282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LFV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searches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6250E61F-F921-9846-849A-1D6CC2DD7FDB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2024/12/14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071B2A2C-8B20-B347-BF13-CB9F0BF35B34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45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79965E9-6E9C-6A5F-2A3A-EF7B4257D058}"/>
              </a:ext>
            </a:extLst>
          </p:cNvPr>
          <p:cNvSpPr txBox="1"/>
          <p:nvPr/>
        </p:nvSpPr>
        <p:spPr>
          <a:xfrm>
            <a:off x="268354" y="603982"/>
            <a:ext cx="82355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No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matter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the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results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from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LFU,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still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extremely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important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to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search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for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LFV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91BB06B-0998-FC09-A56E-4C9C939C3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515" y="918487"/>
            <a:ext cx="2703167" cy="10795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06288796-FD44-7E8B-DCD6-4D7334AF72AC}"/>
                  </a:ext>
                </a:extLst>
              </p:cNvPr>
              <p:cNvSpPr txBox="1"/>
              <p:nvPr/>
            </p:nvSpPr>
            <p:spPr>
              <a:xfrm>
                <a:off x="743447" y="1983491"/>
                <a:ext cx="1805559" cy="2234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𝓑</m:t>
                      </m:r>
                      <m:d>
                        <m:dPr>
                          <m:ctrlPr>
                            <a:rPr kumimoji="1" lang="en-US" altLang="zh-CN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zh-CN" sz="1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p>
                              <m:r>
                                <a:rPr kumimoji="1" lang="en-US" altLang="zh-CN" sz="1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kumimoji="1" lang="en-US" altLang="zh-CN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kumimoji="1" lang="en-US" altLang="zh-CN" sz="1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kumimoji="1" lang="en-US" altLang="zh-CN" sz="1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kumimoji="1" lang="en-US" altLang="zh-CN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𝜸</m:t>
                          </m:r>
                        </m:e>
                      </m:d>
                      <m:r>
                        <a:rPr kumimoji="1" lang="en-US" altLang="zh-CN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sSup>
                        <m:sSupPr>
                          <m:ctrlPr>
                            <a:rPr kumimoji="1" lang="en-US" altLang="zh-CN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kumimoji="1" lang="en-US" altLang="zh-CN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zh-CN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𝟓𝟒</m:t>
                          </m:r>
                        </m:sup>
                      </m:sSup>
                    </m:oMath>
                  </m:oMathPara>
                </a14:m>
                <a:endParaRPr kumimoji="1" lang="zh-CN" altLang="en-US" sz="1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06288796-FD44-7E8B-DCD6-4D7334AF72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447" y="1983491"/>
                <a:ext cx="1805559" cy="223459"/>
              </a:xfrm>
              <a:prstGeom prst="rect">
                <a:avLst/>
              </a:prstGeom>
              <a:blipFill>
                <a:blip r:embed="rId4"/>
                <a:stretch>
                  <a:fillRect l="-1399" r="-699" b="-27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7" name="表格 26">
                <a:extLst>
                  <a:ext uri="{FF2B5EF4-FFF2-40B4-BE49-F238E27FC236}">
                    <a16:creationId xmlns:a16="http://schemas.microsoft.com/office/drawing/2014/main" id="{59CA2EDE-5EB3-6984-DC85-F7485E82B7E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275940" y="961052"/>
              <a:ext cx="5636545" cy="362874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28800">
                      <a:extLst>
                        <a:ext uri="{9D8B030D-6E8A-4147-A177-3AD203B41FA5}">
                          <a16:colId xmlns:a16="http://schemas.microsoft.com/office/drawing/2014/main" val="610971184"/>
                        </a:ext>
                      </a:extLst>
                    </a:gridCol>
                    <a:gridCol w="2364347">
                      <a:extLst>
                        <a:ext uri="{9D8B030D-6E8A-4147-A177-3AD203B41FA5}">
                          <a16:colId xmlns:a16="http://schemas.microsoft.com/office/drawing/2014/main" val="2244163039"/>
                        </a:ext>
                      </a:extLst>
                    </a:gridCol>
                    <a:gridCol w="1443398">
                      <a:extLst>
                        <a:ext uri="{9D8B030D-6E8A-4147-A177-3AD203B41FA5}">
                          <a16:colId xmlns:a16="http://schemas.microsoft.com/office/drawing/2014/main" val="2097848125"/>
                        </a:ext>
                      </a:extLst>
                    </a:gridCol>
                  </a:tblGrid>
                  <a:tr h="28379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Decay</a:t>
                          </a:r>
                          <a:endParaRPr lang="zh-CN" altLang="en-US" sz="14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Best</a:t>
                          </a:r>
                          <a:r>
                            <a:rPr lang="zh-CN" altLang="en-US" sz="14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4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upper</a:t>
                          </a:r>
                          <a:r>
                            <a:rPr lang="zh-CN" altLang="en-US" sz="14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4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limit</a:t>
                          </a:r>
                          <a:r>
                            <a:rPr lang="zh-CN" altLang="en-US" sz="14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4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(90%</a:t>
                          </a:r>
                          <a:r>
                            <a:rPr lang="zh-CN" altLang="en-US" sz="14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4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C.L.)</a:t>
                          </a:r>
                          <a:endParaRPr lang="zh-CN" altLang="en-US" sz="14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Experiment</a:t>
                          </a:r>
                          <a:endParaRPr lang="zh-CN" altLang="en-US" sz="14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60503971"/>
                      </a:ext>
                    </a:extLst>
                  </a:tr>
                  <a:tr h="369327"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𝝁</m:t>
                                    </m:r>
                                  </m:e>
                                  <m:sup>
                                    <m:r>
                                      <a:rPr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14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𝒆</m:t>
                                    </m:r>
                                  </m:e>
                                  <m:sup>
                                    <m:r>
                                      <a:rPr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14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𝜸</m:t>
                                </m:r>
                              </m:oMath>
                            </m:oMathPara>
                          </a14:m>
                          <a:endParaRPr lang="zh-CN" altLang="en-US" sz="1400" b="1" i="0" dirty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𝟑</m:t>
                                    </m:r>
                                    <m: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</m:t>
                                    </m:r>
                                    <m: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𝟏𝟑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b="1" i="0" dirty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MEGII</a:t>
                          </a:r>
                          <a:endParaRPr lang="zh-CN" altLang="en-US" sz="14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18255350"/>
                      </a:ext>
                    </a:extLst>
                  </a:tr>
                  <a:tr h="369327"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𝝁</m:t>
                                    </m:r>
                                  </m:e>
                                  <m:sup>
                                    <m:r>
                                      <a:rPr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en-US" altLang="zh-CN" sz="14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𝑵</m:t>
                                </m:r>
                                <m:r>
                                  <a:rPr lang="en-US" altLang="zh-CN" sz="14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𝒆</m:t>
                                    </m:r>
                                  </m:e>
                                  <m:sup>
                                    <m:r>
                                      <a:rPr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en-US" altLang="zh-CN" sz="14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𝑵</m:t>
                                </m:r>
                              </m:oMath>
                            </m:oMathPara>
                          </a14:m>
                          <a:endParaRPr lang="zh-CN" altLang="en-US" sz="1400" b="1" i="0" dirty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𝟕</m:t>
                                    </m:r>
                                    <m: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𝟎</m:t>
                                    </m:r>
                                    <m: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𝟏𝟑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b="1" i="0" dirty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SINDRUM</a:t>
                          </a:r>
                          <a:endParaRPr lang="zh-CN" altLang="en-US" sz="14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15574245"/>
                      </a:ext>
                    </a:extLst>
                  </a:tr>
                  <a:tr h="36932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𝝉</m:t>
                                    </m:r>
                                  </m:e>
                                  <m:sup>
                                    <m:r>
                                      <a:rPr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14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𝒆</m:t>
                                    </m:r>
                                  </m:e>
                                  <m:sup>
                                    <m:r>
                                      <a:rPr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14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𝜸</m:t>
                                </m:r>
                              </m:oMath>
                            </m:oMathPara>
                          </a14:m>
                          <a:endParaRPr lang="zh-CN" altLang="en-US" sz="1400" b="1" i="0" dirty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𝟑</m:t>
                                    </m:r>
                                    <m: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𝟑</m:t>
                                    </m:r>
                                    <m: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𝟖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b="1" i="0" dirty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Babar</a:t>
                          </a:r>
                          <a:endParaRPr lang="zh-CN" altLang="en-US" sz="14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21737749"/>
                      </a:ext>
                    </a:extLst>
                  </a:tr>
                  <a:tr h="369327"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𝝉</m:t>
                                    </m:r>
                                  </m:e>
                                  <m:sup>
                                    <m:r>
                                      <a:rPr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14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𝝁</m:t>
                                    </m:r>
                                  </m:e>
                                  <m:sup>
                                    <m:r>
                                      <a:rPr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14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𝜸</m:t>
                                </m:r>
                              </m:oMath>
                            </m:oMathPara>
                          </a14:m>
                          <a:endParaRPr lang="zh-CN" altLang="en-US" sz="1400" b="1" i="0" dirty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𝟒</m:t>
                                    </m:r>
                                    <m: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𝟐</m:t>
                                    </m:r>
                                    <m: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𝟖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b="1" i="0" dirty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Belle</a:t>
                          </a:r>
                          <a:endParaRPr lang="zh-CN" altLang="en-US" sz="14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74472644"/>
                      </a:ext>
                    </a:extLst>
                  </a:tr>
                  <a:tr h="369327"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𝝉</m:t>
                                    </m:r>
                                  </m:e>
                                  <m:sup>
                                    <m:r>
                                      <a:rPr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14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𝒍</m:t>
                                    </m:r>
                                  </m:e>
                                  <m:sup>
                                    <m:r>
                                      <a:rPr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𝒍</m:t>
                                    </m:r>
                                  </m:e>
                                  <m:sup>
                                    <m:r>
                                      <a:rPr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𝒍</m:t>
                                    </m:r>
                                    <m:r>
                                      <a:rPr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′</m:t>
                                    </m:r>
                                  </m:e>
                                  <m:sup>
                                    <m:r>
                                      <a:rPr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b="1" i="0" dirty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</m:t>
                                    </m:r>
                                    <m: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𝟖</m:t>
                                    </m:r>
                                    <m: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~</m:t>
                                    </m:r>
                                    <m: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𝟐</m:t>
                                    </m:r>
                                    <m: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𝟕</m:t>
                                    </m:r>
                                    <m: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)×</m:t>
                                    </m:r>
                                    <m: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𝟖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b="1" i="0" dirty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Belle</a:t>
                          </a:r>
                          <a:r>
                            <a:rPr lang="zh-CN" altLang="en-US" sz="14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4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(II)</a:t>
                          </a:r>
                          <a:endParaRPr lang="zh-CN" altLang="en-US" sz="14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26008029"/>
                      </a:ext>
                    </a:extLst>
                  </a:tr>
                  <a:tr h="36932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𝝁</m:t>
                                    </m:r>
                                  </m:e>
                                  <m:sup>
                                    <m:r>
                                      <a:rPr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14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𝟑</m:t>
                                    </m:r>
                                    <m:r>
                                      <a:rPr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𝒆</m:t>
                                    </m:r>
                                  </m:e>
                                  <m:sup>
                                    <m:r>
                                      <a:rPr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b="1" i="0" dirty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</m:t>
                                    </m:r>
                                    <m: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𝟎</m:t>
                                    </m:r>
                                    <m: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𝟏𝟐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b="1" i="0" dirty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Mu3e</a:t>
                          </a:r>
                          <a:endParaRPr lang="zh-CN" altLang="en-US" sz="14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57327758"/>
                      </a:ext>
                    </a:extLst>
                  </a:tr>
                  <a:tr h="369327"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𝒁</m:t>
                                    </m:r>
                                  </m:e>
                                  <m:sup>
                                    <m: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p>
                                <m:r>
                                  <a:rPr kumimoji="1" lang="en-US" altLang="zh-CN" sz="14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𝒆</m:t>
                                    </m:r>
                                  </m:e>
                                  <m:sup>
                                    <m: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±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𝝁</m:t>
                                    </m:r>
                                  </m:e>
                                  <m:sup>
                                    <m: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∓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b="1" i="0" dirty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𝟕</m:t>
                                    </m:r>
                                    <m: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𝟓</m:t>
                                    </m:r>
                                    <m: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kumimoji="1" lang="en-US" altLang="zh-CN" sz="14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𝟕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b="1" i="0" dirty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ATLAS</a:t>
                          </a:r>
                          <a:endParaRPr lang="zh-CN" altLang="en-US" sz="14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28142007"/>
                      </a:ext>
                    </a:extLst>
                  </a:tr>
                  <a:tr h="36932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zh-CN" sz="14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𝑱</m:t>
                                </m:r>
                                <m:r>
                                  <a:rPr kumimoji="1" lang="en-US" altLang="zh-CN" sz="14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kumimoji="1" lang="en-US" altLang="zh-CN" sz="14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𝝍</m:t>
                                </m:r>
                                <m:r>
                                  <a:rPr kumimoji="1" lang="en-US" altLang="zh-CN" sz="14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kumimoji="1" lang="en-US" altLang="zh-CN" sz="1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𝒆</m:t>
                                    </m:r>
                                  </m:e>
                                  <m:sup>
                                    <m:r>
                                      <a:rPr kumimoji="1" lang="en-US" altLang="zh-CN" sz="1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±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kumimoji="1" lang="en-US" altLang="zh-CN" sz="1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𝝉</m:t>
                                    </m:r>
                                  </m:e>
                                  <m:sup>
                                    <m:r>
                                      <a:rPr kumimoji="1" lang="en-US" altLang="zh-CN" sz="1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∓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b="1" i="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kumimoji="1" lang="en-US" altLang="zh-CN" sz="1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𝟕</m:t>
                                    </m:r>
                                    <m:r>
                                      <a:rPr kumimoji="1" lang="en-US" altLang="zh-CN" sz="1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kumimoji="1" lang="en-US" altLang="zh-CN" sz="1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𝟓</m:t>
                                    </m:r>
                                    <m:r>
                                      <a:rPr kumimoji="1" lang="en-US" altLang="zh-CN" sz="1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kumimoji="1" lang="en-US" altLang="zh-CN" sz="1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kumimoji="1" lang="en-US" altLang="zh-CN" sz="1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kumimoji="1" lang="en-US" altLang="zh-CN" sz="1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𝟖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b="1" i="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1" i="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BESIII</a:t>
                          </a:r>
                          <a:endParaRPr lang="zh-CN" altLang="en-US" sz="1400" b="1" i="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574888"/>
                      </a:ext>
                    </a:extLst>
                  </a:tr>
                  <a:tr h="369327"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zh-CN" sz="14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𝑱</m:t>
                                </m:r>
                                <m:r>
                                  <a:rPr kumimoji="1" lang="en-US" altLang="zh-CN" sz="14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kumimoji="1" lang="en-US" altLang="zh-CN" sz="14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𝝍</m:t>
                                </m:r>
                                <m:r>
                                  <a:rPr kumimoji="1" lang="en-US" altLang="zh-CN" sz="14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kumimoji="1" lang="en-US" altLang="zh-CN" sz="1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𝒆</m:t>
                                    </m:r>
                                  </m:e>
                                  <m:sup>
                                    <m:r>
                                      <a:rPr kumimoji="1" lang="en-US" altLang="zh-CN" sz="1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±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kumimoji="1" lang="en-US" altLang="zh-CN" sz="1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𝝁</m:t>
                                    </m:r>
                                  </m:e>
                                  <m:sup>
                                    <m:r>
                                      <a:rPr kumimoji="1" lang="en-US" altLang="zh-CN" sz="1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∓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b="1" i="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kumimoji="1" lang="en-US" altLang="zh-CN" sz="1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1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𝟒</m:t>
                                    </m:r>
                                    <m:r>
                                      <a:rPr kumimoji="1" lang="en-US" altLang="zh-CN" sz="1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kumimoji="1" lang="en-US" altLang="zh-CN" sz="1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𝟓</m:t>
                                    </m:r>
                                    <m:r>
                                      <a:rPr kumimoji="1" lang="en-US" altLang="zh-CN" sz="1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kumimoji="1" lang="en-US" altLang="zh-CN" sz="1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kumimoji="1" lang="en-US" altLang="zh-CN" sz="1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kumimoji="1" lang="en-US" altLang="zh-CN" sz="1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𝟗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 b="1" i="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1" i="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BESIII</a:t>
                          </a:r>
                          <a:endParaRPr lang="zh-CN" altLang="en-US" sz="1400" b="1" i="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5872536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7" name="表格 26">
                <a:extLst>
                  <a:ext uri="{FF2B5EF4-FFF2-40B4-BE49-F238E27FC236}">
                    <a16:creationId xmlns:a16="http://schemas.microsoft.com/office/drawing/2014/main" id="{59CA2EDE-5EB3-6984-DC85-F7485E82B7E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20910329"/>
                  </p:ext>
                </p:extLst>
              </p:nvPr>
            </p:nvGraphicFramePr>
            <p:xfrm>
              <a:off x="3275940" y="961052"/>
              <a:ext cx="5636545" cy="362874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28800">
                      <a:extLst>
                        <a:ext uri="{9D8B030D-6E8A-4147-A177-3AD203B41FA5}">
                          <a16:colId xmlns:a16="http://schemas.microsoft.com/office/drawing/2014/main" val="610971184"/>
                        </a:ext>
                      </a:extLst>
                    </a:gridCol>
                    <a:gridCol w="2364347">
                      <a:extLst>
                        <a:ext uri="{9D8B030D-6E8A-4147-A177-3AD203B41FA5}">
                          <a16:colId xmlns:a16="http://schemas.microsoft.com/office/drawing/2014/main" val="2244163039"/>
                        </a:ext>
                      </a:extLst>
                    </a:gridCol>
                    <a:gridCol w="1443398">
                      <a:extLst>
                        <a:ext uri="{9D8B030D-6E8A-4147-A177-3AD203B41FA5}">
                          <a16:colId xmlns:a16="http://schemas.microsoft.com/office/drawing/2014/main" val="2097848125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Decay</a:t>
                          </a:r>
                          <a:endParaRPr lang="zh-CN" altLang="en-US" sz="14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Best</a:t>
                          </a:r>
                          <a:r>
                            <a:rPr lang="zh-CN" altLang="en-US" sz="14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4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upper</a:t>
                          </a:r>
                          <a:r>
                            <a:rPr lang="zh-CN" altLang="en-US" sz="14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4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limit</a:t>
                          </a:r>
                          <a:r>
                            <a:rPr lang="zh-CN" altLang="en-US" sz="14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4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(90%</a:t>
                          </a:r>
                          <a:r>
                            <a:rPr lang="zh-CN" altLang="en-US" sz="14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4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C.L.)</a:t>
                          </a:r>
                          <a:endParaRPr lang="zh-CN" altLang="en-US" sz="14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Experiment</a:t>
                          </a:r>
                          <a:endParaRPr lang="zh-CN" altLang="en-US" sz="14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60503971"/>
                      </a:ext>
                    </a:extLst>
                  </a:tr>
                  <a:tr h="36932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t="-86207" r="-211111" b="-8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77005" t="-86207" r="-62567" b="-8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MEGII</a:t>
                          </a:r>
                          <a:endParaRPr lang="zh-CN" altLang="en-US" sz="14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18255350"/>
                      </a:ext>
                    </a:extLst>
                  </a:tr>
                  <a:tr h="36932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t="-180000" r="-211111" b="-68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77005" t="-180000" r="-62567" b="-68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SINDRUM</a:t>
                          </a:r>
                          <a:endParaRPr lang="zh-CN" altLang="en-US" sz="14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15574245"/>
                      </a:ext>
                    </a:extLst>
                  </a:tr>
                  <a:tr h="36932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t="-289655" r="-211111" b="-6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77005" t="-289655" r="-62567" b="-6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Babar</a:t>
                          </a:r>
                          <a:endParaRPr lang="zh-CN" altLang="en-US" sz="14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21737749"/>
                      </a:ext>
                    </a:extLst>
                  </a:tr>
                  <a:tr h="36932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t="-389655" r="-211111" b="-5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77005" t="-389655" r="-62567" b="-5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Belle</a:t>
                          </a:r>
                          <a:endParaRPr lang="zh-CN" altLang="en-US" sz="14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74472644"/>
                      </a:ext>
                    </a:extLst>
                  </a:tr>
                  <a:tr h="36932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t="-489655" r="-211111" b="-4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77005" t="-489655" r="-62567" b="-4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Belle</a:t>
                          </a:r>
                          <a:r>
                            <a:rPr lang="zh-CN" altLang="en-US" sz="14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4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(II)</a:t>
                          </a:r>
                          <a:endParaRPr lang="zh-CN" altLang="en-US" sz="14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26008029"/>
                      </a:ext>
                    </a:extLst>
                  </a:tr>
                  <a:tr h="36932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t="-589655" r="-211111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77005" t="-589655" r="-62567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Mu3e</a:t>
                          </a:r>
                          <a:endParaRPr lang="zh-CN" altLang="en-US" sz="14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57327758"/>
                      </a:ext>
                    </a:extLst>
                  </a:tr>
                  <a:tr h="36932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t="-666667" r="-211111" b="-1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77005" t="-666667" r="-62567" b="-1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ATLAS</a:t>
                          </a:r>
                          <a:endParaRPr lang="zh-CN" altLang="en-US" sz="1400" b="1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28142007"/>
                      </a:ext>
                    </a:extLst>
                  </a:tr>
                  <a:tr h="36932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t="-793103" r="-211111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77005" t="-793103" r="-62567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1" i="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BESIII</a:t>
                          </a:r>
                          <a:endParaRPr lang="zh-CN" altLang="en-US" sz="1400" b="1" i="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574888"/>
                      </a:ext>
                    </a:extLst>
                  </a:tr>
                  <a:tr h="36932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t="-893103" r="-211111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77005" t="-893103" r="-62567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1" i="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BESIII</a:t>
                          </a:r>
                          <a:endParaRPr lang="zh-CN" altLang="en-US" sz="1400" b="1" i="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5872536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8" name="文本框 27">
            <a:extLst>
              <a:ext uri="{FF2B5EF4-FFF2-40B4-BE49-F238E27FC236}">
                <a16:creationId xmlns:a16="http://schemas.microsoft.com/office/drawing/2014/main" id="{2E512E6C-84F6-F4F4-E598-EF5DC05C26C4}"/>
              </a:ext>
            </a:extLst>
          </p:cNvPr>
          <p:cNvSpPr txBox="1"/>
          <p:nvPr/>
        </p:nvSpPr>
        <p:spPr>
          <a:xfrm>
            <a:off x="268354" y="2417861"/>
            <a:ext cx="2840606" cy="2319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SM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contributions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negligible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Currently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negative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results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Future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experiments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from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COMET,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Mu2e,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Mu3e,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Belle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II,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LHCb,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ATLAS,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CMS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and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BESIII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will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further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improve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their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strength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to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NP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9B4D99C-3AD3-C5D0-B85B-A7E08AD97A0E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9A8D6AD-E1E6-5270-31A9-D4E795E49604}"/>
              </a:ext>
            </a:extLst>
          </p:cNvPr>
          <p:cNvSpPr txBox="1"/>
          <p:nvPr/>
        </p:nvSpPr>
        <p:spPr>
          <a:xfrm>
            <a:off x="6744930" y="4553983"/>
            <a:ext cx="21675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</a:t>
            </a:r>
            <a:r>
              <a:rPr lang="zh-CN" altLang="en-US" sz="1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CN" altLang="en-US" sz="1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X.Q.</a:t>
            </a:r>
            <a:r>
              <a:rPr lang="zh-CN" altLang="en-US" sz="1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Hao’s</a:t>
            </a:r>
            <a:r>
              <a:rPr lang="zh-CN" altLang="en-US" sz="1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talk</a:t>
            </a:r>
            <a:endParaRPr lang="zh-CN" altLang="en-US" sz="1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14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25"/>
    </mc:Choice>
    <mc:Fallback xmlns="">
      <p:transition spd="slow" advTm="33225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/>
                  <p:cNvSpPr/>
                  <p:nvPr/>
                </p:nvSpPr>
                <p:spPr>
                  <a:xfrm>
                    <a:off x="231515" y="48516"/>
                    <a:ext cx="4129785" cy="67710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Flavor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anomalies: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→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𝒔𝒍𝒍</m:t>
                        </m:r>
                      </m:oMath>
                    </a14:m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</a:p>
                </p:txBody>
              </p:sp>
            </mc:Choice>
            <mc:Fallback xmlns="">
              <p:sp>
                <p:nvSpPr>
                  <p:cNvPr id="10" name="矩形 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4129785" cy="67710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2761" t="-12195" b="-26829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47E49A61-2CF9-564D-A925-81EEB22FB4EA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2024/12/14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32EB955D-0E8D-1745-B307-D86A0A0776B6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46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876A368-2F31-1032-EB2E-EC30457ACA22}"/>
              </a:ext>
            </a:extLst>
          </p:cNvPr>
          <p:cNvSpPr/>
          <p:nvPr/>
        </p:nvSpPr>
        <p:spPr>
          <a:xfrm>
            <a:off x="7756247" y="151050"/>
            <a:ext cx="11512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arXiv:2405.17347</a:t>
            </a:r>
            <a:endParaRPr lang="zh-CN" alt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96F7689B-38EC-9D74-97D7-24ED8D90E3AB}"/>
                  </a:ext>
                </a:extLst>
              </p:cNvPr>
              <p:cNvSpPr/>
              <p:nvPr/>
            </p:nvSpPr>
            <p:spPr>
              <a:xfrm>
                <a:off x="363182" y="622398"/>
                <a:ext cx="8228557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14308" indent="-214308"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Other</a:t>
                </a:r>
                <a:r>
                  <a:rPr lang="zh-CN" altLang="en-US" sz="1400" b="1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altLang="zh-CN" sz="1400" b="1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1400" b="1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𝒔</m:t>
                    </m:r>
                    <m:sSup>
                      <m:sSupPr>
                        <m:ctrlPr>
                          <a:rPr lang="en-US" altLang="zh-CN" sz="14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𝒍</m:t>
                        </m:r>
                      </m:e>
                      <m:sup>
                        <m:r>
                          <a:rPr lang="en-US" altLang="zh-CN" sz="14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4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𝒍</m:t>
                        </m:r>
                      </m:e>
                      <m:sup>
                        <m:r>
                          <a:rPr lang="en-US" altLang="zh-CN" sz="14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measurements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：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still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2-3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𝝈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deviation,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different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experiments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show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consistent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picture</a:t>
                </a:r>
              </a:p>
            </p:txBody>
          </p:sp>
        </mc:Choice>
        <mc:Fallback xmlns="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96F7689B-38EC-9D74-97D7-24ED8D90E3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182" y="622398"/>
                <a:ext cx="8228557" cy="307777"/>
              </a:xfrm>
              <a:prstGeom prst="rect">
                <a:avLst/>
              </a:prstGeom>
              <a:blipFill>
                <a:blip r:embed="rId4"/>
                <a:stretch>
                  <a:fillRect l="-154" t="-3846" b="-192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文本框 38">
            <a:extLst>
              <a:ext uri="{FF2B5EF4-FFF2-40B4-BE49-F238E27FC236}">
                <a16:creationId xmlns:a16="http://schemas.microsoft.com/office/drawing/2014/main" id="{7A346A9C-F6BE-D17E-8D44-E752020BBA79}"/>
              </a:ext>
            </a:extLst>
          </p:cNvPr>
          <p:cNvSpPr txBox="1"/>
          <p:nvPr/>
        </p:nvSpPr>
        <p:spPr>
          <a:xfrm>
            <a:off x="363183" y="3053277"/>
            <a:ext cx="60104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Crucial: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understand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charm</a:t>
            </a:r>
            <a:r>
              <a:rPr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loop</a:t>
            </a:r>
            <a:r>
              <a:rPr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contribution</a:t>
            </a:r>
            <a:r>
              <a:rPr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1F3AF2C1-53E6-B041-AF3D-2363ECC40B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0017" y="1565386"/>
            <a:ext cx="1654157" cy="14325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7FB1CB52-3E52-67BE-C22A-B9D4B29F5061}"/>
                  </a:ext>
                </a:extLst>
              </p:cNvPr>
              <p:cNvSpPr txBox="1"/>
              <p:nvPr/>
            </p:nvSpPr>
            <p:spPr>
              <a:xfrm>
                <a:off x="363183" y="3376346"/>
                <a:ext cx="6091554" cy="7112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First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analysis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p>
                        <m:r>
                          <a:rPr lang="zh-CN" altLang="en-US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𝝁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𝝁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14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parameterizing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full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</a:t>
                </a:r>
                <a:r>
                  <a:rPr lang="en-US" altLang="zh-CN" sz="1400" b="1" baseline="30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terms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Wilson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coefficients,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form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factors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non-local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contributions</a:t>
                </a:r>
                <a:endParaRPr lang="zh-CN" alt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7FB1CB52-3E52-67BE-C22A-B9D4B29F50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183" y="3376346"/>
                <a:ext cx="6091554" cy="711285"/>
              </a:xfrm>
              <a:prstGeom prst="rect">
                <a:avLst/>
              </a:prstGeom>
              <a:blipFill>
                <a:blip r:embed="rId6"/>
                <a:stretch>
                  <a:fillRect l="-208" b="-68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732F4DDA-BDDE-5F4A-AD51-553A00ABD7D1}"/>
                  </a:ext>
                </a:extLst>
              </p:cNvPr>
              <p:cNvSpPr txBox="1"/>
              <p:nvPr/>
            </p:nvSpPr>
            <p:spPr>
              <a:xfrm>
                <a:off x="686048" y="4087631"/>
                <a:ext cx="5915196" cy="7040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Non-local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contributions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larger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assumed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far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Largest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local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deviation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sub>
                    </m:sSub>
                  </m:oMath>
                </a14:m>
                <a:r>
                  <a:rPr lang="zh-CN" altLang="en-US" sz="14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</a:t>
                </a:r>
                <a:r>
                  <a:rPr lang="zh-CN" altLang="en-US" sz="1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2.1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𝝈</m:t>
                    </m:r>
                  </m:oMath>
                </a14:m>
                <a:endParaRPr lang="zh-CN" alt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732F4DDA-BDDE-5F4A-AD51-553A00ABD7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048" y="4087631"/>
                <a:ext cx="5915196" cy="704039"/>
              </a:xfrm>
              <a:prstGeom prst="rect">
                <a:avLst/>
              </a:prstGeom>
              <a:blipFill>
                <a:blip r:embed="rId14"/>
                <a:stretch>
                  <a:fillRect l="-429" b="-71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本框 2">
            <a:extLst>
              <a:ext uri="{FF2B5EF4-FFF2-40B4-BE49-F238E27FC236}">
                <a16:creationId xmlns:a16="http://schemas.microsoft.com/office/drawing/2014/main" id="{520F9655-47C8-62BA-179C-CEA5A324AA6B}"/>
              </a:ext>
            </a:extLst>
          </p:cNvPr>
          <p:cNvSpPr txBox="1"/>
          <p:nvPr/>
        </p:nvSpPr>
        <p:spPr>
          <a:xfrm>
            <a:off x="4245769" y="4516676"/>
            <a:ext cx="18128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Details</a:t>
            </a:r>
            <a:r>
              <a:rPr lang="zh-CN" altLang="en-US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see</a:t>
            </a:r>
            <a:r>
              <a:rPr lang="zh-CN" altLang="en-US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backup</a:t>
            </a:r>
            <a:r>
              <a:rPr lang="zh-CN" altLang="en-US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slides</a:t>
            </a:r>
            <a:endParaRPr lang="zh-CN" altLang="en-US" sz="1200" dirty="0">
              <a:solidFill>
                <a:srgbClr val="00B050"/>
              </a:solidFill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3455C89C-43CC-B321-2AD1-2897C0BE3032}"/>
              </a:ext>
            </a:extLst>
          </p:cNvPr>
          <p:cNvGrpSpPr/>
          <p:nvPr/>
        </p:nvGrpSpPr>
        <p:grpSpPr>
          <a:xfrm>
            <a:off x="686048" y="898241"/>
            <a:ext cx="3559721" cy="2186970"/>
            <a:chOff x="5771931" y="2614380"/>
            <a:chExt cx="3390492" cy="218697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5F65EBA-F549-10AA-1730-1CEEBA5B5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887450" y="2701174"/>
              <a:ext cx="3017633" cy="2082096"/>
            </a:xfrm>
            <a:prstGeom prst="rect">
              <a:avLst/>
            </a:prstGeom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24AD848-5EC2-BB15-69C1-94FB2179706B}"/>
                </a:ext>
              </a:extLst>
            </p:cNvPr>
            <p:cNvSpPr/>
            <p:nvPr/>
          </p:nvSpPr>
          <p:spPr>
            <a:xfrm>
              <a:off x="5771931" y="2701175"/>
              <a:ext cx="293106" cy="238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C262EBF5-0C0A-B991-BB27-01079CA7BB79}"/>
                </a:ext>
              </a:extLst>
            </p:cNvPr>
            <p:cNvSpPr/>
            <p:nvPr/>
          </p:nvSpPr>
          <p:spPr>
            <a:xfrm>
              <a:off x="5771931" y="4542818"/>
              <a:ext cx="293106" cy="238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331B7F68-936A-41CC-E510-CD6C7FD7568A}"/>
                </a:ext>
              </a:extLst>
            </p:cNvPr>
            <p:cNvSpPr/>
            <p:nvPr/>
          </p:nvSpPr>
          <p:spPr>
            <a:xfrm>
              <a:off x="8727495" y="4656654"/>
              <a:ext cx="293107" cy="1338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B3FC9F49-0ADE-8022-288E-A7A52260A7DB}"/>
                </a:ext>
              </a:extLst>
            </p:cNvPr>
            <p:cNvSpPr/>
            <p:nvPr/>
          </p:nvSpPr>
          <p:spPr>
            <a:xfrm flipV="1">
              <a:off x="8669735" y="2651974"/>
              <a:ext cx="293107" cy="1866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97672E22-BA32-2B91-05A2-C1ED987125A2}"/>
                </a:ext>
              </a:extLst>
            </p:cNvPr>
            <p:cNvSpPr/>
            <p:nvPr/>
          </p:nvSpPr>
          <p:spPr>
            <a:xfrm flipV="1">
              <a:off x="5991339" y="2614380"/>
              <a:ext cx="2733989" cy="997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E27D74BA-50EB-210B-2098-0F45CF2151C5}"/>
                </a:ext>
              </a:extLst>
            </p:cNvPr>
            <p:cNvSpPr/>
            <p:nvPr/>
          </p:nvSpPr>
          <p:spPr>
            <a:xfrm flipV="1">
              <a:off x="6029272" y="4755631"/>
              <a:ext cx="2733989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DE2135CF-5495-D571-A179-8D7C65DAB79C}"/>
                </a:ext>
              </a:extLst>
            </p:cNvPr>
            <p:cNvSpPr/>
            <p:nvPr/>
          </p:nvSpPr>
          <p:spPr>
            <a:xfrm flipV="1">
              <a:off x="5771932" y="2832248"/>
              <a:ext cx="219408" cy="18244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05BEE2D9-1B0F-28F7-E728-3D65CA6DB674}"/>
                </a:ext>
              </a:extLst>
            </p:cNvPr>
            <p:cNvSpPr/>
            <p:nvPr/>
          </p:nvSpPr>
          <p:spPr>
            <a:xfrm flipH="1" flipV="1">
              <a:off x="8869316" y="2864902"/>
              <a:ext cx="293107" cy="18244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63FB1362-CEBE-788A-9F53-A25FC7A4E58E}"/>
                  </a:ext>
                </a:extLst>
              </p:cNvPr>
              <p:cNvSpPr txBox="1"/>
              <p:nvPr/>
            </p:nvSpPr>
            <p:spPr>
              <a:xfrm>
                <a:off x="3839154" y="989791"/>
                <a:ext cx="2871137" cy="393249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zh-CN" sz="1200" b="0" i="0" smtClean="0">
                              <a:latin typeface="Cambria Math" panose="02040503050406030204" pitchFamily="18" charset="0"/>
                            </a:rPr>
                            <m:t>eff</m:t>
                          </m:r>
                        </m:sub>
                      </m:sSub>
                      <m:d>
                        <m:dPr>
                          <m:ctrlPr>
                            <a:rPr kumimoji="1" lang="en-US" altLang="zh-CN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</a:rPr>
                            <m:t>𝑠𝑙𝑙</m:t>
                          </m:r>
                        </m:e>
                      </m:d>
                      <m:r>
                        <a:rPr kumimoji="1" lang="en-US" altLang="zh-CN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</m:t>
                          </m:r>
                        </m:sub>
                      </m:sSub>
                      <m:d>
                        <m:dPr>
                          <m:ctrlP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zh-CN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kumimoji="1" lang="en-US" altLang="zh-CN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zh-CN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sSup>
                            <m:sSupPr>
                              <m:ctrlPr>
                                <a:rPr kumimoji="1" lang="en-US" altLang="zh-CN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kumimoji="1" lang="en-US" altLang="zh-CN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sSub>
                            <m:sSubPr>
                              <m:ctrlPr>
                                <a:rPr kumimoji="1" lang="en-US" altLang="zh-CN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1" lang="en-US" altLang="zh-CN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kumimoji="1" lang="en-US" altLang="zh-CN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e>
                          </m:acc>
                          <m:sSub>
                            <m:sSubPr>
                              <m:ctrlPr>
                                <a:rPr kumimoji="1" lang="en-US" altLang="zh-CN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kumimoji="1" lang="en-US" altLang="zh-CN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e>
                      </m:d>
                      <m:r>
                        <a:rPr kumimoji="1" lang="en-US" altLang="zh-CN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1" lang="en-US" altLang="zh-CN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d>
                        <m:dPr>
                          <m:ctrlPr>
                            <a:rPr kumimoji="1" lang="en-US" altLang="zh-CN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zh-CN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kumimoji="1" lang="en-US" altLang="zh-CN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zh-CN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sSup>
                            <m:sSupPr>
                              <m:ctrlPr>
                                <a:rPr kumimoji="1" lang="en-US" altLang="zh-CN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kumimoji="1" lang="en-US" altLang="zh-CN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sSub>
                            <m:sSubPr>
                              <m:ctrlPr>
                                <a:rPr kumimoji="1" lang="en-US" altLang="zh-CN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1" lang="en-US" altLang="zh-CN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kumimoji="1" lang="en-US" altLang="zh-CN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kumimoji="1" lang="en-US" altLang="zh-CN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e>
                          </m:acc>
                          <m:sSub>
                            <m:sSubPr>
                              <m:ctrlPr>
                                <a:rPr kumimoji="1" lang="en-US" altLang="zh-CN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kumimoji="1" lang="en-US" altLang="zh-CN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sSup>
                            <m:sSupPr>
                              <m:ctrlPr>
                                <a:rPr kumimoji="1" lang="en-US" altLang="zh-CN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kumimoji="1" lang="en-US" altLang="zh-CN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  <m:r>
                            <a:rPr kumimoji="1" lang="en-US" altLang="zh-CN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e>
                      </m:d>
                    </m:oMath>
                  </m:oMathPara>
                </a14:m>
                <a:endParaRPr kumimoji="1" lang="zh-CN" altLang="en-US" sz="1200" dirty="0"/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63FB1362-CEBE-788A-9F53-A25FC7A4E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9154" y="989791"/>
                <a:ext cx="2871137" cy="393249"/>
              </a:xfrm>
              <a:prstGeom prst="rect">
                <a:avLst/>
              </a:prstGeom>
              <a:blipFill>
                <a:blip r:embed="rId16"/>
                <a:stretch>
                  <a:fillRect l="-881" b="-93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88D360C1-AEBD-07DA-BBB7-BBBBFFEE7C09}"/>
                  </a:ext>
                </a:extLst>
              </p:cNvPr>
              <p:cNvSpPr txBox="1"/>
              <p:nvPr/>
            </p:nvSpPr>
            <p:spPr>
              <a:xfrm>
                <a:off x="6808481" y="991832"/>
                <a:ext cx="2202858" cy="393249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zh-CN" sz="1200" b="0" i="0" smtClean="0">
                              <a:latin typeface="Cambria Math" panose="02040503050406030204" pitchFamily="18" charset="0"/>
                            </a:rPr>
                            <m:t>eff</m:t>
                          </m:r>
                        </m:sub>
                      </m:sSub>
                      <m:d>
                        <m:dPr>
                          <m:ctrlPr>
                            <a:rPr kumimoji="1" lang="en-US" altLang="zh-CN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sSup>
                            <m:sSupPr>
                              <m:ctrlPr>
                                <a:rPr kumimoji="1" lang="en-US" altLang="zh-CN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200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kumimoji="1" lang="en-US" altLang="zh-CN" sz="12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kumimoji="1" lang="en-US" altLang="zh-CN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d>
                        <m:dPr>
                          <m:ctrlP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kumimoji="1" lang="en-US" altLang="zh-CN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sSub>
                            <m:sSubPr>
                              <m:ctrlPr>
                                <a:rPr kumimoji="1" lang="en-US" altLang="zh-CN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1" lang="en-US" altLang="zh-CN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𝜇𝜈</m:t>
                              </m:r>
                            </m:sub>
                          </m:sSub>
                          <m:d>
                            <m:dPr>
                              <m:ctrlPr>
                                <a:rPr kumimoji="1" lang="en-US" altLang="zh-CN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zh-CN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kumimoji="1" lang="en-US" altLang="zh-CN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1" lang="en-US" altLang="zh-CN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kumimoji="1" lang="en-US" altLang="zh-CN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  <m:r>
                                <a:rPr kumimoji="1" lang="en-US" altLang="zh-CN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1" lang="en-US" altLang="zh-CN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kumimoji="1" lang="en-US" altLang="zh-CN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1" lang="en-US" altLang="zh-CN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kumimoji="1" lang="en-US" altLang="zh-CN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</m:sSub>
                            </m:e>
                          </m:d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sSup>
                        <m:sSupPr>
                          <m:ctrlP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p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</m:oMath>
                  </m:oMathPara>
                </a14:m>
                <a:endParaRPr kumimoji="1" lang="zh-CN" altLang="en-US" sz="1200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88D360C1-AEBD-07DA-BBB7-BBBBFFEE7C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8481" y="991832"/>
                <a:ext cx="2202858" cy="393249"/>
              </a:xfrm>
              <a:prstGeom prst="rect">
                <a:avLst/>
              </a:prstGeom>
              <a:blipFill>
                <a:blip r:embed="rId17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DC16C823-279B-66F7-2D91-AFC407460D2D}"/>
                  </a:ext>
                </a:extLst>
              </p:cNvPr>
              <p:cNvSpPr txBox="1"/>
              <p:nvPr/>
            </p:nvSpPr>
            <p:spPr>
              <a:xfrm>
                <a:off x="4124484" y="2049861"/>
                <a:ext cx="2330253" cy="2993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kumimoji="1" lang="en-US" altLang="zh-CN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kumimoji="1" lang="en-US" altLang="zh-CN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kumimoji="1" lang="en-US" altLang="zh-CN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kumimoji="1" lang="en-US" altLang="zh-CN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kumimoji="1" lang="en-US" altLang="zh-CN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𝑆𝑀</m:t>
                          </m:r>
                        </m:sup>
                      </m:sSubSup>
                      <m:r>
                        <a:rPr kumimoji="1" lang="en-US" altLang="zh-CN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kumimoji="1" lang="en-US" altLang="zh-CN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kumimoji="1" lang="en-US" altLang="zh-CN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kumimoji="1" lang="en-US" altLang="zh-CN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𝑁𝑃</m:t>
                          </m:r>
                        </m:sup>
                      </m:sSubSup>
                      <m:r>
                        <a:rPr kumimoji="1" lang="en-US" altLang="zh-CN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kumimoji="1"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kumimoji="1"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kumimoji="1"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𝐻𝑎𝑑</m:t>
                          </m:r>
                          <m:r>
                            <a:rPr kumimoji="1"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</m:sup>
                      </m:sSubSup>
                    </m:oMath>
                  </m:oMathPara>
                </a14:m>
                <a:endParaRPr kumimoji="1" lang="zh-CN" altLang="en-U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DC16C823-279B-66F7-2D91-AFC407460D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4484" y="2049861"/>
                <a:ext cx="2330253" cy="299377"/>
              </a:xfrm>
              <a:prstGeom prst="rect">
                <a:avLst/>
              </a:prstGeom>
              <a:blipFill>
                <a:blip r:embed="rId18"/>
                <a:stretch>
                  <a:fillRect l="-541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图片 30">
            <a:extLst>
              <a:ext uri="{FF2B5EF4-FFF2-40B4-BE49-F238E27FC236}">
                <a16:creationId xmlns:a16="http://schemas.microsoft.com/office/drawing/2014/main" id="{C50AF613-1189-CC5C-22D9-22D885E4BA3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85654" y="3069651"/>
            <a:ext cx="2307951" cy="169206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6F90E607-88DC-7DB8-1EA8-DDEA35CB5FD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116214" y="4416379"/>
            <a:ext cx="579263" cy="347597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C25F9B8F-9234-9A17-699B-6E7310715B5A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</p:spTree>
    <p:extLst>
      <p:ext uri="{BB962C8B-B14F-4D97-AF65-F5344CB8AC3E}">
        <p14:creationId xmlns:p14="http://schemas.microsoft.com/office/powerpoint/2010/main" val="89575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369"/>
    </mc:Choice>
    <mc:Fallback xmlns="">
      <p:transition spd="slow" advTm="64369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/>
                  <p:cNvSpPr/>
                  <p:nvPr/>
                </p:nvSpPr>
                <p:spPr>
                  <a:xfrm>
                    <a:off x="231515" y="48516"/>
                    <a:ext cx="4445448" cy="67710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Flavor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anomalies: </a:t>
                    </a:r>
                    <a14:m>
                      <m:oMath xmlns:m="http://schemas.openxmlformats.org/officeDocument/2006/math"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→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𝒔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𝝂</m:t>
                        </m:r>
                        <m:acc>
                          <m:accPr>
                            <m:chr m:val="̅"/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𝝂</m:t>
                            </m:r>
                          </m:e>
                        </m:acc>
                      </m:oMath>
                    </a14:m>
                    <a:endParaRPr lang="zh-CN" altLang="en-US" sz="2700" b="1" i="1" dirty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4445448" cy="67710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2564" t="-9756" b="-2926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47E49A61-2CF9-564D-A925-81EEB22FB4EA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2024/12/14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32EB955D-0E8D-1745-B307-D86A0A0776B6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47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2A0AEBEC-1757-92C9-16B2-46427E18C51A}"/>
                  </a:ext>
                </a:extLst>
              </p:cNvPr>
              <p:cNvSpPr/>
              <p:nvPr/>
            </p:nvSpPr>
            <p:spPr>
              <a:xfrm>
                <a:off x="363185" y="623245"/>
                <a:ext cx="8780815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14308" indent="-214308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𝒔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anomaly: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new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physics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 loop?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search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𝝂</m:t>
                    </m:r>
                    <m:acc>
                      <m:accPr>
                        <m:chr m:val="̅"/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𝝂</m:t>
                        </m:r>
                      </m:e>
                    </m:acc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from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Belle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II</a:t>
                </a:r>
              </a:p>
            </p:txBody>
          </p:sp>
        </mc:Choice>
        <mc:Fallback xmlns="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2A0AEBEC-1757-92C9-16B2-46427E18C5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185" y="623245"/>
                <a:ext cx="8780815" cy="307777"/>
              </a:xfrm>
              <a:prstGeom prst="rect">
                <a:avLst/>
              </a:prstGeom>
              <a:blipFill>
                <a:blip r:embed="rId4"/>
                <a:stretch>
                  <a:fillRect l="-145" b="-192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97FA301D-2A5B-5066-BB70-63D4A99F4E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964" y="1353988"/>
            <a:ext cx="3165167" cy="29372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6F6B51EE-41CB-52FB-FA4F-CAF6717646DF}"/>
                  </a:ext>
                </a:extLst>
              </p:cNvPr>
              <p:cNvSpPr/>
              <p:nvPr/>
            </p:nvSpPr>
            <p:spPr>
              <a:xfrm>
                <a:off x="3285290" y="1185116"/>
                <a:ext cx="5858710" cy="16815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14308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hadronic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uncertainties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charm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annihilation</a:t>
                </a:r>
              </a:p>
              <a:p>
                <a:pPr marL="214308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Sensitive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different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Wilson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coefficient</a:t>
                </a:r>
              </a:p>
              <a:p>
                <a:pPr>
                  <a:lnSpc>
                    <a:spcPct val="150000"/>
                  </a:lnSpc>
                </a:pPr>
                <a:endParaRPr lang="en-US" altLang="zh-CN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14308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Evidence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@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3.5</a:t>
                </a:r>
                <a14:m>
                  <m:oMath xmlns:m="http://schemas.openxmlformats.org/officeDocument/2006/math"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𝛔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higher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than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SM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prediction,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𝟒𝟒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±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𝟎𝟑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)×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  <m:sup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sup>
                    </m:sSup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2.7</a:t>
                </a:r>
                <a14:m>
                  <m:oMath xmlns:m="http://schemas.openxmlformats.org/officeDocument/2006/math"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𝛔</m:t>
                    </m:r>
                  </m:oMath>
                </a14:m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6F6B51EE-41CB-52FB-FA4F-CAF6717646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5290" y="1185116"/>
                <a:ext cx="5858710" cy="1681551"/>
              </a:xfrm>
              <a:prstGeom prst="rect">
                <a:avLst/>
              </a:prstGeom>
              <a:blipFill>
                <a:blip r:embed="rId6"/>
                <a:stretch>
                  <a:fillRect l="-216" r="-1299" b="-30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53551BF7-A0A0-F7A3-5494-2474423F135B}"/>
                  </a:ext>
                </a:extLst>
              </p:cNvPr>
              <p:cNvSpPr txBox="1"/>
              <p:nvPr/>
            </p:nvSpPr>
            <p:spPr>
              <a:xfrm>
                <a:off x="5690973" y="2554405"/>
                <a:ext cx="3228063" cy="2473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𝓑</m:t>
                      </m:r>
                      <m:d>
                        <m:dPr>
                          <m:ctrlPr>
                            <a:rPr kumimoji="1" lang="en-US" altLang="zh-CN" sz="1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zh-CN" sz="14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4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𝑩</m:t>
                              </m:r>
                            </m:e>
                            <m:sup>
                              <m:r>
                                <a:rPr kumimoji="1" lang="en-US" altLang="zh-CN" sz="14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kumimoji="1" lang="en-US" altLang="zh-CN" sz="1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kumimoji="1" lang="en-US" altLang="zh-CN" sz="14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4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p>
                              <m:r>
                                <a:rPr kumimoji="1" lang="en-US" altLang="zh-CN" sz="14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kumimoji="1" lang="en-US" altLang="zh-CN" sz="1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𝝂</m:t>
                          </m:r>
                          <m:acc>
                            <m:accPr>
                              <m:chr m:val="̅"/>
                              <m:ctrlPr>
                                <a:rPr kumimoji="1" lang="en-US" altLang="zh-CN" sz="14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14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𝝂</m:t>
                              </m:r>
                            </m:e>
                          </m:acc>
                        </m:e>
                      </m:d>
                      <m:r>
                        <a:rPr kumimoji="1" lang="en-US" altLang="zh-CN" sz="1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kumimoji="1" lang="en-US" altLang="zh-CN" sz="1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1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kumimoji="1" lang="en-US" altLang="zh-CN" sz="1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kumimoji="1" lang="en-US" altLang="zh-CN" sz="1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  <m:r>
                            <a:rPr kumimoji="1" lang="en-US" altLang="zh-CN" sz="1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sSubSup>
                            <m:sSubSupPr>
                              <m:ctrlPr>
                                <a:rPr kumimoji="1" lang="en-US" altLang="zh-CN" sz="14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14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kumimoji="1" lang="en-US" altLang="zh-CN" sz="14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kumimoji="1" lang="en-US" altLang="zh-CN" sz="14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𝟓</m:t>
                              </m:r>
                            </m:e>
                            <m:sub>
                              <m:r>
                                <a:rPr kumimoji="1" lang="en-US" altLang="zh-CN" sz="14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zh-CN" sz="14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kumimoji="1" lang="en-US" altLang="zh-CN" sz="14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kumimoji="1" lang="en-US" altLang="zh-CN" sz="14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𝟒</m:t>
                              </m:r>
                            </m:sub>
                            <m:sup>
                              <m:r>
                                <a:rPr kumimoji="1" lang="en-US" altLang="zh-CN" sz="14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kumimoji="1" lang="en-US" altLang="zh-CN" sz="14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kumimoji="1" lang="en-US" altLang="zh-CN" sz="14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kumimoji="1" lang="en-US" altLang="zh-CN" sz="14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𝟓</m:t>
                              </m:r>
                            </m:sup>
                          </m:sSubSup>
                        </m:e>
                      </m:d>
                      <m:r>
                        <a:rPr kumimoji="1" lang="en-US" altLang="zh-CN" sz="1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kumimoji="1" lang="en-US" altLang="zh-CN" sz="1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kumimoji="1" lang="en-US" altLang="zh-CN" sz="1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zh-CN" sz="1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sup>
                      </m:sSup>
                    </m:oMath>
                  </m:oMathPara>
                </a14:m>
                <a:endParaRPr kumimoji="1" lang="zh-CN" altLang="en-US" sz="14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53551BF7-A0A0-F7A3-5494-2474423F13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0973" y="2554405"/>
                <a:ext cx="3228063" cy="247375"/>
              </a:xfrm>
              <a:prstGeom prst="rect">
                <a:avLst/>
              </a:prstGeom>
              <a:blipFill>
                <a:blip r:embed="rId7"/>
                <a:stretch>
                  <a:fillRect l="-1176" b="-1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AC4B7B91-FBED-D973-F4A7-95B68C5FFE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3429" y="2900889"/>
            <a:ext cx="3021153" cy="1923050"/>
          </a:xfrm>
          <a:prstGeom prst="rect">
            <a:avLst/>
          </a:prstGeom>
        </p:spPr>
      </p:pic>
      <p:sp>
        <p:nvSpPr>
          <p:cNvPr id="42" name="文本框 41">
            <a:extLst>
              <a:ext uri="{FF2B5EF4-FFF2-40B4-BE49-F238E27FC236}">
                <a16:creationId xmlns:a16="http://schemas.microsoft.com/office/drawing/2014/main" id="{5C4E1972-B917-21ED-8A64-5DB020B1CE8D}"/>
              </a:ext>
            </a:extLst>
          </p:cNvPr>
          <p:cNvSpPr txBox="1"/>
          <p:nvPr/>
        </p:nvSpPr>
        <p:spPr>
          <a:xfrm>
            <a:off x="363185" y="1111338"/>
            <a:ext cx="12788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inclusive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C3E2DE98-3C0E-11A5-E208-DD945CCEEC15}"/>
                  </a:ext>
                </a:extLst>
              </p:cNvPr>
              <p:cNvSpPr txBox="1"/>
              <p:nvPr/>
            </p:nvSpPr>
            <p:spPr>
              <a:xfrm>
                <a:off x="4373642" y="1892990"/>
                <a:ext cx="3555332" cy="2482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kumimoji="1" lang="en-US" altLang="zh-CN" sz="1400" b="1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𝐞𝐟𝐟</m:t>
                          </m:r>
                        </m:sub>
                      </m:sSub>
                      <m:d>
                        <m:dPr>
                          <m:ctrlPr>
                            <a:rPr kumimoji="1" lang="en-US" altLang="zh-CN" sz="1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1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  <m:r>
                            <a:rPr kumimoji="1" lang="en-US" altLang="zh-CN" sz="1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kumimoji="1" lang="en-US" altLang="zh-CN" sz="1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  <m:r>
                            <a:rPr kumimoji="1" lang="en-US" altLang="zh-CN" sz="1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𝝂</m:t>
                          </m:r>
                          <m:acc>
                            <m:accPr>
                              <m:chr m:val="̅"/>
                              <m:ctrlPr>
                                <a:rPr kumimoji="1" lang="en-US" altLang="zh-CN" sz="14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14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𝝂</m:t>
                              </m:r>
                            </m:e>
                          </m:acc>
                        </m:e>
                      </m:d>
                      <m:r>
                        <a:rPr kumimoji="1" lang="en-US" altLang="zh-CN" sz="14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kumimoji="1" lang="en-US" altLang="zh-CN" sz="1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kumimoji="1" lang="en-US" altLang="zh-CN" sz="1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  <m:d>
                        <m:dPr>
                          <m:ctrlPr>
                            <a:rPr kumimoji="1" lang="en-US" altLang="zh-CN" sz="1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zh-CN" sz="14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kumimoji="1" lang="en-US" altLang="zh-CN" sz="1400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sz="1400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𝑺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zh-CN" sz="14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𝑳</m:t>
                              </m:r>
                            </m:sub>
                          </m:sSub>
                          <m:sSup>
                            <m:sSupPr>
                              <m:ctrlPr>
                                <a:rPr kumimoji="1" lang="en-US" altLang="zh-CN" sz="14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4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𝜸</m:t>
                              </m:r>
                            </m:e>
                            <m:sup>
                              <m:r>
                                <a:rPr kumimoji="1" lang="en-US" altLang="zh-CN" sz="14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</m:t>
                              </m:r>
                            </m:sup>
                          </m:sSup>
                          <m:sSub>
                            <m:sSubPr>
                              <m:ctrlPr>
                                <a:rPr kumimoji="1" lang="en-US" altLang="zh-CN" sz="14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4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𝒃</m:t>
                              </m:r>
                            </m:e>
                            <m:sub>
                              <m:r>
                                <a:rPr kumimoji="1" lang="en-US" altLang="zh-CN" sz="14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𝑳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kumimoji="1" lang="en-US" altLang="zh-CN" sz="1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kumimoji="1" lang="en-US" altLang="zh-CN" sz="14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14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𝝂</m:t>
                              </m:r>
                            </m:e>
                          </m:acc>
                          <m:sSub>
                            <m:sSubPr>
                              <m:ctrlPr>
                                <a:rPr kumimoji="1" lang="en-US" altLang="zh-CN" sz="14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4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𝜸</m:t>
                              </m:r>
                            </m:e>
                            <m:sub>
                              <m:r>
                                <a:rPr kumimoji="1" lang="en-US" altLang="zh-CN" sz="14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</m:t>
                              </m:r>
                            </m:sub>
                          </m:sSub>
                          <m:d>
                            <m:dPr>
                              <m:ctrlPr>
                                <a:rPr kumimoji="1" lang="en-US" altLang="zh-CN" sz="14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14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kumimoji="1" lang="en-US" altLang="zh-CN" sz="14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kumimoji="1" lang="en-US" altLang="zh-CN" sz="1400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400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𝜸</m:t>
                                  </m:r>
                                </m:e>
                                <m:sup>
                                  <m:r>
                                    <a:rPr kumimoji="1" lang="en-US" altLang="zh-CN" sz="1400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𝟓</m:t>
                                  </m:r>
                                </m:sup>
                              </m:sSup>
                            </m:e>
                          </m:d>
                          <m:r>
                            <a:rPr kumimoji="1" lang="en-US" altLang="zh-CN" sz="1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𝝂</m:t>
                          </m:r>
                        </m:e>
                      </m:d>
                    </m:oMath>
                  </m:oMathPara>
                </a14:m>
                <a:endParaRPr kumimoji="1" lang="zh-CN" altLang="en-US" sz="14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C3E2DE98-3C0E-11A5-E208-DD945CCEEC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3642" y="1892990"/>
                <a:ext cx="3555332" cy="248273"/>
              </a:xfrm>
              <a:prstGeom prst="rect">
                <a:avLst/>
              </a:prstGeom>
              <a:blipFill>
                <a:blip r:embed="rId9"/>
                <a:stretch>
                  <a:fillRect l="-712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54E929AF-8343-608C-13BD-E7694F8AEE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3185" y="4309659"/>
            <a:ext cx="410968" cy="370611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7B05A49-BB30-461D-632F-273FDFBE3728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5332B27-8DB8-3BF6-57DE-1C98FE756FCA}"/>
              </a:ext>
            </a:extLst>
          </p:cNvPr>
          <p:cNvSpPr txBox="1"/>
          <p:nvPr/>
        </p:nvSpPr>
        <p:spPr>
          <a:xfrm>
            <a:off x="2871980" y="4478708"/>
            <a:ext cx="2189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</a:t>
            </a:r>
            <a:r>
              <a:rPr lang="zh-CN" altLang="en-US" sz="1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CN" altLang="en-US" sz="1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X.B.</a:t>
            </a:r>
            <a:r>
              <a:rPr lang="zh-CN" altLang="en-US" sz="1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Yuan’s</a:t>
            </a:r>
            <a:r>
              <a:rPr lang="zh-CN" altLang="en-US" sz="1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talk</a:t>
            </a:r>
            <a:r>
              <a:rPr lang="zh-CN" altLang="en-US" sz="1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1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1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67"/>
    </mc:Choice>
    <mc:Fallback xmlns="">
      <p:transition spd="slow" advTm="33767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/>
                  <p:cNvSpPr/>
                  <p:nvPr/>
                </p:nvSpPr>
                <p:spPr>
                  <a:xfrm>
                    <a:off x="231515" y="48516"/>
                    <a:ext cx="2225289" cy="67710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CKM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angle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𝜶</m:t>
                        </m:r>
                      </m:oMath>
                    </a14:m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2225289" cy="67710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5114" t="-9756" b="-2926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47E49A61-2CF9-564D-A925-81EEB22FB4EA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2024/12/14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32EB955D-0E8D-1745-B307-D86A0A0776B6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48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97C74953-B845-FDAA-1FC2-8B02438C9644}"/>
                  </a:ext>
                </a:extLst>
              </p:cNvPr>
              <p:cNvSpPr/>
              <p:nvPr/>
            </p:nvSpPr>
            <p:spPr>
              <a:xfrm>
                <a:off x="363185" y="575784"/>
                <a:ext cx="8780815" cy="10281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14308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Isospin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analysis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𝑩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𝝅𝝅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zh-CN" altLang="en-US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𝑩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𝝆𝝅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𝑩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𝝆𝝆</m:t>
                    </m:r>
                  </m:oMath>
                </a14:m>
                <a:endParaRPr lang="en-US" altLang="zh-CN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14308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Neutral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particle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involved,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Belle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II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LHCb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complementary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zh-CN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14308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Long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waited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branching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fraction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𝑪𝑷</m:t>
                        </m:r>
                      </m:sub>
                    </m:sSub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from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Belle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II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</m:oMath>
                </a14:m>
                <a:endParaRPr lang="en-US" altLang="zh-CN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97C74953-B845-FDAA-1FC2-8B02438C96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185" y="575784"/>
                <a:ext cx="8780815" cy="1028167"/>
              </a:xfrm>
              <a:prstGeom prst="rect">
                <a:avLst/>
              </a:prstGeom>
              <a:blipFill>
                <a:blip r:embed="rId4"/>
                <a:stretch>
                  <a:fillRect l="-145" b="-48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130F5C3A-4973-D849-C8D6-E31CDAE75129}"/>
                  </a:ext>
                </a:extLst>
              </p:cNvPr>
              <p:cNvSpPr txBox="1"/>
              <p:nvPr/>
            </p:nvSpPr>
            <p:spPr>
              <a:xfrm>
                <a:off x="252167" y="3680507"/>
                <a:ext cx="3720890" cy="4862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𝓑</m:t>
                      </m:r>
                      <m:d>
                        <m:dPr>
                          <m:ctrlPr>
                            <a:rPr kumimoji="1" lang="en-US" altLang="zh-CN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zh-CN" sz="1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𝑩</m:t>
                              </m:r>
                            </m:e>
                            <m:sup>
                              <m:r>
                                <a:rPr kumimoji="1" lang="en-US" altLang="zh-CN" sz="1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p>
                          <m:r>
                            <a:rPr kumimoji="1" lang="en-US" altLang="zh-CN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kumimoji="1" lang="en-US" altLang="zh-CN" sz="1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e>
                            <m:sup>
                              <m:r>
                                <a:rPr kumimoji="1" lang="en-US" altLang="zh-CN" sz="1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zh-CN" sz="1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e>
                            <m:sup>
                              <m:r>
                                <a:rPr kumimoji="1" lang="en-US" altLang="zh-CN" sz="1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p>
                        </m:e>
                      </m:d>
                      <m:r>
                        <a:rPr kumimoji="1" lang="en-US" altLang="zh-CN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kumimoji="1" lang="en-US" altLang="zh-CN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r>
                            <a:rPr kumimoji="1" lang="en-US" altLang="zh-CN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kumimoji="1" lang="en-US" altLang="zh-CN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𝟐𝟔</m:t>
                          </m:r>
                          <m:r>
                            <a:rPr kumimoji="1" lang="en-US" altLang="zh-CN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r>
                            <a:rPr kumimoji="1" lang="en-US" altLang="zh-CN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  <m:r>
                            <a:rPr kumimoji="1" lang="en-US" altLang="zh-CN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kumimoji="1" lang="en-US" altLang="zh-CN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𝟐𝟎</m:t>
                          </m:r>
                          <m:r>
                            <a:rPr kumimoji="1" lang="en-US" altLang="zh-CN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r>
                            <a:rPr kumimoji="1" lang="en-US" altLang="zh-CN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  <m:r>
                            <a:rPr kumimoji="1" lang="en-US" altLang="zh-CN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kumimoji="1" lang="en-US" altLang="zh-CN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𝟏𝟏</m:t>
                          </m:r>
                        </m:e>
                      </m:d>
                      <m:r>
                        <a:rPr kumimoji="1" lang="en-US" altLang="zh-CN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kumimoji="1" lang="en-US" altLang="zh-CN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kumimoji="1" lang="en-US" altLang="zh-CN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zh-CN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𝟔</m:t>
                          </m:r>
                        </m:sup>
                      </m:sSup>
                    </m:oMath>
                  </m:oMathPara>
                </a14:m>
                <a:endParaRPr kumimoji="1" lang="en-US" altLang="zh-CN" sz="1400" b="1" i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kumimoji="1" lang="en-US" altLang="zh-CN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𝑪𝑷</m:t>
                          </m:r>
                        </m:sub>
                      </m:sSub>
                      <m:d>
                        <m:dPr>
                          <m:ctrlPr>
                            <a:rPr kumimoji="1" lang="en-US" altLang="zh-CN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zh-CN" sz="1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  <m:sup>
                              <m:r>
                                <a:rPr kumimoji="1" lang="en-US" altLang="zh-CN" sz="1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p>
                          <m:r>
                            <a:rPr kumimoji="1" lang="en-US" altLang="zh-CN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kumimoji="1" lang="en-US" altLang="zh-CN" sz="1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</m:e>
                            <m:sup>
                              <m:r>
                                <a:rPr kumimoji="1" lang="en-US" altLang="zh-CN" sz="1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zh-CN" sz="1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</m:e>
                            <m:sup>
                              <m:r>
                                <a:rPr kumimoji="1" lang="en-US" altLang="zh-CN" sz="1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p>
                        </m:e>
                      </m:d>
                      <m:r>
                        <a:rPr kumimoji="1" lang="en-US" altLang="zh-CN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𝟎𝟔</m:t>
                      </m:r>
                      <m:r>
                        <a:rPr kumimoji="1" lang="en-US" altLang="zh-CN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kumimoji="1" lang="en-US" altLang="zh-CN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𝟑𝟎</m:t>
                      </m:r>
                      <m:r>
                        <a:rPr kumimoji="1" lang="en-US" altLang="zh-CN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kumimoji="1" lang="en-US" altLang="zh-CN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𝟎𝟔</m:t>
                      </m:r>
                      <m:r>
                        <a:rPr kumimoji="1" lang="zh-CN" altLang="en-US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kumimoji="1" lang="zh-CN" altLang="en-US" sz="1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130F5C3A-4973-D849-C8D6-E31CDAE751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167" y="3680507"/>
                <a:ext cx="3720890" cy="486287"/>
              </a:xfrm>
              <a:prstGeom prst="rect">
                <a:avLst/>
              </a:prstGeom>
              <a:blipFill>
                <a:blip r:embed="rId5"/>
                <a:stretch>
                  <a:fillRect l="-340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9B0B21C8-1EDB-B18A-EAB7-B022F0B2D55E}"/>
                  </a:ext>
                </a:extLst>
              </p:cNvPr>
              <p:cNvSpPr txBox="1"/>
              <p:nvPr/>
            </p:nvSpPr>
            <p:spPr>
              <a:xfrm>
                <a:off x="5746085" y="3697639"/>
                <a:ext cx="294247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ℬ</m:t>
                      </m:r>
                      <m:d>
                        <m:dPr>
                          <m:ctrlPr>
                            <a:rPr kumimoji="1" lang="en-US" altLang="zh-CN" sz="1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zh-CN" sz="1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kumimoji="1" lang="en-US" altLang="zh-CN" sz="1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r>
                            <a:rPr kumimoji="1" lang="en-US" altLang="zh-CN" sz="1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kumimoji="1" lang="en-US" altLang="zh-CN" sz="1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zh-CN" sz="1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zh-CN" sz="1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zh-CN" sz="1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d>
                      <m:r>
                        <a:rPr kumimoji="1" lang="en-US" altLang="zh-CN" sz="1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kumimoji="1" lang="en-US" altLang="zh-CN" sz="1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1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1.59±0.26</m:t>
                          </m:r>
                        </m:e>
                      </m:d>
                      <m:r>
                        <a:rPr kumimoji="1" lang="en-US" altLang="zh-CN" sz="1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kumimoji="1" lang="en-US" altLang="zh-CN" sz="1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zh-CN" sz="1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</m:oMath>
                  </m:oMathPara>
                </a14:m>
                <a:endParaRPr kumimoji="1" lang="en-US" altLang="zh-CN" sz="1400" b="0" i="1" dirty="0">
                  <a:solidFill>
                    <a:srgbClr val="00B05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kumimoji="1" lang="en-US" altLang="zh-CN" sz="1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𝐶𝑃</m:t>
                          </m:r>
                        </m:sub>
                      </m:sSub>
                      <m:d>
                        <m:dPr>
                          <m:ctrlPr>
                            <a:rPr kumimoji="1" lang="en-US" altLang="zh-CN" sz="1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zh-CN" sz="1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kumimoji="1" lang="en-US" altLang="zh-CN" sz="1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r>
                            <a:rPr kumimoji="1" lang="en-US" altLang="zh-CN" sz="1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kumimoji="1" lang="en-US" altLang="zh-CN" sz="1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zh-CN" sz="1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zh-CN" sz="1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zh-CN" sz="1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d>
                      <m:r>
                        <a:rPr kumimoji="1" lang="en-US" altLang="zh-CN" sz="1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=0.33±0.22</m:t>
                      </m:r>
                      <m:r>
                        <a:rPr kumimoji="1" lang="zh-CN" altLang="en-US" sz="1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kumimoji="1" lang="zh-CN" altLang="en-US" sz="14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9B0B21C8-1EDB-B18A-EAB7-B022F0B2D5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6085" y="3697639"/>
                <a:ext cx="2942472" cy="430887"/>
              </a:xfrm>
              <a:prstGeom prst="rect">
                <a:avLst/>
              </a:prstGeom>
              <a:blipFill>
                <a:blip r:embed="rId6"/>
                <a:stretch>
                  <a:fillRect l="-862" b="-205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文本框 20">
            <a:extLst>
              <a:ext uri="{FF2B5EF4-FFF2-40B4-BE49-F238E27FC236}">
                <a16:creationId xmlns:a16="http://schemas.microsoft.com/office/drawing/2014/main" id="{70E3BDF4-0D23-3A84-E203-64B6B8C70BCF}"/>
              </a:ext>
            </a:extLst>
          </p:cNvPr>
          <p:cNvSpPr txBox="1"/>
          <p:nvPr/>
        </p:nvSpPr>
        <p:spPr>
          <a:xfrm>
            <a:off x="3973057" y="3812798"/>
            <a:ext cx="16886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VS.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average</a:t>
            </a:r>
            <a:endParaRPr lang="zh-CN" altLang="en-US" sz="1400" dirty="0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B1A3525-3C78-52CD-E402-13E4257866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443" y="1827877"/>
            <a:ext cx="3589688" cy="165627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C0C8DA1-89F9-7897-706F-B591FB03B3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1867" y="1787426"/>
            <a:ext cx="3720890" cy="1894771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537FF866-7974-45E3-D181-EF1238067EA0}"/>
              </a:ext>
            </a:extLst>
          </p:cNvPr>
          <p:cNvSpPr txBox="1"/>
          <p:nvPr/>
        </p:nvSpPr>
        <p:spPr>
          <a:xfrm>
            <a:off x="6364382" y="3379426"/>
            <a:ext cx="9161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wrong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tag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16B6963F-ED61-8738-B4F0-7802477E5978}"/>
              </a:ext>
            </a:extLst>
          </p:cNvPr>
          <p:cNvSpPr/>
          <p:nvPr/>
        </p:nvSpPr>
        <p:spPr>
          <a:xfrm>
            <a:off x="455443" y="4281953"/>
            <a:ext cx="8780815" cy="376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08" indent="-21430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Branching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fraction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lower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WA,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however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still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larger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pQCD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QCDF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predictions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6502BB93-79D3-54FE-63E2-C1D12C1BC512}"/>
              </a:ext>
            </a:extLst>
          </p:cNvPr>
          <p:cNvSpPr/>
          <p:nvPr/>
        </p:nvSpPr>
        <p:spPr>
          <a:xfrm>
            <a:off x="7661236" y="167191"/>
            <a:ext cx="118333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000" b="1" dirty="0" err="1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arXiv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: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2402.17260</a:t>
            </a:r>
            <a:endParaRPr lang="zh-CN" altLang="en-US" sz="10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42DA495-AF13-16F9-4377-BE4973A8C6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24909" y="866673"/>
            <a:ext cx="943495" cy="56616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A5C9A0C-A565-5EA6-3784-AE4BB5DD49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35662" y="866976"/>
            <a:ext cx="550326" cy="50783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E95C85C-4502-E7BF-7FB8-75FE39EA40D7}"/>
              </a:ext>
            </a:extLst>
          </p:cNvPr>
          <p:cNvSpPr txBox="1"/>
          <p:nvPr/>
        </p:nvSpPr>
        <p:spPr>
          <a:xfrm>
            <a:off x="7694939" y="963837"/>
            <a:ext cx="6156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4F28A92-4E9E-3CB9-005B-48D2B0D99B32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</p:spTree>
    <p:extLst>
      <p:ext uri="{BB962C8B-B14F-4D97-AF65-F5344CB8AC3E}">
        <p14:creationId xmlns:p14="http://schemas.microsoft.com/office/powerpoint/2010/main" val="159711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99"/>
    </mc:Choice>
    <mc:Fallback xmlns="">
      <p:transition spd="slow" advTm="65199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46858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/>
                  <p:cNvSpPr/>
                  <p:nvPr/>
                </p:nvSpPr>
                <p:spPr>
                  <a:xfrm>
                    <a:off x="231515" y="48516"/>
                    <a:ext cx="1913729" cy="67710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sz="27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7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7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𝑽</m:t>
                                  </m:r>
                                </m:e>
                                <m:sub>
                                  <m:r>
                                    <a:rPr lang="en-US" altLang="zh-CN" sz="27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𝒖𝒃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CN" sz="27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zh-CN" altLang="en-US" sz="27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zh-CN" sz="27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altLang="zh-CN" sz="27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7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altLang="zh-CN" sz="27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𝒄𝒃</m:t>
                              </m:r>
                            </m:sub>
                          </m:sSub>
                          <m:r>
                            <a:rPr lang="en-US" altLang="zh-CN" sz="27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|</m:t>
                          </m:r>
                        </m:oMath>
                      </m:oMathPara>
                    </a14:m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1913729" cy="67710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r="-1325" b="-19512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6250E61F-F921-9846-849A-1D6CC2DD7FDB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2024/12/14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071B2A2C-8B20-B347-BF13-CB9F0BF35B34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49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6BA5B88-9C4E-60FB-504D-5E509E4D0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04" y="586256"/>
            <a:ext cx="3295448" cy="287314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29FF049-CADD-8B94-BAE0-6BB2403FB279}"/>
              </a:ext>
            </a:extLst>
          </p:cNvPr>
          <p:cNvSpPr txBox="1"/>
          <p:nvPr/>
        </p:nvSpPr>
        <p:spPr>
          <a:xfrm>
            <a:off x="3376012" y="588213"/>
            <a:ext cx="5780549" cy="699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standing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tension: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inclusive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exclusive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shed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issue:</a:t>
            </a:r>
            <a:endParaRPr lang="zh-CN" altLang="en-US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五角星 7">
            <a:extLst>
              <a:ext uri="{FF2B5EF4-FFF2-40B4-BE49-F238E27FC236}">
                <a16:creationId xmlns:a16="http://schemas.microsoft.com/office/drawing/2014/main" id="{DF29686A-B66B-18FA-8281-5910C9DA4FB4}"/>
              </a:ext>
            </a:extLst>
          </p:cNvPr>
          <p:cNvSpPr/>
          <p:nvPr/>
        </p:nvSpPr>
        <p:spPr>
          <a:xfrm>
            <a:off x="1944947" y="1602378"/>
            <a:ext cx="293156" cy="296092"/>
          </a:xfrm>
          <a:prstGeom prst="star5">
            <a:avLst/>
          </a:prstGeom>
          <a:solidFill>
            <a:srgbClr val="FF0000">
              <a:alpha val="43933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25B019E-0A0C-F5C5-F9B2-0E75A279AC00}"/>
              </a:ext>
            </a:extLst>
          </p:cNvPr>
          <p:cNvSpPr txBox="1"/>
          <p:nvPr/>
        </p:nvSpPr>
        <p:spPr>
          <a:xfrm>
            <a:off x="1944947" y="1263824"/>
            <a:ext cx="9724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inclusive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20" name="五角星 19">
            <a:extLst>
              <a:ext uri="{FF2B5EF4-FFF2-40B4-BE49-F238E27FC236}">
                <a16:creationId xmlns:a16="http://schemas.microsoft.com/office/drawing/2014/main" id="{36586711-08C4-F785-F175-231E73806FE5}"/>
              </a:ext>
            </a:extLst>
          </p:cNvPr>
          <p:cNvSpPr/>
          <p:nvPr/>
        </p:nvSpPr>
        <p:spPr>
          <a:xfrm>
            <a:off x="1505164" y="2022830"/>
            <a:ext cx="293156" cy="296092"/>
          </a:xfrm>
          <a:prstGeom prst="star5">
            <a:avLst/>
          </a:prstGeom>
          <a:solidFill>
            <a:srgbClr val="0070C0">
              <a:alpha val="43933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D6DEB881-C78C-80C5-4787-FA900F97AE2B}"/>
              </a:ext>
            </a:extLst>
          </p:cNvPr>
          <p:cNvSpPr txBox="1"/>
          <p:nvPr/>
        </p:nvSpPr>
        <p:spPr>
          <a:xfrm>
            <a:off x="972523" y="2279946"/>
            <a:ext cx="9724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exclusive</a:t>
            </a:r>
            <a:endParaRPr lang="zh-CN" altLang="en-US" sz="1600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56D54213-827D-D525-2645-F7812579E808}"/>
                  </a:ext>
                </a:extLst>
              </p:cNvPr>
              <p:cNvSpPr txBox="1"/>
              <p:nvPr/>
            </p:nvSpPr>
            <p:spPr>
              <a:xfrm>
                <a:off x="3667598" y="1301925"/>
                <a:ext cx="530733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New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exclusive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measurements: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Babar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𝑩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𝑫𝒍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𝝂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Belle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𝑩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lang="zh-CN" altLang="en-US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𝒍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𝝂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using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full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information</a:t>
                </a:r>
                <a:endParaRPr lang="zh-CN" altLang="en-US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56D54213-827D-D525-2645-F7812579E8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7598" y="1301925"/>
                <a:ext cx="5307330" cy="523220"/>
              </a:xfrm>
              <a:prstGeom prst="rect">
                <a:avLst/>
              </a:prstGeom>
              <a:blipFill>
                <a:blip r:embed="rId5"/>
                <a:stretch>
                  <a:fillRect l="-239" t="-2381" b="-95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5F17FFF9-AE84-0C4F-7A43-E7F7A2D6AE60}"/>
                  </a:ext>
                </a:extLst>
              </p:cNvPr>
              <p:cNvSpPr txBox="1"/>
              <p:nvPr/>
            </p:nvSpPr>
            <p:spPr>
              <a:xfrm>
                <a:off x="4286798" y="1863898"/>
                <a:ext cx="2759538" cy="2202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kumimoji="1" lang="en-US" altLang="zh-CN" sz="1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Babar:</a:t>
                </a:r>
                <a:r>
                  <a:rPr kumimoji="1" lang="zh-CN" altLang="en-US" sz="1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1"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kumimoji="1" lang="en-US" altLang="zh-CN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𝒄𝒃</m:t>
                            </m:r>
                          </m:sub>
                        </m:sSub>
                      </m:e>
                    </m:d>
                    <m:r>
                      <a:rPr kumimoji="1" lang="en-US" altLang="zh-CN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kumimoji="1"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𝟒𝟏</m:t>
                        </m:r>
                        <m:r>
                          <a:rPr kumimoji="1"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kumimoji="1"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1"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  <m:r>
                          <a:rPr kumimoji="1"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1"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kumimoji="1"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d>
                    <m:r>
                      <a:rPr kumimoji="1" lang="en-US" altLang="zh-CN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kumimoji="1"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kumimoji="1"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kumimoji="1" lang="zh-CN" altLang="en-US" sz="1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5F17FFF9-AE84-0C4F-7A43-E7F7A2D6AE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6798" y="1863898"/>
                <a:ext cx="2759538" cy="220253"/>
              </a:xfrm>
              <a:prstGeom prst="rect">
                <a:avLst/>
              </a:prstGeom>
              <a:blipFill>
                <a:blip r:embed="rId6"/>
                <a:stretch>
                  <a:fillRect l="-4128" t="-21053" r="-459" b="-421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9F61F04A-9F03-3749-EE67-24E9C2E50ECF}"/>
                  </a:ext>
                </a:extLst>
              </p:cNvPr>
              <p:cNvSpPr txBox="1"/>
              <p:nvPr/>
            </p:nvSpPr>
            <p:spPr>
              <a:xfrm>
                <a:off x="4273688" y="2107915"/>
                <a:ext cx="2655342" cy="2202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kumimoji="1" lang="en-US" altLang="zh-CN" sz="1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Belle:</a:t>
                </a:r>
                <a:r>
                  <a:rPr kumimoji="1" lang="zh-CN" altLang="en-US" sz="14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1"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kumimoji="1" lang="en-US" altLang="zh-CN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𝒄𝒃</m:t>
                            </m:r>
                          </m:sub>
                        </m:sSub>
                      </m:e>
                    </m:d>
                    <m:r>
                      <a:rPr kumimoji="1" lang="en-US" altLang="zh-CN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kumimoji="1"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𝟒𝟏</m:t>
                        </m:r>
                        <m:r>
                          <a:rPr kumimoji="1"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kumimoji="1"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kumimoji="1"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  <m:r>
                          <a:rPr kumimoji="1"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kumimoji="1"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kumimoji="1"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e>
                    </m:d>
                    <m:r>
                      <a:rPr kumimoji="1" lang="en-US" altLang="zh-CN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kumimoji="1"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kumimoji="1"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kumimoji="1" lang="zh-CN" altLang="en-US" sz="1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9F61F04A-9F03-3749-EE67-24E9C2E50E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3688" y="2107915"/>
                <a:ext cx="2655342" cy="220253"/>
              </a:xfrm>
              <a:prstGeom prst="rect">
                <a:avLst/>
              </a:prstGeom>
              <a:blipFill>
                <a:blip r:embed="rId7"/>
                <a:stretch>
                  <a:fillRect l="-4286" t="-27778" r="-476" b="-4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1140BA62-9CEE-144E-B075-1333B07C8E7F}"/>
                  </a:ext>
                </a:extLst>
              </p:cNvPr>
              <p:cNvSpPr txBox="1"/>
              <p:nvPr/>
            </p:nvSpPr>
            <p:spPr>
              <a:xfrm>
                <a:off x="4286798" y="2375140"/>
                <a:ext cx="3184333" cy="2202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kumimoji="1" lang="en-US" altLang="zh-CN" sz="1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Inclusive:</a:t>
                </a:r>
                <a:r>
                  <a:rPr kumimoji="1" lang="zh-CN" altLang="en-US" sz="1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1" lang="en-US" altLang="zh-CN" sz="1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sz="14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4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kumimoji="1" lang="en-US" altLang="zh-CN" sz="14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𝒄𝒃</m:t>
                            </m:r>
                          </m:sub>
                        </m:sSub>
                      </m:e>
                    </m:d>
                    <m:r>
                      <a:rPr kumimoji="1" lang="en-US" altLang="zh-CN" sz="1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kumimoji="1" lang="en-US" altLang="zh-CN" sz="1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1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𝟒𝟐</m:t>
                        </m:r>
                        <m:r>
                          <a:rPr kumimoji="1" lang="en-US" altLang="zh-CN" sz="1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kumimoji="1" lang="en-US" altLang="zh-CN" sz="1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  <m:r>
                          <a:rPr kumimoji="1" lang="en-US" altLang="zh-CN" sz="1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  <m:r>
                          <a:rPr kumimoji="1" lang="en-US" altLang="zh-CN" sz="1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kumimoji="1" lang="en-US" altLang="zh-CN" sz="1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kumimoji="1" lang="en-US" altLang="zh-CN" sz="1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𝟓𝟎</m:t>
                        </m:r>
                      </m:e>
                    </m:d>
                    <m:r>
                      <a:rPr kumimoji="1" lang="en-US" altLang="zh-CN" sz="1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kumimoji="1" lang="en-US" altLang="zh-CN" sz="1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kumimoji="1" lang="en-US" altLang="zh-CN" sz="1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zh-CN" sz="1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kumimoji="1" lang="zh-CN" altLang="en-US" sz="14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1140BA62-9CEE-144E-B075-1333B07C8E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6798" y="2375140"/>
                <a:ext cx="3184333" cy="220253"/>
              </a:xfrm>
              <a:prstGeom prst="rect">
                <a:avLst/>
              </a:prstGeom>
              <a:blipFill>
                <a:blip r:embed="rId9"/>
                <a:stretch>
                  <a:fillRect l="-3571" t="-27778" b="-4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文本框 28">
            <a:extLst>
              <a:ext uri="{FF2B5EF4-FFF2-40B4-BE49-F238E27FC236}">
                <a16:creationId xmlns:a16="http://schemas.microsoft.com/office/drawing/2014/main" id="{6A88EB52-04BD-96E8-6BBA-B2F0C6E9CE0D}"/>
              </a:ext>
            </a:extLst>
          </p:cNvPr>
          <p:cNvSpPr txBox="1"/>
          <p:nvPr/>
        </p:nvSpPr>
        <p:spPr>
          <a:xfrm>
            <a:off x="3675263" y="2644912"/>
            <a:ext cx="52996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factor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parameterizations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(BGL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CLN)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show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consistent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zh-CN" altLang="en-US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81C3E141-1716-72F3-B0F5-2C3830ACC6D1}"/>
                  </a:ext>
                </a:extLst>
              </p:cNvPr>
              <p:cNvSpPr txBox="1"/>
              <p:nvPr/>
            </p:nvSpPr>
            <p:spPr>
              <a:xfrm>
                <a:off x="231515" y="3319397"/>
                <a:ext cx="875107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Simultaneous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determination: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inclusive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exclusive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|</m:t>
                    </m:r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𝑽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𝒖𝒃</m:t>
                        </m:r>
                      </m:sub>
                    </m:sSub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|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using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Belle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data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81C3E141-1716-72F3-B0F5-2C3830ACC6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515" y="3319397"/>
                <a:ext cx="8751078" cy="307777"/>
              </a:xfrm>
              <a:prstGeom prst="rect">
                <a:avLst/>
              </a:prstGeom>
              <a:blipFill>
                <a:blip r:embed="rId10"/>
                <a:stretch>
                  <a:fillRect l="-145" t="-4000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C1B5C8A3-567D-77E7-1A94-FB9DC23A82B5}"/>
                  </a:ext>
                </a:extLst>
              </p:cNvPr>
              <p:cNvSpPr txBox="1"/>
              <p:nvPr/>
            </p:nvSpPr>
            <p:spPr>
              <a:xfrm>
                <a:off x="228888" y="3718995"/>
                <a:ext cx="3136243" cy="2202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kumimoji="1" lang="en-US" altLang="zh-CN" sz="1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Exclusive:</a:t>
                </a:r>
                <a:r>
                  <a:rPr kumimoji="1" lang="zh-CN" altLang="en-US" sz="1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1"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kumimoji="1" lang="en-US" altLang="zh-CN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𝒖𝒃</m:t>
                            </m:r>
                          </m:sub>
                        </m:sSub>
                      </m:e>
                    </m:d>
                    <m:r>
                      <a:rPr kumimoji="1" lang="en-US" altLang="zh-CN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kumimoji="1"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kumimoji="1"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kumimoji="1"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𝟕𝟖</m:t>
                        </m:r>
                        <m:r>
                          <a:rPr kumimoji="1"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  <m:r>
                          <a:rPr kumimoji="1"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kumimoji="1"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kumimoji="1"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𝟑𝟏</m:t>
                        </m:r>
                      </m:e>
                    </m:d>
                    <m:r>
                      <a:rPr kumimoji="1" lang="en-US" altLang="zh-CN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kumimoji="1"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kumimoji="1"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kumimoji="1" lang="zh-CN" altLang="en-US" sz="1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C1B5C8A3-567D-77E7-1A94-FB9DC23A82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888" y="3718995"/>
                <a:ext cx="3136243" cy="220253"/>
              </a:xfrm>
              <a:prstGeom prst="rect">
                <a:avLst/>
              </a:prstGeom>
              <a:blipFill>
                <a:blip r:embed="rId11"/>
                <a:stretch>
                  <a:fillRect l="-3644" t="-21053" r="-405" b="-421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B3A940FD-A92F-CAD1-A90F-A0923E1E4BA2}"/>
                  </a:ext>
                </a:extLst>
              </p:cNvPr>
              <p:cNvSpPr txBox="1"/>
              <p:nvPr/>
            </p:nvSpPr>
            <p:spPr>
              <a:xfrm>
                <a:off x="228888" y="3995789"/>
                <a:ext cx="3096169" cy="2202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kumimoji="1" lang="en-US" altLang="zh-CN" sz="1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Inclusive:</a:t>
                </a:r>
                <a:r>
                  <a:rPr kumimoji="1" lang="zh-CN" altLang="en-US" sz="1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1"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kumimoji="1" lang="en-US" altLang="zh-CN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𝒖𝒃</m:t>
                            </m:r>
                          </m:sub>
                        </m:sSub>
                      </m:e>
                    </m:d>
                    <m:r>
                      <a:rPr kumimoji="1" lang="en-US" altLang="zh-CN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kumimoji="1"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kumimoji="1"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kumimoji="1"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𝟖𝟖</m:t>
                        </m:r>
                        <m:r>
                          <a:rPr kumimoji="1"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  <m:r>
                          <a:rPr kumimoji="1"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kumimoji="1"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kumimoji="1"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𝟑𝟖</m:t>
                        </m:r>
                      </m:e>
                    </m:d>
                    <m:r>
                      <a:rPr kumimoji="1" lang="en-US" altLang="zh-CN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kumimoji="1"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kumimoji="1"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kumimoji="1" lang="zh-CN" altLang="en-US" sz="1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B3A940FD-A92F-CAD1-A90F-A0923E1E4B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888" y="3995789"/>
                <a:ext cx="3096169" cy="220253"/>
              </a:xfrm>
              <a:prstGeom prst="rect">
                <a:avLst/>
              </a:prstGeom>
              <a:blipFill>
                <a:blip r:embed="rId12"/>
                <a:stretch>
                  <a:fillRect l="-3689" t="-21053" r="-410" b="-421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E7A3BBDD-9292-0E6D-69C6-871499CCF70A}"/>
                  </a:ext>
                </a:extLst>
              </p:cNvPr>
              <p:cNvSpPr txBox="1"/>
              <p:nvPr/>
            </p:nvSpPr>
            <p:spPr>
              <a:xfrm>
                <a:off x="3676533" y="3692294"/>
                <a:ext cx="3072059" cy="2202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kumimoji="1" lang="en-US" altLang="zh-CN" sz="1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Previous:</a:t>
                </a:r>
                <a:r>
                  <a:rPr kumimoji="1" lang="zh-CN" altLang="en-US" sz="1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1" lang="en-US" altLang="zh-CN" sz="1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sz="14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4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kumimoji="1" lang="en-US" altLang="zh-CN" sz="14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𝒖𝒃</m:t>
                            </m:r>
                          </m:sub>
                        </m:sSub>
                      </m:e>
                    </m:d>
                    <m:r>
                      <a:rPr kumimoji="1" lang="en-US" altLang="zh-CN" sz="1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kumimoji="1" lang="en-US" altLang="zh-CN" sz="1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1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kumimoji="1" lang="en-US" altLang="zh-CN" sz="1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kumimoji="1" lang="en-US" altLang="zh-CN" sz="1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𝟔𝟎</m:t>
                        </m:r>
                        <m:r>
                          <a:rPr kumimoji="1" lang="en-US" altLang="zh-CN" sz="1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  <m:r>
                          <a:rPr kumimoji="1" lang="en-US" altLang="zh-CN" sz="1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kumimoji="1" lang="en-US" altLang="zh-CN" sz="1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kumimoji="1" lang="en-US" altLang="zh-CN" sz="1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e>
                    </m:d>
                    <m:r>
                      <a:rPr kumimoji="1" lang="en-US" altLang="zh-CN" sz="1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kumimoji="1" lang="en-US" altLang="zh-CN" sz="1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kumimoji="1" lang="en-US" altLang="zh-CN" sz="1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zh-CN" sz="1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kumimoji="1" lang="zh-CN" altLang="en-US" sz="14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E7A3BBDD-9292-0E6D-69C6-871499CCF7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6533" y="3692294"/>
                <a:ext cx="3072059" cy="220253"/>
              </a:xfrm>
              <a:prstGeom prst="rect">
                <a:avLst/>
              </a:prstGeom>
              <a:blipFill>
                <a:blip r:embed="rId13"/>
                <a:stretch>
                  <a:fillRect l="-3704" t="-21053" r="-412" b="-421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图片 33">
            <a:extLst>
              <a:ext uri="{FF2B5EF4-FFF2-40B4-BE49-F238E27FC236}">
                <a16:creationId xmlns:a16="http://schemas.microsoft.com/office/drawing/2014/main" id="{78CE4823-8A65-A2E9-0898-6393DB65320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48593" y="2880559"/>
            <a:ext cx="2327404" cy="19223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9DB032C7-E5CA-C2C7-9291-0B7E77BE46D0}"/>
                  </a:ext>
                </a:extLst>
              </p:cNvPr>
              <p:cNvSpPr txBox="1"/>
              <p:nvPr/>
            </p:nvSpPr>
            <p:spPr>
              <a:xfrm>
                <a:off x="3675263" y="3957743"/>
                <a:ext cx="3166636" cy="2202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kumimoji="1" lang="en-US" altLang="zh-CN" sz="1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Previous:</a:t>
                </a:r>
                <a:r>
                  <a:rPr kumimoji="1" lang="zh-CN" altLang="en-US" sz="1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1" lang="en-US" altLang="zh-CN" sz="1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sz="14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4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kumimoji="1" lang="en-US" altLang="zh-CN" sz="14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𝒖𝒃</m:t>
                            </m:r>
                          </m:sub>
                        </m:sSub>
                      </m:e>
                    </m:d>
                    <m:r>
                      <a:rPr kumimoji="1" lang="en-US" altLang="zh-CN" sz="1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kumimoji="1" lang="en-US" altLang="zh-CN" sz="1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1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kumimoji="1" lang="en-US" altLang="zh-CN" sz="1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kumimoji="1" lang="en-US" altLang="zh-CN" sz="1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  <m:r>
                          <a:rPr kumimoji="1" lang="en-US" altLang="zh-CN" sz="1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  <m:r>
                          <a:rPr kumimoji="1" lang="en-US" altLang="zh-CN" sz="1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kumimoji="1" lang="en-US" altLang="zh-CN" sz="1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kumimoji="1" lang="en-US" altLang="zh-CN" sz="1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e>
                    </m:d>
                    <m:r>
                      <a:rPr kumimoji="1" lang="en-US" altLang="zh-CN" sz="1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kumimoji="1" lang="en-US" altLang="zh-CN" sz="1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kumimoji="1" lang="en-US" altLang="zh-CN" sz="1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zh-CN" sz="1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kumimoji="1" lang="zh-CN" altLang="en-US" sz="14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9DB032C7-E5CA-C2C7-9291-0B7E77BE46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263" y="3957743"/>
                <a:ext cx="3166636" cy="220253"/>
              </a:xfrm>
              <a:prstGeom prst="rect">
                <a:avLst/>
              </a:prstGeom>
              <a:blipFill>
                <a:blip r:embed="rId15"/>
                <a:stretch>
                  <a:fillRect l="-3600" t="-22222" b="-5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文本框 36">
            <a:extLst>
              <a:ext uri="{FF2B5EF4-FFF2-40B4-BE49-F238E27FC236}">
                <a16:creationId xmlns:a16="http://schemas.microsoft.com/office/drawing/2014/main" id="{42853381-7130-B915-72F6-D3925369C15B}"/>
              </a:ext>
            </a:extLst>
          </p:cNvPr>
          <p:cNvSpPr txBox="1"/>
          <p:nvPr/>
        </p:nvSpPr>
        <p:spPr>
          <a:xfrm>
            <a:off x="228888" y="4376893"/>
            <a:ext cx="57500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Right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direction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towards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solving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tension?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BD9C818-822A-CDD8-7D30-8643BC0B0A9F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</p:spTree>
    <p:extLst>
      <p:ext uri="{BB962C8B-B14F-4D97-AF65-F5344CB8AC3E}">
        <p14:creationId xmlns:p14="http://schemas.microsoft.com/office/powerpoint/2010/main" val="357080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"/>
    </mc:Choice>
    <mc:Fallback xmlns="">
      <p:transition spd="slow" advTm="1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3108543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Outline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talk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88D4249B-7944-2B47-B4E4-868E913C3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9711" y="4870359"/>
            <a:ext cx="1543050" cy="273844"/>
          </a:xfrm>
        </p:spPr>
        <p:txBody>
          <a:bodyPr/>
          <a:lstStyle/>
          <a:p>
            <a:fld id="{C9B75A48-9D91-AD42-8FEF-0106549F2306}" type="slidenum">
              <a:rPr kumimoji="1" lang="zh-CN" altLang="en-US" sz="15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5970A87-0490-F043-BAE6-486D67DB4652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2024/12/14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3CFAA67-DE80-7024-C5D2-5C7A21DBFDAD}"/>
              </a:ext>
            </a:extLst>
          </p:cNvPr>
          <p:cNvSpPr txBox="1"/>
          <p:nvPr/>
        </p:nvSpPr>
        <p:spPr>
          <a:xfrm>
            <a:off x="893137" y="846273"/>
            <a:ext cx="719578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b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b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CKM</a:t>
            </a:r>
            <a:r>
              <a:rPr lang="zh-CN" altLang="en-US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b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zh-CN" altLang="en-US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zh-CN" altLang="en-US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hunting</a:t>
            </a:r>
            <a:r>
              <a:rPr lang="zh-CN" altLang="en-US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CN" altLang="en-US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flavor</a:t>
            </a:r>
            <a:r>
              <a:rPr lang="zh-CN" altLang="en-US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</a:t>
            </a:r>
          </a:p>
          <a:p>
            <a:endParaRPr lang="en-US" altLang="zh-CN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Prospects</a:t>
            </a:r>
            <a:r>
              <a:rPr lang="zh-CN" altLang="en-US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  <a:p>
            <a:endParaRPr lang="en-US" altLang="zh-CN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7CE84E8-28E1-056B-D29D-5F2C93CDC501}"/>
              </a:ext>
            </a:extLst>
          </p:cNvPr>
          <p:cNvSpPr txBox="1"/>
          <p:nvPr/>
        </p:nvSpPr>
        <p:spPr>
          <a:xfrm>
            <a:off x="5184249" y="4122675"/>
            <a:ext cx="39597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Disclaimer:</a:t>
            </a:r>
            <a:r>
              <a:rPr kumimoji="1"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many</a:t>
            </a:r>
            <a:r>
              <a:rPr kumimoji="1"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interesting</a:t>
            </a:r>
            <a:r>
              <a:rPr kumimoji="1"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results,</a:t>
            </a:r>
            <a:r>
              <a:rPr kumimoji="1"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only</a:t>
            </a:r>
            <a:r>
              <a:rPr kumimoji="1"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</a:t>
            </a:r>
            <a:r>
              <a:rPr kumimoji="1"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tiny</a:t>
            </a:r>
            <a:r>
              <a:rPr kumimoji="1"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fraction</a:t>
            </a:r>
            <a:r>
              <a:rPr kumimoji="1"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selected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6F399CB-1349-14B0-088D-9BC8F16633CD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</p:spTree>
    <p:extLst>
      <p:ext uri="{BB962C8B-B14F-4D97-AF65-F5344CB8AC3E}">
        <p14:creationId xmlns:p14="http://schemas.microsoft.com/office/powerpoint/2010/main" val="354972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15"/>
    </mc:Choice>
    <mc:Fallback xmlns="">
      <p:transition spd="slow" advTm="9315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46858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2194832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Baryon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states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6250E61F-F921-9846-849A-1D6CC2DD7FDB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2024/12/14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071B2A2C-8B20-B347-BF13-CB9F0BF35B34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50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E1499E9C-9D14-DC9D-B3CF-C3021D3AB3ED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80B31E1-23AB-A7CE-99B6-8811BE880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5332" y="2818369"/>
            <a:ext cx="2151468" cy="1983821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40C643A3-9ED1-2E4B-B476-47CE13037BA9}"/>
              </a:ext>
            </a:extLst>
          </p:cNvPr>
          <p:cNvSpPr txBox="1"/>
          <p:nvPr/>
        </p:nvSpPr>
        <p:spPr>
          <a:xfrm>
            <a:off x="3296958" y="4104357"/>
            <a:ext cx="11892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pentaquark</a:t>
            </a:r>
            <a:endParaRPr lang="zh-CN" altLang="en-US" sz="1400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90EF7AC4-7EB6-BD8D-EFA0-7884BC9B1B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9933" y="2816064"/>
            <a:ext cx="3477915" cy="20351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1135D361-06F3-3893-DC33-CFC56CB6C4F5}"/>
                  </a:ext>
                </a:extLst>
              </p:cNvPr>
              <p:cNvSpPr txBox="1"/>
              <p:nvPr/>
            </p:nvSpPr>
            <p:spPr>
              <a:xfrm>
                <a:off x="6886530" y="3970025"/>
                <a:ext cx="1952662" cy="3815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Hypertriton:</a:t>
                </a:r>
                <a:r>
                  <a:rPr lang="zh-CN" altLang="en-US" sz="1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zh-CN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n-US" altLang="zh-CN" sz="1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Λ</m:t>
                        </m:r>
                      </m:sub>
                      <m:sup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acc>
                          <m:accPr>
                            <m:chr m:val="̅"/>
                            <m:ctrlPr>
                              <a:rPr lang="en-US" altLang="zh-CN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</m:sPre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1135D361-06F3-3893-DC33-CFC56CB6C4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6530" y="3970025"/>
                <a:ext cx="1952662" cy="381515"/>
              </a:xfrm>
              <a:prstGeom prst="rect">
                <a:avLst/>
              </a:prstGeom>
              <a:blipFill>
                <a:blip r:embed="rId5"/>
                <a:stretch>
                  <a:fillRect l="-2597" t="-6452" b="-225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矩形 36">
            <a:extLst>
              <a:ext uri="{FF2B5EF4-FFF2-40B4-BE49-F238E27FC236}">
                <a16:creationId xmlns:a16="http://schemas.microsoft.com/office/drawing/2014/main" id="{CB66B685-E62B-7C23-756E-F434ED845ECD}"/>
              </a:ext>
            </a:extLst>
          </p:cNvPr>
          <p:cNvSpPr/>
          <p:nvPr/>
        </p:nvSpPr>
        <p:spPr>
          <a:xfrm>
            <a:off x="363185" y="591593"/>
            <a:ext cx="6435967" cy="312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08" indent="-214308"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LHC: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massive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mesons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baryons</a:t>
            </a:r>
          </a:p>
        </p:txBody>
      </p:sp>
      <p:pic>
        <p:nvPicPr>
          <p:cNvPr id="1026" name="Picture 2" descr="The Plot Of The Week - Multiple Pentaquark Candidates | Science 2.0">
            <a:extLst>
              <a:ext uri="{FF2B5EF4-FFF2-40B4-BE49-F238E27FC236}">
                <a16:creationId xmlns:a16="http://schemas.microsoft.com/office/drawing/2014/main" id="{79B8C941-7740-CDAF-5643-0182580F0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47" y="2877030"/>
            <a:ext cx="2048420" cy="193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C4EFE12F-EB8B-7D39-8FCF-D6D63E162052}"/>
              </a:ext>
            </a:extLst>
          </p:cNvPr>
          <p:cNvSpPr txBox="1"/>
          <p:nvPr/>
        </p:nvSpPr>
        <p:spPr>
          <a:xfrm>
            <a:off x="949976" y="3878036"/>
            <a:ext cx="11892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pentaquark</a:t>
            </a:r>
            <a:endParaRPr lang="zh-CN" altLang="en-US" sz="1400" dirty="0"/>
          </a:p>
        </p:txBody>
      </p:sp>
      <p:pic>
        <p:nvPicPr>
          <p:cNvPr id="1028" name="Picture 4" descr="Fig2.pdf">
            <a:extLst>
              <a:ext uri="{FF2B5EF4-FFF2-40B4-BE49-F238E27FC236}">
                <a16:creationId xmlns:a16="http://schemas.microsoft.com/office/drawing/2014/main" id="{57F290A5-A951-8246-1F71-164CC9678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52" y="837363"/>
            <a:ext cx="2117115" cy="203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6EF9559C-9D32-CB02-D2FF-FF83572FF11D}"/>
                  </a:ext>
                </a:extLst>
              </p:cNvPr>
              <p:cNvSpPr txBox="1"/>
              <p:nvPr/>
            </p:nvSpPr>
            <p:spPr>
              <a:xfrm>
                <a:off x="363185" y="1178868"/>
                <a:ext cx="2227007" cy="3125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Charmed</a:t>
                </a:r>
                <a:r>
                  <a:rPr lang="zh-CN" alt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baryons</a:t>
                </a:r>
                <a:r>
                  <a:rPr lang="zh-CN" alt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𝛀</m:t>
                        </m:r>
                      </m:e>
                      <m:sub>
                        <m:r>
                          <a:rPr lang="en-US" altLang="zh-CN" sz="1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𝐜</m:t>
                        </m:r>
                      </m:sub>
                      <m:sup>
                        <m:r>
                          <a:rPr lang="en-US" altLang="zh-CN" sz="1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zh-CN" altLang="en-US" sz="1400" dirty="0"/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6EF9559C-9D32-CB02-D2FF-FF83572FF1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185" y="1178868"/>
                <a:ext cx="2227007" cy="312586"/>
              </a:xfrm>
              <a:prstGeom prst="rect">
                <a:avLst/>
              </a:prstGeom>
              <a:blipFill>
                <a:blip r:embed="rId8"/>
                <a:stretch>
                  <a:fillRect l="-1130" b="-192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30" name="Picture 6" descr="fig1b.pdf">
            <a:extLst>
              <a:ext uri="{FF2B5EF4-FFF2-40B4-BE49-F238E27FC236}">
                <a16:creationId xmlns:a16="http://schemas.microsoft.com/office/drawing/2014/main" id="{33DC5FB2-3820-BBDF-692F-CCD203F44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422" y="859353"/>
            <a:ext cx="3170436" cy="203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0FB02980-115C-F3F8-671F-31546A5335A9}"/>
                  </a:ext>
                </a:extLst>
              </p:cNvPr>
              <p:cNvSpPr txBox="1"/>
              <p:nvPr/>
            </p:nvSpPr>
            <p:spPr>
              <a:xfrm>
                <a:off x="3092183" y="1016355"/>
                <a:ext cx="2227007" cy="3084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beauty</a:t>
                </a:r>
                <a:r>
                  <a:rPr lang="zh-CN" alt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baryons</a:t>
                </a:r>
                <a:r>
                  <a:rPr lang="zh-CN" alt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m:rPr>
                            <m:lit/>
                          </m:rPr>
                          <a:rPr lang="zh-CN" altLang="en-US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altLang="zh-CN" sz="1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𝚵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𝒃</m:t>
                        </m:r>
                      </m:sub>
                      <m:sup>
                        <m:r>
                          <a:rPr lang="zh-CN" altLang="en-US" sz="1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  <m:r>
                          <a:rPr lang="en-US" altLang="zh-CN" sz="1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zh-CN" altLang="en-US" sz="1400" dirty="0"/>
              </a:p>
            </p:txBody>
          </p:sp>
        </mc:Choice>
        <mc:Fallback xmlns="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0FB02980-115C-F3F8-671F-31546A5335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2183" y="1016355"/>
                <a:ext cx="2227007" cy="308418"/>
              </a:xfrm>
              <a:prstGeom prst="rect">
                <a:avLst/>
              </a:prstGeom>
              <a:blipFill>
                <a:blip r:embed="rId10"/>
                <a:stretch>
                  <a:fillRect l="-1130" t="-8000" b="-16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32" name="Picture 8" descr="Fig3.pdf">
            <a:extLst>
              <a:ext uri="{FF2B5EF4-FFF2-40B4-BE49-F238E27FC236}">
                <a16:creationId xmlns:a16="http://schemas.microsoft.com/office/drawing/2014/main" id="{78032E67-B066-03E1-5521-1CDF2D6CA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519" y="719659"/>
            <a:ext cx="2949673" cy="221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FEEF87FC-CF06-C65A-4716-0B44DFED76EF}"/>
                  </a:ext>
                </a:extLst>
              </p:cNvPr>
              <p:cNvSpPr txBox="1"/>
              <p:nvPr/>
            </p:nvSpPr>
            <p:spPr>
              <a:xfrm>
                <a:off x="8122045" y="1051166"/>
                <a:ext cx="29795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𝚵</m:t>
                          </m:r>
                        </m:e>
                        <m:sub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𝒄𝒄</m:t>
                          </m:r>
                        </m:sub>
                        <m:sup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bSup>
                    </m:oMath>
                  </m:oMathPara>
                </a14:m>
                <a:endParaRPr lang="zh-CN" alt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FEEF87FC-CF06-C65A-4716-0B44DFED76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2045" y="1051166"/>
                <a:ext cx="297959" cy="369332"/>
              </a:xfrm>
              <a:prstGeom prst="rect">
                <a:avLst/>
              </a:prstGeom>
              <a:blipFill>
                <a:blip r:embed="rId12"/>
                <a:stretch>
                  <a:fillRect r="-791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331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479"/>
    </mc:Choice>
    <mc:Fallback xmlns="">
      <p:transition spd="slow" advTm="6747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5974713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Hadron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physics: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colorful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tasty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AA916338-D0F4-6E41-B70A-52462DED43BD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2024/12/14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5ED9E9E9-B3D1-F240-8EF8-2BC56DB19FE9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6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E8CDAE8-95EE-E1B3-7916-9AED0485B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525" y="1092487"/>
            <a:ext cx="3400182" cy="2444121"/>
          </a:xfrm>
          <a:prstGeom prst="rect">
            <a:avLst/>
          </a:prstGeom>
        </p:spPr>
      </p:pic>
      <p:sp>
        <p:nvSpPr>
          <p:cNvPr id="4" name="左大括号 3">
            <a:extLst>
              <a:ext uri="{FF2B5EF4-FFF2-40B4-BE49-F238E27FC236}">
                <a16:creationId xmlns:a16="http://schemas.microsoft.com/office/drawing/2014/main" id="{4CF2E675-A39B-A13E-7DF7-F45899C03866}"/>
              </a:ext>
            </a:extLst>
          </p:cNvPr>
          <p:cNvSpPr/>
          <p:nvPr/>
        </p:nvSpPr>
        <p:spPr>
          <a:xfrm>
            <a:off x="4269825" y="1251651"/>
            <a:ext cx="570367" cy="2977046"/>
          </a:xfrm>
          <a:prstGeom prst="leftBrac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0193FED-9876-1C3F-BF63-590FE88589C7}"/>
              </a:ext>
            </a:extLst>
          </p:cNvPr>
          <p:cNvSpPr txBox="1"/>
          <p:nvPr/>
        </p:nvSpPr>
        <p:spPr>
          <a:xfrm>
            <a:off x="5123310" y="893388"/>
            <a:ext cx="3872100" cy="3608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Spectroscopy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interaction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decay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Fragmentation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Everything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matter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E3BD8DF-FD76-862F-566F-3537D0D5E5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525" y="3667539"/>
            <a:ext cx="2160319" cy="9961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91909D0-F222-C9DA-40A9-41D6D451B7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6844" y="3666519"/>
            <a:ext cx="984410" cy="966512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B0404120-438F-69F8-9859-F5C2E233003E}"/>
              </a:ext>
            </a:extLst>
          </p:cNvPr>
          <p:cNvSpPr txBox="1"/>
          <p:nvPr/>
        </p:nvSpPr>
        <p:spPr>
          <a:xfrm>
            <a:off x="2804468" y="692468"/>
            <a:ext cx="28414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QCD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5E25DC8-DB06-EAF2-71ED-3B80D3D842C5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sp>
        <p:nvSpPr>
          <p:cNvPr id="24" name="上箭头 23">
            <a:extLst>
              <a:ext uri="{FF2B5EF4-FFF2-40B4-BE49-F238E27FC236}">
                <a16:creationId xmlns:a16="http://schemas.microsoft.com/office/drawing/2014/main" id="{6979FA47-B38E-050F-8473-9DB6F72BE85B}"/>
              </a:ext>
            </a:extLst>
          </p:cNvPr>
          <p:cNvSpPr/>
          <p:nvPr/>
        </p:nvSpPr>
        <p:spPr>
          <a:xfrm>
            <a:off x="1314506" y="3293700"/>
            <a:ext cx="217170" cy="307119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5681FFF-BBE6-524A-835E-CB51672EDBCC}"/>
              </a:ext>
            </a:extLst>
          </p:cNvPr>
          <p:cNvSpPr txBox="1"/>
          <p:nvPr/>
        </p:nvSpPr>
        <p:spPr>
          <a:xfrm>
            <a:off x="945265" y="1232241"/>
            <a:ext cx="4679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zh-CN" altLang="en-US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67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51"/>
    </mc:Choice>
    <mc:Fallback xmlns="">
      <p:transition spd="slow" advTm="4125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2704587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Particle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zoo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2.0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AA916338-D0F4-6E41-B70A-52462DED43BD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2024/12/14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5ED9E9E9-B3D1-F240-8EF8-2BC56DB19FE9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7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A5A0321E-10F5-791B-3445-1EEEAECD43AA}"/>
                  </a:ext>
                </a:extLst>
              </p:cNvPr>
              <p:cNvSpPr txBox="1"/>
              <p:nvPr/>
            </p:nvSpPr>
            <p:spPr>
              <a:xfrm>
                <a:off x="173490" y="636906"/>
                <a:ext cx="8912485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Many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new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hadrons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discovered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since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discovery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𝛘</m:t>
                        </m:r>
                      </m:e>
                      <m:sub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𝐜𝟏</m:t>
                        </m:r>
                      </m:sub>
                    </m:sSub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𝟑𝟖𝟕𝟐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2003: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renaissance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revolution?</a:t>
                </a: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A5A0321E-10F5-791B-3445-1EEEAECD43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490" y="636906"/>
                <a:ext cx="8912485" cy="307777"/>
              </a:xfrm>
              <a:prstGeom prst="rect">
                <a:avLst/>
              </a:prstGeom>
              <a:blipFill>
                <a:blip r:embed="rId3"/>
                <a:stretch>
                  <a:fillRect l="-142" r="-1422" b="-192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04303888-C5F7-8252-4590-38D40D370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490" y="1106773"/>
            <a:ext cx="4182533" cy="231759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DC37C35-8F54-E282-A516-67462D332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8067" y="1098033"/>
            <a:ext cx="4688754" cy="250144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2612228-99E1-168B-0D8C-A221AF7F0485}"/>
              </a:ext>
            </a:extLst>
          </p:cNvPr>
          <p:cNvSpPr txBox="1"/>
          <p:nvPr/>
        </p:nvSpPr>
        <p:spPr>
          <a:xfrm>
            <a:off x="1028623" y="3518680"/>
            <a:ext cx="18258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LHC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(mainly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LHCb)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8CADB94-8F20-8725-08EE-AFE0E545E2AA}"/>
              </a:ext>
            </a:extLst>
          </p:cNvPr>
          <p:cNvSpPr txBox="1"/>
          <p:nvPr/>
        </p:nvSpPr>
        <p:spPr>
          <a:xfrm>
            <a:off x="6430355" y="3535982"/>
            <a:ext cx="9187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BESIII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E9EDC47-454E-2C2D-6180-A21950943A4E}"/>
              </a:ext>
            </a:extLst>
          </p:cNvPr>
          <p:cNvSpPr txBox="1"/>
          <p:nvPr/>
        </p:nvSpPr>
        <p:spPr>
          <a:xfrm>
            <a:off x="173490" y="3789072"/>
            <a:ext cx="5969780" cy="10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+ 17 new hadrons from Belle (&gt;35 from its start)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(only selected ones are shown)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explained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conventional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quark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480CCD92-2B5E-50AE-9988-F0216BC3A582}"/>
              </a:ext>
            </a:extLst>
          </p:cNvPr>
          <p:cNvSpPr txBox="1"/>
          <p:nvPr/>
        </p:nvSpPr>
        <p:spPr>
          <a:xfrm>
            <a:off x="893138" y="1427118"/>
            <a:ext cx="1850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  <a:r>
              <a:rPr lang="zh-CN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</a:t>
            </a:r>
            <a:r>
              <a:rPr lang="zh-CN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hadrons</a:t>
            </a:r>
            <a:endParaRPr lang="zh-CN" altLang="en-US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1347E1C7-CE49-1DA0-E93B-1FF413414190}"/>
              </a:ext>
            </a:extLst>
          </p:cNvPr>
          <p:cNvSpPr txBox="1"/>
          <p:nvPr/>
        </p:nvSpPr>
        <p:spPr>
          <a:xfrm>
            <a:off x="6083530" y="2733530"/>
            <a:ext cx="1850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zh-CN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</a:t>
            </a:r>
            <a:r>
              <a:rPr lang="zh-CN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hadrons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A434329-1167-8B0F-03AE-361653FBC774}"/>
              </a:ext>
            </a:extLst>
          </p:cNvPr>
          <p:cNvSpPr txBox="1"/>
          <p:nvPr/>
        </p:nvSpPr>
        <p:spPr>
          <a:xfrm>
            <a:off x="6341806" y="4060605"/>
            <a:ext cx="27750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140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hadrons</a:t>
            </a:r>
            <a:endParaRPr lang="zh-CN" alt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5654CBC-1EB7-0ADE-F8F7-B88C2A2307D2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</p:spTree>
    <p:extLst>
      <p:ext uri="{BB962C8B-B14F-4D97-AF65-F5344CB8AC3E}">
        <p14:creationId xmlns:p14="http://schemas.microsoft.com/office/powerpoint/2010/main" val="115494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13"/>
    </mc:Choice>
    <mc:Fallback xmlns="">
      <p:transition spd="slow" advTm="29013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133195" y="48516"/>
                <a:ext cx="4608954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history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understanding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AA916338-D0F4-6E41-B70A-52462DED43BD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2024/12/14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5ED9E9E9-B3D1-F240-8EF8-2BC56DB19FE9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8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DE1CE0FF-3152-F3B4-F2FE-C599CB49A04E}"/>
              </a:ext>
            </a:extLst>
          </p:cNvPr>
          <p:cNvSpPr txBox="1"/>
          <p:nvPr/>
        </p:nvSpPr>
        <p:spPr>
          <a:xfrm>
            <a:off x="6654170" y="1083455"/>
            <a:ext cx="2043494" cy="6987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states</a:t>
            </a:r>
          </a:p>
          <a:p>
            <a:pPr algn="ctr">
              <a:lnSpc>
                <a:spcPct val="150000"/>
              </a:lnSpc>
            </a:pP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Better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</a:t>
            </a:r>
            <a:endParaRPr lang="zh-CN" alt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9DB2E21-06C3-0DC9-333A-0F7AC640CD35}"/>
              </a:ext>
            </a:extLst>
          </p:cNvPr>
          <p:cNvSpPr/>
          <p:nvPr/>
        </p:nvSpPr>
        <p:spPr>
          <a:xfrm>
            <a:off x="-11272" y="4216101"/>
            <a:ext cx="1499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Particle</a:t>
            </a:r>
            <a:r>
              <a:rPr kumimoji="1"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X</a:t>
            </a:r>
            <a:r>
              <a:rPr kumimoji="1"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=</a:t>
            </a:r>
            <a:r>
              <a:rPr kumimoji="1"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id="{74EB92DE-1500-FD5E-B533-199EC38A2AA6}"/>
                  </a:ext>
                </a:extLst>
              </p:cNvPr>
              <p:cNvSpPr/>
              <p:nvPr/>
            </p:nvSpPr>
            <p:spPr>
              <a:xfrm>
                <a:off x="1392921" y="4067637"/>
                <a:ext cx="653218" cy="623214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kumimoji="1" lang="en-US" altLang="zh-CN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</m:oMath>
                  </m:oMathPara>
                </a14:m>
                <a:endParaRPr kumimoji="1" lang="zh-CN" alt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id="{74EB92DE-1500-FD5E-B533-199EC38A2A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921" y="4067637"/>
                <a:ext cx="653218" cy="623214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>
            <a:extLst>
              <a:ext uri="{FF2B5EF4-FFF2-40B4-BE49-F238E27FC236}">
                <a16:creationId xmlns:a16="http://schemas.microsoft.com/office/drawing/2014/main" id="{76B37D1A-202D-CAE9-86BB-EAA0ECF5B1A0}"/>
              </a:ext>
            </a:extLst>
          </p:cNvPr>
          <p:cNvSpPr/>
          <p:nvPr/>
        </p:nvSpPr>
        <p:spPr>
          <a:xfrm>
            <a:off x="2000220" y="4105988"/>
            <a:ext cx="3898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+</a:t>
            </a:r>
            <a:endParaRPr lang="zh-CN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椭圆 7">
                <a:extLst>
                  <a:ext uri="{FF2B5EF4-FFF2-40B4-BE49-F238E27FC236}">
                    <a16:creationId xmlns:a16="http://schemas.microsoft.com/office/drawing/2014/main" id="{D408E121-C587-A652-4293-196709B6DC81}"/>
                  </a:ext>
                </a:extLst>
              </p:cNvPr>
              <p:cNvSpPr/>
              <p:nvPr/>
            </p:nvSpPr>
            <p:spPr>
              <a:xfrm>
                <a:off x="2349641" y="4064170"/>
                <a:ext cx="1254681" cy="623214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kumimoji="1" lang="en-US" altLang="zh-CN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  <m:r>
                        <a:rPr kumimoji="1" lang="en-US" altLang="zh-CN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𝑞𝑞</m:t>
                      </m:r>
                    </m:oMath>
                  </m:oMathPara>
                </a14:m>
                <a:endParaRPr kumimoji="1" lang="zh-CN" alt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" name="椭圆 7">
                <a:extLst>
                  <a:ext uri="{FF2B5EF4-FFF2-40B4-BE49-F238E27FC236}">
                    <a16:creationId xmlns:a16="http://schemas.microsoft.com/office/drawing/2014/main" id="{D408E121-C587-A652-4293-196709B6DC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9641" y="4064170"/>
                <a:ext cx="1254681" cy="623214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>
            <a:extLst>
              <a:ext uri="{FF2B5EF4-FFF2-40B4-BE49-F238E27FC236}">
                <a16:creationId xmlns:a16="http://schemas.microsoft.com/office/drawing/2014/main" id="{B7097C3C-8624-7A44-01A2-C66133E60954}"/>
              </a:ext>
            </a:extLst>
          </p:cNvPr>
          <p:cNvSpPr/>
          <p:nvPr/>
        </p:nvSpPr>
        <p:spPr>
          <a:xfrm>
            <a:off x="3621409" y="4086986"/>
            <a:ext cx="316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+</a:t>
            </a:r>
            <a:endParaRPr lang="zh-CN" altLang="en-US" sz="2800" dirty="0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9A62F9E-E28B-25B4-013D-05BBB67019D6}"/>
              </a:ext>
            </a:extLst>
          </p:cNvPr>
          <p:cNvGrpSpPr/>
          <p:nvPr/>
        </p:nvGrpSpPr>
        <p:grpSpPr>
          <a:xfrm>
            <a:off x="4033489" y="4034543"/>
            <a:ext cx="1254682" cy="617461"/>
            <a:chOff x="1238553" y="3544866"/>
            <a:chExt cx="1806793" cy="1515649"/>
          </a:xfrm>
        </p:grpSpPr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86B4A3DE-67FD-D942-0DA4-DA4E4B12EBAC}"/>
                </a:ext>
              </a:extLst>
            </p:cNvPr>
            <p:cNvSpPr/>
            <p:nvPr/>
          </p:nvSpPr>
          <p:spPr>
            <a:xfrm>
              <a:off x="1315233" y="3544866"/>
              <a:ext cx="1645650" cy="1515649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椭圆 33">
                  <a:extLst>
                    <a:ext uri="{FF2B5EF4-FFF2-40B4-BE49-F238E27FC236}">
                      <a16:creationId xmlns:a16="http://schemas.microsoft.com/office/drawing/2014/main" id="{A132C997-392D-D2BC-84A1-6F2F60B6AF89}"/>
                    </a:ext>
                  </a:extLst>
                </p:cNvPr>
                <p:cNvSpPr/>
                <p:nvPr/>
              </p:nvSpPr>
              <p:spPr>
                <a:xfrm>
                  <a:off x="1238553" y="3816082"/>
                  <a:ext cx="992602" cy="9665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𝑐𝑞</m:t>
                        </m:r>
                      </m:oMath>
                    </m:oMathPara>
                  </a14:m>
                  <a:endParaRPr kumimoji="1" lang="zh-CN" altLang="en-US" sz="2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48" name="椭圆 47">
                  <a:extLst>
                    <a:ext uri="{FF2B5EF4-FFF2-40B4-BE49-F238E27FC236}">
                      <a16:creationId xmlns:a16="http://schemas.microsoft.com/office/drawing/2014/main" id="{2B5AFE80-45BD-20AF-68DD-F72203173ED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8553" y="3816082"/>
                  <a:ext cx="992602" cy="966554"/>
                </a:xfrm>
                <a:prstGeom prst="ellipse">
                  <a:avLst/>
                </a:prstGeom>
                <a:blipFill>
                  <a:blip r:embed="rId10"/>
                  <a:stretch>
                    <a:fillRect b="-1818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椭圆 38">
                  <a:extLst>
                    <a:ext uri="{FF2B5EF4-FFF2-40B4-BE49-F238E27FC236}">
                      <a16:creationId xmlns:a16="http://schemas.microsoft.com/office/drawing/2014/main" id="{AA00468F-5BF8-F79B-B783-7F41A191EE41}"/>
                    </a:ext>
                  </a:extLst>
                </p:cNvPr>
                <p:cNvSpPr/>
                <p:nvPr/>
              </p:nvSpPr>
              <p:spPr>
                <a:xfrm>
                  <a:off x="2052744" y="3815597"/>
                  <a:ext cx="992602" cy="9665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kumimoji="1" lang="en-US" altLang="zh-CN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  <m:r>
                          <a:rPr kumimoji="1" lang="en-US" altLang="zh-CN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kumimoji="1" lang="zh-CN" altLang="en-US" sz="2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49" name="椭圆 48">
                  <a:extLst>
                    <a:ext uri="{FF2B5EF4-FFF2-40B4-BE49-F238E27FC236}">
                      <a16:creationId xmlns:a16="http://schemas.microsoft.com/office/drawing/2014/main" id="{BAF68B20-DC70-0338-684B-06A30978978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2744" y="3815597"/>
                  <a:ext cx="992602" cy="966554"/>
                </a:xfrm>
                <a:prstGeom prst="ellipse">
                  <a:avLst/>
                </a:prstGeom>
                <a:blipFill>
                  <a:blip r:embed="rId11"/>
                  <a:stretch>
                    <a:fillRect b="-1818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DB77F846-2E2E-0AA9-7298-E8FB87327362}"/>
              </a:ext>
            </a:extLst>
          </p:cNvPr>
          <p:cNvGrpSpPr/>
          <p:nvPr/>
        </p:nvGrpSpPr>
        <p:grpSpPr>
          <a:xfrm>
            <a:off x="5653863" y="3998037"/>
            <a:ext cx="1215072" cy="616159"/>
            <a:chOff x="1238553" y="3544866"/>
            <a:chExt cx="1905479" cy="1515649"/>
          </a:xfrm>
        </p:grpSpPr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1849EF57-DC15-78A7-BED0-FF5F7B0DD6B8}"/>
                </a:ext>
              </a:extLst>
            </p:cNvPr>
            <p:cNvSpPr/>
            <p:nvPr/>
          </p:nvSpPr>
          <p:spPr>
            <a:xfrm>
              <a:off x="1315233" y="3544866"/>
              <a:ext cx="1645650" cy="1515649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椭圆 43">
                  <a:extLst>
                    <a:ext uri="{FF2B5EF4-FFF2-40B4-BE49-F238E27FC236}">
                      <a16:creationId xmlns:a16="http://schemas.microsoft.com/office/drawing/2014/main" id="{662CE24C-F026-6C84-55D5-EB14AB2AEFFB}"/>
                    </a:ext>
                  </a:extLst>
                </p:cNvPr>
                <p:cNvSpPr/>
                <p:nvPr/>
              </p:nvSpPr>
              <p:spPr>
                <a:xfrm>
                  <a:off x="1238553" y="3816082"/>
                  <a:ext cx="992602" cy="9665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acc>
                          <m:accPr>
                            <m:chr m:val="̅"/>
                            <m:ctrlPr>
                              <a:rPr kumimoji="1" lang="en-US" altLang="zh-CN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</m:oMath>
                    </m:oMathPara>
                  </a14:m>
                  <a:endParaRPr kumimoji="1" lang="zh-CN" altLang="en-US" sz="2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椭圆 51">
                  <a:extLst>
                    <a:ext uri="{FF2B5EF4-FFF2-40B4-BE49-F238E27FC236}">
                      <a16:creationId xmlns:a16="http://schemas.microsoft.com/office/drawing/2014/main" id="{8D1DB8D5-A4AD-7AB3-D054-027C8C709E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8553" y="3816082"/>
                  <a:ext cx="992602" cy="966554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椭圆 44">
                  <a:extLst>
                    <a:ext uri="{FF2B5EF4-FFF2-40B4-BE49-F238E27FC236}">
                      <a16:creationId xmlns:a16="http://schemas.microsoft.com/office/drawing/2014/main" id="{DB8B292C-C59F-D2CA-8968-EBF2E5680E31}"/>
                    </a:ext>
                  </a:extLst>
                </p:cNvPr>
                <p:cNvSpPr/>
                <p:nvPr/>
              </p:nvSpPr>
              <p:spPr>
                <a:xfrm>
                  <a:off x="2099717" y="3815597"/>
                  <a:ext cx="1044315" cy="9665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𝑞𝑞</m:t>
                        </m:r>
                      </m:oMath>
                    </m:oMathPara>
                  </a14:m>
                  <a:endParaRPr kumimoji="1" lang="zh-CN" altLang="en-US" sz="2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53" name="椭圆 52">
                  <a:extLst>
                    <a:ext uri="{FF2B5EF4-FFF2-40B4-BE49-F238E27FC236}">
                      <a16:creationId xmlns:a16="http://schemas.microsoft.com/office/drawing/2014/main" id="{D07D807C-B635-7D39-6186-4A0568BC429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9717" y="3815597"/>
                  <a:ext cx="1044315" cy="966554"/>
                </a:xfrm>
                <a:prstGeom prst="ellipse">
                  <a:avLst/>
                </a:prstGeom>
                <a:blipFill>
                  <a:blip r:embed="rId13"/>
                  <a:stretch>
                    <a:fillRect b="-1818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6" name="矩形 45">
            <a:extLst>
              <a:ext uri="{FF2B5EF4-FFF2-40B4-BE49-F238E27FC236}">
                <a16:creationId xmlns:a16="http://schemas.microsoft.com/office/drawing/2014/main" id="{4DB15EBB-7E7F-74DE-B0C5-BB2A9B0D81D8}"/>
              </a:ext>
            </a:extLst>
          </p:cNvPr>
          <p:cNvSpPr/>
          <p:nvPr/>
        </p:nvSpPr>
        <p:spPr>
          <a:xfrm>
            <a:off x="5280407" y="4060884"/>
            <a:ext cx="316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+</a:t>
            </a:r>
            <a:endParaRPr lang="zh-CN" altLang="en-US" sz="2800" dirty="0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69D02D71-C4A3-B4D5-3491-BD17A5B8D73B}"/>
              </a:ext>
            </a:extLst>
          </p:cNvPr>
          <p:cNvSpPr/>
          <p:nvPr/>
        </p:nvSpPr>
        <p:spPr>
          <a:xfrm>
            <a:off x="6924734" y="4028772"/>
            <a:ext cx="22192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+</a:t>
            </a:r>
            <a:r>
              <a:rPr kumimoji="1"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              </a:t>
            </a:r>
            <a:r>
              <a:rPr kumimoji="1"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…</a:t>
            </a:r>
            <a:endParaRPr lang="zh-CN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5E80BE75-F236-0504-5A18-3541849EBC2C}"/>
                  </a:ext>
                </a:extLst>
              </p:cNvPr>
              <p:cNvSpPr/>
              <p:nvPr/>
            </p:nvSpPr>
            <p:spPr>
              <a:xfrm>
                <a:off x="7313526" y="3982018"/>
                <a:ext cx="1254681" cy="623214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kumimoji="1" lang="en-US" altLang="zh-CN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  <m:r>
                        <a:rPr kumimoji="1" lang="en-US" altLang="zh-CN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kumimoji="1" lang="zh-CN" alt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5E80BE75-F236-0504-5A18-3541849EBC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3526" y="3982018"/>
                <a:ext cx="1254681" cy="623214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下箭头 48">
            <a:extLst>
              <a:ext uri="{FF2B5EF4-FFF2-40B4-BE49-F238E27FC236}">
                <a16:creationId xmlns:a16="http://schemas.microsoft.com/office/drawing/2014/main" id="{C4B13C95-C53F-0C62-F1FD-DA653185B830}"/>
              </a:ext>
            </a:extLst>
          </p:cNvPr>
          <p:cNvSpPr/>
          <p:nvPr/>
        </p:nvSpPr>
        <p:spPr>
          <a:xfrm>
            <a:off x="4566373" y="3516934"/>
            <a:ext cx="240031" cy="381771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0" name="下箭头 49">
            <a:extLst>
              <a:ext uri="{FF2B5EF4-FFF2-40B4-BE49-F238E27FC236}">
                <a16:creationId xmlns:a16="http://schemas.microsoft.com/office/drawing/2014/main" id="{1403D2FF-3C65-2433-7D74-7144D7C63F1D}"/>
              </a:ext>
            </a:extLst>
          </p:cNvPr>
          <p:cNvSpPr/>
          <p:nvPr/>
        </p:nvSpPr>
        <p:spPr>
          <a:xfrm>
            <a:off x="7575526" y="2040773"/>
            <a:ext cx="200782" cy="381771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848F8B74-E691-DD7A-9F49-0F45F86507D2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EB2BA7D-9769-50E0-7CC9-C397BA5DC9C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555" y="618182"/>
            <a:ext cx="6409553" cy="27510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AF1AB302-FDE8-6F1A-8206-BBE02603DFDB}"/>
                  </a:ext>
                </a:extLst>
              </p:cNvPr>
              <p:cNvSpPr txBox="1"/>
              <p:nvPr/>
            </p:nvSpPr>
            <p:spPr>
              <a:xfrm>
                <a:off x="5800842" y="631676"/>
                <a:ext cx="139140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𝒄</m:t>
                    </m:r>
                    <m:acc>
                      <m:accPr>
                        <m:chr m:val="̅"/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</m:acc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zh-CN" b="1" dirty="0"/>
                  <a:t>+</a:t>
                </a:r>
                <a:r>
                  <a:rPr kumimoji="1" lang="zh-CN" altLang="en-US" b="1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b="1" i="1" dirty="0" smtClean="0">
                        <a:latin typeface="Cambria Math" panose="02040503050406030204" pitchFamily="18" charset="0"/>
                      </a:rPr>
                      <m:t>𝒄</m:t>
                    </m:r>
                    <m:acc>
                      <m:accPr>
                        <m:chr m:val="̅"/>
                        <m:ctrlPr>
                          <a:rPr kumimoji="1" lang="en-US" altLang="zh-CN" b="1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b="1" i="1" dirty="0" smtClean="0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acc>
                    <m:r>
                      <a:rPr kumimoji="1" lang="en-US" altLang="zh-CN" b="1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zh-CN" altLang="en-US" b="1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AF1AB302-FDE8-6F1A-8206-BBE02603DF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0842" y="631676"/>
                <a:ext cx="1391407" cy="276999"/>
              </a:xfrm>
              <a:prstGeom prst="rect">
                <a:avLst/>
              </a:prstGeom>
              <a:blipFill>
                <a:blip r:embed="rId16"/>
                <a:stretch>
                  <a:fillRect l="-3604" t="-21739" r="-7207" b="-521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>
            <a:extLst>
              <a:ext uri="{FF2B5EF4-FFF2-40B4-BE49-F238E27FC236}">
                <a16:creationId xmlns:a16="http://schemas.microsoft.com/office/drawing/2014/main" id="{FAC04E0F-7B34-659D-1B0E-107D6823BFD7}"/>
              </a:ext>
            </a:extLst>
          </p:cNvPr>
          <p:cNvSpPr txBox="1"/>
          <p:nvPr/>
        </p:nvSpPr>
        <p:spPr>
          <a:xfrm>
            <a:off x="6378473" y="2654105"/>
            <a:ext cx="2689709" cy="3755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Unified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hadrons?</a:t>
            </a:r>
            <a:endParaRPr lang="zh-CN" alt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64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95"/>
    </mc:Choice>
    <mc:Fallback xmlns="">
      <p:transition spd="slow" advTm="59695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5B3F4-ED7A-3ABA-6971-8CCFDA45D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8FDF779C-88E2-EB30-DF8B-0C21400594B2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18E590A5-6A22-0963-F1F8-621F0EEBD47F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5E71F85D-A17D-9E08-60F4-1FF567BC4B94}"/>
                  </a:ext>
                </a:extLst>
              </p:cNvPr>
              <p:cNvSpPr/>
              <p:nvPr/>
            </p:nvSpPr>
            <p:spPr>
              <a:xfrm>
                <a:off x="231515" y="48516"/>
                <a:ext cx="3493264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Experimental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inputs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D9F17122-D203-90F6-FC14-6DE474FAA6AA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57211708-2612-7AB2-9D3E-ECC17271902A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6E3EC0AE-2446-BC85-7E60-CB0C9FE67482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ECC5605E-8A8B-BB08-53A3-7972D97A6EB0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08D0AE93-65DD-69BA-FA4C-C9426035854C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2024/10/22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E8260430-820E-0156-A22B-9A38BC213D5B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9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89701495-2531-11E6-75BA-CAF7EE3E2390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ED113A30-3A0A-50EB-D6E2-43A2472557A8}"/>
              </a:ext>
            </a:extLst>
          </p:cNvPr>
          <p:cNvSpPr/>
          <p:nvPr/>
        </p:nvSpPr>
        <p:spPr>
          <a:xfrm>
            <a:off x="-1" y="869290"/>
            <a:ext cx="16854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Particle</a:t>
            </a:r>
            <a:r>
              <a:rPr kumimoji="1"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X</a:t>
            </a:r>
            <a:r>
              <a:rPr kumimoji="1"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=</a:t>
            </a:r>
            <a:r>
              <a:rPr kumimoji="1"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C9D8C7AF-DD7E-FAF1-C68B-82A16C2CC228}"/>
                  </a:ext>
                </a:extLst>
              </p:cNvPr>
              <p:cNvSpPr/>
              <p:nvPr/>
            </p:nvSpPr>
            <p:spPr>
              <a:xfrm>
                <a:off x="1404193" y="720826"/>
                <a:ext cx="653218" cy="623214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kumimoji="1" lang="en-US" altLang="zh-CN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</m:oMath>
                  </m:oMathPara>
                </a14:m>
                <a:endParaRPr kumimoji="1" lang="zh-CN" alt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C9D8C7AF-DD7E-FAF1-C68B-82A16C2CC2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4193" y="720826"/>
                <a:ext cx="653218" cy="623214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矩形 53">
            <a:extLst>
              <a:ext uri="{FF2B5EF4-FFF2-40B4-BE49-F238E27FC236}">
                <a16:creationId xmlns:a16="http://schemas.microsoft.com/office/drawing/2014/main" id="{D33CF9C3-199D-25FD-A127-B8423771F99F}"/>
              </a:ext>
            </a:extLst>
          </p:cNvPr>
          <p:cNvSpPr/>
          <p:nvPr/>
        </p:nvSpPr>
        <p:spPr>
          <a:xfrm>
            <a:off x="2011492" y="759177"/>
            <a:ext cx="3898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+</a:t>
            </a:r>
            <a:endParaRPr lang="zh-CN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96771267-8EE4-7F79-53D6-78D7DB45DD1B}"/>
                  </a:ext>
                </a:extLst>
              </p:cNvPr>
              <p:cNvSpPr/>
              <p:nvPr/>
            </p:nvSpPr>
            <p:spPr>
              <a:xfrm>
                <a:off x="2360913" y="717359"/>
                <a:ext cx="1254681" cy="623214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kumimoji="1" lang="en-US" altLang="zh-CN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  <m:r>
                        <a:rPr kumimoji="1" lang="en-US" altLang="zh-CN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𝑞𝑞</m:t>
                      </m:r>
                    </m:oMath>
                  </m:oMathPara>
                </a14:m>
                <a:endParaRPr kumimoji="1" lang="zh-CN" alt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96771267-8EE4-7F79-53D6-78D7DB45DD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0913" y="717359"/>
                <a:ext cx="1254681" cy="623214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矩形 55">
            <a:extLst>
              <a:ext uri="{FF2B5EF4-FFF2-40B4-BE49-F238E27FC236}">
                <a16:creationId xmlns:a16="http://schemas.microsoft.com/office/drawing/2014/main" id="{9B27C3E3-1D2F-372E-C30A-940C8BC53CE3}"/>
              </a:ext>
            </a:extLst>
          </p:cNvPr>
          <p:cNvSpPr/>
          <p:nvPr/>
        </p:nvSpPr>
        <p:spPr>
          <a:xfrm>
            <a:off x="3632681" y="740175"/>
            <a:ext cx="316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+</a:t>
            </a:r>
            <a:endParaRPr lang="zh-CN" altLang="en-US" sz="2800" dirty="0"/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58CCAE91-8635-27C6-6C01-92F31BC545E6}"/>
              </a:ext>
            </a:extLst>
          </p:cNvPr>
          <p:cNvGrpSpPr/>
          <p:nvPr/>
        </p:nvGrpSpPr>
        <p:grpSpPr>
          <a:xfrm>
            <a:off x="4044761" y="687732"/>
            <a:ext cx="1254682" cy="617461"/>
            <a:chOff x="1238553" y="3544866"/>
            <a:chExt cx="1806793" cy="1515649"/>
          </a:xfrm>
        </p:grpSpPr>
        <p:sp>
          <p:nvSpPr>
            <p:cNvPr id="58" name="椭圆 57">
              <a:extLst>
                <a:ext uri="{FF2B5EF4-FFF2-40B4-BE49-F238E27FC236}">
                  <a16:creationId xmlns:a16="http://schemas.microsoft.com/office/drawing/2014/main" id="{E0B03302-7A2F-4966-8C42-77D094F6D2B4}"/>
                </a:ext>
              </a:extLst>
            </p:cNvPr>
            <p:cNvSpPr/>
            <p:nvPr/>
          </p:nvSpPr>
          <p:spPr>
            <a:xfrm>
              <a:off x="1315233" y="3544866"/>
              <a:ext cx="1645650" cy="1515649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椭圆 58">
                  <a:extLst>
                    <a:ext uri="{FF2B5EF4-FFF2-40B4-BE49-F238E27FC236}">
                      <a16:creationId xmlns:a16="http://schemas.microsoft.com/office/drawing/2014/main" id="{401E6D95-7673-1257-4953-14F114723C1D}"/>
                    </a:ext>
                  </a:extLst>
                </p:cNvPr>
                <p:cNvSpPr/>
                <p:nvPr/>
              </p:nvSpPr>
              <p:spPr>
                <a:xfrm>
                  <a:off x="1238553" y="3816082"/>
                  <a:ext cx="992602" cy="9665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𝑐𝑞</m:t>
                        </m:r>
                      </m:oMath>
                    </m:oMathPara>
                  </a14:m>
                  <a:endParaRPr kumimoji="1" lang="zh-CN" altLang="en-US" sz="2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48" name="椭圆 47">
                  <a:extLst>
                    <a:ext uri="{FF2B5EF4-FFF2-40B4-BE49-F238E27FC236}">
                      <a16:creationId xmlns:a16="http://schemas.microsoft.com/office/drawing/2014/main" id="{2B5AFE80-45BD-20AF-68DD-F72203173ED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8553" y="3816082"/>
                  <a:ext cx="992602" cy="966554"/>
                </a:xfrm>
                <a:prstGeom prst="ellipse">
                  <a:avLst/>
                </a:prstGeom>
                <a:blipFill>
                  <a:blip r:embed="rId10"/>
                  <a:stretch>
                    <a:fillRect b="-1818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椭圆 59">
                  <a:extLst>
                    <a:ext uri="{FF2B5EF4-FFF2-40B4-BE49-F238E27FC236}">
                      <a16:creationId xmlns:a16="http://schemas.microsoft.com/office/drawing/2014/main" id="{E723CE1F-7E64-CC3E-4F19-4AFBD8FFFDDA}"/>
                    </a:ext>
                  </a:extLst>
                </p:cNvPr>
                <p:cNvSpPr/>
                <p:nvPr/>
              </p:nvSpPr>
              <p:spPr>
                <a:xfrm>
                  <a:off x="2052744" y="3815597"/>
                  <a:ext cx="992602" cy="9665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kumimoji="1" lang="en-US" altLang="zh-CN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  <m:r>
                          <a:rPr kumimoji="1" lang="en-US" altLang="zh-CN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kumimoji="1" lang="zh-CN" altLang="en-US" sz="2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49" name="椭圆 48">
                  <a:extLst>
                    <a:ext uri="{FF2B5EF4-FFF2-40B4-BE49-F238E27FC236}">
                      <a16:creationId xmlns:a16="http://schemas.microsoft.com/office/drawing/2014/main" id="{BAF68B20-DC70-0338-684B-06A30978978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2744" y="3815597"/>
                  <a:ext cx="992602" cy="966554"/>
                </a:xfrm>
                <a:prstGeom prst="ellipse">
                  <a:avLst/>
                </a:prstGeom>
                <a:blipFill>
                  <a:blip r:embed="rId11"/>
                  <a:stretch>
                    <a:fillRect b="-1818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E9528ED3-9AA6-61C9-DC03-125EE7ADB9EA}"/>
              </a:ext>
            </a:extLst>
          </p:cNvPr>
          <p:cNvGrpSpPr/>
          <p:nvPr/>
        </p:nvGrpSpPr>
        <p:grpSpPr>
          <a:xfrm>
            <a:off x="5665135" y="651226"/>
            <a:ext cx="1215072" cy="616159"/>
            <a:chOff x="1238553" y="3544866"/>
            <a:chExt cx="1905479" cy="1515649"/>
          </a:xfrm>
        </p:grpSpPr>
        <p:sp>
          <p:nvSpPr>
            <p:cNvPr id="62" name="椭圆 61">
              <a:extLst>
                <a:ext uri="{FF2B5EF4-FFF2-40B4-BE49-F238E27FC236}">
                  <a16:creationId xmlns:a16="http://schemas.microsoft.com/office/drawing/2014/main" id="{0DADBF29-EB72-19F8-A487-5F23337DAEAB}"/>
                </a:ext>
              </a:extLst>
            </p:cNvPr>
            <p:cNvSpPr/>
            <p:nvPr/>
          </p:nvSpPr>
          <p:spPr>
            <a:xfrm>
              <a:off x="1315233" y="3544866"/>
              <a:ext cx="1645650" cy="1515649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椭圆 62">
                  <a:extLst>
                    <a:ext uri="{FF2B5EF4-FFF2-40B4-BE49-F238E27FC236}">
                      <a16:creationId xmlns:a16="http://schemas.microsoft.com/office/drawing/2014/main" id="{7D38C0C5-EF4C-13AA-7C18-F9AF81A1E441}"/>
                    </a:ext>
                  </a:extLst>
                </p:cNvPr>
                <p:cNvSpPr/>
                <p:nvPr/>
              </p:nvSpPr>
              <p:spPr>
                <a:xfrm>
                  <a:off x="1238553" y="3816082"/>
                  <a:ext cx="992602" cy="9665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acc>
                          <m:accPr>
                            <m:chr m:val="̅"/>
                            <m:ctrlPr>
                              <a:rPr kumimoji="1" lang="en-US" altLang="zh-CN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</m:oMath>
                    </m:oMathPara>
                  </a14:m>
                  <a:endParaRPr kumimoji="1" lang="zh-CN" altLang="en-US" sz="2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椭圆 51">
                  <a:extLst>
                    <a:ext uri="{FF2B5EF4-FFF2-40B4-BE49-F238E27FC236}">
                      <a16:creationId xmlns:a16="http://schemas.microsoft.com/office/drawing/2014/main" id="{8D1DB8D5-A4AD-7AB3-D054-027C8C709E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8553" y="3816082"/>
                  <a:ext cx="992602" cy="966554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椭圆 63">
                  <a:extLst>
                    <a:ext uri="{FF2B5EF4-FFF2-40B4-BE49-F238E27FC236}">
                      <a16:creationId xmlns:a16="http://schemas.microsoft.com/office/drawing/2014/main" id="{44D29F00-D1C4-BFB8-86FD-97B397416735}"/>
                    </a:ext>
                  </a:extLst>
                </p:cNvPr>
                <p:cNvSpPr/>
                <p:nvPr/>
              </p:nvSpPr>
              <p:spPr>
                <a:xfrm>
                  <a:off x="2099717" y="3815597"/>
                  <a:ext cx="1044315" cy="9665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𝑞𝑞</m:t>
                        </m:r>
                      </m:oMath>
                    </m:oMathPara>
                  </a14:m>
                  <a:endParaRPr kumimoji="1" lang="zh-CN" altLang="en-US" sz="2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53" name="椭圆 52">
                  <a:extLst>
                    <a:ext uri="{FF2B5EF4-FFF2-40B4-BE49-F238E27FC236}">
                      <a16:creationId xmlns:a16="http://schemas.microsoft.com/office/drawing/2014/main" id="{D07D807C-B635-7D39-6186-4A0568BC429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9717" y="3815597"/>
                  <a:ext cx="1044315" cy="966554"/>
                </a:xfrm>
                <a:prstGeom prst="ellipse">
                  <a:avLst/>
                </a:prstGeom>
                <a:blipFill>
                  <a:blip r:embed="rId13"/>
                  <a:stretch>
                    <a:fillRect b="-1818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5" name="矩形 64">
            <a:extLst>
              <a:ext uri="{FF2B5EF4-FFF2-40B4-BE49-F238E27FC236}">
                <a16:creationId xmlns:a16="http://schemas.microsoft.com/office/drawing/2014/main" id="{3652445D-85C7-D143-CFEF-F4FB5A7068A2}"/>
              </a:ext>
            </a:extLst>
          </p:cNvPr>
          <p:cNvSpPr/>
          <p:nvPr/>
        </p:nvSpPr>
        <p:spPr>
          <a:xfrm>
            <a:off x="5291679" y="714073"/>
            <a:ext cx="316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+</a:t>
            </a:r>
            <a:endParaRPr lang="zh-CN" altLang="en-US" sz="2800" dirty="0"/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F45611E2-D4D0-26D9-E9DD-7E15A8F6897C}"/>
              </a:ext>
            </a:extLst>
          </p:cNvPr>
          <p:cNvSpPr/>
          <p:nvPr/>
        </p:nvSpPr>
        <p:spPr>
          <a:xfrm>
            <a:off x="6936006" y="681961"/>
            <a:ext cx="22192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+</a:t>
            </a:r>
            <a:r>
              <a:rPr kumimoji="1"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              </a:t>
            </a:r>
            <a:r>
              <a:rPr kumimoji="1"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…</a:t>
            </a:r>
            <a:endParaRPr lang="zh-CN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36152D09-03AA-B8E8-9C0E-FC62368768DF}"/>
                  </a:ext>
                </a:extLst>
              </p:cNvPr>
              <p:cNvSpPr/>
              <p:nvPr/>
            </p:nvSpPr>
            <p:spPr>
              <a:xfrm>
                <a:off x="7324798" y="635207"/>
                <a:ext cx="1254681" cy="623214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kumimoji="1" lang="en-US" altLang="zh-CN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  <m:r>
                        <a:rPr kumimoji="1" lang="en-US" altLang="zh-CN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kumimoji="1" lang="zh-CN" alt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36152D09-03AA-B8E8-9C0E-FC62368768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4798" y="635207"/>
                <a:ext cx="1254681" cy="623214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下箭头 67">
            <a:extLst>
              <a:ext uri="{FF2B5EF4-FFF2-40B4-BE49-F238E27FC236}">
                <a16:creationId xmlns:a16="http://schemas.microsoft.com/office/drawing/2014/main" id="{C3DA09F6-1494-D7A0-B6D3-AAEFE69F604A}"/>
              </a:ext>
            </a:extLst>
          </p:cNvPr>
          <p:cNvSpPr/>
          <p:nvPr/>
        </p:nvSpPr>
        <p:spPr>
          <a:xfrm>
            <a:off x="7026886" y="1366006"/>
            <a:ext cx="200782" cy="381771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879F0E1A-3925-03B7-1430-B5EAB0460E02}"/>
              </a:ext>
            </a:extLst>
          </p:cNvPr>
          <p:cNvSpPr txBox="1"/>
          <p:nvPr/>
        </p:nvSpPr>
        <p:spPr>
          <a:xfrm>
            <a:off x="6523588" y="1810973"/>
            <a:ext cx="15752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charmonium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zh-CN" altLang="en-US" sz="1400" dirty="0"/>
          </a:p>
        </p:txBody>
      </p:sp>
      <p:sp>
        <p:nvSpPr>
          <p:cNvPr id="71" name="下箭头 70">
            <a:extLst>
              <a:ext uri="{FF2B5EF4-FFF2-40B4-BE49-F238E27FC236}">
                <a16:creationId xmlns:a16="http://schemas.microsoft.com/office/drawing/2014/main" id="{339B8889-B680-0C58-90CD-5056D4F1CF99}"/>
              </a:ext>
            </a:extLst>
          </p:cNvPr>
          <p:cNvSpPr/>
          <p:nvPr/>
        </p:nvSpPr>
        <p:spPr>
          <a:xfrm>
            <a:off x="4552756" y="1415486"/>
            <a:ext cx="200782" cy="381771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56831FC8-54B3-2998-A710-7C74D50246A7}"/>
              </a:ext>
            </a:extLst>
          </p:cNvPr>
          <p:cNvSpPr txBox="1"/>
          <p:nvPr/>
        </p:nvSpPr>
        <p:spPr>
          <a:xfrm>
            <a:off x="3730972" y="1810973"/>
            <a:ext cx="18689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Charm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charm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zh-CN" altLang="en-US" sz="1400" dirty="0"/>
          </a:p>
        </p:txBody>
      </p:sp>
      <p:pic>
        <p:nvPicPr>
          <p:cNvPr id="75" name="图片 74">
            <a:extLst>
              <a:ext uri="{FF2B5EF4-FFF2-40B4-BE49-F238E27FC236}">
                <a16:creationId xmlns:a16="http://schemas.microsoft.com/office/drawing/2014/main" id="{E2C599B9-DC74-CC13-1C7A-28B2308BE13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96244" y="2331394"/>
            <a:ext cx="3879524" cy="2191977"/>
          </a:xfrm>
          <a:prstGeom prst="rect">
            <a:avLst/>
          </a:prstGeom>
        </p:spPr>
      </p:pic>
      <p:sp>
        <p:nvSpPr>
          <p:cNvPr id="76" name="矩形 75">
            <a:extLst>
              <a:ext uri="{FF2B5EF4-FFF2-40B4-BE49-F238E27FC236}">
                <a16:creationId xmlns:a16="http://schemas.microsoft.com/office/drawing/2014/main" id="{F835CA40-E8DA-C069-0524-1B0C5A4320DC}"/>
              </a:ext>
            </a:extLst>
          </p:cNvPr>
          <p:cNvSpPr/>
          <p:nvPr/>
        </p:nvSpPr>
        <p:spPr>
          <a:xfrm>
            <a:off x="198309" y="1945259"/>
            <a:ext cx="2658676" cy="368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795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Experimental tasks:</a:t>
            </a:r>
            <a:endParaRPr lang="zh-CN" altLang="en-US" sz="1795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7" name="图片 76">
            <a:extLst>
              <a:ext uri="{FF2B5EF4-FFF2-40B4-BE49-F238E27FC236}">
                <a16:creationId xmlns:a16="http://schemas.microsoft.com/office/drawing/2014/main" id="{734CD844-998C-4F9E-EFF0-D5518EA536F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4776" y="3066395"/>
            <a:ext cx="3115723" cy="1121264"/>
          </a:xfrm>
          <a:prstGeom prst="rect">
            <a:avLst/>
          </a:prstGeom>
        </p:spPr>
      </p:pic>
      <p:sp>
        <p:nvSpPr>
          <p:cNvPr id="78" name="矩形 77">
            <a:extLst>
              <a:ext uri="{FF2B5EF4-FFF2-40B4-BE49-F238E27FC236}">
                <a16:creationId xmlns:a16="http://schemas.microsoft.com/office/drawing/2014/main" id="{E3AE83A0-6C23-9152-6013-3AA0432BFAF7}"/>
              </a:ext>
            </a:extLst>
          </p:cNvPr>
          <p:cNvSpPr/>
          <p:nvPr/>
        </p:nvSpPr>
        <p:spPr>
          <a:xfrm>
            <a:off x="456020" y="2343932"/>
            <a:ext cx="4374229" cy="644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795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Discover more and understand them through production and decays</a:t>
            </a:r>
            <a:endParaRPr lang="zh-CN" altLang="en-US" sz="1795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矩形 78">
                <a:extLst>
                  <a:ext uri="{FF2B5EF4-FFF2-40B4-BE49-F238E27FC236}">
                    <a16:creationId xmlns:a16="http://schemas.microsoft.com/office/drawing/2014/main" id="{546624B6-A35B-A0F0-48C4-B638FFA96C74}"/>
                  </a:ext>
                </a:extLst>
              </p:cNvPr>
              <p:cNvSpPr/>
              <p:nvPr/>
            </p:nvSpPr>
            <p:spPr>
              <a:xfrm>
                <a:off x="294605" y="4391911"/>
                <a:ext cx="6393871" cy="3685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1795" b="1" dirty="0">
                    <a:solidFill>
                      <a:srgbClr val="FF000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However,</a:t>
                </a:r>
                <a:r>
                  <a:rPr kumimoji="1" lang="zh-CN" altLang="en-US" sz="1795" b="1" dirty="0">
                    <a:solidFill>
                      <a:srgbClr val="FF000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795" b="1" dirty="0">
                    <a:solidFill>
                      <a:srgbClr val="FF000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studies</a:t>
                </a:r>
                <a:r>
                  <a:rPr kumimoji="1" lang="zh-CN" altLang="en-US" sz="1795" b="1" dirty="0">
                    <a:solidFill>
                      <a:srgbClr val="FF000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795" b="1" dirty="0">
                    <a:solidFill>
                      <a:srgbClr val="FF000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with</a:t>
                </a:r>
                <a:r>
                  <a:rPr kumimoji="1" lang="zh-CN" altLang="en-US" sz="1795" b="1" dirty="0">
                    <a:solidFill>
                      <a:srgbClr val="FF000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795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𝑩</m:t>
                    </m:r>
                    <m:r>
                      <a:rPr kumimoji="1" lang="en-US" altLang="zh-CN" sz="1795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→</m:t>
                    </m:r>
                    <m:r>
                      <a:rPr kumimoji="1" lang="en-US" altLang="zh-CN" sz="1795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𝑫𝑫𝑿</m:t>
                    </m:r>
                    <m:r>
                      <a:rPr kumimoji="1" lang="zh-CN" altLang="en-US" sz="1795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1" lang="en-US" altLang="zh-CN" sz="1795" b="1" dirty="0">
                    <a:solidFill>
                      <a:srgbClr val="FF000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decays</a:t>
                </a:r>
                <a:r>
                  <a:rPr kumimoji="1" lang="zh-CN" altLang="en-US" sz="1795" b="1" dirty="0">
                    <a:solidFill>
                      <a:srgbClr val="FF000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 </a:t>
                </a:r>
                <a:r>
                  <a:rPr kumimoji="1" lang="en-US" altLang="zh-CN" sz="1795" b="1" dirty="0">
                    <a:solidFill>
                      <a:srgbClr val="FF000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rather</a:t>
                </a:r>
                <a:r>
                  <a:rPr kumimoji="1" lang="zh-CN" altLang="en-US" sz="1795" b="1" dirty="0">
                    <a:solidFill>
                      <a:srgbClr val="FF000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795" b="1" dirty="0">
                    <a:solidFill>
                      <a:srgbClr val="FF000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limited</a:t>
                </a:r>
                <a:r>
                  <a:rPr lang="zh-CN" altLang="en-US" sz="1795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9" name="矩形 78">
                <a:extLst>
                  <a:ext uri="{FF2B5EF4-FFF2-40B4-BE49-F238E27FC236}">
                    <a16:creationId xmlns:a16="http://schemas.microsoft.com/office/drawing/2014/main" id="{546624B6-A35B-A0F0-48C4-B638FFA96C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605" y="4391911"/>
                <a:ext cx="6393871" cy="368562"/>
              </a:xfrm>
              <a:prstGeom prst="rect">
                <a:avLst/>
              </a:prstGeom>
              <a:blipFill>
                <a:blip r:embed="rId17"/>
                <a:stretch>
                  <a:fillRect l="-794" t="-6667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338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0"/>
</p:tagLst>
</file>

<file path=ppt/theme/theme1.xml><?xml version="1.0" encoding="utf-8"?>
<a:theme xmlns:a="http://schemas.openxmlformats.org/drawingml/2006/main" name="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72596</TotalTime>
  <Words>3657</Words>
  <Application>Microsoft Macintosh PowerPoint</Application>
  <PresentationFormat>全屏显示(16:9)</PresentationFormat>
  <Paragraphs>806</Paragraphs>
  <Slides>50</Slides>
  <Notes>49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50</vt:i4>
      </vt:variant>
    </vt:vector>
  </HeadingPairs>
  <TitlesOfParts>
    <vt:vector size="59" baseType="lpstr">
      <vt:lpstr>DengXian</vt:lpstr>
      <vt:lpstr>Microsoft YaHei</vt:lpstr>
      <vt:lpstr>Arial</vt:lpstr>
      <vt:lpstr>Calibri</vt:lpstr>
      <vt:lpstr>Calibri Light</vt:lpstr>
      <vt:lpstr>Cambria Math</vt:lpstr>
      <vt:lpstr>Copperplate Gothic Bold</vt:lpstr>
      <vt:lpstr>Times New Roman</vt:lpstr>
      <vt:lpstr>Office 主题</vt:lpstr>
      <vt:lpstr>LHC上强子物理与味物理实验研究进展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Wenbin Qian</cp:lastModifiedBy>
  <cp:revision>674</cp:revision>
  <cp:lastPrinted>2020-12-04T23:54:58Z</cp:lastPrinted>
  <dcterms:created xsi:type="dcterms:W3CDTF">2016-11-07T09:39:16Z</dcterms:created>
  <dcterms:modified xsi:type="dcterms:W3CDTF">2024-12-14T04:00:39Z</dcterms:modified>
</cp:coreProperties>
</file>