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53" r:id="rId2"/>
    <p:sldId id="1010" r:id="rId3"/>
    <p:sldId id="1015" r:id="rId4"/>
    <p:sldId id="1011" r:id="rId5"/>
    <p:sldId id="1014" r:id="rId6"/>
    <p:sldId id="1012" r:id="rId7"/>
    <p:sldId id="1013" r:id="rId8"/>
    <p:sldId id="983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E6E6"/>
    <a:srgbClr val="003399"/>
    <a:srgbClr val="FFFFFF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6076" autoAdjust="0"/>
  </p:normalViewPr>
  <p:slideViewPr>
    <p:cSldViewPr>
      <p:cViewPr varScale="1">
        <p:scale>
          <a:sx n="92" d="100"/>
          <a:sy n="92" d="100"/>
        </p:scale>
        <p:origin x="108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Detector Magnet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Ning</a:t>
            </a: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SC magnet Team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777867"/>
          </a:xfrm>
        </p:spPr>
        <p:txBody>
          <a:bodyPr/>
          <a:lstStyle/>
          <a:p>
            <a:r>
              <a:rPr lang="en-US" altLang="zh-CN" dirty="0" smtClean="0"/>
              <a:t>Optimize</a:t>
            </a:r>
            <a:r>
              <a:rPr lang="zh-CN" altLang="en-US" dirty="0"/>
              <a:t> </a:t>
            </a:r>
            <a:r>
              <a:rPr lang="en-US" altLang="zh-CN" dirty="0" smtClean="0"/>
              <a:t>the physical design of the magnet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Optimize</a:t>
            </a:r>
            <a:r>
              <a:rPr lang="zh-CN" altLang="en-US" sz="3600" dirty="0"/>
              <a:t> </a:t>
            </a:r>
            <a:r>
              <a:rPr lang="en-US" altLang="zh-CN" sz="3600" dirty="0"/>
              <a:t>the physical 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C246F9-2055-88AD-5FF8-F960556DE339}"/>
              </a:ext>
            </a:extLst>
          </p:cNvPr>
          <p:cNvSpPr txBox="1"/>
          <p:nvPr/>
        </p:nvSpPr>
        <p:spPr>
          <a:xfrm>
            <a:off x="111029" y="1713722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电缆结构与材料参数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8A2917-B83C-C661-4FF7-C2BE91220B8C}"/>
              </a:ext>
            </a:extLst>
          </p:cNvPr>
          <p:cNvSpPr txBox="1"/>
          <p:nvPr/>
        </p:nvSpPr>
        <p:spPr>
          <a:xfrm>
            <a:off x="609600" y="2229280"/>
            <a:ext cx="653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电缆结构：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铌钛</a:t>
            </a:r>
            <a:r>
              <a:rPr lang="en-US" altLang="zh-CN" dirty="0"/>
              <a:t>/</a:t>
            </a:r>
            <a:r>
              <a:rPr lang="zh-CN" altLang="en-US" dirty="0"/>
              <a:t>铜卢瑟福电缆：</a:t>
            </a:r>
            <a:r>
              <a:rPr lang="en-US" altLang="zh-CN" dirty="0"/>
              <a:t>2.2mm*20.5mm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中间稳定体（纯铝</a:t>
            </a:r>
            <a:r>
              <a:rPr lang="en-US" altLang="zh-CN" dirty="0"/>
              <a:t>/</a:t>
            </a:r>
            <a:r>
              <a:rPr lang="zh-CN" altLang="en-US" dirty="0"/>
              <a:t>掺杂铝）：</a:t>
            </a:r>
            <a:r>
              <a:rPr lang="en-US" altLang="zh-CN" dirty="0"/>
              <a:t>12mm*32mm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加强结构（铝合金）与电缆整体：</a:t>
            </a:r>
            <a:r>
              <a:rPr lang="en-US" altLang="zh-CN" dirty="0" smtClean="0"/>
              <a:t>22mm*56mm</a:t>
            </a:r>
            <a:endParaRPr lang="en-US" altLang="zh-CN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9C97FEC-266B-9CA7-D117-63FE7FDA4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58334"/>
              </p:ext>
            </p:extLst>
          </p:nvPr>
        </p:nvGraphicFramePr>
        <p:xfrm>
          <a:off x="385211" y="4581128"/>
          <a:ext cx="760437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74">
                  <a:extLst>
                    <a:ext uri="{9D8B030D-6E8A-4147-A177-3AD203B41FA5}">
                      <a16:colId xmlns:a16="http://schemas.microsoft.com/office/drawing/2014/main" val="3107234400"/>
                    </a:ext>
                  </a:extLst>
                </a:gridCol>
                <a:gridCol w="1520874">
                  <a:extLst>
                    <a:ext uri="{9D8B030D-6E8A-4147-A177-3AD203B41FA5}">
                      <a16:colId xmlns:a16="http://schemas.microsoft.com/office/drawing/2014/main" val="3919069370"/>
                    </a:ext>
                  </a:extLst>
                </a:gridCol>
                <a:gridCol w="1520874">
                  <a:extLst>
                    <a:ext uri="{9D8B030D-6E8A-4147-A177-3AD203B41FA5}">
                      <a16:colId xmlns:a16="http://schemas.microsoft.com/office/drawing/2014/main" val="3043019381"/>
                    </a:ext>
                  </a:extLst>
                </a:gridCol>
                <a:gridCol w="1520874">
                  <a:extLst>
                    <a:ext uri="{9D8B030D-6E8A-4147-A177-3AD203B41FA5}">
                      <a16:colId xmlns:a16="http://schemas.microsoft.com/office/drawing/2014/main" val="1263432575"/>
                    </a:ext>
                  </a:extLst>
                </a:gridCol>
                <a:gridCol w="1520874">
                  <a:extLst>
                    <a:ext uri="{9D8B030D-6E8A-4147-A177-3AD203B41FA5}">
                      <a16:colId xmlns:a16="http://schemas.microsoft.com/office/drawing/2014/main" val="3043910513"/>
                    </a:ext>
                  </a:extLst>
                </a:gridCol>
              </a:tblGrid>
              <a:tr h="551179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纯铝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掺杂铝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铌钛超导</a:t>
                      </a:r>
                      <a:endParaRPr lang="en-US" altLang="zh-CN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复合线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铝合金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357075"/>
                  </a:ext>
                </a:extLst>
              </a:tr>
              <a:tr h="5278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屈服强度</a:t>
                      </a:r>
                      <a:r>
                        <a:rPr lang="en-US" altLang="zh-CN" sz="1600" dirty="0"/>
                        <a:t>@4.2K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~40 MPa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105 MPa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&gt; 800 MPa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&gt;500 MPa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48321"/>
                  </a:ext>
                </a:extLst>
              </a:tr>
            </a:tbl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609" y="1556792"/>
            <a:ext cx="3887177" cy="45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Optimize</a:t>
            </a:r>
            <a:r>
              <a:rPr lang="zh-CN" altLang="en-US" sz="3600" dirty="0"/>
              <a:t> </a:t>
            </a:r>
            <a:r>
              <a:rPr lang="en-US" altLang="zh-CN" sz="3600" dirty="0"/>
              <a:t>the physical 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3789CA-07C4-829E-EB3D-FD8B867B2525}"/>
              </a:ext>
            </a:extLst>
          </p:cNvPr>
          <p:cNvSpPr txBox="1"/>
          <p:nvPr/>
        </p:nvSpPr>
        <p:spPr>
          <a:xfrm>
            <a:off x="1190708" y="1891972"/>
            <a:ext cx="2628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径向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14.21mm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5C0831-06D1-0C61-4F0E-3D10373C1BAE}"/>
              </a:ext>
            </a:extLst>
          </p:cNvPr>
          <p:cNvSpPr txBox="1"/>
          <p:nvPr/>
        </p:nvSpPr>
        <p:spPr>
          <a:xfrm>
            <a:off x="1176350" y="3537412"/>
            <a:ext cx="2628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轴向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20.9 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B8E5B9-67B5-1AC5-DC97-896558B85089}"/>
              </a:ext>
            </a:extLst>
          </p:cNvPr>
          <p:cNvSpPr txBox="1"/>
          <p:nvPr/>
        </p:nvSpPr>
        <p:spPr>
          <a:xfrm>
            <a:off x="1162209" y="5164349"/>
            <a:ext cx="2628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总变形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24.8mm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96E2069-B837-2A0F-5BCF-8DB00791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548635"/>
            <a:ext cx="7646640" cy="17282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BDA216D-413D-997B-708A-9330048A6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518909"/>
            <a:ext cx="7646640" cy="15689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F479C3D-36BD-C6FD-C7C8-F123674B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88" y="5066007"/>
            <a:ext cx="7364452" cy="1655469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83316" y="1117261"/>
            <a:ext cx="10972800" cy="537158"/>
          </a:xfrm>
        </p:spPr>
        <p:txBody>
          <a:bodyPr/>
          <a:lstStyle/>
          <a:p>
            <a:r>
              <a:rPr lang="zh-CN" altLang="en-US" sz="2000" b="1" dirty="0">
                <a:latin typeface="微软雅黑" panose="020B0503020204020204" pitchFamily="34" charset="-122"/>
              </a:rPr>
              <a:t>降温至</a:t>
            </a:r>
            <a:r>
              <a:rPr lang="en-US" altLang="zh-CN" sz="2000" b="1" dirty="0">
                <a:latin typeface="微软雅黑" panose="020B0503020204020204" pitchFamily="34" charset="-122"/>
              </a:rPr>
              <a:t>4.2K</a:t>
            </a:r>
            <a:r>
              <a:rPr lang="zh-CN" altLang="en-US" sz="2000" b="1" dirty="0">
                <a:latin typeface="微软雅黑" panose="020B0503020204020204" pitchFamily="34" charset="-122"/>
              </a:rPr>
              <a:t>，励磁</a:t>
            </a:r>
            <a:r>
              <a:rPr lang="en-US" altLang="zh-CN" sz="2000" b="1" dirty="0">
                <a:latin typeface="微软雅黑" panose="020B0503020204020204" pitchFamily="34" charset="-122"/>
              </a:rPr>
              <a:t>3T</a:t>
            </a:r>
            <a:r>
              <a:rPr lang="zh-CN" altLang="en-US" sz="2000" b="1" dirty="0">
                <a:latin typeface="微软雅黑" panose="020B0503020204020204" pitchFamily="34" charset="-122"/>
              </a:rPr>
              <a:t>，变形</a:t>
            </a:r>
            <a:r>
              <a:rPr lang="zh-CN" altLang="en-US" sz="2000" b="1" dirty="0" smtClean="0">
                <a:latin typeface="微软雅黑" panose="020B0503020204020204" pitchFamily="34" charset="-122"/>
              </a:rPr>
              <a:t>情况</a:t>
            </a:r>
            <a:endParaRPr lang="zh-CN" altLang="en-US" sz="2000" b="1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367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9819" y="1039460"/>
            <a:ext cx="10972800" cy="5061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Optimize</a:t>
            </a:r>
            <a:r>
              <a:rPr lang="zh-CN" altLang="en-US" dirty="0"/>
              <a:t> </a:t>
            </a:r>
            <a:r>
              <a:rPr lang="en-US" altLang="zh-CN" dirty="0" smtClean="0"/>
              <a:t>the physical design of the magnet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Optimize</a:t>
            </a:r>
            <a:r>
              <a:rPr lang="zh-CN" altLang="en-US" sz="3600" dirty="0"/>
              <a:t> </a:t>
            </a:r>
            <a:r>
              <a:rPr lang="en-US" altLang="zh-CN" sz="3600" dirty="0"/>
              <a:t>the physical 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C246F9-2055-88AD-5FF8-F960556DE339}"/>
              </a:ext>
            </a:extLst>
          </p:cNvPr>
          <p:cNvSpPr txBox="1"/>
          <p:nvPr/>
        </p:nvSpPr>
        <p:spPr>
          <a:xfrm>
            <a:off x="111029" y="1713722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Coil structure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A2921-9B0D-66B0-6870-28870E82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9" y="2083054"/>
            <a:ext cx="4622016" cy="36558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BFAD06-25EC-BF4E-EAAE-1C76CCF8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96" y="2120171"/>
            <a:ext cx="3034628" cy="3933509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68A7AC0-B277-E8D3-E75A-CEAD8E9C9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22125"/>
              </p:ext>
            </p:extLst>
          </p:nvPr>
        </p:nvGraphicFramePr>
        <p:xfrm>
          <a:off x="6539392" y="1320436"/>
          <a:ext cx="5552923" cy="537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68">
                  <a:extLst>
                    <a:ext uri="{9D8B030D-6E8A-4147-A177-3AD203B41FA5}">
                      <a16:colId xmlns:a16="http://schemas.microsoft.com/office/drawing/2014/main" val="3175844969"/>
                    </a:ext>
                  </a:extLst>
                </a:gridCol>
                <a:gridCol w="757666">
                  <a:extLst>
                    <a:ext uri="{9D8B030D-6E8A-4147-A177-3AD203B41FA5}">
                      <a16:colId xmlns:a16="http://schemas.microsoft.com/office/drawing/2014/main" val="3145179723"/>
                    </a:ext>
                  </a:extLst>
                </a:gridCol>
                <a:gridCol w="757666">
                  <a:extLst>
                    <a:ext uri="{9D8B030D-6E8A-4147-A177-3AD203B41FA5}">
                      <a16:colId xmlns:a16="http://schemas.microsoft.com/office/drawing/2014/main" val="2220936676"/>
                    </a:ext>
                  </a:extLst>
                </a:gridCol>
                <a:gridCol w="833431">
                  <a:extLst>
                    <a:ext uri="{9D8B030D-6E8A-4147-A177-3AD203B41FA5}">
                      <a16:colId xmlns:a16="http://schemas.microsoft.com/office/drawing/2014/main" val="2604741050"/>
                    </a:ext>
                  </a:extLst>
                </a:gridCol>
                <a:gridCol w="757666">
                  <a:extLst>
                    <a:ext uri="{9D8B030D-6E8A-4147-A177-3AD203B41FA5}">
                      <a16:colId xmlns:a16="http://schemas.microsoft.com/office/drawing/2014/main" val="3351225355"/>
                    </a:ext>
                  </a:extLst>
                </a:gridCol>
                <a:gridCol w="661132">
                  <a:extLst>
                    <a:ext uri="{9D8B030D-6E8A-4147-A177-3AD203B41FA5}">
                      <a16:colId xmlns:a16="http://schemas.microsoft.com/office/drawing/2014/main" val="3184033805"/>
                    </a:ext>
                  </a:extLst>
                </a:gridCol>
                <a:gridCol w="800394">
                  <a:extLst>
                    <a:ext uri="{9D8B030D-6E8A-4147-A177-3AD203B41FA5}">
                      <a16:colId xmlns:a16="http://schemas.microsoft.com/office/drawing/2014/main" val="2918717268"/>
                    </a:ext>
                  </a:extLst>
                </a:gridCol>
              </a:tblGrid>
              <a:tr h="50343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Option </a:t>
                      </a:r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Option </a:t>
                      </a:r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Option 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76040"/>
                  </a:ext>
                </a:extLst>
              </a:tr>
              <a:tr h="372945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176974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铝稳定体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46.2</a:t>
                      </a:r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MPa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3.68‰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102 </a:t>
                      </a:r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MPa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2.28‰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103</a:t>
                      </a:r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 MPa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2.58‰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12875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铌钛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184MPa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1.41‰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223 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1.71‰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288 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2.21‰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883149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加强铝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117MPa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1.51‰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125MPa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1.68‰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325169"/>
                  </a:ext>
                </a:extLst>
              </a:tr>
              <a:tr h="71649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绝缘（剪切）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15.2MPa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8.26‰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13.6 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6‰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14.2 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8‰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084361"/>
                  </a:ext>
                </a:extLst>
              </a:tr>
              <a:tr h="71649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绝缘（等效）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66.5MPa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50.1 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66 MPa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122589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支撑筒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116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MPa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126 MPa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1.63‰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639781"/>
                  </a:ext>
                </a:extLst>
              </a:tr>
              <a:tr h="503438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总变形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23.76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24.68 mm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24.82 mm</a:t>
                      </a:r>
                      <a:endParaRPr lang="zh-CN" altLang="en-US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0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9819" y="1039460"/>
            <a:ext cx="10972800" cy="5061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Optimize</a:t>
            </a:r>
            <a:r>
              <a:rPr lang="zh-CN" altLang="en-US" dirty="0"/>
              <a:t> </a:t>
            </a:r>
            <a:r>
              <a:rPr lang="en-US" altLang="zh-CN" dirty="0" smtClean="0"/>
              <a:t>the physical design of the magnet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Optimize</a:t>
            </a:r>
            <a:r>
              <a:rPr lang="zh-CN" altLang="en-US" sz="3600" dirty="0"/>
              <a:t> </a:t>
            </a:r>
            <a:r>
              <a:rPr lang="en-US" altLang="zh-CN" sz="3600" dirty="0"/>
              <a:t>the physical 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C246F9-2055-88AD-5FF8-F960556DE339}"/>
              </a:ext>
            </a:extLst>
          </p:cNvPr>
          <p:cNvSpPr txBox="1"/>
          <p:nvPr/>
        </p:nvSpPr>
        <p:spPr>
          <a:xfrm>
            <a:off x="111029" y="1713722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Conductor structure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FBFAD06-25EC-BF4E-EAAE-1C76CCF8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14" y="2161630"/>
            <a:ext cx="3034628" cy="39335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33" y="1636156"/>
            <a:ext cx="3389821" cy="45197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08175" y="3415806"/>
            <a:ext cx="872867" cy="26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68916" y="3279574"/>
            <a:ext cx="4005600" cy="17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C8A2917-B83C-C661-4FF7-C2BE91220B8C}"/>
              </a:ext>
            </a:extLst>
          </p:cNvPr>
          <p:cNvSpPr txBox="1"/>
          <p:nvPr/>
        </p:nvSpPr>
        <p:spPr>
          <a:xfrm>
            <a:off x="335360" y="1727614"/>
            <a:ext cx="653142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电缆结构：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铌钛</a:t>
            </a:r>
            <a:r>
              <a:rPr lang="en-US" altLang="zh-CN" dirty="0"/>
              <a:t>/</a:t>
            </a:r>
            <a:r>
              <a:rPr lang="zh-CN" altLang="en-US" dirty="0"/>
              <a:t>铜卢瑟福电缆：</a:t>
            </a:r>
            <a:r>
              <a:rPr lang="en-US" altLang="zh-CN" dirty="0"/>
              <a:t>2.2mm*20.5mm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电缆</a:t>
            </a:r>
            <a:r>
              <a:rPr lang="zh-CN" altLang="en-US" dirty="0"/>
              <a:t>整体尺寸：</a:t>
            </a:r>
            <a:r>
              <a:rPr lang="en-US" altLang="zh-CN" dirty="0"/>
              <a:t>22mm*70mm/</a:t>
            </a:r>
            <a:r>
              <a:rPr lang="en-US" altLang="zh-CN" sz="1800" kern="100" dirty="0">
                <a:effectLst/>
              </a:rPr>
              <a:t>28mm*55mm</a:t>
            </a:r>
            <a:endParaRPr lang="zh-CN" altLang="zh-CN" sz="1800" kern="100" dirty="0">
              <a:effectLst/>
            </a:endParaRP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结论：</a:t>
            </a:r>
            <a:r>
              <a:rPr lang="zh-CN" altLang="en-US" b="1" dirty="0"/>
              <a:t>电缆变窄长，整体应力更小</a:t>
            </a:r>
            <a:endParaRPr lang="en-US" altLang="zh-CN" b="1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777867"/>
          </a:xfrm>
        </p:spPr>
        <p:txBody>
          <a:bodyPr/>
          <a:lstStyle/>
          <a:p>
            <a:r>
              <a:rPr lang="en-US" altLang="zh-CN" dirty="0" smtClean="0"/>
              <a:t>Optimize</a:t>
            </a:r>
            <a:r>
              <a:rPr lang="zh-CN" altLang="en-US" dirty="0"/>
              <a:t> </a:t>
            </a:r>
            <a:r>
              <a:rPr lang="en-US" altLang="zh-CN" dirty="0" smtClean="0"/>
              <a:t>the physical design of the magnet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Optimize</a:t>
            </a:r>
            <a:r>
              <a:rPr lang="zh-CN" altLang="en-US" sz="3600" dirty="0"/>
              <a:t> </a:t>
            </a:r>
            <a:r>
              <a:rPr lang="en-US" altLang="zh-CN" sz="3600" dirty="0"/>
              <a:t>the physical 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395522"/>
            <a:ext cx="720080" cy="1920213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356C4AA-8207-787E-A602-4DB42496E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40127"/>
              </p:ext>
            </p:extLst>
          </p:nvPr>
        </p:nvGraphicFramePr>
        <p:xfrm>
          <a:off x="6168008" y="1926584"/>
          <a:ext cx="5567615" cy="4092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533">
                  <a:extLst>
                    <a:ext uri="{9D8B030D-6E8A-4147-A177-3AD203B41FA5}">
                      <a16:colId xmlns:a16="http://schemas.microsoft.com/office/drawing/2014/main" val="1995462240"/>
                    </a:ext>
                  </a:extLst>
                </a:gridCol>
              </a:tblGrid>
              <a:tr h="1048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Material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22mm*70mm</a:t>
                      </a:r>
                      <a:endParaRPr lang="zh-CN" altLang="zh-CN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</a:rPr>
                        <a:t>28mm*55mm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</a:rPr>
                        <a:t>(n=552</a:t>
                      </a:r>
                      <a:r>
                        <a:rPr lang="zh-CN" altLang="en-US" sz="1800" kern="100" dirty="0">
                          <a:effectLst/>
                        </a:rPr>
                        <a:t>，</a:t>
                      </a:r>
                      <a:r>
                        <a:rPr lang="en-US" altLang="zh-CN" sz="1800" kern="100" dirty="0" err="1">
                          <a:effectLst/>
                        </a:rPr>
                        <a:t>Iop</a:t>
                      </a:r>
                      <a:r>
                        <a:rPr lang="en-US" altLang="zh-CN" sz="1800" kern="100" dirty="0">
                          <a:effectLst/>
                        </a:rPr>
                        <a:t>= 21.8kA)</a:t>
                      </a:r>
                      <a:endParaRPr lang="zh-CN" altLang="zh-CN" sz="18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Coil at 4.2 K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Aluminum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54.9-94.3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54.3-95.6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SC cable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189-246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190-248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Al alloy </a:t>
                      </a:r>
                      <a:r>
                        <a:rPr lang="en-US" altLang="zh-CN" sz="1800" kern="100" dirty="0">
                          <a:effectLst/>
                        </a:rPr>
                        <a:t>support 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3.3-24.4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3.27-24.7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Coil at 4.2 K, energized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Aluminum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46.4-102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58.3-103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 cable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78.4-212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effectLst/>
                          <a:latin typeface="+mn-lt"/>
                        </a:rPr>
                        <a:t>88.9-243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Al alloy </a:t>
                      </a:r>
                      <a:r>
                        <a:rPr lang="en-US" altLang="zh-CN" sz="1800" kern="100" dirty="0">
                          <a:effectLst/>
                        </a:rPr>
                        <a:t>support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45.9-101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58.9-152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右箭头 5"/>
          <p:cNvSpPr/>
          <p:nvPr/>
        </p:nvSpPr>
        <p:spPr>
          <a:xfrm>
            <a:off x="1689640" y="404359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796" y="3150240"/>
            <a:ext cx="632496" cy="2218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597" y="3453224"/>
            <a:ext cx="808631" cy="162088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0563" y="5244925"/>
            <a:ext cx="1567203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22mm*56mm</a:t>
            </a:r>
          </a:p>
        </p:txBody>
      </p:sp>
      <p:sp>
        <p:nvSpPr>
          <p:cNvPr id="14" name="矩形 13"/>
          <p:cNvSpPr/>
          <p:nvPr/>
        </p:nvSpPr>
        <p:spPr>
          <a:xfrm>
            <a:off x="2071384" y="5244926"/>
            <a:ext cx="1567203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/>
              <a:t>22mm*70mm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3442830" y="5244925"/>
            <a:ext cx="1567203" cy="4234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/>
              <a:t>28mm*55mm</a:t>
            </a:r>
            <a:endParaRPr lang="en-US" altLang="zh-CN" sz="16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15123" t="31604" r="29889" b="30192"/>
          <a:stretch>
            <a:fillRect/>
          </a:stretch>
        </p:blipFill>
        <p:spPr>
          <a:xfrm rot="5400000">
            <a:off x="3919525" y="4169248"/>
            <a:ext cx="3019932" cy="9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8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303379"/>
          </a:xfrm>
        </p:spPr>
        <p:txBody>
          <a:bodyPr/>
          <a:lstStyle/>
          <a:p>
            <a:r>
              <a:rPr lang="en-US" altLang="zh-CN" dirty="0" smtClean="0"/>
              <a:t>Further optimize the conductor structure, reduce the stress on the stabilizer.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Change </a:t>
            </a:r>
            <a:r>
              <a:rPr lang="en-US" altLang="zh-CN" dirty="0" smtClean="0"/>
              <a:t>the cross section of the conductor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Higher strength Al stabilizer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Change the conductor structure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r>
              <a:rPr lang="en-US" altLang="zh-CN" dirty="0" smtClean="0"/>
              <a:t>Finish the physical design before October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Optimize</a:t>
            </a:r>
            <a:r>
              <a:rPr lang="zh-CN" altLang="en-US" sz="3600" dirty="0"/>
              <a:t> </a:t>
            </a:r>
            <a:r>
              <a:rPr lang="en-US" altLang="zh-CN" sz="3600" dirty="0"/>
              <a:t>the physical 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83632" y="184482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研究一个工艺简单，成本低的电缆结构</a:t>
            </a:r>
            <a:endParaRPr lang="zh-CN" altLang="en-US" sz="2400" dirty="0"/>
          </a:p>
        </p:txBody>
      </p:sp>
      <p:sp>
        <p:nvSpPr>
          <p:cNvPr id="7" name="文本框 4"/>
          <p:cNvSpPr txBox="1"/>
          <p:nvPr/>
        </p:nvSpPr>
        <p:spPr>
          <a:xfrm>
            <a:off x="7772835" y="4964111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CMS</a:t>
            </a:r>
            <a:r>
              <a:rPr lang="zh-CN" altLang="en-US" dirty="0" smtClean="0"/>
              <a:t>超导电缆结构</a:t>
            </a:r>
            <a:r>
              <a:rPr lang="zh-CN" altLang="en-US" dirty="0" smtClean="0"/>
              <a:t>示意图，</a:t>
            </a:r>
            <a:r>
              <a:rPr lang="en-US" altLang="zh-CN" dirty="0" smtClean="0"/>
              <a:t>21.6*64mm</a:t>
            </a:r>
            <a:r>
              <a:rPr lang="en-US" altLang="zh-CN" baseline="30000" dirty="0" smtClean="0"/>
              <a:t>2</a:t>
            </a:r>
            <a:endParaRPr lang="zh-CN" altLang="en-US" baseline="30000" dirty="0"/>
          </a:p>
        </p:txBody>
      </p:sp>
      <p:pic>
        <p:nvPicPr>
          <p:cNvPr id="8" name="图片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19" y="2824981"/>
            <a:ext cx="367778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5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Thank you for your attention!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47021</TotalTime>
  <Words>397</Words>
  <Application>Microsoft Office PowerPoint</Application>
  <PresentationFormat>宽屏</PresentationFormat>
  <Paragraphs>141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Optimize the physical design of the magnet</vt:lpstr>
      <vt:lpstr>Optimize the physical design of the magnet</vt:lpstr>
      <vt:lpstr>Optimize the physical design of the magnet</vt:lpstr>
      <vt:lpstr>Optimize the physical design of the magnet</vt:lpstr>
      <vt:lpstr>Optimize the physical design of the magnet</vt:lpstr>
      <vt:lpstr>Optimize the physical design of the magnet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webuser</cp:lastModifiedBy>
  <cp:revision>2453</cp:revision>
  <cp:lastPrinted>2022-11-06T05:19:21Z</cp:lastPrinted>
  <dcterms:created xsi:type="dcterms:W3CDTF">2012-09-04T11:33:36Z</dcterms:created>
  <dcterms:modified xsi:type="dcterms:W3CDTF">2024-09-03T00:38:52Z</dcterms:modified>
</cp:coreProperties>
</file>